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5" r:id="rId3"/>
    <p:sldId id="294" r:id="rId4"/>
    <p:sldId id="293" r:id="rId5"/>
    <p:sldId id="292" r:id="rId6"/>
    <p:sldId id="291" r:id="rId7"/>
    <p:sldId id="290" r:id="rId8"/>
    <p:sldId id="289" r:id="rId9"/>
    <p:sldId id="288" r:id="rId10"/>
    <p:sldId id="287" r:id="rId11"/>
    <p:sldId id="286" r:id="rId12"/>
    <p:sldId id="285" r:id="rId13"/>
    <p:sldId id="284" r:id="rId14"/>
    <p:sldId id="283" r:id="rId15"/>
    <p:sldId id="282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3" r:id="rId24"/>
    <p:sldId id="274" r:id="rId25"/>
    <p:sldId id="272" r:id="rId26"/>
    <p:sldId id="271" r:id="rId27"/>
    <p:sldId id="270" r:id="rId28"/>
    <p:sldId id="259" r:id="rId29"/>
    <p:sldId id="261" r:id="rId30"/>
    <p:sldId id="260" r:id="rId31"/>
    <p:sldId id="269" r:id="rId32"/>
    <p:sldId id="268" r:id="rId33"/>
    <p:sldId id="267" r:id="rId34"/>
    <p:sldId id="266" r:id="rId35"/>
    <p:sldId id="265" r:id="rId36"/>
    <p:sldId id="264" r:id="rId37"/>
    <p:sldId id="263" r:id="rId38"/>
    <p:sldId id="262" r:id="rId39"/>
    <p:sldId id="257" r:id="rId40"/>
    <p:sldId id="256" r:id="rId41"/>
    <p:sldId id="25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13,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/>
              <a:t>5</a:t>
            </a:r>
            <a:endParaRPr lang="en-US" dirty="0"/>
          </a:p>
          <a:p>
            <a:pPr algn="ctr"/>
            <a:r>
              <a:rPr lang="en-US" b="1" u="sng" dirty="0" smtClean="0"/>
              <a:t>Intro to Hypothesis Testing</a:t>
            </a:r>
          </a:p>
          <a:p>
            <a:pPr algn="ctr"/>
            <a:r>
              <a:rPr lang="en-US" i="1" dirty="0" smtClean="0"/>
              <a:t>1-sample z-Test for a Mean</a:t>
            </a:r>
            <a:endParaRPr lang="en-US" i="1" dirty="0" smtClean="0"/>
          </a:p>
          <a:p>
            <a:pPr algn="ctr"/>
            <a:endParaRPr lang="en-US" b="1" u="sng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</a:t>
            </a:r>
            <a:r>
              <a:rPr lang="en-US" dirty="0" smtClean="0"/>
              <a:t>4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6</a:t>
            </a:r>
            <a:endParaRPr lang="en-US" dirty="0"/>
          </a:p>
          <a:p>
            <a:pPr algn="ctr"/>
            <a:r>
              <a:rPr lang="en-US" b="1" u="sng" dirty="0" smtClean="0"/>
              <a:t>Confidence Interval Estimation</a:t>
            </a:r>
          </a:p>
          <a:p>
            <a:pPr algn="ctr"/>
            <a:r>
              <a:rPr lang="en-US" i="1" dirty="0" smtClean="0"/>
              <a:t>1-sample t-Test for a Mean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6576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0</a:t>
            </a:r>
          </a:p>
          <a:p>
            <a:pPr algn="ctr"/>
            <a:r>
              <a:rPr lang="en-US" b="1" u="sng" dirty="0"/>
              <a:t>Getting Started</a:t>
            </a:r>
          </a:p>
          <a:p>
            <a:pPr algn="ctr"/>
            <a:r>
              <a:rPr lang="en-US" i="1" dirty="0"/>
              <a:t>Syllabus &amp; Grade Components</a:t>
            </a:r>
          </a:p>
          <a:p>
            <a:pPr algn="ctr"/>
            <a:r>
              <a:rPr lang="en-US" i="1" dirty="0"/>
              <a:t>Cohen’s Textbook &amp; Ihno’s Dataset</a:t>
            </a:r>
          </a:p>
          <a:p>
            <a:pPr algn="ctr"/>
            <a:r>
              <a:rPr lang="en-US" i="1" dirty="0"/>
              <a:t>APA Style relating to stats</a:t>
            </a:r>
          </a:p>
          <a:p>
            <a:pPr algn="ctr"/>
            <a:r>
              <a:rPr lang="en-US" i="1" dirty="0"/>
              <a:t>Software Installation: R, R Studio, &amp; </a:t>
            </a:r>
            <a:r>
              <a:rPr lang="en-US" i="1" dirty="0" err="1"/>
              <a:t>Tex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2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 of 13</a:t>
            </a:r>
          </a:p>
        </p:txBody>
      </p:sp>
    </p:spTree>
    <p:extLst>
      <p:ext uri="{BB962C8B-B14F-4D97-AF65-F5344CB8AC3E}">
        <p14:creationId xmlns:p14="http://schemas.microsoft.com/office/powerpoint/2010/main" val="77560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23,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6096" y="2821964"/>
            <a:ext cx="59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19</a:t>
            </a:r>
          </a:p>
          <a:p>
            <a:pPr algn="ctr"/>
            <a:r>
              <a:rPr lang="en-US" b="1" u="sng" dirty="0"/>
              <a:t>Binomial Distribution, Normal Approximation, &amp; Sign Test</a:t>
            </a:r>
          </a:p>
          <a:p>
            <a:pPr algn="ctr"/>
            <a:r>
              <a:rPr lang="en-US" dirty="0"/>
              <a:t>Entering small p-values into HW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4327" y="4025523"/>
            <a:ext cx="594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20</a:t>
            </a:r>
          </a:p>
          <a:p>
            <a:pPr algn="ctr"/>
            <a:r>
              <a:rPr lang="en-US" b="1" u="sng" dirty="0"/>
              <a:t>Chi Squared Tests</a:t>
            </a:r>
          </a:p>
          <a:p>
            <a:pPr algn="ctr"/>
            <a:r>
              <a:rPr lang="en-US" dirty="0"/>
              <a:t>1-way Goodness of Fit</a:t>
            </a:r>
          </a:p>
          <a:p>
            <a:pPr algn="ctr"/>
            <a:r>
              <a:rPr lang="en-US" dirty="0"/>
              <a:t>1-way Test of Independence</a:t>
            </a:r>
          </a:p>
          <a:p>
            <a:pPr algn="ctr"/>
            <a:r>
              <a:rPr lang="en-US" dirty="0"/>
              <a:t>Cramer’s V (</a:t>
            </a:r>
            <a:r>
              <a:rPr lang="en-US" dirty="0" err="1"/>
              <a:t>effectsize</a:t>
            </a:r>
            <a:r>
              <a:rPr lang="en-US" dirty="0"/>
              <a:t> package)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6627" y="343291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16</a:t>
            </a:r>
          </a:p>
          <a:p>
            <a:pPr algn="ctr"/>
            <a:r>
              <a:rPr lang="en-US" b="1" u="sng" dirty="0"/>
              <a:t>Mixed </a:t>
            </a:r>
            <a:r>
              <a:rPr lang="en-US" b="1" u="sng" dirty="0" err="1"/>
              <a:t>Deisgn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Very short lecture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78380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17,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</a:t>
            </a:r>
          </a:p>
          <a:p>
            <a:pPr algn="ctr"/>
            <a:r>
              <a:rPr lang="en-US" b="1" u="sng" dirty="0"/>
              <a:t>RM ANOVAs</a:t>
            </a:r>
          </a:p>
          <a:p>
            <a:pPr algn="ctr"/>
            <a:r>
              <a:rPr lang="en-US" dirty="0"/>
              <a:t>Item 1</a:t>
            </a:r>
          </a:p>
          <a:p>
            <a:pPr algn="ctr"/>
            <a:r>
              <a:rPr lang="en-US" dirty="0"/>
              <a:t>Person-Profile Plots</a:t>
            </a:r>
          </a:p>
          <a:p>
            <a:pPr algn="ctr"/>
            <a:r>
              <a:rPr lang="en-US" dirty="0"/>
              <a:t>Hand Calculations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16,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Section “C” problems</a:t>
            </a:r>
          </a:p>
          <a:p>
            <a:pPr algn="ctr"/>
            <a:r>
              <a:rPr lang="en-US" dirty="0"/>
              <a:t>APA write-up</a:t>
            </a:r>
          </a:p>
          <a:p>
            <a:pPr algn="ctr"/>
            <a:r>
              <a:rPr lang="en-US" dirty="0"/>
              <a:t>Methods &amp; Results sections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15,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*updated* </a:t>
            </a:r>
            <a:r>
              <a:rPr lang="en-US" dirty="0" err="1"/>
              <a:t>Rmd</a:t>
            </a:r>
            <a:r>
              <a:rPr lang="en-US" dirty="0"/>
              <a:t> skeleton</a:t>
            </a:r>
          </a:p>
          <a:p>
            <a:pPr algn="ctr"/>
            <a:r>
              <a:rPr lang="en-US" dirty="0" err="1"/>
              <a:t>Maunchly’s</a:t>
            </a:r>
            <a:r>
              <a:rPr lang="en-US" dirty="0"/>
              <a:t> </a:t>
            </a:r>
            <a:r>
              <a:rPr lang="en-US" dirty="0" err="1"/>
              <a:t>Sphericity</a:t>
            </a:r>
            <a:r>
              <a:rPr lang="en-US" dirty="0"/>
              <a:t> Tests &amp;</a:t>
            </a:r>
          </a:p>
          <a:p>
            <a:pPr algn="ctr"/>
            <a:r>
              <a:rPr lang="en-US" dirty="0"/>
              <a:t>The Greenhouse-</a:t>
            </a:r>
            <a:r>
              <a:rPr lang="en-US" dirty="0" err="1"/>
              <a:t>Geisser</a:t>
            </a:r>
            <a:r>
              <a:rPr lang="en-US" dirty="0"/>
              <a:t> Correction to </a:t>
            </a:r>
            <a:r>
              <a:rPr lang="en-US" dirty="0" err="1"/>
              <a:t>df’s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3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351" y="303369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 </a:t>
            </a:r>
          </a:p>
          <a:p>
            <a:pPr algn="ctr"/>
            <a:r>
              <a:rPr lang="en-US" b="1" u="sng" dirty="0"/>
              <a:t>1-way RM ANOVAs</a:t>
            </a:r>
          </a:p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35076" y="409729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2-way RM ANOVA</a:t>
            </a:r>
          </a:p>
          <a:p>
            <a:pPr algn="ctr"/>
            <a:r>
              <a:rPr lang="en-US" i="1" dirty="0"/>
              <a:t>Effect Sizes</a:t>
            </a:r>
          </a:p>
          <a:p>
            <a:pPr algn="ctr"/>
            <a:r>
              <a:rPr lang="en-US" i="1" dirty="0"/>
              <a:t>Follow-up test &amp; Multiple Comparisons</a:t>
            </a:r>
          </a:p>
          <a:p>
            <a:pPr algn="ctr"/>
            <a:r>
              <a:rPr lang="en-US" i="1" dirty="0"/>
              <a:t>Interaction</a:t>
            </a:r>
          </a:p>
          <a:p>
            <a:pPr algn="ctr"/>
            <a:r>
              <a:rPr lang="en-US" i="1" dirty="0"/>
              <a:t>Reporting Results</a:t>
            </a:r>
          </a:p>
          <a:p>
            <a:pPr algn="ctr"/>
            <a:r>
              <a:rPr lang="en-US" i="1" dirty="0"/>
              <a:t>Slides 37-end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1-way RM ANOVA</a:t>
            </a:r>
          </a:p>
          <a:p>
            <a:pPr algn="ctr"/>
            <a:r>
              <a:rPr lang="en-US" i="1" dirty="0"/>
              <a:t>Slides 1 - 36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Examples, in R</a:t>
            </a:r>
          </a:p>
          <a:p>
            <a:pPr algn="ctr"/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– textbook’s example with word recall</a:t>
            </a:r>
          </a:p>
          <a:p>
            <a:pPr algn="ctr"/>
            <a:r>
              <a:rPr lang="en-US" i="1" dirty="0"/>
              <a:t>2</a:t>
            </a:r>
            <a:r>
              <a:rPr lang="en-US" i="1" baseline="30000" dirty="0"/>
              <a:t>nd</a:t>
            </a:r>
            <a:r>
              <a:rPr lang="en-US" i="1" dirty="0"/>
              <a:t> – weight loss over 3 months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11,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HW_04, section C</a:t>
            </a:r>
            <a:endParaRPr lang="en-US" dirty="0"/>
          </a:p>
          <a:p>
            <a:pPr algn="ctr"/>
            <a:r>
              <a:rPr lang="en-US" b="1" u="sng" dirty="0"/>
              <a:t>Standardized </a:t>
            </a:r>
            <a:r>
              <a:rPr lang="en-US" b="1" u="sng" dirty="0" smtClean="0"/>
              <a:t>Scores</a:t>
            </a:r>
          </a:p>
          <a:p>
            <a:pPr algn="ctr"/>
            <a:r>
              <a:rPr lang="en-US" i="1" dirty="0" smtClean="0"/>
              <a:t>Calculate z-scores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</a:t>
            </a:r>
            <a:r>
              <a:rPr lang="en-US" dirty="0" smtClean="0"/>
              <a:t>3 </a:t>
            </a:r>
            <a:r>
              <a:rPr lang="en-US" dirty="0"/>
              <a:t>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408857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4, 5, &amp; 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April. 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b="1" dirty="0"/>
              <a:t>14A #6: MS and F formulas </a:t>
            </a:r>
          </a:p>
          <a:p>
            <a:pPr algn="ctr"/>
            <a:r>
              <a:rPr lang="en-US" b="1" dirty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Example Walk-through </a:t>
            </a:r>
          </a:p>
          <a:p>
            <a:pPr algn="ctr"/>
            <a:r>
              <a:rPr lang="en-US" i="1" dirty="0"/>
              <a:t>Barry Cohen’s Textbook Example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(example in separate video)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13 </a:t>
            </a:r>
          </a:p>
          <a:p>
            <a:pPr algn="ctr"/>
            <a:r>
              <a:rPr lang="en-US" b="1" u="sng" dirty="0"/>
              <a:t>Multiple Comparisons: pairwise &amp; linear contrasts</a:t>
            </a:r>
          </a:p>
          <a:p>
            <a:pPr algn="ctr"/>
            <a:r>
              <a:rPr lang="en-US" dirty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12 </a:t>
            </a:r>
          </a:p>
          <a:p>
            <a:pPr algn="ctr"/>
            <a:r>
              <a:rPr lang="en-US" b="1" u="sng" dirty="0"/>
              <a:t>One-way, independent groups ANOVA</a:t>
            </a:r>
          </a:p>
          <a:p>
            <a:pPr algn="ctr"/>
            <a:r>
              <a:rPr lang="en-US" dirty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slides, part 2 of 2</a:t>
            </a:r>
          </a:p>
          <a:p>
            <a:pPr algn="ctr"/>
            <a:r>
              <a:rPr lang="en-US" i="1" dirty="0"/>
              <a:t>Includes example in R (</a:t>
            </a:r>
            <a:r>
              <a:rPr lang="en-US" i="1" dirty="0" err="1"/>
              <a:t>afex</a:t>
            </a:r>
            <a:r>
              <a:rPr lang="en-US" i="1" dirty="0"/>
              <a:t> &amp; </a:t>
            </a:r>
            <a:r>
              <a:rPr lang="en-US" i="1" dirty="0" err="1"/>
              <a:t>emmeans</a:t>
            </a:r>
            <a:r>
              <a:rPr lang="en-US" i="1" dirty="0"/>
              <a:t>)</a:t>
            </a:r>
          </a:p>
          <a:p>
            <a:pPr algn="ctr"/>
            <a:r>
              <a:rPr lang="en-US" i="1" dirty="0"/>
              <a:t>linear contrast statements: by hand and code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(excludes linear contrast statements)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b="1" dirty="0"/>
              <a:t>4B #6: IQ (mu = 100, </a:t>
            </a:r>
            <a:r>
              <a:rPr lang="en-US" b="1" dirty="0" err="1"/>
              <a:t>sd</a:t>
            </a:r>
            <a:r>
              <a:rPr lang="en-US" b="1" dirty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11,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HW_03, section C</a:t>
            </a:r>
            <a:endParaRPr lang="en-US" dirty="0"/>
          </a:p>
          <a:p>
            <a:pPr algn="ctr"/>
            <a:r>
              <a:rPr lang="en-US" b="1" u="sng" dirty="0"/>
              <a:t>Summarizing Data with Descriptive </a:t>
            </a:r>
            <a:r>
              <a:rPr lang="en-US" b="1" u="sng" dirty="0" smtClean="0"/>
              <a:t>Statistics</a:t>
            </a:r>
          </a:p>
          <a:p>
            <a:pPr algn="ctr"/>
            <a:r>
              <a:rPr lang="en-US" i="1" dirty="0" smtClean="0"/>
              <a:t>Full Descriptive Summary</a:t>
            </a:r>
          </a:p>
          <a:p>
            <a:pPr algn="ctr"/>
            <a:r>
              <a:rPr lang="en-US" i="1" dirty="0" smtClean="0"/>
              <a:t>Side-by-Side Boxplots</a:t>
            </a:r>
          </a:p>
          <a:p>
            <a:pPr algn="ctr"/>
            <a:r>
              <a:rPr lang="en-US" i="1" dirty="0" smtClean="0"/>
              <a:t>“Table 1 “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</a:t>
            </a:r>
            <a:r>
              <a:rPr lang="en-US" dirty="0" smtClean="0"/>
              <a:t>3 </a:t>
            </a:r>
            <a:r>
              <a:rPr lang="en-US" dirty="0"/>
              <a:t>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111420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 25-43</a:t>
            </a:r>
          </a:p>
          <a:p>
            <a:pPr algn="ctr"/>
            <a:r>
              <a:rPr lang="en-US" i="1" dirty="0"/>
              <a:t>(Second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  <a:p>
            <a:pPr algn="ctr"/>
            <a:r>
              <a:rPr lang="en-US" i="1" dirty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  <a:p>
            <a:pPr algn="ctr"/>
            <a:r>
              <a:rPr lang="en-US" i="1" dirty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  <a:endParaRPr lang="en-US" dirty="0"/>
          </a:p>
          <a:p>
            <a:pPr algn="ctr"/>
            <a:r>
              <a:rPr lang="en-US" i="1" dirty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Effect Size &amp; Power Analysis</a:t>
            </a:r>
            <a:endParaRPr lang="en-US" dirty="0"/>
          </a:p>
          <a:p>
            <a:pPr algn="ctr"/>
            <a:r>
              <a:rPr lang="en-US" i="1" dirty="0"/>
              <a:t>Chapter slides</a:t>
            </a:r>
          </a:p>
          <a:p>
            <a:pPr algn="ctr"/>
            <a:r>
              <a:rPr lang="en-US" i="1" dirty="0"/>
              <a:t>Demo G*Power software</a:t>
            </a:r>
          </a:p>
          <a:p>
            <a:pPr algn="ctr"/>
            <a:r>
              <a:rPr lang="en-US" i="1" dirty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/>
              <a:t>Mostly 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Testing: 1 sample z-Test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11,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HW_02, section C</a:t>
            </a:r>
            <a:endParaRPr lang="en-US" dirty="0"/>
          </a:p>
          <a:p>
            <a:pPr algn="ctr"/>
            <a:r>
              <a:rPr lang="en-US" b="1" u="sng" dirty="0"/>
              <a:t>Exploration of Data with Plots </a:t>
            </a:r>
          </a:p>
          <a:p>
            <a:pPr algn="ctr"/>
            <a:r>
              <a:rPr lang="en-US" i="1" dirty="0" smtClean="0"/>
              <a:t>Frequency Distribution Tables</a:t>
            </a:r>
            <a:endParaRPr lang="en-US" i="1" dirty="0"/>
          </a:p>
          <a:p>
            <a:pPr algn="ctr"/>
            <a:r>
              <a:rPr lang="en-US" i="1" dirty="0" smtClean="0"/>
              <a:t>Bar Charts &amp; Histograms</a:t>
            </a:r>
          </a:p>
          <a:p>
            <a:pPr algn="ctr"/>
            <a:r>
              <a:rPr lang="en-US" i="1" dirty="0" smtClean="0"/>
              <a:t>Percentiles, Quartiles, Deciles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</a:t>
            </a:r>
            <a:r>
              <a:rPr lang="en-US" dirty="0" smtClean="0"/>
              <a:t>3 </a:t>
            </a:r>
            <a:r>
              <a:rPr lang="en-US" dirty="0"/>
              <a:t>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3670027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15,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Homework questions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11,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2</a:t>
            </a:r>
            <a:endParaRPr lang="en-US" dirty="0"/>
          </a:p>
          <a:p>
            <a:pPr algn="ctr"/>
            <a:r>
              <a:rPr lang="en-US" b="1" u="sng" dirty="0"/>
              <a:t>Exploration of Data </a:t>
            </a:r>
            <a:endParaRPr lang="en-US" b="1" u="sng" dirty="0" smtClean="0"/>
          </a:p>
          <a:p>
            <a:pPr algn="ctr"/>
            <a:r>
              <a:rPr lang="en-US" b="1" u="sng" dirty="0" smtClean="0"/>
              <a:t>with </a:t>
            </a:r>
            <a:r>
              <a:rPr lang="en-US" b="1" u="sng" dirty="0"/>
              <a:t>Plots </a:t>
            </a:r>
            <a:endParaRPr lang="en-US" b="1" u="sng" dirty="0" smtClean="0"/>
          </a:p>
          <a:p>
            <a:pPr algn="ctr"/>
            <a:endParaRPr lang="en-US" b="1" u="sng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3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 smtClean="0"/>
              <a:t>Summarizing </a:t>
            </a:r>
            <a:r>
              <a:rPr lang="en-US" b="1" u="sng" dirty="0"/>
              <a:t>Data with </a:t>
            </a:r>
            <a:endParaRPr lang="en-US" b="1" u="sng" dirty="0" smtClean="0"/>
          </a:p>
          <a:p>
            <a:pPr algn="ctr"/>
            <a:r>
              <a:rPr lang="en-US" b="1" u="sng" dirty="0" smtClean="0"/>
              <a:t>Descriptive Statistics</a:t>
            </a:r>
          </a:p>
          <a:p>
            <a:pPr algn="ctr"/>
            <a:endParaRPr lang="en-US" b="1" u="sng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58130" y="457418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/>
              <a:t>Standardized Scores &amp; </a:t>
            </a:r>
            <a:endParaRPr lang="en-US" b="1" u="sng" dirty="0" smtClean="0"/>
          </a:p>
          <a:p>
            <a:pPr algn="ctr"/>
            <a:r>
              <a:rPr lang="en-US" b="1" u="sng" dirty="0" smtClean="0"/>
              <a:t>he </a:t>
            </a:r>
            <a:r>
              <a:rPr lang="en-US" b="1" u="sng" dirty="0"/>
              <a:t>Normal Distribution</a:t>
            </a: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81965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Second half of the </a:t>
            </a:r>
            <a:r>
              <a:rPr lang="en-US" i="1" dirty="0" err="1"/>
              <a:t>Rmd</a:t>
            </a:r>
            <a:endParaRPr lang="en-US" i="1" dirty="0"/>
          </a:p>
          <a:p>
            <a:pPr algn="ctr"/>
            <a:r>
              <a:rPr lang="en-US" i="1" dirty="0"/>
              <a:t>Uploading and submitting in </a:t>
            </a:r>
            <a:r>
              <a:rPr lang="en-US" i="1" dirty="0" err="1"/>
              <a:t>Canvs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215951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Additional basic slides</a:t>
            </a:r>
          </a:p>
          <a:p>
            <a:pPr algn="ctr"/>
            <a:r>
              <a:rPr lang="en-US" i="1" dirty="0"/>
              <a:t>More on the PIPE</a:t>
            </a:r>
          </a:p>
          <a:p>
            <a:pPr algn="ctr"/>
            <a:r>
              <a:rPr lang="en-US" i="1" dirty="0"/>
              <a:t>Declaring factors (1C #1, df_1)</a:t>
            </a:r>
          </a:p>
          <a:p>
            <a:pPr algn="ctr"/>
            <a:r>
              <a:rPr lang="en-US" i="1" dirty="0"/>
              <a:t>Creating new variables (1C #2, df_2)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503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Workspace Orientation</a:t>
            </a:r>
          </a:p>
          <a:p>
            <a:pPr algn="ctr"/>
            <a:r>
              <a:rPr lang="en-US" i="1" dirty="0"/>
              <a:t>Getting Help</a:t>
            </a:r>
          </a:p>
          <a:p>
            <a:pPr algn="ctr"/>
            <a:r>
              <a:rPr lang="en-US" i="1" dirty="0"/>
              <a:t>Running &amp; knitting</a:t>
            </a:r>
          </a:p>
          <a:p>
            <a:pPr algn="ctr"/>
            <a:r>
              <a:rPr lang="en-US" i="1" dirty="0"/>
              <a:t>Importing data</a:t>
            </a:r>
          </a:p>
          <a:p>
            <a:pPr algn="ctr"/>
            <a:r>
              <a:rPr lang="en-US" i="1" dirty="0"/>
              <a:t>NA, pipe, assignment</a:t>
            </a:r>
          </a:p>
          <a:p>
            <a:pPr algn="ctr"/>
            <a:r>
              <a:rPr lang="en-US" i="1" dirty="0"/>
              <a:t>Declaring factors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316627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Basic Vocabulary and Skills</a:t>
            </a:r>
          </a:p>
          <a:p>
            <a:pPr algn="ctr"/>
            <a:r>
              <a:rPr lang="en-US" i="1" dirty="0"/>
              <a:t>Scales of Measure</a:t>
            </a:r>
          </a:p>
          <a:p>
            <a:pPr algn="ctr"/>
            <a:r>
              <a:rPr lang="en-US" i="1" dirty="0"/>
              <a:t>Type of Variable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Rounding Numbers</a:t>
            </a:r>
          </a:p>
          <a:p>
            <a:pPr algn="ctr"/>
            <a:r>
              <a:rPr lang="en-US" i="1" dirty="0"/>
              <a:t>Summation Notation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12150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18303</TotalTime>
  <Words>1117</Words>
  <Application>Microsoft Office PowerPoint</Application>
  <PresentationFormat>Widescreen</PresentationFormat>
  <Paragraphs>340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47</cp:revision>
  <dcterms:created xsi:type="dcterms:W3CDTF">2020-01-22T20:01:35Z</dcterms:created>
  <dcterms:modified xsi:type="dcterms:W3CDTF">2020-05-13T23:20:42Z</dcterms:modified>
</cp:coreProperties>
</file>