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79" r:id="rId3"/>
    <p:sldId id="278" r:id="rId4"/>
    <p:sldId id="277" r:id="rId5"/>
    <p:sldId id="276" r:id="rId6"/>
    <p:sldId id="275" r:id="rId7"/>
    <p:sldId id="273" r:id="rId8"/>
    <p:sldId id="274" r:id="rId9"/>
    <p:sldId id="272" r:id="rId10"/>
    <p:sldId id="271" r:id="rId11"/>
    <p:sldId id="270" r:id="rId12"/>
    <p:sldId id="259" r:id="rId13"/>
    <p:sldId id="261" r:id="rId14"/>
    <p:sldId id="26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57" r:id="rId24"/>
    <p:sldId id="256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66" y="2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4/7/2020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r>
              <a:rPr lang="en-US" dirty="0" smtClean="0"/>
              <a:t> 13,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2-way RM ANOVA</a:t>
            </a:r>
          </a:p>
          <a:p>
            <a:pPr algn="ctr"/>
            <a:r>
              <a:rPr lang="en-US" i="1" dirty="0" smtClean="0"/>
              <a:t>Effect Sizes</a:t>
            </a:r>
          </a:p>
          <a:p>
            <a:pPr algn="ctr"/>
            <a:r>
              <a:rPr lang="en-US" i="1" dirty="0" smtClean="0"/>
              <a:t>Follow-up test &amp; Multiple Comparisons</a:t>
            </a:r>
          </a:p>
          <a:p>
            <a:pPr algn="ctr"/>
            <a:r>
              <a:rPr lang="en-US" i="1" dirty="0" smtClean="0"/>
              <a:t>Interaction</a:t>
            </a:r>
          </a:p>
          <a:p>
            <a:pPr algn="ctr"/>
            <a:r>
              <a:rPr lang="en-US" i="1" dirty="0" smtClean="0"/>
              <a:t>Reporting Results</a:t>
            </a:r>
          </a:p>
          <a:p>
            <a:pPr algn="ctr"/>
            <a:r>
              <a:rPr lang="en-US" i="1" dirty="0" smtClean="0"/>
              <a:t>Slides 37-end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slides, part 2 of 2</a:t>
            </a:r>
          </a:p>
          <a:p>
            <a:pPr algn="ctr"/>
            <a:r>
              <a:rPr lang="en-US" i="1" dirty="0" smtClean="0"/>
              <a:t>Includes example in R (</a:t>
            </a:r>
            <a:r>
              <a:rPr lang="en-US" i="1" dirty="0" err="1" smtClean="0"/>
              <a:t>afex</a:t>
            </a:r>
            <a:r>
              <a:rPr lang="en-US" i="1" dirty="0" smtClean="0"/>
              <a:t> &amp; </a:t>
            </a:r>
            <a:r>
              <a:rPr lang="en-US" i="1" dirty="0" err="1" smtClean="0"/>
              <a:t>emmeans</a:t>
            </a:r>
            <a:r>
              <a:rPr lang="en-US" i="1" dirty="0" smtClean="0"/>
              <a:t>)</a:t>
            </a:r>
          </a:p>
          <a:p>
            <a:pPr algn="ctr"/>
            <a:r>
              <a:rPr lang="en-US" i="1" dirty="0" smtClean="0"/>
              <a:t>linear contrast statements: by hand and code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13</a:t>
            </a:r>
            <a:endParaRPr lang="en-US" dirty="0"/>
          </a:p>
          <a:p>
            <a:pPr algn="ctr"/>
            <a:r>
              <a:rPr lang="en-US" b="1" u="sng" dirty="0" smtClean="0"/>
              <a:t>Multiple Comparisons Procedures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(excludes linear contrast statements)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</a:p>
          <a:p>
            <a:pPr algn="ctr"/>
            <a:r>
              <a:rPr lang="en-US" b="1" dirty="0" smtClean="0"/>
              <a:t>4B #6: IQ (mu = 100, </a:t>
            </a:r>
            <a:r>
              <a:rPr lang="en-US" b="1" dirty="0" err="1" smtClean="0"/>
              <a:t>sd</a:t>
            </a:r>
            <a:r>
              <a:rPr lang="en-US" b="1" dirty="0" smtClean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24,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 25-43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11,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  <a:p>
            <a:pPr algn="ctr"/>
            <a:r>
              <a:rPr lang="en-US" i="1" dirty="0" smtClean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12</a:t>
            </a:r>
            <a:endParaRPr lang="en-US" dirty="0"/>
          </a:p>
          <a:p>
            <a:pPr algn="ctr"/>
            <a:r>
              <a:rPr lang="en-US" b="1" u="sng" dirty="0" smtClean="0"/>
              <a:t>One-way Independent Groups ANOVA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  <a:p>
            <a:pPr algn="ctr"/>
            <a:r>
              <a:rPr lang="en-US" i="1" dirty="0" smtClean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19,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10</a:t>
            </a:r>
            <a:endParaRPr lang="en-US" dirty="0"/>
          </a:p>
          <a:p>
            <a:pPr algn="ctr"/>
            <a:r>
              <a:rPr lang="en-US" b="1" u="sng" dirty="0" smtClean="0"/>
              <a:t>Simple Linear Regression</a:t>
            </a:r>
            <a:endParaRPr lang="en-US" dirty="0" smtClean="0"/>
          </a:p>
          <a:p>
            <a:pPr algn="ctr"/>
            <a:r>
              <a:rPr lang="en-US" i="1" dirty="0" smtClean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9</a:t>
            </a:r>
          </a:p>
          <a:p>
            <a:pPr algn="ctr"/>
            <a:r>
              <a:rPr lang="en-US" b="1" u="sng" dirty="0" smtClean="0"/>
              <a:t>Correlation</a:t>
            </a:r>
            <a:endParaRPr lang="en-US" dirty="0" smtClean="0"/>
          </a:p>
          <a:p>
            <a:pPr algn="ctr"/>
            <a:r>
              <a:rPr lang="en-US" i="1" dirty="0" smtClean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8</a:t>
            </a:r>
          </a:p>
          <a:p>
            <a:pPr algn="ctr"/>
            <a:r>
              <a:rPr lang="en-US" b="1" u="sng" dirty="0" smtClean="0"/>
              <a:t>Effect Size &amp; Power Analysis</a:t>
            </a:r>
            <a:endParaRPr lang="en-US" dirty="0" smtClean="0"/>
          </a:p>
          <a:p>
            <a:pPr algn="ctr"/>
            <a:r>
              <a:rPr lang="en-US" i="1" dirty="0" smtClean="0"/>
              <a:t>Chapter slides</a:t>
            </a:r>
          </a:p>
          <a:p>
            <a:pPr algn="ctr"/>
            <a:r>
              <a:rPr lang="en-US" i="1" dirty="0" smtClean="0"/>
              <a:t>Demo G*Power software</a:t>
            </a:r>
          </a:p>
          <a:p>
            <a:pPr algn="ctr"/>
            <a:r>
              <a:rPr lang="en-US" i="1" dirty="0" smtClean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10,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7</a:t>
            </a:r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smtClean="0"/>
              <a:t>Mostly 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r>
              <a:rPr lang="en-US" dirty="0" smtClean="0"/>
              <a:t> 13,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1-way RM ANOVA</a:t>
            </a:r>
          </a:p>
          <a:p>
            <a:pPr algn="ctr"/>
            <a:r>
              <a:rPr lang="en-US" i="1" dirty="0" smtClean="0"/>
              <a:t>Slides 1 - 36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/>
              <a:t>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(second half)</a:t>
            </a:r>
          </a:p>
          <a:p>
            <a:pPr algn="ctr"/>
            <a:r>
              <a:rPr lang="en-US" i="1" dirty="0" smtClean="0"/>
              <a:t>Homework Helps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Feb. 3,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5</a:t>
            </a:r>
            <a:endParaRPr lang="en-US" dirty="0"/>
          </a:p>
          <a:p>
            <a:pPr algn="ctr"/>
            <a:r>
              <a:rPr lang="en-US" b="1" u="sng" dirty="0" smtClean="0"/>
              <a:t>Intro to Hypothesis Testing: 1 sample z-Test</a:t>
            </a:r>
            <a:endParaRPr lang="en-US" b="1" u="sng" dirty="0"/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 smtClean="0"/>
              <a:t>Confidence Interval Estimation: The t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22,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 smtClean="0"/>
              <a:t>Finish </a:t>
            </a:r>
            <a:r>
              <a:rPr lang="en-US" i="1" dirty="0"/>
              <a:t>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 smtClean="0"/>
              <a:t>Standardized Scores &amp; the Normal Distribution</a:t>
            </a:r>
            <a:endParaRPr lang="en-US" b="1" u="sng" dirty="0"/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 smtClean="0"/>
              <a:t>(first half)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INCLASS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Jan. 15,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</a:t>
            </a:r>
          </a:p>
          <a:p>
            <a:pPr algn="ctr"/>
            <a:r>
              <a:rPr lang="en-US" b="1" u="sng" dirty="0" smtClean="0"/>
              <a:t>Variable/Scale, Rounding &amp; Summation</a:t>
            </a:r>
          </a:p>
          <a:p>
            <a:pPr algn="ctr"/>
            <a:r>
              <a:rPr lang="en-US" i="1" dirty="0" smtClean="0"/>
              <a:t>Finish discussion</a:t>
            </a:r>
          </a:p>
          <a:p>
            <a:pPr algn="ctr"/>
            <a:r>
              <a:rPr lang="en-US" i="1" dirty="0" smtClean="0"/>
              <a:t>Homework questions</a:t>
            </a:r>
          </a:p>
          <a:p>
            <a:pPr algn="ctr"/>
            <a:endParaRPr lang="en-US" i="1" dirty="0" smtClean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 smtClean="0"/>
              <a:t>Lecture slides</a:t>
            </a:r>
            <a:endParaRPr lang="en-US" i="1" dirty="0"/>
          </a:p>
          <a:p>
            <a:pPr algn="ctr"/>
            <a:r>
              <a:rPr lang="en-US" i="1" dirty="0"/>
              <a:t>Homework </a:t>
            </a:r>
            <a:r>
              <a:rPr lang="en-US" i="1" dirty="0" smtClean="0"/>
              <a:t>questions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</a:t>
            </a:r>
            <a:r>
              <a:rPr lang="en-US" dirty="0" smtClean="0"/>
              <a:t> 13,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</a:t>
            </a:r>
            <a:r>
              <a:rPr lang="en-US" dirty="0" smtClean="0"/>
              <a:t>15</a:t>
            </a:r>
            <a:endParaRPr lang="en-US" dirty="0"/>
          </a:p>
          <a:p>
            <a:pPr algn="ctr"/>
            <a:r>
              <a:rPr lang="en-US" b="1" u="sng" dirty="0" smtClean="0"/>
              <a:t>Repeated </a:t>
            </a:r>
            <a:r>
              <a:rPr lang="en-US" b="1" u="sng" dirty="0" err="1" smtClean="0"/>
              <a:t>Measurs</a:t>
            </a:r>
            <a:r>
              <a:rPr lang="en-US" b="1" u="sng" dirty="0" smtClean="0"/>
              <a:t> </a:t>
            </a:r>
            <a:r>
              <a:rPr lang="en-US" b="1" u="sng" dirty="0" smtClean="0"/>
              <a:t>ANOVA</a:t>
            </a:r>
            <a:endParaRPr lang="en-US" b="1" u="sng" dirty="0"/>
          </a:p>
          <a:p>
            <a:pPr algn="ctr"/>
            <a:r>
              <a:rPr lang="en-US" i="1" dirty="0" smtClean="0"/>
              <a:t>Examples, in R</a:t>
            </a:r>
            <a:endParaRPr lang="en-US" i="1" dirty="0" smtClean="0"/>
          </a:p>
          <a:p>
            <a:pPr algn="ctr"/>
            <a:r>
              <a:rPr lang="en-US" i="1" dirty="0" smtClean="0"/>
              <a:t>1</a:t>
            </a:r>
            <a:r>
              <a:rPr lang="en-US" i="1" baseline="30000" dirty="0" smtClean="0"/>
              <a:t>st</a:t>
            </a:r>
            <a:r>
              <a:rPr lang="en-US" i="1" dirty="0" smtClean="0"/>
              <a:t> – textbook’s example with word recall</a:t>
            </a:r>
          </a:p>
          <a:p>
            <a:pPr algn="ctr"/>
            <a:r>
              <a:rPr lang="en-US" i="1" dirty="0" smtClean="0"/>
              <a:t>2</a:t>
            </a:r>
            <a:r>
              <a:rPr lang="en-US" i="1" baseline="30000" dirty="0" smtClean="0"/>
              <a:t>nd</a:t>
            </a:r>
            <a:r>
              <a:rPr lang="en-US" i="1" dirty="0" smtClean="0"/>
              <a:t> – weight loss over 3 months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</a:t>
            </a:r>
            <a:r>
              <a:rPr lang="en-US" dirty="0" smtClean="0"/>
              <a:t>7, </a:t>
            </a:r>
            <a:r>
              <a:rPr lang="en-US" dirty="0" smtClean="0"/>
              <a:t>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</a:t>
            </a:r>
            <a:r>
              <a:rPr lang="en-US" dirty="0" smtClean="0"/>
              <a:t>4, 5, </a:t>
            </a:r>
            <a:r>
              <a:rPr lang="en-US" dirty="0" smtClean="0"/>
              <a:t>&amp; </a:t>
            </a:r>
            <a:r>
              <a:rPr lang="en-US" dirty="0" smtClean="0"/>
              <a:t>6</a:t>
            </a:r>
            <a:endParaRPr lang="en-US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 2,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14 </a:t>
            </a:r>
            <a:endParaRPr lang="en-US" dirty="0"/>
          </a:p>
          <a:p>
            <a:pPr algn="ctr"/>
            <a:r>
              <a:rPr lang="en-US" b="1" u="sng" dirty="0" smtClean="0"/>
              <a:t>2-way Factorial ANOVAs</a:t>
            </a:r>
          </a:p>
          <a:p>
            <a:pPr algn="ctr"/>
            <a:r>
              <a:rPr lang="en-US" dirty="0" smtClean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Factorial ANOVA</a:t>
            </a:r>
          </a:p>
          <a:p>
            <a:pPr algn="ctr"/>
            <a:r>
              <a:rPr lang="en-US" dirty="0" smtClean="0"/>
              <a:t>Omnibus F-tests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Interactions</a:t>
            </a:r>
          </a:p>
          <a:p>
            <a:pPr algn="ctr"/>
            <a:r>
              <a:rPr lang="en-US" dirty="0" smtClean="0"/>
              <a:t>2-way means plots</a:t>
            </a:r>
          </a:p>
          <a:p>
            <a:pPr algn="ctr"/>
            <a:r>
              <a:rPr lang="en-US" dirty="0" smtClean="0"/>
              <a:t>Interaction contrasts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Main Effects</a:t>
            </a:r>
          </a:p>
          <a:p>
            <a:pPr algn="ctr"/>
            <a:r>
              <a:rPr lang="en-US" dirty="0" smtClean="0"/>
              <a:t>1-way means table</a:t>
            </a:r>
          </a:p>
          <a:p>
            <a:pPr algn="ctr"/>
            <a:r>
              <a:rPr lang="en-US" dirty="0" smtClean="0"/>
              <a:t>1-way means plot</a:t>
            </a:r>
          </a:p>
          <a:p>
            <a:pPr algn="ctr"/>
            <a:r>
              <a:rPr lang="en-US" dirty="0" smtClean="0"/>
              <a:t>Pairwise post hoc t-tests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HOMEWORK</a:t>
            </a:r>
          </a:p>
          <a:p>
            <a:r>
              <a:rPr lang="en-US" sz="5400" dirty="0" smtClean="0"/>
              <a:t>HELP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April. 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</a:p>
          <a:p>
            <a:pPr algn="ctr"/>
            <a:r>
              <a:rPr lang="en-US" b="1" dirty="0" smtClean="0"/>
              <a:t>14A #6: MS and F formulas </a:t>
            </a:r>
          </a:p>
          <a:p>
            <a:pPr algn="ctr"/>
            <a:r>
              <a:rPr lang="en-US" b="1" dirty="0" smtClean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</a:t>
            </a:r>
            <a:r>
              <a:rPr lang="en-US" i="1" dirty="0" smtClean="0"/>
              <a:t>mple Walk-through </a:t>
            </a:r>
          </a:p>
          <a:p>
            <a:pPr algn="ctr"/>
            <a:r>
              <a:rPr lang="en-US" i="1" dirty="0" smtClean="0"/>
              <a:t>Barry Cohen’s Textbook Example 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  <a:endParaRPr lang="en-US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OUT-OF-CLASS LECTURES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31,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Chapter 14</a:t>
            </a:r>
            <a:endParaRPr lang="en-US" dirty="0"/>
          </a:p>
          <a:p>
            <a:pPr algn="ctr"/>
            <a:r>
              <a:rPr lang="en-US" b="1" u="sng" dirty="0" smtClean="0"/>
              <a:t>2-way Factorial ANOVA</a:t>
            </a:r>
            <a:endParaRPr lang="en-US" b="1" u="sng" dirty="0"/>
          </a:p>
          <a:p>
            <a:pPr algn="ctr"/>
            <a:r>
              <a:rPr lang="en-US" i="1" dirty="0" smtClean="0"/>
              <a:t>Lecture slides </a:t>
            </a:r>
          </a:p>
          <a:p>
            <a:pPr algn="ctr"/>
            <a:r>
              <a:rPr lang="en-US" i="1" dirty="0" smtClean="0"/>
              <a:t>(example in separate video)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Covid-19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Virtual </a:t>
            </a:r>
          </a:p>
          <a:p>
            <a:r>
              <a:rPr lang="en-US" sz="5400" dirty="0" smtClean="0"/>
              <a:t>Office Hours</a:t>
            </a:r>
            <a:endParaRPr lang="en-US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March 25, 2020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13 </a:t>
            </a:r>
            <a:endParaRPr lang="en-US" dirty="0"/>
          </a:p>
          <a:p>
            <a:pPr algn="ctr"/>
            <a:r>
              <a:rPr lang="en-US" b="1" u="sng" dirty="0" smtClean="0"/>
              <a:t>Multiple Comparisons: pairwise &amp; linear contrasts</a:t>
            </a:r>
          </a:p>
          <a:p>
            <a:pPr algn="ctr"/>
            <a:r>
              <a:rPr lang="en-US" dirty="0" smtClean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 12 </a:t>
            </a:r>
            <a:endParaRPr lang="en-US" dirty="0"/>
          </a:p>
          <a:p>
            <a:pPr algn="ctr"/>
            <a:r>
              <a:rPr lang="en-US" b="1" u="sng" dirty="0" smtClean="0"/>
              <a:t>One-way, independent groups ANOVA</a:t>
            </a:r>
          </a:p>
          <a:p>
            <a:pPr algn="ctr"/>
            <a:r>
              <a:rPr lang="en-US" dirty="0" smtClean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10138</TotalTime>
  <Words>650</Words>
  <Application>Microsoft Office PowerPoint</Application>
  <PresentationFormat>Widescreen</PresentationFormat>
  <Paragraphs>201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28</cp:revision>
  <dcterms:created xsi:type="dcterms:W3CDTF">2020-01-22T20:01:35Z</dcterms:created>
  <dcterms:modified xsi:type="dcterms:W3CDTF">2020-04-14T05:38:48Z</dcterms:modified>
</cp:coreProperties>
</file>