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83" r:id="rId5"/>
    <p:sldId id="284" r:id="rId6"/>
    <p:sldId id="286" r:id="rId7"/>
    <p:sldId id="262" r:id="rId8"/>
    <p:sldId id="287" r:id="rId9"/>
    <p:sldId id="285" r:id="rId10"/>
    <p:sldId id="288" r:id="rId11"/>
    <p:sldId id="309" r:id="rId12"/>
    <p:sldId id="310" r:id="rId13"/>
    <p:sldId id="311" r:id="rId14"/>
    <p:sldId id="289" r:id="rId15"/>
    <p:sldId id="312" r:id="rId16"/>
    <p:sldId id="313" r:id="rId17"/>
    <p:sldId id="314" r:id="rId18"/>
    <p:sldId id="274" r:id="rId19"/>
  </p:sldIdLst>
  <p:sldSz cx="9753600" cy="7315200"/>
  <p:notesSz cx="97536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34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753599" cy="7315200"/>
          </a:xfrm>
          <a:prstGeom prst="rect">
            <a:avLst/>
          </a:prstGeom>
        </p:spPr>
      </p:pic>
      <p:pic>
        <p:nvPicPr>
          <p:cNvPr id="17" name="bg object 17"/>
          <p:cNvPicPr/>
          <p:nvPr/>
        </p:nvPicPr>
        <p:blipFill>
          <a:blip r:embed="rId3" cstate="print"/>
          <a:stretch>
            <a:fillRect/>
          </a:stretch>
        </p:blipFill>
        <p:spPr>
          <a:xfrm>
            <a:off x="0" y="4248"/>
            <a:ext cx="9753600" cy="7310950"/>
          </a:xfrm>
          <a:prstGeom prst="rect">
            <a:avLst/>
          </a:prstGeom>
        </p:spPr>
      </p:pic>
      <p:sp>
        <p:nvSpPr>
          <p:cNvPr id="2" name="Holder 2"/>
          <p:cNvSpPr>
            <a:spLocks noGrp="1"/>
          </p:cNvSpPr>
          <p:nvPr>
            <p:ph type="ctrTitle"/>
          </p:nvPr>
        </p:nvSpPr>
        <p:spPr>
          <a:xfrm>
            <a:off x="718514" y="692725"/>
            <a:ext cx="8316571" cy="2540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463040" y="4096512"/>
            <a:ext cx="682752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753599" cy="7315200"/>
          </a:xfrm>
          <a:prstGeom prst="rect">
            <a:avLst/>
          </a:prstGeom>
        </p:spPr>
      </p:pic>
      <p:pic>
        <p:nvPicPr>
          <p:cNvPr id="17" name="bg object 17"/>
          <p:cNvPicPr/>
          <p:nvPr/>
        </p:nvPicPr>
        <p:blipFill>
          <a:blip r:embed="rId3" cstate="print"/>
          <a:stretch>
            <a:fillRect/>
          </a:stretch>
        </p:blipFill>
        <p:spPr>
          <a:xfrm>
            <a:off x="0" y="11162"/>
            <a:ext cx="9753600" cy="7304038"/>
          </a:xfrm>
          <a:prstGeom prst="rect">
            <a:avLst/>
          </a:prstGeom>
        </p:spPr>
      </p:pic>
      <p:sp>
        <p:nvSpPr>
          <p:cNvPr id="2" name="Holder 2"/>
          <p:cNvSpPr>
            <a:spLocks noGrp="1"/>
          </p:cNvSpPr>
          <p:nvPr>
            <p:ph type="title"/>
          </p:nvPr>
        </p:nvSpPr>
        <p:spPr/>
        <p:txBody>
          <a:bodyPr lIns="0" tIns="0" rIns="0" bIns="0"/>
          <a:lstStyle>
            <a:lvl1pPr>
              <a:defRPr sz="47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487680" y="1682496"/>
            <a:ext cx="4242816"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023104" y="1682496"/>
            <a:ext cx="4242816"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0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753599" cy="7315200"/>
          </a:xfrm>
          <a:prstGeom prst="rect">
            <a:avLst/>
          </a:prstGeom>
        </p:spPr>
      </p:pic>
      <p:sp>
        <p:nvSpPr>
          <p:cNvPr id="2" name="Holder 2"/>
          <p:cNvSpPr>
            <a:spLocks noGrp="1"/>
          </p:cNvSpPr>
          <p:nvPr>
            <p:ph type="title"/>
          </p:nvPr>
        </p:nvSpPr>
        <p:spPr>
          <a:xfrm>
            <a:off x="718541" y="661409"/>
            <a:ext cx="8316516" cy="1457960"/>
          </a:xfrm>
          <a:prstGeom prst="rect">
            <a:avLst/>
          </a:prstGeom>
        </p:spPr>
        <p:txBody>
          <a:bodyPr wrap="square" lIns="0" tIns="0" rIns="0" bIns="0">
            <a:spAutoFit/>
          </a:bodyPr>
          <a:lstStyle>
            <a:lvl1pPr>
              <a:defRPr sz="47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718529" y="1192657"/>
            <a:ext cx="8316541" cy="30276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316224" y="6803136"/>
            <a:ext cx="3121152"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87680" y="6803136"/>
            <a:ext cx="2243328"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5/6/2021</a:t>
            </a:fld>
            <a:endParaRPr lang="en-US"/>
          </a:p>
        </p:txBody>
      </p:sp>
      <p:sp>
        <p:nvSpPr>
          <p:cNvPr id="6" name="Holder 6"/>
          <p:cNvSpPr>
            <a:spLocks noGrp="1"/>
          </p:cNvSpPr>
          <p:nvPr>
            <p:ph type="sldNum" sz="quarter" idx="7"/>
          </p:nvPr>
        </p:nvSpPr>
        <p:spPr>
          <a:xfrm>
            <a:off x="7022592" y="6803136"/>
            <a:ext cx="2243328"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753600" cy="7310951"/>
          </a:xfrm>
          <a:prstGeom prst="rect">
            <a:avLst/>
          </a:prstGeom>
          <a:solidFill>
            <a:schemeClr val="tx1">
              <a:lumMod val="85000"/>
              <a:lumOff val="15000"/>
            </a:schemeClr>
          </a:solidFill>
        </p:spPr>
      </p:pic>
      <p:sp>
        <p:nvSpPr>
          <p:cNvPr id="3" name="object 3"/>
          <p:cNvSpPr txBox="1"/>
          <p:nvPr/>
        </p:nvSpPr>
        <p:spPr>
          <a:xfrm>
            <a:off x="718819" y="701421"/>
            <a:ext cx="4392929" cy="282129"/>
          </a:xfrm>
          <a:prstGeom prst="rect">
            <a:avLst/>
          </a:prstGeom>
        </p:spPr>
        <p:txBody>
          <a:bodyPr vert="horz" wrap="square" lIns="0" tIns="12700" rIns="0" bIns="0" rtlCol="0">
            <a:spAutoFit/>
          </a:bodyPr>
          <a:lstStyle/>
          <a:p>
            <a:pPr marL="12700">
              <a:lnSpc>
                <a:spcPts val="2080"/>
              </a:lnSpc>
              <a:spcBef>
                <a:spcPts val="100"/>
              </a:spcBef>
            </a:pPr>
            <a:r>
              <a:rPr lang="en-US" sz="1800" dirty="0">
                <a:solidFill>
                  <a:schemeClr val="bg1"/>
                </a:solidFill>
                <a:latin typeface="Trebuchet MS"/>
                <a:cs typeface="Trebuchet MS"/>
              </a:rPr>
              <a:t>Illinois Institute Of Technology</a:t>
            </a:r>
            <a:endParaRPr sz="1800" dirty="0">
              <a:solidFill>
                <a:schemeClr val="bg1"/>
              </a:solidFill>
              <a:latin typeface="Trebuchet MS"/>
              <a:cs typeface="Trebuchet MS"/>
            </a:endParaRPr>
          </a:p>
        </p:txBody>
      </p:sp>
      <p:sp>
        <p:nvSpPr>
          <p:cNvPr id="4" name="object 4"/>
          <p:cNvSpPr txBox="1">
            <a:spLocks noGrp="1"/>
          </p:cNvSpPr>
          <p:nvPr>
            <p:ph type="title"/>
          </p:nvPr>
        </p:nvSpPr>
        <p:spPr>
          <a:xfrm>
            <a:off x="4642140" y="1192657"/>
            <a:ext cx="4392930" cy="2096087"/>
          </a:xfrm>
          <a:prstGeom prst="rect">
            <a:avLst/>
          </a:prstGeom>
        </p:spPr>
        <p:txBody>
          <a:bodyPr vert="horz" wrap="square" lIns="0" tIns="221615" rIns="0" bIns="0" rtlCol="0">
            <a:spAutoFit/>
          </a:bodyPr>
          <a:lstStyle/>
          <a:p>
            <a:pPr marL="12700" marR="5080" indent="1139190" algn="r">
              <a:lnSpc>
                <a:spcPts val="7320"/>
              </a:lnSpc>
              <a:spcBef>
                <a:spcPts val="1745"/>
              </a:spcBef>
            </a:pPr>
            <a:r>
              <a:rPr lang="en-US" sz="7500" spc="170" dirty="0" err="1"/>
              <a:t>Fode</a:t>
            </a:r>
            <a:br>
              <a:rPr lang="en-US" sz="7500" spc="170" dirty="0"/>
            </a:br>
            <a:r>
              <a:rPr lang="en-US" sz="7500" spc="170" dirty="0"/>
              <a:t>Report</a:t>
            </a:r>
            <a:endParaRPr sz="7500" dirty="0"/>
          </a:p>
        </p:txBody>
      </p:sp>
      <p:sp>
        <p:nvSpPr>
          <p:cNvPr id="5" name="object 5"/>
          <p:cNvSpPr txBox="1"/>
          <p:nvPr/>
        </p:nvSpPr>
        <p:spPr>
          <a:xfrm>
            <a:off x="5081969" y="6300469"/>
            <a:ext cx="3952875" cy="284480"/>
          </a:xfrm>
          <a:prstGeom prst="rect">
            <a:avLst/>
          </a:prstGeom>
        </p:spPr>
        <p:txBody>
          <a:bodyPr vert="horz" wrap="square" lIns="0" tIns="12700" rIns="0" bIns="0" rtlCol="0">
            <a:spAutoFit/>
          </a:bodyPr>
          <a:lstStyle/>
          <a:p>
            <a:pPr marL="12700">
              <a:lnSpc>
                <a:spcPct val="100000"/>
              </a:lnSpc>
              <a:spcBef>
                <a:spcPts val="100"/>
              </a:spcBef>
            </a:pPr>
            <a:r>
              <a:rPr sz="1700" spc="175" dirty="0">
                <a:solidFill>
                  <a:srgbClr val="FFFFFF"/>
                </a:solidFill>
                <a:latin typeface="Trebuchet MS"/>
                <a:cs typeface="Trebuchet MS"/>
              </a:rPr>
              <a:t>By</a:t>
            </a:r>
            <a:r>
              <a:rPr sz="1700" spc="105" dirty="0">
                <a:solidFill>
                  <a:srgbClr val="FFFFFF"/>
                </a:solidFill>
                <a:latin typeface="Trebuchet MS"/>
                <a:cs typeface="Trebuchet MS"/>
              </a:rPr>
              <a:t> </a:t>
            </a:r>
            <a:r>
              <a:rPr lang="en-US" sz="1700" spc="75" dirty="0">
                <a:solidFill>
                  <a:srgbClr val="FFFFFF"/>
                </a:solidFill>
                <a:latin typeface="Trebuchet MS"/>
                <a:cs typeface="Trebuchet MS"/>
              </a:rPr>
              <a:t>Sarvesh Kaushik</a:t>
            </a:r>
            <a:endParaRPr sz="1700" dirty="0">
              <a:latin typeface="Trebuchet MS"/>
              <a:cs typeface="Trebuchet MS"/>
            </a:endParaRPr>
          </a:p>
        </p:txBody>
      </p:sp>
      <p:grpSp>
        <p:nvGrpSpPr>
          <p:cNvPr id="6" name="object 6"/>
          <p:cNvGrpSpPr/>
          <p:nvPr/>
        </p:nvGrpSpPr>
        <p:grpSpPr>
          <a:xfrm>
            <a:off x="625627" y="731520"/>
            <a:ext cx="8397240" cy="5853430"/>
            <a:chOff x="625627" y="731520"/>
            <a:chExt cx="8397240" cy="5853430"/>
          </a:xfrm>
        </p:grpSpPr>
        <p:sp>
          <p:nvSpPr>
            <p:cNvPr id="7" name="object 7"/>
            <p:cNvSpPr/>
            <p:nvPr/>
          </p:nvSpPr>
          <p:spPr>
            <a:xfrm>
              <a:off x="671670" y="4013734"/>
              <a:ext cx="121285" cy="2103755"/>
            </a:xfrm>
            <a:custGeom>
              <a:avLst/>
              <a:gdLst/>
              <a:ahLst/>
              <a:cxnLst/>
              <a:rect l="l" t="t" r="r" b="b"/>
              <a:pathLst>
                <a:path w="121284" h="2103754">
                  <a:moveTo>
                    <a:pt x="120719" y="4480"/>
                  </a:moveTo>
                  <a:lnTo>
                    <a:pt x="120719" y="16200"/>
                  </a:lnTo>
                  <a:lnTo>
                    <a:pt x="116197" y="20681"/>
                  </a:lnTo>
                  <a:lnTo>
                    <a:pt x="73753" y="20681"/>
                  </a:lnTo>
                  <a:lnTo>
                    <a:pt x="73753" y="2082534"/>
                  </a:lnTo>
                  <a:lnTo>
                    <a:pt x="116197" y="2082534"/>
                  </a:lnTo>
                  <a:lnTo>
                    <a:pt x="120719" y="2087015"/>
                  </a:lnTo>
                  <a:lnTo>
                    <a:pt x="120719" y="2098735"/>
                  </a:lnTo>
                  <a:lnTo>
                    <a:pt x="116197" y="2103216"/>
                  </a:lnTo>
                  <a:lnTo>
                    <a:pt x="4522" y="2103216"/>
                  </a:lnTo>
                  <a:lnTo>
                    <a:pt x="0" y="2098735"/>
                  </a:lnTo>
                  <a:lnTo>
                    <a:pt x="0" y="2087015"/>
                  </a:lnTo>
                  <a:lnTo>
                    <a:pt x="4522" y="2082534"/>
                  </a:lnTo>
                  <a:lnTo>
                    <a:pt x="52880" y="2082534"/>
                  </a:lnTo>
                  <a:lnTo>
                    <a:pt x="52880" y="20681"/>
                  </a:lnTo>
                  <a:lnTo>
                    <a:pt x="4522" y="20681"/>
                  </a:lnTo>
                  <a:lnTo>
                    <a:pt x="0" y="16200"/>
                  </a:lnTo>
                  <a:lnTo>
                    <a:pt x="0" y="10340"/>
                  </a:lnTo>
                  <a:lnTo>
                    <a:pt x="0" y="4825"/>
                  </a:lnTo>
                  <a:lnTo>
                    <a:pt x="4522" y="0"/>
                  </a:lnTo>
                  <a:lnTo>
                    <a:pt x="116197" y="0"/>
                  </a:lnTo>
                  <a:lnTo>
                    <a:pt x="120719" y="4480"/>
                  </a:lnTo>
                  <a:close/>
                </a:path>
              </a:pathLst>
            </a:custGeom>
            <a:solidFill>
              <a:srgbClr val="FFFFFF"/>
            </a:solidFill>
          </p:spPr>
          <p:txBody>
            <a:bodyPr wrap="square" lIns="0" tIns="0" rIns="0" bIns="0" rtlCol="0"/>
            <a:lstStyle/>
            <a:p>
              <a:endParaRPr/>
            </a:p>
          </p:txBody>
        </p:sp>
        <p:pic>
          <p:nvPicPr>
            <p:cNvPr id="8" name="object 8"/>
            <p:cNvPicPr/>
            <p:nvPr/>
          </p:nvPicPr>
          <p:blipFill>
            <a:blip r:embed="rId3" cstate="print"/>
            <a:stretch>
              <a:fillRect/>
            </a:stretch>
          </p:blipFill>
          <p:spPr>
            <a:xfrm>
              <a:off x="625627" y="6371895"/>
              <a:ext cx="212414" cy="212572"/>
            </a:xfrm>
            <a:prstGeom prst="rect">
              <a:avLst/>
            </a:prstGeom>
          </p:spPr>
        </p:pic>
        <p:pic>
          <p:nvPicPr>
            <p:cNvPr id="9" name="object 9"/>
            <p:cNvPicPr/>
            <p:nvPr/>
          </p:nvPicPr>
          <p:blipFill>
            <a:blip r:embed="rId4" cstate="print"/>
            <a:stretch>
              <a:fillRect/>
            </a:stretch>
          </p:blipFill>
          <p:spPr>
            <a:xfrm>
              <a:off x="8410464" y="731520"/>
              <a:ext cx="237630" cy="237806"/>
            </a:xfrm>
            <a:prstGeom prst="rect">
              <a:avLst/>
            </a:prstGeom>
          </p:spPr>
        </p:pic>
        <p:pic>
          <p:nvPicPr>
            <p:cNvPr id="10" name="object 10"/>
            <p:cNvPicPr/>
            <p:nvPr/>
          </p:nvPicPr>
          <p:blipFill>
            <a:blip r:embed="rId4" cstate="print"/>
            <a:stretch>
              <a:fillRect/>
            </a:stretch>
          </p:blipFill>
          <p:spPr>
            <a:xfrm>
              <a:off x="8785153" y="731520"/>
              <a:ext cx="237630" cy="237806"/>
            </a:xfrm>
            <a:prstGeom prst="rect">
              <a:avLst/>
            </a:prstGeom>
          </p:spPr>
        </p:pic>
        <p:pic>
          <p:nvPicPr>
            <p:cNvPr id="11" name="object 11"/>
            <p:cNvPicPr/>
            <p:nvPr/>
          </p:nvPicPr>
          <p:blipFill>
            <a:blip r:embed="rId5" cstate="print"/>
            <a:stretch>
              <a:fillRect/>
            </a:stretch>
          </p:blipFill>
          <p:spPr>
            <a:xfrm>
              <a:off x="7984539" y="732812"/>
              <a:ext cx="234341" cy="234341"/>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247"/>
            <a:ext cx="9753600" cy="7310953"/>
          </a:xfrm>
          <a:prstGeom prst="rect">
            <a:avLst/>
          </a:prstGeom>
          <a:solidFill>
            <a:schemeClr val="bg2">
              <a:lumMod val="10000"/>
            </a:schemeClr>
          </a:solidFill>
        </p:spPr>
      </p:pic>
      <p:sp>
        <p:nvSpPr>
          <p:cNvPr id="3" name="object 3"/>
          <p:cNvSpPr txBox="1"/>
          <p:nvPr/>
        </p:nvSpPr>
        <p:spPr>
          <a:xfrm>
            <a:off x="718820" y="711200"/>
            <a:ext cx="5834380" cy="228268"/>
          </a:xfrm>
          <a:prstGeom prst="rect">
            <a:avLst/>
          </a:prstGeom>
        </p:spPr>
        <p:txBody>
          <a:bodyPr vert="horz" wrap="square" lIns="0" tIns="12700" rIns="0" bIns="0" rtlCol="0">
            <a:spAutoFit/>
          </a:bodyPr>
          <a:lstStyle/>
          <a:p>
            <a:pPr marL="12700">
              <a:lnSpc>
                <a:spcPct val="100000"/>
              </a:lnSpc>
              <a:spcBef>
                <a:spcPts val="100"/>
              </a:spcBef>
            </a:pPr>
            <a:r>
              <a:rPr lang="en-US" sz="1400" spc="350" dirty="0">
                <a:solidFill>
                  <a:srgbClr val="FFFFFF"/>
                </a:solidFill>
                <a:latin typeface="Trebuchet MS"/>
                <a:cs typeface="Trebuchet MS"/>
              </a:rPr>
              <a:t>Illinois Institute of Technology</a:t>
            </a:r>
            <a:endParaRPr sz="1400" dirty="0">
              <a:latin typeface="Trebuchet MS"/>
              <a:cs typeface="Trebuchet MS"/>
            </a:endParaRPr>
          </a:p>
        </p:txBody>
      </p:sp>
      <p:sp>
        <p:nvSpPr>
          <p:cNvPr id="4" name="object 4"/>
          <p:cNvSpPr txBox="1"/>
          <p:nvPr/>
        </p:nvSpPr>
        <p:spPr>
          <a:xfrm>
            <a:off x="6553200" y="6143933"/>
            <a:ext cx="2870200" cy="736099"/>
          </a:xfrm>
          <a:prstGeom prst="rect">
            <a:avLst/>
          </a:prstGeom>
        </p:spPr>
        <p:txBody>
          <a:bodyPr vert="horz" wrap="square" lIns="0" tIns="12700" rIns="0" bIns="0" rtlCol="0">
            <a:spAutoFit/>
          </a:bodyPr>
          <a:lstStyle/>
          <a:p>
            <a:pPr marR="5080" algn="r">
              <a:lnSpc>
                <a:spcPct val="100000"/>
              </a:lnSpc>
              <a:spcBef>
                <a:spcPts val="100"/>
              </a:spcBef>
            </a:pPr>
            <a:r>
              <a:rPr lang="en-US" sz="4700" dirty="0">
                <a:solidFill>
                  <a:schemeClr val="bg1"/>
                </a:solidFill>
                <a:latin typeface="Trebuchet MS"/>
                <a:cs typeface="Trebuchet MS"/>
              </a:rPr>
              <a:t>HE</a:t>
            </a:r>
            <a:endParaRPr sz="4700" dirty="0">
              <a:solidFill>
                <a:schemeClr val="bg1"/>
              </a:solidFill>
              <a:latin typeface="Trebuchet MS"/>
              <a:cs typeface="Trebuchet MS"/>
            </a:endParaRPr>
          </a:p>
        </p:txBody>
      </p:sp>
      <p:grpSp>
        <p:nvGrpSpPr>
          <p:cNvPr id="8" name="object 8"/>
          <p:cNvGrpSpPr/>
          <p:nvPr/>
        </p:nvGrpSpPr>
        <p:grpSpPr>
          <a:xfrm>
            <a:off x="8916187" y="732513"/>
            <a:ext cx="212725" cy="2571115"/>
            <a:chOff x="8916187" y="732513"/>
            <a:chExt cx="212725" cy="2571115"/>
          </a:xfrm>
        </p:grpSpPr>
        <p:sp>
          <p:nvSpPr>
            <p:cNvPr id="9" name="object 9"/>
            <p:cNvSpPr/>
            <p:nvPr/>
          </p:nvSpPr>
          <p:spPr>
            <a:xfrm>
              <a:off x="8962230" y="732513"/>
              <a:ext cx="121285" cy="2103755"/>
            </a:xfrm>
            <a:custGeom>
              <a:avLst/>
              <a:gdLst/>
              <a:ahLst/>
              <a:cxnLst/>
              <a:rect l="l" t="t" r="r" b="b"/>
              <a:pathLst>
                <a:path w="121284" h="2103755">
                  <a:moveTo>
                    <a:pt x="120719" y="4480"/>
                  </a:moveTo>
                  <a:lnTo>
                    <a:pt x="120719" y="16200"/>
                  </a:lnTo>
                  <a:lnTo>
                    <a:pt x="116197" y="20681"/>
                  </a:lnTo>
                  <a:lnTo>
                    <a:pt x="73753" y="20681"/>
                  </a:lnTo>
                  <a:lnTo>
                    <a:pt x="73753" y="2082534"/>
                  </a:lnTo>
                  <a:lnTo>
                    <a:pt x="116197" y="2082534"/>
                  </a:lnTo>
                  <a:lnTo>
                    <a:pt x="120719" y="2087015"/>
                  </a:lnTo>
                  <a:lnTo>
                    <a:pt x="120719" y="2098735"/>
                  </a:lnTo>
                  <a:lnTo>
                    <a:pt x="116197" y="2103216"/>
                  </a:lnTo>
                  <a:lnTo>
                    <a:pt x="4522" y="2103216"/>
                  </a:lnTo>
                  <a:lnTo>
                    <a:pt x="0" y="2098735"/>
                  </a:lnTo>
                  <a:lnTo>
                    <a:pt x="0" y="2087015"/>
                  </a:lnTo>
                  <a:lnTo>
                    <a:pt x="4522" y="2082534"/>
                  </a:lnTo>
                  <a:lnTo>
                    <a:pt x="52880" y="2082534"/>
                  </a:lnTo>
                  <a:lnTo>
                    <a:pt x="52880" y="20681"/>
                  </a:lnTo>
                  <a:lnTo>
                    <a:pt x="4522" y="20681"/>
                  </a:lnTo>
                  <a:lnTo>
                    <a:pt x="0" y="16200"/>
                  </a:lnTo>
                  <a:lnTo>
                    <a:pt x="0" y="10340"/>
                  </a:lnTo>
                  <a:lnTo>
                    <a:pt x="0" y="4825"/>
                  </a:lnTo>
                  <a:lnTo>
                    <a:pt x="4522" y="0"/>
                  </a:lnTo>
                  <a:lnTo>
                    <a:pt x="116197" y="0"/>
                  </a:lnTo>
                  <a:lnTo>
                    <a:pt x="120719" y="4480"/>
                  </a:lnTo>
                  <a:close/>
                </a:path>
              </a:pathLst>
            </a:custGeom>
            <a:solidFill>
              <a:srgbClr val="FFFFFF"/>
            </a:solidFill>
          </p:spPr>
          <p:txBody>
            <a:bodyPr wrap="square" lIns="0" tIns="0" rIns="0" bIns="0" rtlCol="0"/>
            <a:lstStyle/>
            <a:p>
              <a:endParaRPr/>
            </a:p>
          </p:txBody>
        </p:sp>
        <p:pic>
          <p:nvPicPr>
            <p:cNvPr id="10" name="object 10"/>
            <p:cNvPicPr/>
            <p:nvPr/>
          </p:nvPicPr>
          <p:blipFill>
            <a:blip r:embed="rId3" cstate="print"/>
            <a:stretch>
              <a:fillRect/>
            </a:stretch>
          </p:blipFill>
          <p:spPr>
            <a:xfrm>
              <a:off x="8916187" y="3090671"/>
              <a:ext cx="212414" cy="212572"/>
            </a:xfrm>
            <a:prstGeom prst="rect">
              <a:avLst/>
            </a:prstGeom>
          </p:spPr>
        </p:pic>
      </p:grpSp>
      <p:sp>
        <p:nvSpPr>
          <p:cNvPr id="13" name="TextBox 12">
            <a:extLst>
              <a:ext uri="{FF2B5EF4-FFF2-40B4-BE49-F238E27FC236}">
                <a16:creationId xmlns:a16="http://schemas.microsoft.com/office/drawing/2014/main" id="{6A3C32EA-02BD-48DA-AC4B-9106A22DBEB1}"/>
              </a:ext>
            </a:extLst>
          </p:cNvPr>
          <p:cNvSpPr txBox="1"/>
          <p:nvPr/>
        </p:nvSpPr>
        <p:spPr>
          <a:xfrm>
            <a:off x="2093197" y="1771035"/>
            <a:ext cx="6822990" cy="646331"/>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p:txBody>
      </p:sp>
      <p:sp>
        <p:nvSpPr>
          <p:cNvPr id="11" name="TextBox 10">
            <a:extLst>
              <a:ext uri="{FF2B5EF4-FFF2-40B4-BE49-F238E27FC236}">
                <a16:creationId xmlns:a16="http://schemas.microsoft.com/office/drawing/2014/main" id="{1616F1CF-EE9F-4B2D-A33F-7952D6BF3B7D}"/>
              </a:ext>
            </a:extLst>
          </p:cNvPr>
          <p:cNvSpPr txBox="1"/>
          <p:nvPr/>
        </p:nvSpPr>
        <p:spPr>
          <a:xfrm>
            <a:off x="670085" y="1633066"/>
            <a:ext cx="4906650" cy="1477328"/>
          </a:xfrm>
          <a:prstGeom prst="rect">
            <a:avLst/>
          </a:prstGeom>
          <a:noFill/>
        </p:spPr>
        <p:txBody>
          <a:bodyPr wrap="square">
            <a:spAutoFit/>
          </a:bodyPr>
          <a:lstStyle/>
          <a:p>
            <a:endParaRPr lang="en-US" dirty="0">
              <a:solidFill>
                <a:schemeClr val="bg1"/>
              </a:solidFill>
            </a:endParaRPr>
          </a:p>
          <a:p>
            <a:r>
              <a:rPr lang="en-US" dirty="0">
                <a:solidFill>
                  <a:schemeClr val="bg1"/>
                </a:solidFill>
              </a:rPr>
              <a:t>Low </a:t>
            </a:r>
            <a:r>
              <a:rPr lang="en-US" dirty="0" err="1">
                <a:solidFill>
                  <a:schemeClr val="bg1"/>
                </a:solidFill>
              </a:rPr>
              <a:t>Fiedelity</a:t>
            </a:r>
            <a:r>
              <a:rPr lang="en-US" dirty="0">
                <a:solidFill>
                  <a:schemeClr val="bg1"/>
                </a:solidFill>
              </a:rPr>
              <a:t> prototype addressed problem of </a:t>
            </a:r>
            <a:r>
              <a:rPr lang="en-US" dirty="0" err="1">
                <a:solidFill>
                  <a:schemeClr val="bg1"/>
                </a:solidFill>
              </a:rPr>
              <a:t>Favourite</a:t>
            </a:r>
            <a:r>
              <a:rPr lang="en-US" dirty="0">
                <a:solidFill>
                  <a:schemeClr val="bg1"/>
                </a:solidFill>
              </a:rPr>
              <a:t> lists and Provided Friends list where user can view their friends </a:t>
            </a:r>
            <a:r>
              <a:rPr lang="en-US" dirty="0" err="1">
                <a:solidFill>
                  <a:schemeClr val="bg1"/>
                </a:solidFill>
              </a:rPr>
              <a:t>favouite</a:t>
            </a:r>
            <a:r>
              <a:rPr lang="en-US" dirty="0">
                <a:solidFill>
                  <a:schemeClr val="bg1"/>
                </a:solidFill>
              </a:rPr>
              <a:t> dishes and restaurants.</a:t>
            </a:r>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1F1170F8-502B-4B44-9478-E7E3C0E924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7994" y="166701"/>
            <a:ext cx="1874574" cy="3235377"/>
          </a:xfrm>
          <a:prstGeom prst="rect">
            <a:avLst/>
          </a:prstGeom>
          <a:effectLst>
            <a:softEdge rad="317500"/>
          </a:effectLst>
        </p:spPr>
      </p:pic>
      <p:pic>
        <p:nvPicPr>
          <p:cNvPr id="12" name="Picture 11" descr="A picture containing text, cellphone, phone, electronics&#10;&#10;Description automatically generated">
            <a:extLst>
              <a:ext uri="{FF2B5EF4-FFF2-40B4-BE49-F238E27FC236}">
                <a16:creationId xmlns:a16="http://schemas.microsoft.com/office/drawing/2014/main" id="{3716AA8E-BFEB-4958-8A3A-D79B1BD7CD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907" y="3474941"/>
            <a:ext cx="1732294" cy="2782683"/>
          </a:xfrm>
          <a:prstGeom prst="rect">
            <a:avLst/>
          </a:prstGeom>
          <a:effectLst>
            <a:softEdge rad="139700"/>
          </a:effectLst>
        </p:spPr>
      </p:pic>
      <p:pic>
        <p:nvPicPr>
          <p:cNvPr id="15" name="Picture 14" descr="A picture containing text, phone, cellphone, electronics&#10;&#10;Description automatically generated">
            <a:extLst>
              <a:ext uri="{FF2B5EF4-FFF2-40B4-BE49-F238E27FC236}">
                <a16:creationId xmlns:a16="http://schemas.microsoft.com/office/drawing/2014/main" id="{B30EE12B-4D15-403A-98B6-399CD954BCA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67600" y="3509573"/>
            <a:ext cx="1874574" cy="2803654"/>
          </a:xfrm>
          <a:prstGeom prst="rect">
            <a:avLst/>
          </a:prstGeom>
          <a:effectLst>
            <a:softEdge rad="203200"/>
          </a:effectLst>
        </p:spPr>
      </p:pic>
    </p:spTree>
    <p:extLst>
      <p:ext uri="{BB962C8B-B14F-4D97-AF65-F5344CB8AC3E}">
        <p14:creationId xmlns:p14="http://schemas.microsoft.com/office/powerpoint/2010/main" val="1892622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CFCEBF1A-1537-48C7-91C6-648236F1339B}"/>
              </a:ext>
            </a:extLst>
          </p:cNvPr>
          <p:cNvSpPr/>
          <p:nvPr/>
        </p:nvSpPr>
        <p:spPr>
          <a:xfrm>
            <a:off x="3433598" y="1196271"/>
            <a:ext cx="2604533" cy="1254034"/>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40" dirty="0" err="1"/>
              <a:t>GrubHub</a:t>
            </a:r>
            <a:r>
              <a:rPr lang="en-US" sz="1440" dirty="0"/>
              <a:t> Application</a:t>
            </a:r>
          </a:p>
        </p:txBody>
      </p:sp>
      <p:sp>
        <p:nvSpPr>
          <p:cNvPr id="6" name="Flowchart: Connector 5">
            <a:extLst>
              <a:ext uri="{FF2B5EF4-FFF2-40B4-BE49-F238E27FC236}">
                <a16:creationId xmlns:a16="http://schemas.microsoft.com/office/drawing/2014/main" id="{DD30B747-242E-443F-A7A6-C44E7EB02C60}"/>
              </a:ext>
            </a:extLst>
          </p:cNvPr>
          <p:cNvSpPr/>
          <p:nvPr/>
        </p:nvSpPr>
        <p:spPr>
          <a:xfrm>
            <a:off x="4232525" y="4690292"/>
            <a:ext cx="1140903" cy="103352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40" dirty="0"/>
              <a:t>User</a:t>
            </a:r>
          </a:p>
        </p:txBody>
      </p:sp>
      <p:pic>
        <p:nvPicPr>
          <p:cNvPr id="16" name="Picture 15" descr="A picture containing mirror&#10;&#10;Description automatically generated">
            <a:extLst>
              <a:ext uri="{FF2B5EF4-FFF2-40B4-BE49-F238E27FC236}">
                <a16:creationId xmlns:a16="http://schemas.microsoft.com/office/drawing/2014/main" id="{CC705CE7-C128-40CD-8115-898A96344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811" y="5283729"/>
            <a:ext cx="310331" cy="352842"/>
          </a:xfrm>
          <a:prstGeom prst="rect">
            <a:avLst/>
          </a:prstGeom>
        </p:spPr>
      </p:pic>
      <p:sp>
        <p:nvSpPr>
          <p:cNvPr id="25" name="TextBox 24">
            <a:extLst>
              <a:ext uri="{FF2B5EF4-FFF2-40B4-BE49-F238E27FC236}">
                <a16:creationId xmlns:a16="http://schemas.microsoft.com/office/drawing/2014/main" id="{D0AF95CA-4E60-414F-A3E0-E24CCF6F620F}"/>
              </a:ext>
            </a:extLst>
          </p:cNvPr>
          <p:cNvSpPr txBox="1"/>
          <p:nvPr/>
        </p:nvSpPr>
        <p:spPr>
          <a:xfrm>
            <a:off x="3252138" y="2990052"/>
            <a:ext cx="1960774" cy="363176"/>
          </a:xfrm>
          <a:prstGeom prst="rect">
            <a:avLst/>
          </a:prstGeom>
          <a:noFill/>
        </p:spPr>
        <p:txBody>
          <a:bodyPr wrap="square" rtlCol="0">
            <a:spAutoFit/>
          </a:bodyPr>
          <a:lstStyle/>
          <a:p>
            <a:r>
              <a:rPr lang="en-US" sz="880" dirty="0"/>
              <a:t>Traverse through Restaurants list</a:t>
            </a:r>
          </a:p>
          <a:p>
            <a:r>
              <a:rPr lang="en-US" sz="880" dirty="0"/>
              <a:t>(0:32)</a:t>
            </a:r>
          </a:p>
        </p:txBody>
      </p:sp>
      <p:sp>
        <p:nvSpPr>
          <p:cNvPr id="28" name="TextBox 27">
            <a:extLst>
              <a:ext uri="{FF2B5EF4-FFF2-40B4-BE49-F238E27FC236}">
                <a16:creationId xmlns:a16="http://schemas.microsoft.com/office/drawing/2014/main" id="{3C47B6B5-8000-40C2-8160-740B9A2D88FA}"/>
              </a:ext>
            </a:extLst>
          </p:cNvPr>
          <p:cNvSpPr txBox="1"/>
          <p:nvPr/>
        </p:nvSpPr>
        <p:spPr>
          <a:xfrm>
            <a:off x="4568650" y="2702013"/>
            <a:ext cx="1960774" cy="363176"/>
          </a:xfrm>
          <a:prstGeom prst="rect">
            <a:avLst/>
          </a:prstGeom>
          <a:noFill/>
        </p:spPr>
        <p:txBody>
          <a:bodyPr wrap="square" rtlCol="0">
            <a:spAutoFit/>
          </a:bodyPr>
          <a:lstStyle/>
          <a:p>
            <a:r>
              <a:rPr lang="en-US" sz="880" dirty="0"/>
              <a:t>Searching for specific food items</a:t>
            </a:r>
          </a:p>
          <a:p>
            <a:r>
              <a:rPr lang="en-US" sz="880" dirty="0"/>
              <a:t>(0:35)(0:38)</a:t>
            </a:r>
          </a:p>
        </p:txBody>
      </p:sp>
      <p:sp>
        <p:nvSpPr>
          <p:cNvPr id="39" name="TextBox 38">
            <a:extLst>
              <a:ext uri="{FF2B5EF4-FFF2-40B4-BE49-F238E27FC236}">
                <a16:creationId xmlns:a16="http://schemas.microsoft.com/office/drawing/2014/main" id="{C28F60AF-89A6-457F-BD67-8AFF289625CE}"/>
              </a:ext>
            </a:extLst>
          </p:cNvPr>
          <p:cNvSpPr txBox="1"/>
          <p:nvPr/>
        </p:nvSpPr>
        <p:spPr>
          <a:xfrm>
            <a:off x="5405435" y="3925447"/>
            <a:ext cx="1960774" cy="363176"/>
          </a:xfrm>
          <a:prstGeom prst="rect">
            <a:avLst/>
          </a:prstGeom>
          <a:noFill/>
        </p:spPr>
        <p:txBody>
          <a:bodyPr wrap="square" rtlCol="0">
            <a:spAutoFit/>
          </a:bodyPr>
          <a:lstStyle/>
          <a:p>
            <a:r>
              <a:rPr lang="en-US" sz="880" dirty="0"/>
              <a:t>Searches</a:t>
            </a:r>
          </a:p>
          <a:p>
            <a:r>
              <a:rPr lang="en-US" sz="880" dirty="0"/>
              <a:t>(0:34)</a:t>
            </a:r>
          </a:p>
        </p:txBody>
      </p:sp>
      <p:cxnSp>
        <p:nvCxnSpPr>
          <p:cNvPr id="53" name="Connector: Curved 52">
            <a:extLst>
              <a:ext uri="{FF2B5EF4-FFF2-40B4-BE49-F238E27FC236}">
                <a16:creationId xmlns:a16="http://schemas.microsoft.com/office/drawing/2014/main" id="{9D4D49DD-32CE-4EDA-ADB3-A99944BEDDFD}"/>
              </a:ext>
            </a:extLst>
          </p:cNvPr>
          <p:cNvCxnSpPr>
            <a:cxnSpLocks/>
          </p:cNvCxnSpPr>
          <p:nvPr/>
        </p:nvCxnSpPr>
        <p:spPr>
          <a:xfrm rot="16200000" flipV="1">
            <a:off x="3639119" y="3536742"/>
            <a:ext cx="2239986" cy="67112"/>
          </a:xfrm>
          <a:prstGeom prst="curvedConnector3">
            <a:avLst>
              <a:gd name="adj1" fmla="val 51498"/>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C657B118-D0E2-493B-9F91-5ECCBEC44979}"/>
              </a:ext>
            </a:extLst>
          </p:cNvPr>
          <p:cNvCxnSpPr>
            <a:cxnSpLocks/>
            <a:stCxn id="6" idx="7"/>
          </p:cNvCxnSpPr>
          <p:nvPr/>
        </p:nvCxnSpPr>
        <p:spPr>
          <a:xfrm rot="5400000" flipH="1" flipV="1">
            <a:off x="4138957" y="3517693"/>
            <a:ext cx="2391344" cy="256565"/>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222F160D-BF1A-4219-9080-BC6EC0CCF709}"/>
              </a:ext>
            </a:extLst>
          </p:cNvPr>
          <p:cNvCxnSpPr>
            <a:cxnSpLocks/>
          </p:cNvCxnSpPr>
          <p:nvPr/>
        </p:nvCxnSpPr>
        <p:spPr>
          <a:xfrm rot="5400000" flipH="1" flipV="1">
            <a:off x="4425639" y="3352931"/>
            <a:ext cx="2513264" cy="70801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FFAF9692-BB6A-4643-B620-0DDBD2A15668}"/>
              </a:ext>
            </a:extLst>
          </p:cNvPr>
          <p:cNvCxnSpPr>
            <a:cxnSpLocks/>
          </p:cNvCxnSpPr>
          <p:nvPr/>
        </p:nvCxnSpPr>
        <p:spPr>
          <a:xfrm rot="5400000" flipH="1">
            <a:off x="2738365" y="3524821"/>
            <a:ext cx="3273510" cy="1124474"/>
          </a:xfrm>
          <a:prstGeom prst="curvedConnector3">
            <a:avLst>
              <a:gd name="adj1" fmla="val -558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C2397569-4BE1-40EC-A84C-68A65F5E965A}"/>
              </a:ext>
            </a:extLst>
          </p:cNvPr>
          <p:cNvSpPr txBox="1"/>
          <p:nvPr/>
        </p:nvSpPr>
        <p:spPr>
          <a:xfrm>
            <a:off x="4844024" y="3246019"/>
            <a:ext cx="1033852" cy="634020"/>
          </a:xfrm>
          <a:prstGeom prst="rect">
            <a:avLst/>
          </a:prstGeom>
          <a:noFill/>
        </p:spPr>
        <p:txBody>
          <a:bodyPr wrap="square" rtlCol="0">
            <a:spAutoFit/>
          </a:bodyPr>
          <a:lstStyle/>
          <a:p>
            <a:r>
              <a:rPr lang="en-US" sz="880" dirty="0"/>
              <a:t>Checking perks related to the item</a:t>
            </a:r>
          </a:p>
          <a:p>
            <a:r>
              <a:rPr lang="en-US" sz="880" dirty="0"/>
              <a:t>(0:45)(0:49)</a:t>
            </a:r>
          </a:p>
        </p:txBody>
      </p:sp>
      <p:cxnSp>
        <p:nvCxnSpPr>
          <p:cNvPr id="68" name="Connector: Curved 67">
            <a:extLst>
              <a:ext uri="{FF2B5EF4-FFF2-40B4-BE49-F238E27FC236}">
                <a16:creationId xmlns:a16="http://schemas.microsoft.com/office/drawing/2014/main" id="{2B169C46-48DD-4E5A-BB91-A79612FFCA39}"/>
              </a:ext>
            </a:extLst>
          </p:cNvPr>
          <p:cNvCxnSpPr>
            <a:cxnSpLocks/>
            <a:stCxn id="6" idx="4"/>
            <a:endCxn id="5" idx="1"/>
          </p:cNvCxnSpPr>
          <p:nvPr/>
        </p:nvCxnSpPr>
        <p:spPr>
          <a:xfrm rot="5400000" flipH="1">
            <a:off x="2168025" y="3088864"/>
            <a:ext cx="3900527" cy="1369378"/>
          </a:xfrm>
          <a:prstGeom prst="curvedConnector4">
            <a:avLst>
              <a:gd name="adj1" fmla="val -4689"/>
              <a:gd name="adj2" fmla="val 113355"/>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CF480541-DD26-4C66-80E8-B31DC1AB919E}"/>
              </a:ext>
            </a:extLst>
          </p:cNvPr>
          <p:cNvSpPr txBox="1"/>
          <p:nvPr/>
        </p:nvSpPr>
        <p:spPr>
          <a:xfrm flipH="1">
            <a:off x="2376332" y="3790025"/>
            <a:ext cx="793357" cy="634020"/>
          </a:xfrm>
          <a:prstGeom prst="rect">
            <a:avLst/>
          </a:prstGeom>
          <a:noFill/>
        </p:spPr>
        <p:txBody>
          <a:bodyPr wrap="square" rtlCol="0">
            <a:spAutoFit/>
          </a:bodyPr>
          <a:lstStyle/>
          <a:p>
            <a:r>
              <a:rPr lang="en-US" sz="880" dirty="0"/>
              <a:t>Searching for a restaurant location</a:t>
            </a:r>
          </a:p>
          <a:p>
            <a:r>
              <a:rPr lang="en-US" sz="880" dirty="0"/>
              <a:t>(1:42)</a:t>
            </a:r>
          </a:p>
        </p:txBody>
      </p:sp>
      <p:sp>
        <p:nvSpPr>
          <p:cNvPr id="75" name="TextBox 74">
            <a:extLst>
              <a:ext uri="{FF2B5EF4-FFF2-40B4-BE49-F238E27FC236}">
                <a16:creationId xmlns:a16="http://schemas.microsoft.com/office/drawing/2014/main" id="{7D67723B-F67E-4109-BC11-70252B448646}"/>
              </a:ext>
            </a:extLst>
          </p:cNvPr>
          <p:cNvSpPr txBox="1"/>
          <p:nvPr/>
        </p:nvSpPr>
        <p:spPr>
          <a:xfrm flipH="1">
            <a:off x="2202719" y="2868454"/>
            <a:ext cx="793357" cy="769441"/>
          </a:xfrm>
          <a:prstGeom prst="rect">
            <a:avLst/>
          </a:prstGeom>
          <a:noFill/>
        </p:spPr>
        <p:txBody>
          <a:bodyPr wrap="square" rtlCol="0">
            <a:spAutoFit/>
          </a:bodyPr>
          <a:lstStyle/>
          <a:p>
            <a:r>
              <a:rPr lang="en-US" sz="880" dirty="0">
                <a:solidFill>
                  <a:srgbClr val="FF0000"/>
                </a:solidFill>
              </a:rPr>
              <a:t>Automatically got kicked out of the application</a:t>
            </a:r>
          </a:p>
          <a:p>
            <a:r>
              <a:rPr lang="en-US" sz="880" dirty="0">
                <a:solidFill>
                  <a:srgbClr val="FF0000"/>
                </a:solidFill>
              </a:rPr>
              <a:t>(1:49)</a:t>
            </a:r>
          </a:p>
        </p:txBody>
      </p:sp>
      <p:cxnSp>
        <p:nvCxnSpPr>
          <p:cNvPr id="77" name="Connector: Elbow 76">
            <a:extLst>
              <a:ext uri="{FF2B5EF4-FFF2-40B4-BE49-F238E27FC236}">
                <a16:creationId xmlns:a16="http://schemas.microsoft.com/office/drawing/2014/main" id="{E1715431-407F-439C-A6CF-D11BC86C96E1}"/>
              </a:ext>
            </a:extLst>
          </p:cNvPr>
          <p:cNvCxnSpPr>
            <a:cxnSpLocks/>
          </p:cNvCxnSpPr>
          <p:nvPr/>
        </p:nvCxnSpPr>
        <p:spPr>
          <a:xfrm rot="16200000" flipH="1">
            <a:off x="3136862" y="2914821"/>
            <a:ext cx="223309" cy="151546"/>
          </a:xfrm>
          <a:prstGeom prst="bentConnector3">
            <a:avLst>
              <a:gd name="adj1" fmla="val 50000"/>
            </a:avLst>
          </a:prstGeom>
        </p:spPr>
        <p:style>
          <a:lnRef idx="1">
            <a:schemeClr val="accent2"/>
          </a:lnRef>
          <a:fillRef idx="0">
            <a:schemeClr val="accent2"/>
          </a:fillRef>
          <a:effectRef idx="0">
            <a:schemeClr val="accent2"/>
          </a:effectRef>
          <a:fontRef idx="minor">
            <a:schemeClr val="tx1"/>
          </a:fontRef>
        </p:style>
      </p:cxnSp>
      <p:cxnSp>
        <p:nvCxnSpPr>
          <p:cNvPr id="82" name="Connector: Curved 81">
            <a:extLst>
              <a:ext uri="{FF2B5EF4-FFF2-40B4-BE49-F238E27FC236}">
                <a16:creationId xmlns:a16="http://schemas.microsoft.com/office/drawing/2014/main" id="{1E88F166-8BF8-4AF3-B781-4E6939ED203F}"/>
              </a:ext>
            </a:extLst>
          </p:cNvPr>
          <p:cNvCxnSpPr>
            <a:cxnSpLocks/>
            <a:endCxn id="89" idx="2"/>
          </p:cNvCxnSpPr>
          <p:nvPr/>
        </p:nvCxnSpPr>
        <p:spPr>
          <a:xfrm rot="5400000" flipH="1" flipV="1">
            <a:off x="5280593" y="2594782"/>
            <a:ext cx="2765354" cy="2612542"/>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Connector: Curved 84">
            <a:extLst>
              <a:ext uri="{FF2B5EF4-FFF2-40B4-BE49-F238E27FC236}">
                <a16:creationId xmlns:a16="http://schemas.microsoft.com/office/drawing/2014/main" id="{D6EB898C-3050-411B-8C3C-388F4F9CB2C4}"/>
              </a:ext>
            </a:extLst>
          </p:cNvPr>
          <p:cNvCxnSpPr>
            <a:cxnSpLocks/>
            <a:stCxn id="6" idx="5"/>
          </p:cNvCxnSpPr>
          <p:nvPr/>
        </p:nvCxnSpPr>
        <p:spPr>
          <a:xfrm rot="5400000" flipH="1">
            <a:off x="2865319" y="3231432"/>
            <a:ext cx="3063908" cy="1618148"/>
          </a:xfrm>
          <a:prstGeom prst="curvedConnector3">
            <a:avLst>
              <a:gd name="adj1" fmla="val -10909"/>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32C3F083-67CE-4A60-B7BA-2D5FAD821905}"/>
              </a:ext>
            </a:extLst>
          </p:cNvPr>
          <p:cNvSpPr/>
          <p:nvPr/>
        </p:nvSpPr>
        <p:spPr>
          <a:xfrm>
            <a:off x="6610525" y="1218508"/>
            <a:ext cx="2718033" cy="12998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40" dirty="0"/>
              <a:t>IOS</a:t>
            </a:r>
          </a:p>
        </p:txBody>
      </p:sp>
      <p:sp>
        <p:nvSpPr>
          <p:cNvPr id="95" name="TextBox 94">
            <a:extLst>
              <a:ext uri="{FF2B5EF4-FFF2-40B4-BE49-F238E27FC236}">
                <a16:creationId xmlns:a16="http://schemas.microsoft.com/office/drawing/2014/main" id="{DB261276-559B-4128-B5E9-11BB4FD70E42}"/>
              </a:ext>
            </a:extLst>
          </p:cNvPr>
          <p:cNvSpPr txBox="1"/>
          <p:nvPr/>
        </p:nvSpPr>
        <p:spPr>
          <a:xfrm flipH="1">
            <a:off x="7998275" y="2870532"/>
            <a:ext cx="793357" cy="634020"/>
          </a:xfrm>
          <a:prstGeom prst="rect">
            <a:avLst/>
          </a:prstGeom>
          <a:noFill/>
        </p:spPr>
        <p:txBody>
          <a:bodyPr wrap="square" rtlCol="0">
            <a:spAutoFit/>
          </a:bodyPr>
          <a:lstStyle/>
          <a:p>
            <a:r>
              <a:rPr lang="en-US" sz="880" dirty="0"/>
              <a:t>Searching for </a:t>
            </a:r>
            <a:r>
              <a:rPr lang="en-US" sz="880" dirty="0" err="1"/>
              <a:t>GrubHub</a:t>
            </a:r>
            <a:r>
              <a:rPr lang="en-US" sz="880" dirty="0"/>
              <a:t> Application</a:t>
            </a:r>
          </a:p>
          <a:p>
            <a:r>
              <a:rPr lang="en-US" sz="880" dirty="0"/>
              <a:t>(1:51)</a:t>
            </a:r>
          </a:p>
        </p:txBody>
      </p:sp>
      <p:sp>
        <p:nvSpPr>
          <p:cNvPr id="96" name="TextBox 95">
            <a:extLst>
              <a:ext uri="{FF2B5EF4-FFF2-40B4-BE49-F238E27FC236}">
                <a16:creationId xmlns:a16="http://schemas.microsoft.com/office/drawing/2014/main" id="{665930FD-F9E2-4A08-89CC-38EF7F9575BE}"/>
              </a:ext>
            </a:extLst>
          </p:cNvPr>
          <p:cNvSpPr txBox="1"/>
          <p:nvPr/>
        </p:nvSpPr>
        <p:spPr>
          <a:xfrm flipH="1">
            <a:off x="6837406" y="3818242"/>
            <a:ext cx="793357" cy="634020"/>
          </a:xfrm>
          <a:prstGeom prst="rect">
            <a:avLst/>
          </a:prstGeom>
          <a:noFill/>
        </p:spPr>
        <p:txBody>
          <a:bodyPr wrap="square" rtlCol="0">
            <a:spAutoFit/>
          </a:bodyPr>
          <a:lstStyle/>
          <a:p>
            <a:r>
              <a:rPr lang="en-US" sz="880" dirty="0"/>
              <a:t>On the Restaurants menu</a:t>
            </a:r>
          </a:p>
          <a:p>
            <a:r>
              <a:rPr lang="en-US" sz="880" dirty="0"/>
              <a:t>(1:53)</a:t>
            </a:r>
          </a:p>
        </p:txBody>
      </p:sp>
      <p:cxnSp>
        <p:nvCxnSpPr>
          <p:cNvPr id="115" name="Connector: Elbow 114">
            <a:extLst>
              <a:ext uri="{FF2B5EF4-FFF2-40B4-BE49-F238E27FC236}">
                <a16:creationId xmlns:a16="http://schemas.microsoft.com/office/drawing/2014/main" id="{77FC07B3-5B59-47E2-A86C-2F21C90C81E5}"/>
              </a:ext>
            </a:extLst>
          </p:cNvPr>
          <p:cNvCxnSpPr>
            <a:cxnSpLocks/>
          </p:cNvCxnSpPr>
          <p:nvPr/>
        </p:nvCxnSpPr>
        <p:spPr>
          <a:xfrm>
            <a:off x="663525" y="4829540"/>
            <a:ext cx="3576682" cy="365406"/>
          </a:xfrm>
          <a:prstGeom prst="bentConnector3">
            <a:avLst>
              <a:gd name="adj1" fmla="val -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39AC7376-08AE-494A-BED4-162C49BBA3A7}"/>
              </a:ext>
            </a:extLst>
          </p:cNvPr>
          <p:cNvCxnSpPr>
            <a:cxnSpLocks/>
          </p:cNvCxnSpPr>
          <p:nvPr/>
        </p:nvCxnSpPr>
        <p:spPr>
          <a:xfrm rot="5400000" flipH="1" flipV="1">
            <a:off x="533567" y="1992087"/>
            <a:ext cx="2973205" cy="2725918"/>
          </a:xfrm>
          <a:prstGeom prst="bentConnector3">
            <a:avLst>
              <a:gd name="adj1" fmla="val 100336"/>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ED5A5D0-5296-43FB-9470-FA2EBC28D377}"/>
              </a:ext>
            </a:extLst>
          </p:cNvPr>
          <p:cNvSpPr txBox="1"/>
          <p:nvPr/>
        </p:nvSpPr>
        <p:spPr>
          <a:xfrm flipH="1">
            <a:off x="758915" y="3820347"/>
            <a:ext cx="764526" cy="634020"/>
          </a:xfrm>
          <a:prstGeom prst="rect">
            <a:avLst/>
          </a:prstGeom>
          <a:noFill/>
        </p:spPr>
        <p:txBody>
          <a:bodyPr wrap="square" rtlCol="0">
            <a:spAutoFit/>
          </a:bodyPr>
          <a:lstStyle/>
          <a:p>
            <a:r>
              <a:rPr lang="en-US" sz="880" dirty="0"/>
              <a:t>Adding  orders to the Bag</a:t>
            </a:r>
          </a:p>
          <a:p>
            <a:r>
              <a:rPr lang="en-US" sz="880" dirty="0"/>
              <a:t>(2:05)(2:44)</a:t>
            </a:r>
          </a:p>
        </p:txBody>
      </p:sp>
      <p:cxnSp>
        <p:nvCxnSpPr>
          <p:cNvPr id="127" name="Connector: Elbow 126">
            <a:extLst>
              <a:ext uri="{FF2B5EF4-FFF2-40B4-BE49-F238E27FC236}">
                <a16:creationId xmlns:a16="http://schemas.microsoft.com/office/drawing/2014/main" id="{AFAFE90C-0EAF-45E5-BF37-9DA1FBFDC83B}"/>
              </a:ext>
            </a:extLst>
          </p:cNvPr>
          <p:cNvCxnSpPr>
            <a:cxnSpLocks/>
          </p:cNvCxnSpPr>
          <p:nvPr/>
        </p:nvCxnSpPr>
        <p:spPr>
          <a:xfrm>
            <a:off x="1275127" y="2554778"/>
            <a:ext cx="3087001" cy="2762089"/>
          </a:xfrm>
          <a:prstGeom prst="bentConnector3">
            <a:avLst>
              <a:gd name="adj1" fmla="val 2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92C2EF55-7DDF-4263-AA50-7E9A5B786C0E}"/>
              </a:ext>
            </a:extLst>
          </p:cNvPr>
          <p:cNvCxnSpPr>
            <a:cxnSpLocks/>
          </p:cNvCxnSpPr>
          <p:nvPr/>
        </p:nvCxnSpPr>
        <p:spPr>
          <a:xfrm flipV="1">
            <a:off x="1275127" y="1998334"/>
            <a:ext cx="2162419" cy="555373"/>
          </a:xfrm>
          <a:prstGeom prst="bentConnector3">
            <a:avLst>
              <a:gd name="adj1" fmla="val 32"/>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2F69BE04-5D96-464E-9E27-ED0F016FF81D}"/>
              </a:ext>
            </a:extLst>
          </p:cNvPr>
          <p:cNvSpPr txBox="1"/>
          <p:nvPr/>
        </p:nvSpPr>
        <p:spPr>
          <a:xfrm flipH="1">
            <a:off x="1262667" y="2273290"/>
            <a:ext cx="764526" cy="363176"/>
          </a:xfrm>
          <a:prstGeom prst="rect">
            <a:avLst/>
          </a:prstGeom>
          <a:noFill/>
        </p:spPr>
        <p:txBody>
          <a:bodyPr wrap="square" rtlCol="0">
            <a:spAutoFit/>
          </a:bodyPr>
          <a:lstStyle/>
          <a:p>
            <a:r>
              <a:rPr lang="en-US" sz="880" dirty="0"/>
              <a:t>Placing Order(2:47)</a:t>
            </a:r>
          </a:p>
        </p:txBody>
      </p:sp>
      <p:sp>
        <p:nvSpPr>
          <p:cNvPr id="2" name="TextBox 1">
            <a:extLst>
              <a:ext uri="{FF2B5EF4-FFF2-40B4-BE49-F238E27FC236}">
                <a16:creationId xmlns:a16="http://schemas.microsoft.com/office/drawing/2014/main" id="{805E605B-53E2-46DC-B1EE-302E3838541F}"/>
              </a:ext>
            </a:extLst>
          </p:cNvPr>
          <p:cNvSpPr txBox="1"/>
          <p:nvPr/>
        </p:nvSpPr>
        <p:spPr>
          <a:xfrm>
            <a:off x="315427" y="1218508"/>
            <a:ext cx="2854262" cy="313932"/>
          </a:xfrm>
          <a:prstGeom prst="rect">
            <a:avLst/>
          </a:prstGeom>
          <a:noFill/>
        </p:spPr>
        <p:txBody>
          <a:bodyPr wrap="square" rtlCol="0">
            <a:spAutoFit/>
          </a:bodyPr>
          <a:lstStyle/>
          <a:p>
            <a:r>
              <a:rPr lang="en-US" sz="1440" b="1" dirty="0"/>
              <a:t>Data Flow Model 1</a:t>
            </a:r>
          </a:p>
        </p:txBody>
      </p:sp>
    </p:spTree>
    <p:extLst>
      <p:ext uri="{BB962C8B-B14F-4D97-AF65-F5344CB8AC3E}">
        <p14:creationId xmlns:p14="http://schemas.microsoft.com/office/powerpoint/2010/main" val="1232756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CFCEBF1A-1537-48C7-91C6-648236F1339B}"/>
              </a:ext>
            </a:extLst>
          </p:cNvPr>
          <p:cNvSpPr/>
          <p:nvPr/>
        </p:nvSpPr>
        <p:spPr>
          <a:xfrm>
            <a:off x="3433598" y="1196271"/>
            <a:ext cx="2604533" cy="1254034"/>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40" dirty="0" err="1"/>
              <a:t>DoorDash</a:t>
            </a:r>
            <a:r>
              <a:rPr lang="en-US" sz="1440" dirty="0"/>
              <a:t> Application</a:t>
            </a:r>
          </a:p>
        </p:txBody>
      </p:sp>
      <p:sp>
        <p:nvSpPr>
          <p:cNvPr id="6" name="Flowchart: Connector 5">
            <a:extLst>
              <a:ext uri="{FF2B5EF4-FFF2-40B4-BE49-F238E27FC236}">
                <a16:creationId xmlns:a16="http://schemas.microsoft.com/office/drawing/2014/main" id="{DD30B747-242E-443F-A7A6-C44E7EB02C60}"/>
              </a:ext>
            </a:extLst>
          </p:cNvPr>
          <p:cNvSpPr/>
          <p:nvPr/>
        </p:nvSpPr>
        <p:spPr>
          <a:xfrm>
            <a:off x="4232525" y="4690292"/>
            <a:ext cx="1140903" cy="103352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40" dirty="0"/>
              <a:t>User</a:t>
            </a:r>
          </a:p>
        </p:txBody>
      </p:sp>
      <p:pic>
        <p:nvPicPr>
          <p:cNvPr id="16" name="Picture 15" descr="A picture containing mirror&#10;&#10;Description automatically generated">
            <a:extLst>
              <a:ext uri="{FF2B5EF4-FFF2-40B4-BE49-F238E27FC236}">
                <a16:creationId xmlns:a16="http://schemas.microsoft.com/office/drawing/2014/main" id="{CC705CE7-C128-40CD-8115-898A96344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811" y="5283729"/>
            <a:ext cx="310331" cy="352842"/>
          </a:xfrm>
          <a:prstGeom prst="rect">
            <a:avLst/>
          </a:prstGeom>
        </p:spPr>
      </p:pic>
      <p:sp>
        <p:nvSpPr>
          <p:cNvPr id="25" name="TextBox 24">
            <a:extLst>
              <a:ext uri="{FF2B5EF4-FFF2-40B4-BE49-F238E27FC236}">
                <a16:creationId xmlns:a16="http://schemas.microsoft.com/office/drawing/2014/main" id="{D0AF95CA-4E60-414F-A3E0-E24CCF6F620F}"/>
              </a:ext>
            </a:extLst>
          </p:cNvPr>
          <p:cNvSpPr txBox="1"/>
          <p:nvPr/>
        </p:nvSpPr>
        <p:spPr>
          <a:xfrm>
            <a:off x="3252138" y="2990052"/>
            <a:ext cx="1960774" cy="363176"/>
          </a:xfrm>
          <a:prstGeom prst="rect">
            <a:avLst/>
          </a:prstGeom>
          <a:noFill/>
        </p:spPr>
        <p:txBody>
          <a:bodyPr wrap="square" rtlCol="0">
            <a:spAutoFit/>
          </a:bodyPr>
          <a:lstStyle/>
          <a:p>
            <a:r>
              <a:rPr lang="en-US" sz="880" dirty="0"/>
              <a:t>Traverse through Restaurants list</a:t>
            </a:r>
          </a:p>
          <a:p>
            <a:r>
              <a:rPr lang="en-US" sz="880" dirty="0"/>
              <a:t>(0:22)</a:t>
            </a:r>
          </a:p>
        </p:txBody>
      </p:sp>
      <p:sp>
        <p:nvSpPr>
          <p:cNvPr id="28" name="TextBox 27">
            <a:extLst>
              <a:ext uri="{FF2B5EF4-FFF2-40B4-BE49-F238E27FC236}">
                <a16:creationId xmlns:a16="http://schemas.microsoft.com/office/drawing/2014/main" id="{3C47B6B5-8000-40C2-8160-740B9A2D88FA}"/>
              </a:ext>
            </a:extLst>
          </p:cNvPr>
          <p:cNvSpPr txBox="1"/>
          <p:nvPr/>
        </p:nvSpPr>
        <p:spPr>
          <a:xfrm>
            <a:off x="4568650" y="2702013"/>
            <a:ext cx="1960774" cy="363176"/>
          </a:xfrm>
          <a:prstGeom prst="rect">
            <a:avLst/>
          </a:prstGeom>
          <a:noFill/>
        </p:spPr>
        <p:txBody>
          <a:bodyPr wrap="square" rtlCol="0">
            <a:spAutoFit/>
          </a:bodyPr>
          <a:lstStyle/>
          <a:p>
            <a:r>
              <a:rPr lang="en-US" sz="880" dirty="0"/>
              <a:t>Searching for specific food items</a:t>
            </a:r>
          </a:p>
          <a:p>
            <a:r>
              <a:rPr lang="en-US" sz="880" dirty="0"/>
              <a:t>(0:28)(0:38)</a:t>
            </a:r>
          </a:p>
        </p:txBody>
      </p:sp>
      <p:sp>
        <p:nvSpPr>
          <p:cNvPr id="39" name="TextBox 38">
            <a:extLst>
              <a:ext uri="{FF2B5EF4-FFF2-40B4-BE49-F238E27FC236}">
                <a16:creationId xmlns:a16="http://schemas.microsoft.com/office/drawing/2014/main" id="{C28F60AF-89A6-457F-BD67-8AFF289625CE}"/>
              </a:ext>
            </a:extLst>
          </p:cNvPr>
          <p:cNvSpPr txBox="1"/>
          <p:nvPr/>
        </p:nvSpPr>
        <p:spPr>
          <a:xfrm>
            <a:off x="5405435" y="3925447"/>
            <a:ext cx="1960774" cy="363176"/>
          </a:xfrm>
          <a:prstGeom prst="rect">
            <a:avLst/>
          </a:prstGeom>
          <a:noFill/>
        </p:spPr>
        <p:txBody>
          <a:bodyPr wrap="square" rtlCol="0">
            <a:spAutoFit/>
          </a:bodyPr>
          <a:lstStyle/>
          <a:p>
            <a:r>
              <a:rPr lang="en-US" sz="880" dirty="0"/>
              <a:t>Searches</a:t>
            </a:r>
          </a:p>
          <a:p>
            <a:r>
              <a:rPr lang="en-US" sz="880" dirty="0"/>
              <a:t>(0:34)</a:t>
            </a:r>
          </a:p>
        </p:txBody>
      </p:sp>
      <p:cxnSp>
        <p:nvCxnSpPr>
          <p:cNvPr id="53" name="Connector: Curved 52">
            <a:extLst>
              <a:ext uri="{FF2B5EF4-FFF2-40B4-BE49-F238E27FC236}">
                <a16:creationId xmlns:a16="http://schemas.microsoft.com/office/drawing/2014/main" id="{9D4D49DD-32CE-4EDA-ADB3-A99944BEDDFD}"/>
              </a:ext>
            </a:extLst>
          </p:cNvPr>
          <p:cNvCxnSpPr>
            <a:cxnSpLocks/>
          </p:cNvCxnSpPr>
          <p:nvPr/>
        </p:nvCxnSpPr>
        <p:spPr>
          <a:xfrm rot="16200000" flipV="1">
            <a:off x="3639119" y="3536742"/>
            <a:ext cx="2239986" cy="67112"/>
          </a:xfrm>
          <a:prstGeom prst="curvedConnector3">
            <a:avLst>
              <a:gd name="adj1" fmla="val 51498"/>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C657B118-D0E2-493B-9F91-5ECCBEC44979}"/>
              </a:ext>
            </a:extLst>
          </p:cNvPr>
          <p:cNvCxnSpPr>
            <a:cxnSpLocks/>
            <a:stCxn id="6" idx="7"/>
          </p:cNvCxnSpPr>
          <p:nvPr/>
        </p:nvCxnSpPr>
        <p:spPr>
          <a:xfrm rot="5400000" flipH="1" flipV="1">
            <a:off x="4138957" y="3517693"/>
            <a:ext cx="2391344" cy="256565"/>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222F160D-BF1A-4219-9080-BC6EC0CCF709}"/>
              </a:ext>
            </a:extLst>
          </p:cNvPr>
          <p:cNvCxnSpPr>
            <a:cxnSpLocks/>
          </p:cNvCxnSpPr>
          <p:nvPr/>
        </p:nvCxnSpPr>
        <p:spPr>
          <a:xfrm rot="5400000" flipH="1" flipV="1">
            <a:off x="4425639" y="3352931"/>
            <a:ext cx="2513264" cy="70801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FFAF9692-BB6A-4643-B620-0DDBD2A15668}"/>
              </a:ext>
            </a:extLst>
          </p:cNvPr>
          <p:cNvCxnSpPr>
            <a:cxnSpLocks/>
          </p:cNvCxnSpPr>
          <p:nvPr/>
        </p:nvCxnSpPr>
        <p:spPr>
          <a:xfrm rot="5400000" flipH="1">
            <a:off x="2738365" y="3524821"/>
            <a:ext cx="3273510" cy="1124474"/>
          </a:xfrm>
          <a:prstGeom prst="curvedConnector3">
            <a:avLst>
              <a:gd name="adj1" fmla="val -558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C2397569-4BE1-40EC-A84C-68A65F5E965A}"/>
              </a:ext>
            </a:extLst>
          </p:cNvPr>
          <p:cNvSpPr txBox="1"/>
          <p:nvPr/>
        </p:nvSpPr>
        <p:spPr>
          <a:xfrm>
            <a:off x="4844024" y="3246019"/>
            <a:ext cx="1033852" cy="634020"/>
          </a:xfrm>
          <a:prstGeom prst="rect">
            <a:avLst/>
          </a:prstGeom>
          <a:noFill/>
        </p:spPr>
        <p:txBody>
          <a:bodyPr wrap="square" rtlCol="0">
            <a:spAutoFit/>
          </a:bodyPr>
          <a:lstStyle/>
          <a:p>
            <a:r>
              <a:rPr lang="en-US" sz="880" dirty="0"/>
              <a:t>Checking perks related to the item</a:t>
            </a:r>
          </a:p>
          <a:p>
            <a:r>
              <a:rPr lang="en-US" sz="880" dirty="0"/>
              <a:t>(0:40)(0:49)</a:t>
            </a:r>
          </a:p>
        </p:txBody>
      </p:sp>
      <p:cxnSp>
        <p:nvCxnSpPr>
          <p:cNvPr id="68" name="Connector: Curved 67">
            <a:extLst>
              <a:ext uri="{FF2B5EF4-FFF2-40B4-BE49-F238E27FC236}">
                <a16:creationId xmlns:a16="http://schemas.microsoft.com/office/drawing/2014/main" id="{2B169C46-48DD-4E5A-BB91-A79612FFCA39}"/>
              </a:ext>
            </a:extLst>
          </p:cNvPr>
          <p:cNvCxnSpPr>
            <a:cxnSpLocks/>
            <a:stCxn id="6" idx="4"/>
            <a:endCxn id="5" idx="1"/>
          </p:cNvCxnSpPr>
          <p:nvPr/>
        </p:nvCxnSpPr>
        <p:spPr>
          <a:xfrm rot="5400000" flipH="1">
            <a:off x="2168025" y="3088864"/>
            <a:ext cx="3900527" cy="1369378"/>
          </a:xfrm>
          <a:prstGeom prst="curvedConnector4">
            <a:avLst>
              <a:gd name="adj1" fmla="val -4689"/>
              <a:gd name="adj2" fmla="val 113355"/>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CF480541-DD26-4C66-80E8-B31DC1AB919E}"/>
              </a:ext>
            </a:extLst>
          </p:cNvPr>
          <p:cNvSpPr txBox="1"/>
          <p:nvPr/>
        </p:nvSpPr>
        <p:spPr>
          <a:xfrm flipH="1">
            <a:off x="2376332" y="3790025"/>
            <a:ext cx="793357" cy="634020"/>
          </a:xfrm>
          <a:prstGeom prst="rect">
            <a:avLst/>
          </a:prstGeom>
          <a:noFill/>
        </p:spPr>
        <p:txBody>
          <a:bodyPr wrap="square" rtlCol="0">
            <a:spAutoFit/>
          </a:bodyPr>
          <a:lstStyle/>
          <a:p>
            <a:r>
              <a:rPr lang="en-US" sz="880" dirty="0"/>
              <a:t>Searching for a restaurant location</a:t>
            </a:r>
          </a:p>
          <a:p>
            <a:r>
              <a:rPr lang="en-US" sz="880" dirty="0"/>
              <a:t>(1:10)</a:t>
            </a:r>
          </a:p>
        </p:txBody>
      </p:sp>
      <p:cxnSp>
        <p:nvCxnSpPr>
          <p:cNvPr id="85" name="Connector: Curved 84">
            <a:extLst>
              <a:ext uri="{FF2B5EF4-FFF2-40B4-BE49-F238E27FC236}">
                <a16:creationId xmlns:a16="http://schemas.microsoft.com/office/drawing/2014/main" id="{D6EB898C-3050-411B-8C3C-388F4F9CB2C4}"/>
              </a:ext>
            </a:extLst>
          </p:cNvPr>
          <p:cNvCxnSpPr>
            <a:cxnSpLocks/>
            <a:stCxn id="6" idx="5"/>
          </p:cNvCxnSpPr>
          <p:nvPr/>
        </p:nvCxnSpPr>
        <p:spPr>
          <a:xfrm rot="5400000" flipH="1">
            <a:off x="2818063" y="3184177"/>
            <a:ext cx="3122157" cy="1654410"/>
          </a:xfrm>
          <a:prstGeom prst="curvedConnector3">
            <a:avLst>
              <a:gd name="adj1" fmla="val -10705"/>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77FC07B3-5B59-47E2-A86C-2F21C90C81E5}"/>
              </a:ext>
            </a:extLst>
          </p:cNvPr>
          <p:cNvCxnSpPr>
            <a:cxnSpLocks/>
          </p:cNvCxnSpPr>
          <p:nvPr/>
        </p:nvCxnSpPr>
        <p:spPr>
          <a:xfrm>
            <a:off x="663525" y="4829540"/>
            <a:ext cx="3576682" cy="365406"/>
          </a:xfrm>
          <a:prstGeom prst="bentConnector3">
            <a:avLst>
              <a:gd name="adj1" fmla="val -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39AC7376-08AE-494A-BED4-162C49BBA3A7}"/>
              </a:ext>
            </a:extLst>
          </p:cNvPr>
          <p:cNvCxnSpPr>
            <a:cxnSpLocks/>
          </p:cNvCxnSpPr>
          <p:nvPr/>
        </p:nvCxnSpPr>
        <p:spPr>
          <a:xfrm rot="5400000" flipH="1" flipV="1">
            <a:off x="533567" y="1992087"/>
            <a:ext cx="2973205" cy="2725918"/>
          </a:xfrm>
          <a:prstGeom prst="bentConnector3">
            <a:avLst>
              <a:gd name="adj1" fmla="val 100336"/>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ED5A5D0-5296-43FB-9470-FA2EBC28D377}"/>
              </a:ext>
            </a:extLst>
          </p:cNvPr>
          <p:cNvSpPr txBox="1"/>
          <p:nvPr/>
        </p:nvSpPr>
        <p:spPr>
          <a:xfrm flipH="1">
            <a:off x="758915" y="3820347"/>
            <a:ext cx="764526" cy="634020"/>
          </a:xfrm>
          <a:prstGeom prst="rect">
            <a:avLst/>
          </a:prstGeom>
          <a:noFill/>
        </p:spPr>
        <p:txBody>
          <a:bodyPr wrap="square" rtlCol="0">
            <a:spAutoFit/>
          </a:bodyPr>
          <a:lstStyle/>
          <a:p>
            <a:r>
              <a:rPr lang="en-US" sz="880" dirty="0"/>
              <a:t>Adding  orders to the Bag</a:t>
            </a:r>
          </a:p>
          <a:p>
            <a:r>
              <a:rPr lang="en-US" sz="880" dirty="0"/>
              <a:t>(2:10)(2:44)</a:t>
            </a:r>
          </a:p>
        </p:txBody>
      </p:sp>
      <p:cxnSp>
        <p:nvCxnSpPr>
          <p:cNvPr id="127" name="Connector: Elbow 126">
            <a:extLst>
              <a:ext uri="{FF2B5EF4-FFF2-40B4-BE49-F238E27FC236}">
                <a16:creationId xmlns:a16="http://schemas.microsoft.com/office/drawing/2014/main" id="{AFAFE90C-0EAF-45E5-BF37-9DA1FBFDC83B}"/>
              </a:ext>
            </a:extLst>
          </p:cNvPr>
          <p:cNvCxnSpPr>
            <a:cxnSpLocks/>
          </p:cNvCxnSpPr>
          <p:nvPr/>
        </p:nvCxnSpPr>
        <p:spPr>
          <a:xfrm>
            <a:off x="1275127" y="2554778"/>
            <a:ext cx="3087001" cy="2762089"/>
          </a:xfrm>
          <a:prstGeom prst="bentConnector3">
            <a:avLst>
              <a:gd name="adj1" fmla="val 2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92C2EF55-7DDF-4263-AA50-7E9A5B786C0E}"/>
              </a:ext>
            </a:extLst>
          </p:cNvPr>
          <p:cNvCxnSpPr>
            <a:cxnSpLocks/>
          </p:cNvCxnSpPr>
          <p:nvPr/>
        </p:nvCxnSpPr>
        <p:spPr>
          <a:xfrm flipV="1">
            <a:off x="1275127" y="1998334"/>
            <a:ext cx="2162419" cy="555373"/>
          </a:xfrm>
          <a:prstGeom prst="bentConnector3">
            <a:avLst>
              <a:gd name="adj1" fmla="val 32"/>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2F69BE04-5D96-464E-9E27-ED0F016FF81D}"/>
              </a:ext>
            </a:extLst>
          </p:cNvPr>
          <p:cNvSpPr txBox="1"/>
          <p:nvPr/>
        </p:nvSpPr>
        <p:spPr>
          <a:xfrm flipH="1">
            <a:off x="1262667" y="2273290"/>
            <a:ext cx="764526" cy="363176"/>
          </a:xfrm>
          <a:prstGeom prst="rect">
            <a:avLst/>
          </a:prstGeom>
          <a:noFill/>
        </p:spPr>
        <p:txBody>
          <a:bodyPr wrap="square" rtlCol="0">
            <a:spAutoFit/>
          </a:bodyPr>
          <a:lstStyle/>
          <a:p>
            <a:r>
              <a:rPr lang="en-US" sz="880" dirty="0"/>
              <a:t>Placing Order(1:47)</a:t>
            </a:r>
          </a:p>
        </p:txBody>
      </p:sp>
      <p:sp>
        <p:nvSpPr>
          <p:cNvPr id="2" name="TextBox 1">
            <a:extLst>
              <a:ext uri="{FF2B5EF4-FFF2-40B4-BE49-F238E27FC236}">
                <a16:creationId xmlns:a16="http://schemas.microsoft.com/office/drawing/2014/main" id="{805E605B-53E2-46DC-B1EE-302E3838541F}"/>
              </a:ext>
            </a:extLst>
          </p:cNvPr>
          <p:cNvSpPr txBox="1"/>
          <p:nvPr/>
        </p:nvSpPr>
        <p:spPr>
          <a:xfrm>
            <a:off x="315427" y="1218508"/>
            <a:ext cx="2854262" cy="313932"/>
          </a:xfrm>
          <a:prstGeom prst="rect">
            <a:avLst/>
          </a:prstGeom>
          <a:noFill/>
        </p:spPr>
        <p:txBody>
          <a:bodyPr wrap="square" rtlCol="0">
            <a:spAutoFit/>
          </a:bodyPr>
          <a:lstStyle/>
          <a:p>
            <a:r>
              <a:rPr lang="en-US" sz="1440" b="1" dirty="0"/>
              <a:t>Data Flow Model 2</a:t>
            </a:r>
          </a:p>
        </p:txBody>
      </p:sp>
      <p:sp>
        <p:nvSpPr>
          <p:cNvPr id="4" name="Rectangle 3">
            <a:extLst>
              <a:ext uri="{FF2B5EF4-FFF2-40B4-BE49-F238E27FC236}">
                <a16:creationId xmlns:a16="http://schemas.microsoft.com/office/drawing/2014/main" id="{EE6A6CDE-8871-49E2-9BD9-79446B273D20}"/>
              </a:ext>
            </a:extLst>
          </p:cNvPr>
          <p:cNvSpPr/>
          <p:nvPr/>
        </p:nvSpPr>
        <p:spPr>
          <a:xfrm>
            <a:off x="6472348" y="2285107"/>
            <a:ext cx="1926336" cy="877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40" dirty="0" err="1"/>
              <a:t>DoorDash</a:t>
            </a:r>
            <a:r>
              <a:rPr lang="en-US" sz="1440" dirty="0"/>
              <a:t> Pay</a:t>
            </a:r>
          </a:p>
        </p:txBody>
      </p:sp>
      <p:cxnSp>
        <p:nvCxnSpPr>
          <p:cNvPr id="31" name="Connector: Curved 30">
            <a:extLst>
              <a:ext uri="{FF2B5EF4-FFF2-40B4-BE49-F238E27FC236}">
                <a16:creationId xmlns:a16="http://schemas.microsoft.com/office/drawing/2014/main" id="{453E1DA1-1152-49F6-ABA4-1001FE347607}"/>
              </a:ext>
            </a:extLst>
          </p:cNvPr>
          <p:cNvCxnSpPr>
            <a:cxnSpLocks/>
            <a:stCxn id="6" idx="6"/>
          </p:cNvCxnSpPr>
          <p:nvPr/>
        </p:nvCxnSpPr>
        <p:spPr>
          <a:xfrm flipV="1">
            <a:off x="5373428" y="3162407"/>
            <a:ext cx="1588022" cy="2044646"/>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4BDFE1-E59C-4F4B-92A1-785949C1869E}"/>
              </a:ext>
            </a:extLst>
          </p:cNvPr>
          <p:cNvSpPr txBox="1"/>
          <p:nvPr/>
        </p:nvSpPr>
        <p:spPr>
          <a:xfrm flipH="1">
            <a:off x="6986109" y="3606926"/>
            <a:ext cx="1119706" cy="634020"/>
          </a:xfrm>
          <a:prstGeom prst="rect">
            <a:avLst/>
          </a:prstGeom>
          <a:noFill/>
        </p:spPr>
        <p:txBody>
          <a:bodyPr wrap="square" rtlCol="0">
            <a:spAutoFit/>
          </a:bodyPr>
          <a:lstStyle/>
          <a:p>
            <a:r>
              <a:rPr lang="en-US" sz="880" dirty="0">
                <a:solidFill>
                  <a:srgbClr val="FF0000"/>
                </a:solidFill>
              </a:rPr>
              <a:t>Cannot Change Default payment(2:46)(2:56)</a:t>
            </a:r>
          </a:p>
        </p:txBody>
      </p:sp>
      <p:cxnSp>
        <p:nvCxnSpPr>
          <p:cNvPr id="36" name="Connector: Elbow 35">
            <a:extLst>
              <a:ext uri="{FF2B5EF4-FFF2-40B4-BE49-F238E27FC236}">
                <a16:creationId xmlns:a16="http://schemas.microsoft.com/office/drawing/2014/main" id="{DB307A8D-D199-4B4B-8CCA-7C90D4F4A93B}"/>
              </a:ext>
            </a:extLst>
          </p:cNvPr>
          <p:cNvCxnSpPr>
            <a:cxnSpLocks/>
          </p:cNvCxnSpPr>
          <p:nvPr/>
        </p:nvCxnSpPr>
        <p:spPr>
          <a:xfrm rot="16200000" flipH="1">
            <a:off x="6687110" y="3910392"/>
            <a:ext cx="287365" cy="261312"/>
          </a:xfrm>
          <a:prstGeom prst="bentConnector3">
            <a:avLst>
              <a:gd name="adj1" fmla="val 50000"/>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52950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CFCEBF1A-1537-48C7-91C6-648236F1339B}"/>
              </a:ext>
            </a:extLst>
          </p:cNvPr>
          <p:cNvSpPr/>
          <p:nvPr/>
        </p:nvSpPr>
        <p:spPr>
          <a:xfrm>
            <a:off x="3433598" y="1196271"/>
            <a:ext cx="2604533" cy="1254034"/>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40" dirty="0" err="1"/>
              <a:t>Doordash</a:t>
            </a:r>
            <a:r>
              <a:rPr lang="en-US" sz="1440" dirty="0"/>
              <a:t> Application</a:t>
            </a:r>
          </a:p>
        </p:txBody>
      </p:sp>
      <p:sp>
        <p:nvSpPr>
          <p:cNvPr id="6" name="Flowchart: Connector 5">
            <a:extLst>
              <a:ext uri="{FF2B5EF4-FFF2-40B4-BE49-F238E27FC236}">
                <a16:creationId xmlns:a16="http://schemas.microsoft.com/office/drawing/2014/main" id="{DD30B747-242E-443F-A7A6-C44E7EB02C60}"/>
              </a:ext>
            </a:extLst>
          </p:cNvPr>
          <p:cNvSpPr/>
          <p:nvPr/>
        </p:nvSpPr>
        <p:spPr>
          <a:xfrm>
            <a:off x="4232525" y="4690292"/>
            <a:ext cx="1140903" cy="1033524"/>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40" dirty="0"/>
              <a:t>User</a:t>
            </a:r>
          </a:p>
        </p:txBody>
      </p:sp>
      <p:pic>
        <p:nvPicPr>
          <p:cNvPr id="16" name="Picture 15" descr="A picture containing mirror&#10;&#10;Description automatically generated">
            <a:extLst>
              <a:ext uri="{FF2B5EF4-FFF2-40B4-BE49-F238E27FC236}">
                <a16:creationId xmlns:a16="http://schemas.microsoft.com/office/drawing/2014/main" id="{CC705CE7-C128-40CD-8115-898A96344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811" y="5283729"/>
            <a:ext cx="310331" cy="352842"/>
          </a:xfrm>
          <a:prstGeom prst="rect">
            <a:avLst/>
          </a:prstGeom>
        </p:spPr>
      </p:pic>
      <p:sp>
        <p:nvSpPr>
          <p:cNvPr id="25" name="TextBox 24">
            <a:extLst>
              <a:ext uri="{FF2B5EF4-FFF2-40B4-BE49-F238E27FC236}">
                <a16:creationId xmlns:a16="http://schemas.microsoft.com/office/drawing/2014/main" id="{D0AF95CA-4E60-414F-A3E0-E24CCF6F620F}"/>
              </a:ext>
            </a:extLst>
          </p:cNvPr>
          <p:cNvSpPr txBox="1"/>
          <p:nvPr/>
        </p:nvSpPr>
        <p:spPr>
          <a:xfrm>
            <a:off x="3252138" y="2990052"/>
            <a:ext cx="1960774" cy="363176"/>
          </a:xfrm>
          <a:prstGeom prst="rect">
            <a:avLst/>
          </a:prstGeom>
          <a:noFill/>
        </p:spPr>
        <p:txBody>
          <a:bodyPr wrap="square" rtlCol="0">
            <a:spAutoFit/>
          </a:bodyPr>
          <a:lstStyle/>
          <a:p>
            <a:r>
              <a:rPr lang="en-US" sz="880" dirty="0"/>
              <a:t>Traverse through Restaurants list</a:t>
            </a:r>
          </a:p>
          <a:p>
            <a:r>
              <a:rPr lang="en-US" sz="880" dirty="0"/>
              <a:t>(0:10)</a:t>
            </a:r>
          </a:p>
        </p:txBody>
      </p:sp>
      <p:sp>
        <p:nvSpPr>
          <p:cNvPr id="28" name="TextBox 27">
            <a:extLst>
              <a:ext uri="{FF2B5EF4-FFF2-40B4-BE49-F238E27FC236}">
                <a16:creationId xmlns:a16="http://schemas.microsoft.com/office/drawing/2014/main" id="{3C47B6B5-8000-40C2-8160-740B9A2D88FA}"/>
              </a:ext>
            </a:extLst>
          </p:cNvPr>
          <p:cNvSpPr txBox="1"/>
          <p:nvPr/>
        </p:nvSpPr>
        <p:spPr>
          <a:xfrm>
            <a:off x="4568650" y="2702013"/>
            <a:ext cx="1960774" cy="363176"/>
          </a:xfrm>
          <a:prstGeom prst="rect">
            <a:avLst/>
          </a:prstGeom>
          <a:noFill/>
        </p:spPr>
        <p:txBody>
          <a:bodyPr wrap="square" rtlCol="0">
            <a:spAutoFit/>
          </a:bodyPr>
          <a:lstStyle/>
          <a:p>
            <a:r>
              <a:rPr lang="en-US" sz="880" dirty="0"/>
              <a:t>Searching for specific food items</a:t>
            </a:r>
          </a:p>
          <a:p>
            <a:r>
              <a:rPr lang="en-US" sz="880" dirty="0"/>
              <a:t>(0:20)(0:30)</a:t>
            </a:r>
          </a:p>
        </p:txBody>
      </p:sp>
      <p:sp>
        <p:nvSpPr>
          <p:cNvPr id="39" name="TextBox 38">
            <a:extLst>
              <a:ext uri="{FF2B5EF4-FFF2-40B4-BE49-F238E27FC236}">
                <a16:creationId xmlns:a16="http://schemas.microsoft.com/office/drawing/2014/main" id="{C28F60AF-89A6-457F-BD67-8AFF289625CE}"/>
              </a:ext>
            </a:extLst>
          </p:cNvPr>
          <p:cNvSpPr txBox="1"/>
          <p:nvPr/>
        </p:nvSpPr>
        <p:spPr>
          <a:xfrm>
            <a:off x="5405435" y="3925447"/>
            <a:ext cx="1960774" cy="363176"/>
          </a:xfrm>
          <a:prstGeom prst="rect">
            <a:avLst/>
          </a:prstGeom>
          <a:noFill/>
        </p:spPr>
        <p:txBody>
          <a:bodyPr wrap="square" rtlCol="0">
            <a:spAutoFit/>
          </a:bodyPr>
          <a:lstStyle/>
          <a:p>
            <a:r>
              <a:rPr lang="en-US" sz="880" dirty="0"/>
              <a:t>Searches</a:t>
            </a:r>
          </a:p>
          <a:p>
            <a:r>
              <a:rPr lang="en-US" sz="880" dirty="0"/>
              <a:t>(0:34)</a:t>
            </a:r>
          </a:p>
        </p:txBody>
      </p:sp>
      <p:cxnSp>
        <p:nvCxnSpPr>
          <p:cNvPr id="53" name="Connector: Curved 52">
            <a:extLst>
              <a:ext uri="{FF2B5EF4-FFF2-40B4-BE49-F238E27FC236}">
                <a16:creationId xmlns:a16="http://schemas.microsoft.com/office/drawing/2014/main" id="{9D4D49DD-32CE-4EDA-ADB3-A99944BEDDFD}"/>
              </a:ext>
            </a:extLst>
          </p:cNvPr>
          <p:cNvCxnSpPr>
            <a:cxnSpLocks/>
          </p:cNvCxnSpPr>
          <p:nvPr/>
        </p:nvCxnSpPr>
        <p:spPr>
          <a:xfrm rot="16200000" flipV="1">
            <a:off x="3639119" y="3536742"/>
            <a:ext cx="2239986" cy="67112"/>
          </a:xfrm>
          <a:prstGeom prst="curvedConnector3">
            <a:avLst>
              <a:gd name="adj1" fmla="val 51498"/>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C657B118-D0E2-493B-9F91-5ECCBEC44979}"/>
              </a:ext>
            </a:extLst>
          </p:cNvPr>
          <p:cNvCxnSpPr>
            <a:cxnSpLocks/>
            <a:stCxn id="6" idx="7"/>
          </p:cNvCxnSpPr>
          <p:nvPr/>
        </p:nvCxnSpPr>
        <p:spPr>
          <a:xfrm rot="5400000" flipH="1" flipV="1">
            <a:off x="4138957" y="3517693"/>
            <a:ext cx="2391344" cy="256565"/>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222F160D-BF1A-4219-9080-BC6EC0CCF709}"/>
              </a:ext>
            </a:extLst>
          </p:cNvPr>
          <p:cNvCxnSpPr>
            <a:cxnSpLocks/>
          </p:cNvCxnSpPr>
          <p:nvPr/>
        </p:nvCxnSpPr>
        <p:spPr>
          <a:xfrm rot="5400000" flipH="1" flipV="1">
            <a:off x="4425639" y="3352931"/>
            <a:ext cx="2513264" cy="70801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FFAF9692-BB6A-4643-B620-0DDBD2A15668}"/>
              </a:ext>
            </a:extLst>
          </p:cNvPr>
          <p:cNvCxnSpPr>
            <a:cxnSpLocks/>
          </p:cNvCxnSpPr>
          <p:nvPr/>
        </p:nvCxnSpPr>
        <p:spPr>
          <a:xfrm rot="5400000" flipH="1">
            <a:off x="2738365" y="3524821"/>
            <a:ext cx="3273510" cy="1124474"/>
          </a:xfrm>
          <a:prstGeom prst="curvedConnector3">
            <a:avLst>
              <a:gd name="adj1" fmla="val -558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C2397569-4BE1-40EC-A84C-68A65F5E965A}"/>
              </a:ext>
            </a:extLst>
          </p:cNvPr>
          <p:cNvSpPr txBox="1"/>
          <p:nvPr/>
        </p:nvSpPr>
        <p:spPr>
          <a:xfrm>
            <a:off x="4844024" y="3246019"/>
            <a:ext cx="1033852" cy="634020"/>
          </a:xfrm>
          <a:prstGeom prst="rect">
            <a:avLst/>
          </a:prstGeom>
          <a:noFill/>
        </p:spPr>
        <p:txBody>
          <a:bodyPr wrap="square" rtlCol="0">
            <a:spAutoFit/>
          </a:bodyPr>
          <a:lstStyle/>
          <a:p>
            <a:r>
              <a:rPr lang="en-US" sz="880" dirty="0"/>
              <a:t>Checking perks related to the item</a:t>
            </a:r>
          </a:p>
          <a:p>
            <a:r>
              <a:rPr lang="en-US" sz="880" dirty="0"/>
              <a:t>(0:43)(0:50)</a:t>
            </a:r>
          </a:p>
        </p:txBody>
      </p:sp>
      <p:cxnSp>
        <p:nvCxnSpPr>
          <p:cNvPr id="68" name="Connector: Curved 67">
            <a:extLst>
              <a:ext uri="{FF2B5EF4-FFF2-40B4-BE49-F238E27FC236}">
                <a16:creationId xmlns:a16="http://schemas.microsoft.com/office/drawing/2014/main" id="{2B169C46-48DD-4E5A-BB91-A79612FFCA39}"/>
              </a:ext>
            </a:extLst>
          </p:cNvPr>
          <p:cNvCxnSpPr>
            <a:cxnSpLocks/>
            <a:stCxn id="6" idx="4"/>
            <a:endCxn id="5" idx="1"/>
          </p:cNvCxnSpPr>
          <p:nvPr/>
        </p:nvCxnSpPr>
        <p:spPr>
          <a:xfrm rot="5400000" flipH="1">
            <a:off x="2168025" y="3088864"/>
            <a:ext cx="3900527" cy="1369378"/>
          </a:xfrm>
          <a:prstGeom prst="curvedConnector4">
            <a:avLst>
              <a:gd name="adj1" fmla="val -4689"/>
              <a:gd name="adj2" fmla="val 113355"/>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CF480541-DD26-4C66-80E8-B31DC1AB919E}"/>
              </a:ext>
            </a:extLst>
          </p:cNvPr>
          <p:cNvSpPr txBox="1"/>
          <p:nvPr/>
        </p:nvSpPr>
        <p:spPr>
          <a:xfrm flipH="1">
            <a:off x="2376332" y="3790025"/>
            <a:ext cx="793357" cy="634020"/>
          </a:xfrm>
          <a:prstGeom prst="rect">
            <a:avLst/>
          </a:prstGeom>
          <a:noFill/>
        </p:spPr>
        <p:txBody>
          <a:bodyPr wrap="square" rtlCol="0">
            <a:spAutoFit/>
          </a:bodyPr>
          <a:lstStyle/>
          <a:p>
            <a:r>
              <a:rPr lang="en-US" sz="880" dirty="0"/>
              <a:t>Searching for a restaurant location</a:t>
            </a:r>
          </a:p>
          <a:p>
            <a:r>
              <a:rPr lang="en-US" sz="880" dirty="0"/>
              <a:t>(1:05)</a:t>
            </a:r>
          </a:p>
        </p:txBody>
      </p:sp>
      <p:cxnSp>
        <p:nvCxnSpPr>
          <p:cNvPr id="85" name="Connector: Curved 84">
            <a:extLst>
              <a:ext uri="{FF2B5EF4-FFF2-40B4-BE49-F238E27FC236}">
                <a16:creationId xmlns:a16="http://schemas.microsoft.com/office/drawing/2014/main" id="{D6EB898C-3050-411B-8C3C-388F4F9CB2C4}"/>
              </a:ext>
            </a:extLst>
          </p:cNvPr>
          <p:cNvCxnSpPr>
            <a:cxnSpLocks/>
            <a:stCxn id="6" idx="5"/>
          </p:cNvCxnSpPr>
          <p:nvPr/>
        </p:nvCxnSpPr>
        <p:spPr>
          <a:xfrm rot="5400000" flipH="1">
            <a:off x="2818063" y="3184177"/>
            <a:ext cx="3122157" cy="1654410"/>
          </a:xfrm>
          <a:prstGeom prst="curvedConnector3">
            <a:avLst>
              <a:gd name="adj1" fmla="val -10705"/>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77FC07B3-5B59-47E2-A86C-2F21C90C81E5}"/>
              </a:ext>
            </a:extLst>
          </p:cNvPr>
          <p:cNvCxnSpPr>
            <a:cxnSpLocks/>
          </p:cNvCxnSpPr>
          <p:nvPr/>
        </p:nvCxnSpPr>
        <p:spPr>
          <a:xfrm>
            <a:off x="663525" y="4829540"/>
            <a:ext cx="3576682" cy="365406"/>
          </a:xfrm>
          <a:prstGeom prst="bentConnector3">
            <a:avLst>
              <a:gd name="adj1" fmla="val -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39AC7376-08AE-494A-BED4-162C49BBA3A7}"/>
              </a:ext>
            </a:extLst>
          </p:cNvPr>
          <p:cNvCxnSpPr>
            <a:cxnSpLocks/>
          </p:cNvCxnSpPr>
          <p:nvPr/>
        </p:nvCxnSpPr>
        <p:spPr>
          <a:xfrm rot="5400000" flipH="1" flipV="1">
            <a:off x="533567" y="1992087"/>
            <a:ext cx="2973205" cy="2725918"/>
          </a:xfrm>
          <a:prstGeom prst="bentConnector3">
            <a:avLst>
              <a:gd name="adj1" fmla="val 100336"/>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ED5A5D0-5296-43FB-9470-FA2EBC28D377}"/>
              </a:ext>
            </a:extLst>
          </p:cNvPr>
          <p:cNvSpPr txBox="1"/>
          <p:nvPr/>
        </p:nvSpPr>
        <p:spPr>
          <a:xfrm flipH="1">
            <a:off x="758915" y="3820347"/>
            <a:ext cx="764526" cy="634020"/>
          </a:xfrm>
          <a:prstGeom prst="rect">
            <a:avLst/>
          </a:prstGeom>
          <a:noFill/>
        </p:spPr>
        <p:txBody>
          <a:bodyPr wrap="square" rtlCol="0">
            <a:spAutoFit/>
          </a:bodyPr>
          <a:lstStyle/>
          <a:p>
            <a:r>
              <a:rPr lang="en-US" sz="880" dirty="0"/>
              <a:t>Adding  orders to the Bag</a:t>
            </a:r>
          </a:p>
          <a:p>
            <a:r>
              <a:rPr lang="en-US" sz="880" dirty="0"/>
              <a:t>(2:00)(2:10)</a:t>
            </a:r>
          </a:p>
        </p:txBody>
      </p:sp>
      <p:cxnSp>
        <p:nvCxnSpPr>
          <p:cNvPr id="127" name="Connector: Elbow 126">
            <a:extLst>
              <a:ext uri="{FF2B5EF4-FFF2-40B4-BE49-F238E27FC236}">
                <a16:creationId xmlns:a16="http://schemas.microsoft.com/office/drawing/2014/main" id="{AFAFE90C-0EAF-45E5-BF37-9DA1FBFDC83B}"/>
              </a:ext>
            </a:extLst>
          </p:cNvPr>
          <p:cNvCxnSpPr>
            <a:cxnSpLocks/>
          </p:cNvCxnSpPr>
          <p:nvPr/>
        </p:nvCxnSpPr>
        <p:spPr>
          <a:xfrm>
            <a:off x="1275127" y="2554778"/>
            <a:ext cx="3087001" cy="2762089"/>
          </a:xfrm>
          <a:prstGeom prst="bentConnector3">
            <a:avLst>
              <a:gd name="adj1" fmla="val 2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92C2EF55-7DDF-4263-AA50-7E9A5B786C0E}"/>
              </a:ext>
            </a:extLst>
          </p:cNvPr>
          <p:cNvCxnSpPr>
            <a:cxnSpLocks/>
          </p:cNvCxnSpPr>
          <p:nvPr/>
        </p:nvCxnSpPr>
        <p:spPr>
          <a:xfrm flipV="1">
            <a:off x="1275127" y="1998334"/>
            <a:ext cx="2162419" cy="555373"/>
          </a:xfrm>
          <a:prstGeom prst="bentConnector3">
            <a:avLst>
              <a:gd name="adj1" fmla="val 32"/>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2F69BE04-5D96-464E-9E27-ED0F016FF81D}"/>
              </a:ext>
            </a:extLst>
          </p:cNvPr>
          <p:cNvSpPr txBox="1"/>
          <p:nvPr/>
        </p:nvSpPr>
        <p:spPr>
          <a:xfrm flipH="1">
            <a:off x="1262667" y="2273290"/>
            <a:ext cx="764526" cy="363176"/>
          </a:xfrm>
          <a:prstGeom prst="rect">
            <a:avLst/>
          </a:prstGeom>
          <a:noFill/>
        </p:spPr>
        <p:txBody>
          <a:bodyPr wrap="square" rtlCol="0">
            <a:spAutoFit/>
          </a:bodyPr>
          <a:lstStyle/>
          <a:p>
            <a:r>
              <a:rPr lang="en-US" sz="880" dirty="0"/>
              <a:t>Placing Order(1:30)</a:t>
            </a:r>
          </a:p>
        </p:txBody>
      </p:sp>
      <p:sp>
        <p:nvSpPr>
          <p:cNvPr id="2" name="TextBox 1">
            <a:extLst>
              <a:ext uri="{FF2B5EF4-FFF2-40B4-BE49-F238E27FC236}">
                <a16:creationId xmlns:a16="http://schemas.microsoft.com/office/drawing/2014/main" id="{805E605B-53E2-46DC-B1EE-302E3838541F}"/>
              </a:ext>
            </a:extLst>
          </p:cNvPr>
          <p:cNvSpPr txBox="1"/>
          <p:nvPr/>
        </p:nvSpPr>
        <p:spPr>
          <a:xfrm>
            <a:off x="315427" y="1218508"/>
            <a:ext cx="2854262" cy="313932"/>
          </a:xfrm>
          <a:prstGeom prst="rect">
            <a:avLst/>
          </a:prstGeom>
          <a:noFill/>
        </p:spPr>
        <p:txBody>
          <a:bodyPr wrap="square" rtlCol="0">
            <a:spAutoFit/>
          </a:bodyPr>
          <a:lstStyle/>
          <a:p>
            <a:r>
              <a:rPr lang="en-US" sz="1440" b="1" dirty="0"/>
              <a:t>Data Flow Model 3</a:t>
            </a:r>
          </a:p>
        </p:txBody>
      </p:sp>
      <p:sp>
        <p:nvSpPr>
          <p:cNvPr id="4" name="Rectangle 3">
            <a:extLst>
              <a:ext uri="{FF2B5EF4-FFF2-40B4-BE49-F238E27FC236}">
                <a16:creationId xmlns:a16="http://schemas.microsoft.com/office/drawing/2014/main" id="{EE6A6CDE-8871-49E2-9BD9-79446B273D20}"/>
              </a:ext>
            </a:extLst>
          </p:cNvPr>
          <p:cNvSpPr/>
          <p:nvPr/>
        </p:nvSpPr>
        <p:spPr>
          <a:xfrm>
            <a:off x="7170054" y="3095055"/>
            <a:ext cx="1926336" cy="877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40" dirty="0"/>
              <a:t>Delivery</a:t>
            </a:r>
          </a:p>
        </p:txBody>
      </p:sp>
      <p:cxnSp>
        <p:nvCxnSpPr>
          <p:cNvPr id="31" name="Connector: Curved 30">
            <a:extLst>
              <a:ext uri="{FF2B5EF4-FFF2-40B4-BE49-F238E27FC236}">
                <a16:creationId xmlns:a16="http://schemas.microsoft.com/office/drawing/2014/main" id="{453E1DA1-1152-49F6-ABA4-1001FE347607}"/>
              </a:ext>
            </a:extLst>
          </p:cNvPr>
          <p:cNvCxnSpPr>
            <a:cxnSpLocks/>
            <a:stCxn id="6" idx="6"/>
            <a:endCxn id="4" idx="2"/>
          </p:cNvCxnSpPr>
          <p:nvPr/>
        </p:nvCxnSpPr>
        <p:spPr>
          <a:xfrm flipV="1">
            <a:off x="5373428" y="3972355"/>
            <a:ext cx="2759794" cy="1234699"/>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4BDFE1-E59C-4F4B-92A1-785949C1869E}"/>
              </a:ext>
            </a:extLst>
          </p:cNvPr>
          <p:cNvSpPr txBox="1"/>
          <p:nvPr/>
        </p:nvSpPr>
        <p:spPr>
          <a:xfrm flipH="1">
            <a:off x="6141389" y="3982558"/>
            <a:ext cx="1119706" cy="769441"/>
          </a:xfrm>
          <a:prstGeom prst="rect">
            <a:avLst/>
          </a:prstGeom>
          <a:noFill/>
        </p:spPr>
        <p:txBody>
          <a:bodyPr wrap="square" rtlCol="0">
            <a:spAutoFit/>
          </a:bodyPr>
          <a:lstStyle/>
          <a:p>
            <a:r>
              <a:rPr lang="en-US" sz="880" dirty="0">
                <a:solidFill>
                  <a:srgbClr val="FF0000"/>
                </a:solidFill>
              </a:rPr>
              <a:t>No direct way to pinpoint exact position of order package</a:t>
            </a:r>
          </a:p>
          <a:p>
            <a:r>
              <a:rPr lang="en-US" sz="880" dirty="0">
                <a:solidFill>
                  <a:srgbClr val="FF0000"/>
                </a:solidFill>
              </a:rPr>
              <a:t>(2:12)(2:20)</a:t>
            </a:r>
          </a:p>
        </p:txBody>
      </p:sp>
      <p:cxnSp>
        <p:nvCxnSpPr>
          <p:cNvPr id="36" name="Connector: Elbow 35">
            <a:extLst>
              <a:ext uri="{FF2B5EF4-FFF2-40B4-BE49-F238E27FC236}">
                <a16:creationId xmlns:a16="http://schemas.microsoft.com/office/drawing/2014/main" id="{DB307A8D-D199-4B4B-8CCA-7C90D4F4A93B}"/>
              </a:ext>
            </a:extLst>
          </p:cNvPr>
          <p:cNvCxnSpPr>
            <a:cxnSpLocks/>
          </p:cNvCxnSpPr>
          <p:nvPr/>
        </p:nvCxnSpPr>
        <p:spPr>
          <a:xfrm rot="16200000" flipH="1">
            <a:off x="7175239" y="4694992"/>
            <a:ext cx="287365" cy="261312"/>
          </a:xfrm>
          <a:prstGeom prst="bentConnector3">
            <a:avLst>
              <a:gd name="adj1" fmla="val 50000"/>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5664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924" y="4247"/>
            <a:ext cx="9753600" cy="7310953"/>
          </a:xfrm>
          <a:prstGeom prst="rect">
            <a:avLst/>
          </a:prstGeom>
          <a:solidFill>
            <a:schemeClr val="bg2">
              <a:lumMod val="10000"/>
            </a:schemeClr>
          </a:solidFill>
        </p:spPr>
      </p:pic>
      <p:sp>
        <p:nvSpPr>
          <p:cNvPr id="3" name="object 3"/>
          <p:cNvSpPr txBox="1"/>
          <p:nvPr/>
        </p:nvSpPr>
        <p:spPr>
          <a:xfrm>
            <a:off x="718820" y="711200"/>
            <a:ext cx="5834380" cy="228268"/>
          </a:xfrm>
          <a:prstGeom prst="rect">
            <a:avLst/>
          </a:prstGeom>
        </p:spPr>
        <p:txBody>
          <a:bodyPr vert="horz" wrap="square" lIns="0" tIns="12700" rIns="0" bIns="0" rtlCol="0">
            <a:spAutoFit/>
          </a:bodyPr>
          <a:lstStyle/>
          <a:p>
            <a:pPr marL="12700">
              <a:lnSpc>
                <a:spcPct val="100000"/>
              </a:lnSpc>
              <a:spcBef>
                <a:spcPts val="100"/>
              </a:spcBef>
            </a:pPr>
            <a:r>
              <a:rPr lang="en-US" sz="1400" spc="350" dirty="0">
                <a:solidFill>
                  <a:srgbClr val="FFFFFF"/>
                </a:solidFill>
                <a:latin typeface="Trebuchet MS"/>
                <a:cs typeface="Trebuchet MS"/>
              </a:rPr>
              <a:t>Illinois Institute of Technology</a:t>
            </a:r>
            <a:endParaRPr sz="1400" dirty="0">
              <a:latin typeface="Trebuchet MS"/>
              <a:cs typeface="Trebuchet MS"/>
            </a:endParaRPr>
          </a:p>
        </p:txBody>
      </p:sp>
      <p:sp>
        <p:nvSpPr>
          <p:cNvPr id="4" name="object 4"/>
          <p:cNvSpPr txBox="1"/>
          <p:nvPr/>
        </p:nvSpPr>
        <p:spPr>
          <a:xfrm>
            <a:off x="2057400" y="6477000"/>
            <a:ext cx="7594600" cy="736099"/>
          </a:xfrm>
          <a:prstGeom prst="rect">
            <a:avLst/>
          </a:prstGeom>
        </p:spPr>
        <p:txBody>
          <a:bodyPr vert="horz" wrap="square" lIns="0" tIns="12700" rIns="0" bIns="0" rtlCol="0">
            <a:spAutoFit/>
          </a:bodyPr>
          <a:lstStyle/>
          <a:p>
            <a:pPr marR="5080" algn="r">
              <a:lnSpc>
                <a:spcPct val="100000"/>
              </a:lnSpc>
              <a:spcBef>
                <a:spcPts val="100"/>
              </a:spcBef>
            </a:pPr>
            <a:r>
              <a:rPr lang="en-US" sz="4700" dirty="0">
                <a:solidFill>
                  <a:schemeClr val="bg1"/>
                </a:solidFill>
                <a:latin typeface="Trebuchet MS"/>
                <a:cs typeface="Trebuchet MS"/>
              </a:rPr>
              <a:t>Low Fidelity Prototype</a:t>
            </a:r>
            <a:endParaRPr sz="4700" dirty="0">
              <a:solidFill>
                <a:schemeClr val="bg1"/>
              </a:solidFill>
              <a:latin typeface="Trebuchet MS"/>
              <a:cs typeface="Trebuchet MS"/>
            </a:endParaRPr>
          </a:p>
        </p:txBody>
      </p:sp>
      <p:grpSp>
        <p:nvGrpSpPr>
          <p:cNvPr id="8" name="object 8"/>
          <p:cNvGrpSpPr/>
          <p:nvPr/>
        </p:nvGrpSpPr>
        <p:grpSpPr>
          <a:xfrm>
            <a:off x="8916187" y="732513"/>
            <a:ext cx="212725" cy="2571115"/>
            <a:chOff x="8916187" y="732513"/>
            <a:chExt cx="212725" cy="2571115"/>
          </a:xfrm>
        </p:grpSpPr>
        <p:sp>
          <p:nvSpPr>
            <p:cNvPr id="9" name="object 9"/>
            <p:cNvSpPr/>
            <p:nvPr/>
          </p:nvSpPr>
          <p:spPr>
            <a:xfrm>
              <a:off x="8962230" y="732513"/>
              <a:ext cx="121285" cy="2103755"/>
            </a:xfrm>
            <a:custGeom>
              <a:avLst/>
              <a:gdLst/>
              <a:ahLst/>
              <a:cxnLst/>
              <a:rect l="l" t="t" r="r" b="b"/>
              <a:pathLst>
                <a:path w="121284" h="2103755">
                  <a:moveTo>
                    <a:pt x="120719" y="4480"/>
                  </a:moveTo>
                  <a:lnTo>
                    <a:pt x="120719" y="16200"/>
                  </a:lnTo>
                  <a:lnTo>
                    <a:pt x="116197" y="20681"/>
                  </a:lnTo>
                  <a:lnTo>
                    <a:pt x="73753" y="20681"/>
                  </a:lnTo>
                  <a:lnTo>
                    <a:pt x="73753" y="2082534"/>
                  </a:lnTo>
                  <a:lnTo>
                    <a:pt x="116197" y="2082534"/>
                  </a:lnTo>
                  <a:lnTo>
                    <a:pt x="120719" y="2087015"/>
                  </a:lnTo>
                  <a:lnTo>
                    <a:pt x="120719" y="2098735"/>
                  </a:lnTo>
                  <a:lnTo>
                    <a:pt x="116197" y="2103216"/>
                  </a:lnTo>
                  <a:lnTo>
                    <a:pt x="4522" y="2103216"/>
                  </a:lnTo>
                  <a:lnTo>
                    <a:pt x="0" y="2098735"/>
                  </a:lnTo>
                  <a:lnTo>
                    <a:pt x="0" y="2087015"/>
                  </a:lnTo>
                  <a:lnTo>
                    <a:pt x="4522" y="2082534"/>
                  </a:lnTo>
                  <a:lnTo>
                    <a:pt x="52880" y="2082534"/>
                  </a:lnTo>
                  <a:lnTo>
                    <a:pt x="52880" y="20681"/>
                  </a:lnTo>
                  <a:lnTo>
                    <a:pt x="4522" y="20681"/>
                  </a:lnTo>
                  <a:lnTo>
                    <a:pt x="0" y="16200"/>
                  </a:lnTo>
                  <a:lnTo>
                    <a:pt x="0" y="10340"/>
                  </a:lnTo>
                  <a:lnTo>
                    <a:pt x="0" y="4825"/>
                  </a:lnTo>
                  <a:lnTo>
                    <a:pt x="4522" y="0"/>
                  </a:lnTo>
                  <a:lnTo>
                    <a:pt x="116197" y="0"/>
                  </a:lnTo>
                  <a:lnTo>
                    <a:pt x="120719" y="4480"/>
                  </a:lnTo>
                  <a:close/>
                </a:path>
              </a:pathLst>
            </a:custGeom>
            <a:solidFill>
              <a:srgbClr val="FFFFFF"/>
            </a:solidFill>
          </p:spPr>
          <p:txBody>
            <a:bodyPr wrap="square" lIns="0" tIns="0" rIns="0" bIns="0" rtlCol="0"/>
            <a:lstStyle/>
            <a:p>
              <a:endParaRPr/>
            </a:p>
          </p:txBody>
        </p:sp>
        <p:pic>
          <p:nvPicPr>
            <p:cNvPr id="10" name="object 10"/>
            <p:cNvPicPr/>
            <p:nvPr/>
          </p:nvPicPr>
          <p:blipFill>
            <a:blip r:embed="rId3" cstate="print"/>
            <a:stretch>
              <a:fillRect/>
            </a:stretch>
          </p:blipFill>
          <p:spPr>
            <a:xfrm>
              <a:off x="8916187" y="3090671"/>
              <a:ext cx="212414" cy="212572"/>
            </a:xfrm>
            <a:prstGeom prst="rect">
              <a:avLst/>
            </a:prstGeom>
          </p:spPr>
        </p:pic>
      </p:grpSp>
      <p:sp>
        <p:nvSpPr>
          <p:cNvPr id="6" name="TextBox 5">
            <a:extLst>
              <a:ext uri="{FF2B5EF4-FFF2-40B4-BE49-F238E27FC236}">
                <a16:creationId xmlns:a16="http://schemas.microsoft.com/office/drawing/2014/main" id="{A95D15D9-FDB4-456C-8BE1-F1099A28D3DE}"/>
              </a:ext>
            </a:extLst>
          </p:cNvPr>
          <p:cNvSpPr txBox="1"/>
          <p:nvPr/>
        </p:nvSpPr>
        <p:spPr>
          <a:xfrm>
            <a:off x="1447800" y="1905000"/>
            <a:ext cx="5562600" cy="3970318"/>
          </a:xfrm>
          <a:prstGeom prst="rect">
            <a:avLst/>
          </a:prstGeom>
          <a:noFill/>
        </p:spPr>
        <p:txBody>
          <a:bodyPr wrap="square" rtlCol="0">
            <a:spAutoFit/>
          </a:bodyPr>
          <a:lstStyle/>
          <a:p>
            <a:r>
              <a:rPr lang="en-US" dirty="0">
                <a:solidFill>
                  <a:schemeClr val="bg1"/>
                </a:solidFill>
              </a:rPr>
              <a:t>Low Fidelity Prototype of </a:t>
            </a:r>
            <a:r>
              <a:rPr lang="en-US" dirty="0" err="1">
                <a:solidFill>
                  <a:schemeClr val="bg1"/>
                </a:solidFill>
              </a:rPr>
              <a:t>Fode</a:t>
            </a:r>
            <a:r>
              <a:rPr lang="en-US" dirty="0">
                <a:solidFill>
                  <a:schemeClr val="bg1"/>
                </a:solidFill>
              </a:rPr>
              <a:t> consist of all the functionality of an Online Food Delivery Application. It provided existing Facebook users to bring their community experience on the next level. </a:t>
            </a:r>
            <a:r>
              <a:rPr lang="en-US" dirty="0" err="1">
                <a:solidFill>
                  <a:schemeClr val="bg1"/>
                </a:solidFill>
              </a:rPr>
              <a:t>Fode</a:t>
            </a:r>
            <a:r>
              <a:rPr lang="en-US" dirty="0">
                <a:solidFill>
                  <a:schemeClr val="bg1"/>
                </a:solidFill>
              </a:rPr>
              <a:t> leverage the Facebook friends idea and convert it into food connection idea among the friends.</a:t>
            </a:r>
          </a:p>
          <a:p>
            <a:endParaRPr lang="en-US" dirty="0">
              <a:solidFill>
                <a:schemeClr val="bg1"/>
              </a:solidFill>
            </a:endParaRPr>
          </a:p>
          <a:p>
            <a:r>
              <a:rPr lang="en-US" dirty="0">
                <a:solidFill>
                  <a:schemeClr val="bg1"/>
                </a:solidFill>
              </a:rPr>
              <a:t>With the help of Unique Friends list feature food is the only Food ordering app that allows you to see your friends interest and their liked menu items.</a:t>
            </a:r>
          </a:p>
          <a:p>
            <a:endParaRPr lang="en-US" dirty="0">
              <a:solidFill>
                <a:schemeClr val="bg1"/>
              </a:solidFill>
            </a:endParaRPr>
          </a:p>
          <a:p>
            <a:r>
              <a:rPr lang="en-US" dirty="0" err="1">
                <a:solidFill>
                  <a:schemeClr val="bg1"/>
                </a:solidFill>
              </a:rPr>
              <a:t>Fode</a:t>
            </a:r>
            <a:r>
              <a:rPr lang="en-US" dirty="0">
                <a:solidFill>
                  <a:schemeClr val="bg1"/>
                </a:solidFill>
              </a:rPr>
              <a:t> maintain consistency and integrity in it’s design when user explore and interact with the different parts of the application.</a:t>
            </a:r>
          </a:p>
        </p:txBody>
      </p:sp>
    </p:spTree>
    <p:extLst>
      <p:ext uri="{BB962C8B-B14F-4D97-AF65-F5344CB8AC3E}">
        <p14:creationId xmlns:p14="http://schemas.microsoft.com/office/powerpoint/2010/main" val="930554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924" y="4247"/>
            <a:ext cx="9753600" cy="7310953"/>
          </a:xfrm>
          <a:prstGeom prst="rect">
            <a:avLst/>
          </a:prstGeom>
          <a:solidFill>
            <a:schemeClr val="bg2">
              <a:lumMod val="10000"/>
            </a:schemeClr>
          </a:solidFill>
        </p:spPr>
      </p:pic>
      <p:sp>
        <p:nvSpPr>
          <p:cNvPr id="3" name="object 3"/>
          <p:cNvSpPr txBox="1"/>
          <p:nvPr/>
        </p:nvSpPr>
        <p:spPr>
          <a:xfrm>
            <a:off x="718820" y="711200"/>
            <a:ext cx="5834380" cy="228268"/>
          </a:xfrm>
          <a:prstGeom prst="rect">
            <a:avLst/>
          </a:prstGeom>
        </p:spPr>
        <p:txBody>
          <a:bodyPr vert="horz" wrap="square" lIns="0" tIns="12700" rIns="0" bIns="0" rtlCol="0">
            <a:spAutoFit/>
          </a:bodyPr>
          <a:lstStyle/>
          <a:p>
            <a:pPr marL="12700">
              <a:lnSpc>
                <a:spcPct val="100000"/>
              </a:lnSpc>
              <a:spcBef>
                <a:spcPts val="100"/>
              </a:spcBef>
            </a:pPr>
            <a:r>
              <a:rPr lang="en-US" sz="1400" spc="350" dirty="0">
                <a:solidFill>
                  <a:srgbClr val="FFFFFF"/>
                </a:solidFill>
                <a:latin typeface="Trebuchet MS"/>
                <a:cs typeface="Trebuchet MS"/>
              </a:rPr>
              <a:t>Illinois Institute of Technology</a:t>
            </a:r>
            <a:endParaRPr sz="1400" dirty="0">
              <a:latin typeface="Trebuchet MS"/>
              <a:cs typeface="Trebuchet MS"/>
            </a:endParaRPr>
          </a:p>
        </p:txBody>
      </p:sp>
      <p:sp>
        <p:nvSpPr>
          <p:cNvPr id="4" name="object 4"/>
          <p:cNvSpPr txBox="1"/>
          <p:nvPr/>
        </p:nvSpPr>
        <p:spPr>
          <a:xfrm>
            <a:off x="2057400" y="6477000"/>
            <a:ext cx="7594600" cy="736099"/>
          </a:xfrm>
          <a:prstGeom prst="rect">
            <a:avLst/>
          </a:prstGeom>
        </p:spPr>
        <p:txBody>
          <a:bodyPr vert="horz" wrap="square" lIns="0" tIns="12700" rIns="0" bIns="0" rtlCol="0">
            <a:spAutoFit/>
          </a:bodyPr>
          <a:lstStyle/>
          <a:p>
            <a:pPr marR="5080" algn="r">
              <a:lnSpc>
                <a:spcPct val="100000"/>
              </a:lnSpc>
              <a:spcBef>
                <a:spcPts val="100"/>
              </a:spcBef>
            </a:pPr>
            <a:r>
              <a:rPr lang="en-US" sz="4700" dirty="0">
                <a:solidFill>
                  <a:schemeClr val="bg1"/>
                </a:solidFill>
                <a:latin typeface="Trebuchet MS"/>
                <a:cs typeface="Trebuchet MS"/>
              </a:rPr>
              <a:t>Requirements</a:t>
            </a:r>
            <a:endParaRPr sz="4700" dirty="0">
              <a:solidFill>
                <a:schemeClr val="bg1"/>
              </a:solidFill>
              <a:latin typeface="Trebuchet MS"/>
              <a:cs typeface="Trebuchet MS"/>
            </a:endParaRPr>
          </a:p>
        </p:txBody>
      </p:sp>
      <p:grpSp>
        <p:nvGrpSpPr>
          <p:cNvPr id="8" name="object 8"/>
          <p:cNvGrpSpPr/>
          <p:nvPr/>
        </p:nvGrpSpPr>
        <p:grpSpPr>
          <a:xfrm>
            <a:off x="8916187" y="732513"/>
            <a:ext cx="212725" cy="2571115"/>
            <a:chOff x="8916187" y="732513"/>
            <a:chExt cx="212725" cy="2571115"/>
          </a:xfrm>
        </p:grpSpPr>
        <p:sp>
          <p:nvSpPr>
            <p:cNvPr id="9" name="object 9"/>
            <p:cNvSpPr/>
            <p:nvPr/>
          </p:nvSpPr>
          <p:spPr>
            <a:xfrm>
              <a:off x="8962230" y="732513"/>
              <a:ext cx="121285" cy="2103755"/>
            </a:xfrm>
            <a:custGeom>
              <a:avLst/>
              <a:gdLst/>
              <a:ahLst/>
              <a:cxnLst/>
              <a:rect l="l" t="t" r="r" b="b"/>
              <a:pathLst>
                <a:path w="121284" h="2103755">
                  <a:moveTo>
                    <a:pt x="120719" y="4480"/>
                  </a:moveTo>
                  <a:lnTo>
                    <a:pt x="120719" y="16200"/>
                  </a:lnTo>
                  <a:lnTo>
                    <a:pt x="116197" y="20681"/>
                  </a:lnTo>
                  <a:lnTo>
                    <a:pt x="73753" y="20681"/>
                  </a:lnTo>
                  <a:lnTo>
                    <a:pt x="73753" y="2082534"/>
                  </a:lnTo>
                  <a:lnTo>
                    <a:pt x="116197" y="2082534"/>
                  </a:lnTo>
                  <a:lnTo>
                    <a:pt x="120719" y="2087015"/>
                  </a:lnTo>
                  <a:lnTo>
                    <a:pt x="120719" y="2098735"/>
                  </a:lnTo>
                  <a:lnTo>
                    <a:pt x="116197" y="2103216"/>
                  </a:lnTo>
                  <a:lnTo>
                    <a:pt x="4522" y="2103216"/>
                  </a:lnTo>
                  <a:lnTo>
                    <a:pt x="0" y="2098735"/>
                  </a:lnTo>
                  <a:lnTo>
                    <a:pt x="0" y="2087015"/>
                  </a:lnTo>
                  <a:lnTo>
                    <a:pt x="4522" y="2082534"/>
                  </a:lnTo>
                  <a:lnTo>
                    <a:pt x="52880" y="2082534"/>
                  </a:lnTo>
                  <a:lnTo>
                    <a:pt x="52880" y="20681"/>
                  </a:lnTo>
                  <a:lnTo>
                    <a:pt x="4522" y="20681"/>
                  </a:lnTo>
                  <a:lnTo>
                    <a:pt x="0" y="16200"/>
                  </a:lnTo>
                  <a:lnTo>
                    <a:pt x="0" y="10340"/>
                  </a:lnTo>
                  <a:lnTo>
                    <a:pt x="0" y="4825"/>
                  </a:lnTo>
                  <a:lnTo>
                    <a:pt x="4522" y="0"/>
                  </a:lnTo>
                  <a:lnTo>
                    <a:pt x="116197" y="0"/>
                  </a:lnTo>
                  <a:lnTo>
                    <a:pt x="120719" y="4480"/>
                  </a:lnTo>
                  <a:close/>
                </a:path>
              </a:pathLst>
            </a:custGeom>
            <a:solidFill>
              <a:srgbClr val="FFFFFF"/>
            </a:solidFill>
          </p:spPr>
          <p:txBody>
            <a:bodyPr wrap="square" lIns="0" tIns="0" rIns="0" bIns="0" rtlCol="0"/>
            <a:lstStyle/>
            <a:p>
              <a:endParaRPr/>
            </a:p>
          </p:txBody>
        </p:sp>
        <p:pic>
          <p:nvPicPr>
            <p:cNvPr id="10" name="object 10"/>
            <p:cNvPicPr/>
            <p:nvPr/>
          </p:nvPicPr>
          <p:blipFill>
            <a:blip r:embed="rId3" cstate="print"/>
            <a:stretch>
              <a:fillRect/>
            </a:stretch>
          </p:blipFill>
          <p:spPr>
            <a:xfrm>
              <a:off x="8916187" y="3090671"/>
              <a:ext cx="212414" cy="212572"/>
            </a:xfrm>
            <a:prstGeom prst="rect">
              <a:avLst/>
            </a:prstGeom>
          </p:spPr>
        </p:pic>
      </p:grpSp>
      <p:sp>
        <p:nvSpPr>
          <p:cNvPr id="6" name="TextBox 5">
            <a:extLst>
              <a:ext uri="{FF2B5EF4-FFF2-40B4-BE49-F238E27FC236}">
                <a16:creationId xmlns:a16="http://schemas.microsoft.com/office/drawing/2014/main" id="{A95D15D9-FDB4-456C-8BE1-F1099A28D3DE}"/>
              </a:ext>
            </a:extLst>
          </p:cNvPr>
          <p:cNvSpPr txBox="1"/>
          <p:nvPr/>
        </p:nvSpPr>
        <p:spPr>
          <a:xfrm>
            <a:off x="1447800" y="1905000"/>
            <a:ext cx="5562600" cy="4524315"/>
          </a:xfrm>
          <a:prstGeom prst="rect">
            <a:avLst/>
          </a:prstGeom>
          <a:noFill/>
        </p:spPr>
        <p:txBody>
          <a:bodyPr wrap="square" rtlCol="0">
            <a:spAutoFit/>
          </a:bodyPr>
          <a:lstStyle/>
          <a:p>
            <a:r>
              <a:rPr lang="en-US" dirty="0">
                <a:solidFill>
                  <a:schemeClr val="bg1"/>
                </a:solidFill>
              </a:rPr>
              <a:t>As we have seen from the Heuristic Analysis it was clear that there is a need of robust food delivery system which is crash proof and address the individual Users interests.</a:t>
            </a:r>
          </a:p>
          <a:p>
            <a:endParaRPr lang="en-US" dirty="0">
              <a:solidFill>
                <a:schemeClr val="bg1"/>
              </a:solidFill>
            </a:endParaRPr>
          </a:p>
          <a:p>
            <a:r>
              <a:rPr lang="en-US" dirty="0" err="1">
                <a:solidFill>
                  <a:schemeClr val="bg1"/>
                </a:solidFill>
              </a:rPr>
              <a:t>Fode’s</a:t>
            </a:r>
            <a:r>
              <a:rPr lang="en-US" dirty="0">
                <a:solidFill>
                  <a:schemeClr val="bg1"/>
                </a:solidFill>
              </a:rPr>
              <a:t> basic design model was capable of satisfying all the necessary requirements that came forward HE.</a:t>
            </a:r>
          </a:p>
          <a:p>
            <a:endParaRPr lang="en-US" dirty="0">
              <a:solidFill>
                <a:schemeClr val="bg1"/>
              </a:solidFill>
            </a:endParaRPr>
          </a:p>
          <a:p>
            <a:r>
              <a:rPr lang="en-US" dirty="0">
                <a:solidFill>
                  <a:schemeClr val="bg1"/>
                </a:solidFill>
              </a:rPr>
              <a:t>Requirement 1: The first and foremost requirement of inclusion of the friends list in order increase friends reach by knowing their food interests was satiated by </a:t>
            </a:r>
            <a:r>
              <a:rPr lang="en-US" dirty="0" err="1">
                <a:solidFill>
                  <a:schemeClr val="bg1"/>
                </a:solidFill>
              </a:rPr>
              <a:t>Fode</a:t>
            </a:r>
            <a:r>
              <a:rPr lang="en-US" dirty="0">
                <a:solidFill>
                  <a:schemeClr val="bg1"/>
                </a:solidFill>
              </a:rPr>
              <a:t>.</a:t>
            </a:r>
          </a:p>
          <a:p>
            <a:endParaRPr lang="en-US" dirty="0">
              <a:solidFill>
                <a:schemeClr val="bg1"/>
              </a:solidFill>
            </a:endParaRPr>
          </a:p>
          <a:p>
            <a:r>
              <a:rPr lang="en-US" dirty="0" err="1">
                <a:solidFill>
                  <a:schemeClr val="bg1"/>
                </a:solidFill>
              </a:rPr>
              <a:t>Fode</a:t>
            </a:r>
            <a:r>
              <a:rPr lang="en-US" dirty="0">
                <a:solidFill>
                  <a:schemeClr val="bg1"/>
                </a:solidFill>
              </a:rPr>
              <a:t> Used the connect and request frame work based on which only existing friends on the Facebook can send you the connection request through the </a:t>
            </a:r>
            <a:r>
              <a:rPr lang="en-US" dirty="0" err="1">
                <a:solidFill>
                  <a:schemeClr val="bg1"/>
                </a:solidFill>
              </a:rPr>
              <a:t>fode</a:t>
            </a:r>
            <a:r>
              <a:rPr lang="en-US" dirty="0">
                <a:solidFill>
                  <a:schemeClr val="bg1"/>
                </a:solidFill>
              </a:rPr>
              <a:t> application And after a successful connection both parties can see each others food interests.	</a:t>
            </a:r>
          </a:p>
        </p:txBody>
      </p:sp>
    </p:spTree>
    <p:extLst>
      <p:ext uri="{BB962C8B-B14F-4D97-AF65-F5344CB8AC3E}">
        <p14:creationId xmlns:p14="http://schemas.microsoft.com/office/powerpoint/2010/main" val="3331705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924" y="4247"/>
            <a:ext cx="9753600" cy="7310953"/>
          </a:xfrm>
          <a:prstGeom prst="rect">
            <a:avLst/>
          </a:prstGeom>
          <a:solidFill>
            <a:schemeClr val="bg2">
              <a:lumMod val="10000"/>
            </a:schemeClr>
          </a:solidFill>
        </p:spPr>
      </p:pic>
      <p:sp>
        <p:nvSpPr>
          <p:cNvPr id="3" name="object 3"/>
          <p:cNvSpPr txBox="1"/>
          <p:nvPr/>
        </p:nvSpPr>
        <p:spPr>
          <a:xfrm>
            <a:off x="718820" y="711200"/>
            <a:ext cx="5834380" cy="228268"/>
          </a:xfrm>
          <a:prstGeom prst="rect">
            <a:avLst/>
          </a:prstGeom>
        </p:spPr>
        <p:txBody>
          <a:bodyPr vert="horz" wrap="square" lIns="0" tIns="12700" rIns="0" bIns="0" rtlCol="0">
            <a:spAutoFit/>
          </a:bodyPr>
          <a:lstStyle/>
          <a:p>
            <a:pPr marL="12700">
              <a:lnSpc>
                <a:spcPct val="100000"/>
              </a:lnSpc>
              <a:spcBef>
                <a:spcPts val="100"/>
              </a:spcBef>
            </a:pPr>
            <a:r>
              <a:rPr lang="en-US" sz="1400" spc="350" dirty="0">
                <a:solidFill>
                  <a:srgbClr val="FFFFFF"/>
                </a:solidFill>
                <a:latin typeface="Trebuchet MS"/>
                <a:cs typeface="Trebuchet MS"/>
              </a:rPr>
              <a:t>Illinois Institute of Technology</a:t>
            </a:r>
            <a:endParaRPr sz="1400" dirty="0">
              <a:latin typeface="Trebuchet MS"/>
              <a:cs typeface="Trebuchet MS"/>
            </a:endParaRPr>
          </a:p>
        </p:txBody>
      </p:sp>
      <p:sp>
        <p:nvSpPr>
          <p:cNvPr id="4" name="object 4"/>
          <p:cNvSpPr txBox="1"/>
          <p:nvPr/>
        </p:nvSpPr>
        <p:spPr>
          <a:xfrm>
            <a:off x="2057400" y="6477000"/>
            <a:ext cx="7594600" cy="736099"/>
          </a:xfrm>
          <a:prstGeom prst="rect">
            <a:avLst/>
          </a:prstGeom>
        </p:spPr>
        <p:txBody>
          <a:bodyPr vert="horz" wrap="square" lIns="0" tIns="12700" rIns="0" bIns="0" rtlCol="0">
            <a:spAutoFit/>
          </a:bodyPr>
          <a:lstStyle/>
          <a:p>
            <a:pPr marR="5080" algn="r">
              <a:lnSpc>
                <a:spcPct val="100000"/>
              </a:lnSpc>
              <a:spcBef>
                <a:spcPts val="100"/>
              </a:spcBef>
            </a:pPr>
            <a:r>
              <a:rPr lang="en-US" sz="4700" dirty="0">
                <a:solidFill>
                  <a:schemeClr val="bg1"/>
                </a:solidFill>
                <a:latin typeface="Trebuchet MS"/>
                <a:cs typeface="Trebuchet MS"/>
              </a:rPr>
              <a:t>Requirements</a:t>
            </a:r>
            <a:endParaRPr sz="4700" dirty="0">
              <a:solidFill>
                <a:schemeClr val="bg1"/>
              </a:solidFill>
              <a:latin typeface="Trebuchet MS"/>
              <a:cs typeface="Trebuchet MS"/>
            </a:endParaRPr>
          </a:p>
        </p:txBody>
      </p:sp>
      <p:grpSp>
        <p:nvGrpSpPr>
          <p:cNvPr id="8" name="object 8"/>
          <p:cNvGrpSpPr/>
          <p:nvPr/>
        </p:nvGrpSpPr>
        <p:grpSpPr>
          <a:xfrm>
            <a:off x="8916187" y="732513"/>
            <a:ext cx="212725" cy="2571115"/>
            <a:chOff x="8916187" y="732513"/>
            <a:chExt cx="212725" cy="2571115"/>
          </a:xfrm>
        </p:grpSpPr>
        <p:sp>
          <p:nvSpPr>
            <p:cNvPr id="9" name="object 9"/>
            <p:cNvSpPr/>
            <p:nvPr/>
          </p:nvSpPr>
          <p:spPr>
            <a:xfrm>
              <a:off x="8962230" y="732513"/>
              <a:ext cx="121285" cy="2103755"/>
            </a:xfrm>
            <a:custGeom>
              <a:avLst/>
              <a:gdLst/>
              <a:ahLst/>
              <a:cxnLst/>
              <a:rect l="l" t="t" r="r" b="b"/>
              <a:pathLst>
                <a:path w="121284" h="2103755">
                  <a:moveTo>
                    <a:pt x="120719" y="4480"/>
                  </a:moveTo>
                  <a:lnTo>
                    <a:pt x="120719" y="16200"/>
                  </a:lnTo>
                  <a:lnTo>
                    <a:pt x="116197" y="20681"/>
                  </a:lnTo>
                  <a:lnTo>
                    <a:pt x="73753" y="20681"/>
                  </a:lnTo>
                  <a:lnTo>
                    <a:pt x="73753" y="2082534"/>
                  </a:lnTo>
                  <a:lnTo>
                    <a:pt x="116197" y="2082534"/>
                  </a:lnTo>
                  <a:lnTo>
                    <a:pt x="120719" y="2087015"/>
                  </a:lnTo>
                  <a:lnTo>
                    <a:pt x="120719" y="2098735"/>
                  </a:lnTo>
                  <a:lnTo>
                    <a:pt x="116197" y="2103216"/>
                  </a:lnTo>
                  <a:lnTo>
                    <a:pt x="4522" y="2103216"/>
                  </a:lnTo>
                  <a:lnTo>
                    <a:pt x="0" y="2098735"/>
                  </a:lnTo>
                  <a:lnTo>
                    <a:pt x="0" y="2087015"/>
                  </a:lnTo>
                  <a:lnTo>
                    <a:pt x="4522" y="2082534"/>
                  </a:lnTo>
                  <a:lnTo>
                    <a:pt x="52880" y="2082534"/>
                  </a:lnTo>
                  <a:lnTo>
                    <a:pt x="52880" y="20681"/>
                  </a:lnTo>
                  <a:lnTo>
                    <a:pt x="4522" y="20681"/>
                  </a:lnTo>
                  <a:lnTo>
                    <a:pt x="0" y="16200"/>
                  </a:lnTo>
                  <a:lnTo>
                    <a:pt x="0" y="10340"/>
                  </a:lnTo>
                  <a:lnTo>
                    <a:pt x="0" y="4825"/>
                  </a:lnTo>
                  <a:lnTo>
                    <a:pt x="4522" y="0"/>
                  </a:lnTo>
                  <a:lnTo>
                    <a:pt x="116197" y="0"/>
                  </a:lnTo>
                  <a:lnTo>
                    <a:pt x="120719" y="4480"/>
                  </a:lnTo>
                  <a:close/>
                </a:path>
              </a:pathLst>
            </a:custGeom>
            <a:solidFill>
              <a:srgbClr val="FFFFFF"/>
            </a:solidFill>
          </p:spPr>
          <p:txBody>
            <a:bodyPr wrap="square" lIns="0" tIns="0" rIns="0" bIns="0" rtlCol="0"/>
            <a:lstStyle/>
            <a:p>
              <a:endParaRPr/>
            </a:p>
          </p:txBody>
        </p:sp>
        <p:pic>
          <p:nvPicPr>
            <p:cNvPr id="10" name="object 10"/>
            <p:cNvPicPr/>
            <p:nvPr/>
          </p:nvPicPr>
          <p:blipFill>
            <a:blip r:embed="rId3" cstate="print"/>
            <a:stretch>
              <a:fillRect/>
            </a:stretch>
          </p:blipFill>
          <p:spPr>
            <a:xfrm>
              <a:off x="8916187" y="3090671"/>
              <a:ext cx="212414" cy="212572"/>
            </a:xfrm>
            <a:prstGeom prst="rect">
              <a:avLst/>
            </a:prstGeom>
          </p:spPr>
        </p:pic>
      </p:grpSp>
      <p:sp>
        <p:nvSpPr>
          <p:cNvPr id="6" name="TextBox 5">
            <a:extLst>
              <a:ext uri="{FF2B5EF4-FFF2-40B4-BE49-F238E27FC236}">
                <a16:creationId xmlns:a16="http://schemas.microsoft.com/office/drawing/2014/main" id="{A95D15D9-FDB4-456C-8BE1-F1099A28D3DE}"/>
              </a:ext>
            </a:extLst>
          </p:cNvPr>
          <p:cNvSpPr txBox="1"/>
          <p:nvPr/>
        </p:nvSpPr>
        <p:spPr>
          <a:xfrm>
            <a:off x="25924" y="1784390"/>
            <a:ext cx="5562600" cy="3693319"/>
          </a:xfrm>
          <a:prstGeom prst="rect">
            <a:avLst/>
          </a:prstGeom>
          <a:noFill/>
        </p:spPr>
        <p:txBody>
          <a:bodyPr wrap="square" rtlCol="0">
            <a:spAutoFit/>
          </a:bodyPr>
          <a:lstStyle/>
          <a:p>
            <a:r>
              <a:rPr lang="en-US" dirty="0">
                <a:solidFill>
                  <a:schemeClr val="bg1"/>
                </a:solidFill>
              </a:rPr>
              <a:t>Requirement 2: </a:t>
            </a:r>
            <a:r>
              <a:rPr lang="en-US" dirty="0" err="1">
                <a:solidFill>
                  <a:schemeClr val="bg1"/>
                </a:solidFill>
              </a:rPr>
              <a:t>Fode</a:t>
            </a:r>
            <a:r>
              <a:rPr lang="en-US" dirty="0">
                <a:solidFill>
                  <a:schemeClr val="bg1"/>
                </a:solidFill>
              </a:rPr>
              <a:t> has solve the User Interface consistency problem by proving order info and contact info right on the first interface of the Facebook Pay section.</a:t>
            </a:r>
          </a:p>
          <a:p>
            <a:r>
              <a:rPr lang="en-US" dirty="0">
                <a:solidFill>
                  <a:schemeClr val="bg1"/>
                </a:solidFill>
              </a:rPr>
              <a:t>Where as, Previously user had to go to the settings tab of the Facebook and from there he had to select order info and contact info separately.</a:t>
            </a:r>
          </a:p>
          <a:p>
            <a:endParaRPr lang="en-US" dirty="0">
              <a:solidFill>
                <a:schemeClr val="bg1"/>
              </a:solidFill>
            </a:endParaRPr>
          </a:p>
          <a:p>
            <a:r>
              <a:rPr lang="en-US" dirty="0">
                <a:solidFill>
                  <a:schemeClr val="bg1"/>
                </a:solidFill>
              </a:rPr>
              <a:t>By maintaining Consistency in the design </a:t>
            </a:r>
            <a:r>
              <a:rPr lang="en-US" dirty="0" err="1">
                <a:solidFill>
                  <a:schemeClr val="bg1"/>
                </a:solidFill>
              </a:rPr>
              <a:t>Fode</a:t>
            </a:r>
            <a:r>
              <a:rPr lang="en-US" dirty="0">
                <a:solidFill>
                  <a:schemeClr val="bg1"/>
                </a:solidFill>
              </a:rPr>
              <a:t> is responsible for increasing the overall usability of the application.</a:t>
            </a:r>
          </a:p>
          <a:p>
            <a:endParaRPr lang="en-US" dirty="0">
              <a:solidFill>
                <a:schemeClr val="bg1"/>
              </a:solidFill>
            </a:endParaRPr>
          </a:p>
          <a:p>
            <a:endParaRPr lang="en-US" dirty="0">
              <a:solidFill>
                <a:schemeClr val="bg1"/>
              </a:solidFill>
            </a:endParaRPr>
          </a:p>
        </p:txBody>
      </p:sp>
      <p:pic>
        <p:nvPicPr>
          <p:cNvPr id="11" name="Picture 10" descr="Graphical user interface, application&#10;&#10;Description automatically generated">
            <a:extLst>
              <a:ext uri="{FF2B5EF4-FFF2-40B4-BE49-F238E27FC236}">
                <a16:creationId xmlns:a16="http://schemas.microsoft.com/office/drawing/2014/main" id="{954471AE-6F90-456E-9BFF-4C195975AB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5480" y="1646421"/>
            <a:ext cx="2590800" cy="4357926"/>
          </a:xfrm>
          <a:prstGeom prst="rect">
            <a:avLst/>
          </a:prstGeom>
          <a:effectLst>
            <a:softEdge rad="127000"/>
          </a:effectLst>
        </p:spPr>
      </p:pic>
    </p:spTree>
    <p:extLst>
      <p:ext uri="{BB962C8B-B14F-4D97-AF65-F5344CB8AC3E}">
        <p14:creationId xmlns:p14="http://schemas.microsoft.com/office/powerpoint/2010/main" val="85224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924" y="4247"/>
            <a:ext cx="9753600" cy="7310953"/>
          </a:xfrm>
          <a:prstGeom prst="rect">
            <a:avLst/>
          </a:prstGeom>
          <a:solidFill>
            <a:schemeClr val="bg2">
              <a:lumMod val="10000"/>
            </a:schemeClr>
          </a:solidFill>
        </p:spPr>
      </p:pic>
      <p:sp>
        <p:nvSpPr>
          <p:cNvPr id="3" name="object 3"/>
          <p:cNvSpPr txBox="1"/>
          <p:nvPr/>
        </p:nvSpPr>
        <p:spPr>
          <a:xfrm>
            <a:off x="718820" y="711200"/>
            <a:ext cx="5834380" cy="228268"/>
          </a:xfrm>
          <a:prstGeom prst="rect">
            <a:avLst/>
          </a:prstGeom>
        </p:spPr>
        <p:txBody>
          <a:bodyPr vert="horz" wrap="square" lIns="0" tIns="12700" rIns="0" bIns="0" rtlCol="0">
            <a:spAutoFit/>
          </a:bodyPr>
          <a:lstStyle/>
          <a:p>
            <a:pPr marL="12700">
              <a:lnSpc>
                <a:spcPct val="100000"/>
              </a:lnSpc>
              <a:spcBef>
                <a:spcPts val="100"/>
              </a:spcBef>
            </a:pPr>
            <a:r>
              <a:rPr lang="en-US" sz="1400" spc="350" dirty="0">
                <a:solidFill>
                  <a:srgbClr val="FFFFFF"/>
                </a:solidFill>
                <a:latin typeface="Trebuchet MS"/>
                <a:cs typeface="Trebuchet MS"/>
              </a:rPr>
              <a:t>Illinois Institute of Technology</a:t>
            </a:r>
            <a:endParaRPr sz="1400" dirty="0">
              <a:latin typeface="Trebuchet MS"/>
              <a:cs typeface="Trebuchet MS"/>
            </a:endParaRPr>
          </a:p>
        </p:txBody>
      </p:sp>
      <p:sp>
        <p:nvSpPr>
          <p:cNvPr id="4" name="object 4"/>
          <p:cNvSpPr txBox="1"/>
          <p:nvPr/>
        </p:nvSpPr>
        <p:spPr>
          <a:xfrm>
            <a:off x="2057400" y="6477000"/>
            <a:ext cx="7594600" cy="736099"/>
          </a:xfrm>
          <a:prstGeom prst="rect">
            <a:avLst/>
          </a:prstGeom>
        </p:spPr>
        <p:txBody>
          <a:bodyPr vert="horz" wrap="square" lIns="0" tIns="12700" rIns="0" bIns="0" rtlCol="0">
            <a:spAutoFit/>
          </a:bodyPr>
          <a:lstStyle/>
          <a:p>
            <a:pPr marR="5080" algn="r">
              <a:lnSpc>
                <a:spcPct val="100000"/>
              </a:lnSpc>
              <a:spcBef>
                <a:spcPts val="100"/>
              </a:spcBef>
            </a:pPr>
            <a:r>
              <a:rPr lang="en-US" sz="4700" dirty="0">
                <a:solidFill>
                  <a:schemeClr val="bg1"/>
                </a:solidFill>
                <a:latin typeface="Trebuchet MS"/>
                <a:cs typeface="Trebuchet MS"/>
              </a:rPr>
              <a:t>Requirements</a:t>
            </a:r>
            <a:endParaRPr sz="4700" dirty="0">
              <a:solidFill>
                <a:schemeClr val="bg1"/>
              </a:solidFill>
              <a:latin typeface="Trebuchet MS"/>
              <a:cs typeface="Trebuchet MS"/>
            </a:endParaRPr>
          </a:p>
        </p:txBody>
      </p:sp>
      <p:grpSp>
        <p:nvGrpSpPr>
          <p:cNvPr id="8" name="object 8"/>
          <p:cNvGrpSpPr/>
          <p:nvPr/>
        </p:nvGrpSpPr>
        <p:grpSpPr>
          <a:xfrm>
            <a:off x="8916187" y="732513"/>
            <a:ext cx="212725" cy="2571115"/>
            <a:chOff x="8916187" y="732513"/>
            <a:chExt cx="212725" cy="2571115"/>
          </a:xfrm>
        </p:grpSpPr>
        <p:sp>
          <p:nvSpPr>
            <p:cNvPr id="9" name="object 9"/>
            <p:cNvSpPr/>
            <p:nvPr/>
          </p:nvSpPr>
          <p:spPr>
            <a:xfrm>
              <a:off x="8962230" y="732513"/>
              <a:ext cx="121285" cy="2103755"/>
            </a:xfrm>
            <a:custGeom>
              <a:avLst/>
              <a:gdLst/>
              <a:ahLst/>
              <a:cxnLst/>
              <a:rect l="l" t="t" r="r" b="b"/>
              <a:pathLst>
                <a:path w="121284" h="2103755">
                  <a:moveTo>
                    <a:pt x="120719" y="4480"/>
                  </a:moveTo>
                  <a:lnTo>
                    <a:pt x="120719" y="16200"/>
                  </a:lnTo>
                  <a:lnTo>
                    <a:pt x="116197" y="20681"/>
                  </a:lnTo>
                  <a:lnTo>
                    <a:pt x="73753" y="20681"/>
                  </a:lnTo>
                  <a:lnTo>
                    <a:pt x="73753" y="2082534"/>
                  </a:lnTo>
                  <a:lnTo>
                    <a:pt x="116197" y="2082534"/>
                  </a:lnTo>
                  <a:lnTo>
                    <a:pt x="120719" y="2087015"/>
                  </a:lnTo>
                  <a:lnTo>
                    <a:pt x="120719" y="2098735"/>
                  </a:lnTo>
                  <a:lnTo>
                    <a:pt x="116197" y="2103216"/>
                  </a:lnTo>
                  <a:lnTo>
                    <a:pt x="4522" y="2103216"/>
                  </a:lnTo>
                  <a:lnTo>
                    <a:pt x="0" y="2098735"/>
                  </a:lnTo>
                  <a:lnTo>
                    <a:pt x="0" y="2087015"/>
                  </a:lnTo>
                  <a:lnTo>
                    <a:pt x="4522" y="2082534"/>
                  </a:lnTo>
                  <a:lnTo>
                    <a:pt x="52880" y="2082534"/>
                  </a:lnTo>
                  <a:lnTo>
                    <a:pt x="52880" y="20681"/>
                  </a:lnTo>
                  <a:lnTo>
                    <a:pt x="4522" y="20681"/>
                  </a:lnTo>
                  <a:lnTo>
                    <a:pt x="0" y="16200"/>
                  </a:lnTo>
                  <a:lnTo>
                    <a:pt x="0" y="10340"/>
                  </a:lnTo>
                  <a:lnTo>
                    <a:pt x="0" y="4825"/>
                  </a:lnTo>
                  <a:lnTo>
                    <a:pt x="4522" y="0"/>
                  </a:lnTo>
                  <a:lnTo>
                    <a:pt x="116197" y="0"/>
                  </a:lnTo>
                  <a:lnTo>
                    <a:pt x="120719" y="4480"/>
                  </a:lnTo>
                  <a:close/>
                </a:path>
              </a:pathLst>
            </a:custGeom>
            <a:solidFill>
              <a:srgbClr val="FFFFFF"/>
            </a:solidFill>
          </p:spPr>
          <p:txBody>
            <a:bodyPr wrap="square" lIns="0" tIns="0" rIns="0" bIns="0" rtlCol="0"/>
            <a:lstStyle/>
            <a:p>
              <a:endParaRPr/>
            </a:p>
          </p:txBody>
        </p:sp>
        <p:pic>
          <p:nvPicPr>
            <p:cNvPr id="10" name="object 10"/>
            <p:cNvPicPr/>
            <p:nvPr/>
          </p:nvPicPr>
          <p:blipFill>
            <a:blip r:embed="rId3" cstate="print"/>
            <a:stretch>
              <a:fillRect/>
            </a:stretch>
          </p:blipFill>
          <p:spPr>
            <a:xfrm>
              <a:off x="8916187" y="3090671"/>
              <a:ext cx="212414" cy="212572"/>
            </a:xfrm>
            <a:prstGeom prst="rect">
              <a:avLst/>
            </a:prstGeom>
          </p:spPr>
        </p:pic>
      </p:grpSp>
      <p:sp>
        <p:nvSpPr>
          <p:cNvPr id="6" name="TextBox 5">
            <a:extLst>
              <a:ext uri="{FF2B5EF4-FFF2-40B4-BE49-F238E27FC236}">
                <a16:creationId xmlns:a16="http://schemas.microsoft.com/office/drawing/2014/main" id="{A95D15D9-FDB4-456C-8BE1-F1099A28D3DE}"/>
              </a:ext>
            </a:extLst>
          </p:cNvPr>
          <p:cNvSpPr txBox="1"/>
          <p:nvPr/>
        </p:nvSpPr>
        <p:spPr>
          <a:xfrm>
            <a:off x="25924" y="1784390"/>
            <a:ext cx="5562600" cy="2862322"/>
          </a:xfrm>
          <a:prstGeom prst="rect">
            <a:avLst/>
          </a:prstGeom>
          <a:noFill/>
        </p:spPr>
        <p:txBody>
          <a:bodyPr wrap="square" rtlCol="0">
            <a:spAutoFit/>
          </a:bodyPr>
          <a:lstStyle/>
          <a:p>
            <a:r>
              <a:rPr lang="en-US" dirty="0">
                <a:solidFill>
                  <a:schemeClr val="bg1"/>
                </a:solidFill>
              </a:rPr>
              <a:t>Requirement 3: Most of the Food Ordering applications such as </a:t>
            </a:r>
            <a:r>
              <a:rPr lang="en-US" dirty="0" err="1">
                <a:solidFill>
                  <a:schemeClr val="bg1"/>
                </a:solidFill>
              </a:rPr>
              <a:t>GrubHub</a:t>
            </a:r>
            <a:r>
              <a:rPr lang="en-US" dirty="0">
                <a:solidFill>
                  <a:schemeClr val="bg1"/>
                </a:solidFill>
              </a:rPr>
              <a:t> do not provide the live tracking service feature which tells the customers about exact location of their order.</a:t>
            </a:r>
          </a:p>
          <a:p>
            <a:endParaRPr lang="en-US" dirty="0">
              <a:solidFill>
                <a:schemeClr val="bg1"/>
              </a:solidFill>
            </a:endParaRPr>
          </a:p>
          <a:p>
            <a:r>
              <a:rPr lang="en-US" dirty="0" err="1">
                <a:solidFill>
                  <a:schemeClr val="bg1"/>
                </a:solidFill>
              </a:rPr>
              <a:t>Fode</a:t>
            </a:r>
            <a:r>
              <a:rPr lang="en-US" dirty="0">
                <a:solidFill>
                  <a:schemeClr val="bg1"/>
                </a:solidFill>
              </a:rPr>
              <a:t> has closely monitored this problem and has come up with the accurate solution based on Live tracking update status. Which lets user know exact location of their driver while waiting.</a:t>
            </a:r>
          </a:p>
          <a:p>
            <a:endParaRPr lang="en-US" dirty="0">
              <a:solidFill>
                <a:schemeClr val="bg1"/>
              </a:solidFill>
            </a:endParaRPr>
          </a:p>
        </p:txBody>
      </p:sp>
      <p:pic>
        <p:nvPicPr>
          <p:cNvPr id="7" name="Picture 6" descr="Graphical user interface, application, Teams&#10;&#10;Description automatically generated">
            <a:extLst>
              <a:ext uri="{FF2B5EF4-FFF2-40B4-BE49-F238E27FC236}">
                <a16:creationId xmlns:a16="http://schemas.microsoft.com/office/drawing/2014/main" id="{D98B93A7-163D-49B4-BBF6-83E3FD325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669" y="1116110"/>
            <a:ext cx="2674852" cy="5082980"/>
          </a:xfrm>
          <a:prstGeom prst="rect">
            <a:avLst/>
          </a:prstGeom>
          <a:effectLst>
            <a:softEdge rad="101600"/>
          </a:effectLst>
        </p:spPr>
      </p:pic>
    </p:spTree>
    <p:extLst>
      <p:ext uri="{BB962C8B-B14F-4D97-AF65-F5344CB8AC3E}">
        <p14:creationId xmlns:p14="http://schemas.microsoft.com/office/powerpoint/2010/main" val="3452503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159"/>
            <a:ext cx="9753600" cy="7304040"/>
          </a:xfrm>
          <a:prstGeom prst="rect">
            <a:avLst/>
          </a:prstGeom>
          <a:solidFill>
            <a:schemeClr val="tx1">
              <a:lumMod val="85000"/>
              <a:lumOff val="15000"/>
            </a:schemeClr>
          </a:solidFill>
        </p:spPr>
      </p:pic>
      <p:sp>
        <p:nvSpPr>
          <p:cNvPr id="3" name="object 3"/>
          <p:cNvSpPr txBox="1"/>
          <p:nvPr/>
        </p:nvSpPr>
        <p:spPr>
          <a:xfrm>
            <a:off x="6054568" y="5599970"/>
            <a:ext cx="3695104" cy="1459374"/>
          </a:xfrm>
          <a:prstGeom prst="rect">
            <a:avLst/>
          </a:prstGeom>
        </p:spPr>
        <p:txBody>
          <a:bodyPr vert="horz" wrap="square" lIns="0" tIns="12700" rIns="0" bIns="0" rtlCol="0">
            <a:spAutoFit/>
          </a:bodyPr>
          <a:lstStyle/>
          <a:p>
            <a:pPr marL="12700" marR="5080" indent="649605" algn="r">
              <a:lnSpc>
                <a:spcPct val="100000"/>
              </a:lnSpc>
              <a:spcBef>
                <a:spcPts val="100"/>
              </a:spcBef>
            </a:pPr>
            <a:r>
              <a:rPr lang="en-US" sz="4700" b="1" spc="700" dirty="0">
                <a:solidFill>
                  <a:srgbClr val="FFFFFF"/>
                </a:solidFill>
                <a:latin typeface="Trebuchet MS"/>
                <a:cs typeface="Trebuchet MS"/>
              </a:rPr>
              <a:t>Key Highlights</a:t>
            </a:r>
            <a:endParaRPr sz="4700" dirty="0">
              <a:latin typeface="Trebuchet MS"/>
              <a:cs typeface="Trebuchet MS"/>
            </a:endParaRPr>
          </a:p>
        </p:txBody>
      </p:sp>
      <p:grpSp>
        <p:nvGrpSpPr>
          <p:cNvPr id="4" name="object 4"/>
          <p:cNvGrpSpPr/>
          <p:nvPr/>
        </p:nvGrpSpPr>
        <p:grpSpPr>
          <a:xfrm>
            <a:off x="622413" y="740439"/>
            <a:ext cx="8400415" cy="5835650"/>
            <a:chOff x="622413" y="740439"/>
            <a:chExt cx="8400415" cy="5835650"/>
          </a:xfrm>
        </p:grpSpPr>
        <p:sp>
          <p:nvSpPr>
            <p:cNvPr id="5" name="object 5"/>
            <p:cNvSpPr/>
            <p:nvPr/>
          </p:nvSpPr>
          <p:spPr>
            <a:xfrm>
              <a:off x="680758" y="740439"/>
              <a:ext cx="102870" cy="5835650"/>
            </a:xfrm>
            <a:custGeom>
              <a:avLst/>
              <a:gdLst/>
              <a:ahLst/>
              <a:cxnLst/>
              <a:rect l="l" t="t" r="r" b="b"/>
              <a:pathLst>
                <a:path w="102870" h="5835650">
                  <a:moveTo>
                    <a:pt x="102465" y="3803"/>
                  </a:moveTo>
                  <a:lnTo>
                    <a:pt x="102465" y="13751"/>
                  </a:lnTo>
                  <a:lnTo>
                    <a:pt x="98627" y="17555"/>
                  </a:lnTo>
                  <a:lnTo>
                    <a:pt x="62601" y="17555"/>
                  </a:lnTo>
                  <a:lnTo>
                    <a:pt x="62601" y="5818011"/>
                  </a:lnTo>
                  <a:lnTo>
                    <a:pt x="98627" y="5818011"/>
                  </a:lnTo>
                  <a:lnTo>
                    <a:pt x="102465" y="5821815"/>
                  </a:lnTo>
                  <a:lnTo>
                    <a:pt x="102465" y="5831763"/>
                  </a:lnTo>
                  <a:lnTo>
                    <a:pt x="98627" y="5835566"/>
                  </a:lnTo>
                  <a:lnTo>
                    <a:pt x="3838" y="5835566"/>
                  </a:lnTo>
                  <a:lnTo>
                    <a:pt x="0" y="5831763"/>
                  </a:lnTo>
                  <a:lnTo>
                    <a:pt x="0" y="5821815"/>
                  </a:lnTo>
                  <a:lnTo>
                    <a:pt x="3838" y="5818011"/>
                  </a:lnTo>
                  <a:lnTo>
                    <a:pt x="44884" y="5818011"/>
                  </a:lnTo>
                  <a:lnTo>
                    <a:pt x="44884" y="17555"/>
                  </a:lnTo>
                  <a:lnTo>
                    <a:pt x="3838" y="17555"/>
                  </a:lnTo>
                  <a:lnTo>
                    <a:pt x="0" y="13751"/>
                  </a:lnTo>
                  <a:lnTo>
                    <a:pt x="0" y="8777"/>
                  </a:lnTo>
                  <a:lnTo>
                    <a:pt x="0" y="4096"/>
                  </a:lnTo>
                  <a:lnTo>
                    <a:pt x="3838" y="0"/>
                  </a:lnTo>
                  <a:lnTo>
                    <a:pt x="98627" y="0"/>
                  </a:lnTo>
                  <a:lnTo>
                    <a:pt x="102465" y="3803"/>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622413" y="1213145"/>
              <a:ext cx="218212" cy="218212"/>
            </a:xfrm>
            <a:prstGeom prst="rect">
              <a:avLst/>
            </a:prstGeom>
          </p:spPr>
        </p:pic>
        <p:pic>
          <p:nvPicPr>
            <p:cNvPr id="7" name="object 7"/>
            <p:cNvPicPr/>
            <p:nvPr/>
          </p:nvPicPr>
          <p:blipFill>
            <a:blip r:embed="rId4" cstate="print"/>
            <a:stretch>
              <a:fillRect/>
            </a:stretch>
          </p:blipFill>
          <p:spPr>
            <a:xfrm>
              <a:off x="622413" y="3279052"/>
              <a:ext cx="218212" cy="218212"/>
            </a:xfrm>
            <a:prstGeom prst="rect">
              <a:avLst/>
            </a:prstGeom>
          </p:spPr>
        </p:pic>
        <p:pic>
          <p:nvPicPr>
            <p:cNvPr id="8" name="object 8"/>
            <p:cNvPicPr/>
            <p:nvPr/>
          </p:nvPicPr>
          <p:blipFill>
            <a:blip r:embed="rId4" cstate="print"/>
            <a:stretch>
              <a:fillRect/>
            </a:stretch>
          </p:blipFill>
          <p:spPr>
            <a:xfrm>
              <a:off x="622413" y="5344959"/>
              <a:ext cx="218212" cy="218212"/>
            </a:xfrm>
            <a:prstGeom prst="rect">
              <a:avLst/>
            </a:prstGeom>
          </p:spPr>
        </p:pic>
        <p:pic>
          <p:nvPicPr>
            <p:cNvPr id="9" name="object 9"/>
            <p:cNvPicPr/>
            <p:nvPr/>
          </p:nvPicPr>
          <p:blipFill>
            <a:blip r:embed="rId5" cstate="print"/>
            <a:stretch>
              <a:fillRect/>
            </a:stretch>
          </p:blipFill>
          <p:spPr>
            <a:xfrm>
              <a:off x="8785153" y="810047"/>
              <a:ext cx="237630" cy="237806"/>
            </a:xfrm>
            <a:prstGeom prst="rect">
              <a:avLst/>
            </a:prstGeom>
          </p:spPr>
        </p:pic>
        <p:pic>
          <p:nvPicPr>
            <p:cNvPr id="10" name="object 10"/>
            <p:cNvPicPr/>
            <p:nvPr/>
          </p:nvPicPr>
          <p:blipFill>
            <a:blip r:embed="rId5" cstate="print"/>
            <a:stretch>
              <a:fillRect/>
            </a:stretch>
          </p:blipFill>
          <p:spPr>
            <a:xfrm>
              <a:off x="8410464" y="810047"/>
              <a:ext cx="237630" cy="237806"/>
            </a:xfrm>
            <a:prstGeom prst="rect">
              <a:avLst/>
            </a:prstGeom>
          </p:spPr>
        </p:pic>
        <p:pic>
          <p:nvPicPr>
            <p:cNvPr id="11" name="object 11"/>
            <p:cNvPicPr/>
            <p:nvPr/>
          </p:nvPicPr>
          <p:blipFill>
            <a:blip r:embed="rId6" cstate="print"/>
            <a:stretch>
              <a:fillRect/>
            </a:stretch>
          </p:blipFill>
          <p:spPr>
            <a:xfrm>
              <a:off x="7984539" y="811339"/>
              <a:ext cx="234341" cy="234341"/>
            </a:xfrm>
            <a:prstGeom prst="rect">
              <a:avLst/>
            </a:prstGeom>
          </p:spPr>
        </p:pic>
      </p:grpSp>
      <p:sp>
        <p:nvSpPr>
          <p:cNvPr id="12" name="object 12"/>
          <p:cNvSpPr txBox="1"/>
          <p:nvPr/>
        </p:nvSpPr>
        <p:spPr>
          <a:xfrm>
            <a:off x="1618624" y="1092930"/>
            <a:ext cx="2512695" cy="1059905"/>
          </a:xfrm>
          <a:prstGeom prst="rect">
            <a:avLst/>
          </a:prstGeom>
        </p:spPr>
        <p:txBody>
          <a:bodyPr vert="horz" wrap="square" lIns="0" tIns="107314" rIns="0" bIns="0" rtlCol="0">
            <a:spAutoFit/>
          </a:bodyPr>
          <a:lstStyle/>
          <a:p>
            <a:pPr marL="12700">
              <a:lnSpc>
                <a:spcPct val="100000"/>
              </a:lnSpc>
              <a:spcBef>
                <a:spcPts val="844"/>
              </a:spcBef>
            </a:pPr>
            <a:r>
              <a:rPr lang="en-US" sz="2000" dirty="0">
                <a:solidFill>
                  <a:schemeClr val="bg1"/>
                </a:solidFill>
                <a:latin typeface="Trebuchet MS"/>
                <a:cs typeface="Trebuchet MS"/>
              </a:rPr>
              <a:t>Friends List</a:t>
            </a:r>
            <a:endParaRPr sz="2000" dirty="0">
              <a:solidFill>
                <a:schemeClr val="bg1"/>
              </a:solidFill>
              <a:latin typeface="Trebuchet MS"/>
              <a:cs typeface="Trebuchet MS"/>
            </a:endParaRPr>
          </a:p>
          <a:p>
            <a:pPr marL="12700">
              <a:lnSpc>
                <a:spcPct val="100000"/>
              </a:lnSpc>
              <a:spcBef>
                <a:spcPts val="670"/>
              </a:spcBef>
            </a:pPr>
            <a:r>
              <a:rPr lang="en-US" spc="114" dirty="0">
                <a:solidFill>
                  <a:srgbClr val="FFFFFF"/>
                </a:solidFill>
                <a:latin typeface="Trebuchet MS"/>
                <a:cs typeface="Trebuchet MS"/>
              </a:rPr>
              <a:t>Connecting Friends Further</a:t>
            </a:r>
            <a:endParaRPr sz="1800" dirty="0">
              <a:latin typeface="Trebuchet MS"/>
              <a:cs typeface="Trebuchet MS"/>
            </a:endParaRPr>
          </a:p>
        </p:txBody>
      </p:sp>
      <p:sp>
        <p:nvSpPr>
          <p:cNvPr id="13" name="object 13"/>
          <p:cNvSpPr txBox="1"/>
          <p:nvPr/>
        </p:nvSpPr>
        <p:spPr>
          <a:xfrm>
            <a:off x="1618623" y="2681371"/>
            <a:ext cx="2512695" cy="1952457"/>
          </a:xfrm>
          <a:prstGeom prst="rect">
            <a:avLst/>
          </a:prstGeom>
        </p:spPr>
        <p:txBody>
          <a:bodyPr vert="horz" wrap="square" lIns="0" tIns="107314" rIns="0" bIns="0" rtlCol="0">
            <a:spAutoFit/>
          </a:bodyPr>
          <a:lstStyle/>
          <a:p>
            <a:pPr marL="12700">
              <a:lnSpc>
                <a:spcPct val="100000"/>
              </a:lnSpc>
              <a:spcBef>
                <a:spcPts val="844"/>
              </a:spcBef>
            </a:pPr>
            <a:r>
              <a:rPr lang="en-US" sz="2000" spc="340" dirty="0">
                <a:solidFill>
                  <a:srgbClr val="FFFFFF"/>
                </a:solidFill>
                <a:latin typeface="Trebuchet MS"/>
                <a:cs typeface="Trebuchet MS"/>
              </a:rPr>
              <a:t>Redesigned Facebook Pay Interface</a:t>
            </a:r>
            <a:endParaRPr sz="2000" dirty="0">
              <a:latin typeface="Trebuchet MS"/>
              <a:cs typeface="Trebuchet MS"/>
            </a:endParaRPr>
          </a:p>
          <a:p>
            <a:pPr marL="12700">
              <a:lnSpc>
                <a:spcPct val="100000"/>
              </a:lnSpc>
              <a:spcBef>
                <a:spcPts val="670"/>
              </a:spcBef>
            </a:pPr>
            <a:r>
              <a:rPr lang="en-US" spc="55" dirty="0">
                <a:solidFill>
                  <a:srgbClr val="FFFFFF"/>
                </a:solidFill>
                <a:latin typeface="Trebuchet MS"/>
                <a:cs typeface="Trebuchet MS"/>
              </a:rPr>
              <a:t>Increasing the Usability of the overall application.</a:t>
            </a:r>
            <a:endParaRPr sz="1800" dirty="0">
              <a:latin typeface="Trebuchet MS"/>
              <a:cs typeface="Trebuchet MS"/>
            </a:endParaRPr>
          </a:p>
        </p:txBody>
      </p:sp>
      <p:sp>
        <p:nvSpPr>
          <p:cNvPr id="14" name="object 14"/>
          <p:cNvSpPr txBox="1"/>
          <p:nvPr/>
        </p:nvSpPr>
        <p:spPr>
          <a:xfrm>
            <a:off x="1618624" y="5224757"/>
            <a:ext cx="2512695" cy="1336903"/>
          </a:xfrm>
          <a:prstGeom prst="rect">
            <a:avLst/>
          </a:prstGeom>
        </p:spPr>
        <p:txBody>
          <a:bodyPr vert="horz" wrap="square" lIns="0" tIns="107314" rIns="0" bIns="0" rtlCol="0">
            <a:spAutoFit/>
          </a:bodyPr>
          <a:lstStyle/>
          <a:p>
            <a:pPr marL="12700">
              <a:lnSpc>
                <a:spcPct val="100000"/>
              </a:lnSpc>
              <a:spcBef>
                <a:spcPts val="844"/>
              </a:spcBef>
            </a:pPr>
            <a:r>
              <a:rPr lang="en-US" sz="2000" dirty="0">
                <a:solidFill>
                  <a:schemeClr val="bg1"/>
                </a:solidFill>
                <a:latin typeface="Trebuchet MS"/>
                <a:cs typeface="Trebuchet MS"/>
              </a:rPr>
              <a:t>Live  Order Tracking</a:t>
            </a:r>
            <a:endParaRPr lang="en-US" dirty="0">
              <a:solidFill>
                <a:schemeClr val="bg1"/>
              </a:solidFill>
              <a:latin typeface="Trebuchet MS"/>
              <a:cs typeface="Trebuchet MS"/>
            </a:endParaRPr>
          </a:p>
          <a:p>
            <a:pPr marL="12700">
              <a:spcBef>
                <a:spcPts val="670"/>
              </a:spcBef>
            </a:pPr>
            <a:r>
              <a:rPr lang="en-US" spc="55" dirty="0">
                <a:solidFill>
                  <a:srgbClr val="FFFFFF"/>
                </a:solidFill>
                <a:latin typeface="Trebuchet MS"/>
              </a:rPr>
              <a:t>Knowing exact location of delivery personnel</a:t>
            </a:r>
            <a:endParaRPr spc="55" dirty="0">
              <a:solidFill>
                <a:srgbClr val="FFFFFF"/>
              </a:solidFill>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0"/>
            <a:ext cx="9753600" cy="7310950"/>
          </a:xfrm>
          <a:prstGeom prst="rect">
            <a:avLst/>
          </a:prstGeom>
          <a:solidFill>
            <a:schemeClr val="tx1">
              <a:lumMod val="85000"/>
              <a:lumOff val="15000"/>
            </a:schemeClr>
          </a:solidFill>
        </p:spPr>
      </p:pic>
      <p:sp>
        <p:nvSpPr>
          <p:cNvPr id="3" name="object 3"/>
          <p:cNvSpPr txBox="1"/>
          <p:nvPr/>
        </p:nvSpPr>
        <p:spPr>
          <a:xfrm>
            <a:off x="715701" y="711200"/>
            <a:ext cx="4389699" cy="228268"/>
          </a:xfrm>
          <a:prstGeom prst="rect">
            <a:avLst/>
          </a:prstGeom>
        </p:spPr>
        <p:txBody>
          <a:bodyPr vert="horz" wrap="square" lIns="0" tIns="12700" rIns="0" bIns="0" rtlCol="0">
            <a:spAutoFit/>
          </a:bodyPr>
          <a:lstStyle/>
          <a:p>
            <a:pPr marL="12700">
              <a:lnSpc>
                <a:spcPct val="100000"/>
              </a:lnSpc>
              <a:spcBef>
                <a:spcPts val="100"/>
              </a:spcBef>
            </a:pPr>
            <a:r>
              <a:rPr lang="en-US" sz="1400" spc="350" dirty="0">
                <a:solidFill>
                  <a:srgbClr val="FFFFFF"/>
                </a:solidFill>
                <a:latin typeface="Trebuchet MS"/>
                <a:cs typeface="Trebuchet MS"/>
              </a:rPr>
              <a:t>Illinois Institute of Technology</a:t>
            </a:r>
            <a:endParaRPr sz="1400" dirty="0">
              <a:latin typeface="Trebuchet MS"/>
              <a:cs typeface="Trebuchet MS"/>
            </a:endParaRPr>
          </a:p>
        </p:txBody>
      </p:sp>
      <p:sp>
        <p:nvSpPr>
          <p:cNvPr id="4" name="object 4"/>
          <p:cNvSpPr txBox="1"/>
          <p:nvPr/>
        </p:nvSpPr>
        <p:spPr>
          <a:xfrm>
            <a:off x="718820" y="6189979"/>
            <a:ext cx="3312160" cy="391160"/>
          </a:xfrm>
          <a:prstGeom prst="rect">
            <a:avLst/>
          </a:prstGeom>
        </p:spPr>
        <p:txBody>
          <a:bodyPr vert="horz" wrap="square" lIns="0" tIns="12700" rIns="0" bIns="0" rtlCol="0">
            <a:spAutoFit/>
          </a:bodyPr>
          <a:lstStyle/>
          <a:p>
            <a:pPr marL="12700">
              <a:lnSpc>
                <a:spcPct val="100000"/>
              </a:lnSpc>
              <a:spcBef>
                <a:spcPts val="100"/>
              </a:spcBef>
            </a:pPr>
            <a:r>
              <a:rPr sz="2400" b="1" spc="275" dirty="0">
                <a:solidFill>
                  <a:srgbClr val="FFFFFF"/>
                </a:solidFill>
                <a:latin typeface="Trebuchet MS"/>
                <a:cs typeface="Trebuchet MS"/>
              </a:rPr>
              <a:t>TOPIC</a:t>
            </a:r>
            <a:r>
              <a:rPr sz="2400" b="1" spc="280" dirty="0">
                <a:solidFill>
                  <a:srgbClr val="FFFFFF"/>
                </a:solidFill>
                <a:latin typeface="Trebuchet MS"/>
                <a:cs typeface="Trebuchet MS"/>
              </a:rPr>
              <a:t> </a:t>
            </a:r>
            <a:r>
              <a:rPr sz="2400" b="1" spc="320" dirty="0">
                <a:solidFill>
                  <a:srgbClr val="FFFFFF"/>
                </a:solidFill>
                <a:latin typeface="Trebuchet MS"/>
                <a:cs typeface="Trebuchet MS"/>
              </a:rPr>
              <a:t>HIGHLIGHTS</a:t>
            </a:r>
            <a:endParaRPr sz="2400" dirty="0">
              <a:latin typeface="Trebuchet MS"/>
              <a:cs typeface="Trebuchet MS"/>
            </a:endParaRPr>
          </a:p>
        </p:txBody>
      </p:sp>
      <p:sp>
        <p:nvSpPr>
          <p:cNvPr id="5" name="object 5"/>
          <p:cNvSpPr txBox="1">
            <a:spLocks noGrp="1"/>
          </p:cNvSpPr>
          <p:nvPr>
            <p:ph type="title"/>
          </p:nvPr>
        </p:nvSpPr>
        <p:spPr>
          <a:xfrm>
            <a:off x="718541" y="661409"/>
            <a:ext cx="8316516" cy="1459374"/>
          </a:xfrm>
          <a:prstGeom prst="rect">
            <a:avLst/>
          </a:prstGeom>
        </p:spPr>
        <p:txBody>
          <a:bodyPr vert="horz" wrap="square" lIns="0" tIns="12700" rIns="0" bIns="0" rtlCol="0">
            <a:spAutoFit/>
          </a:bodyPr>
          <a:lstStyle/>
          <a:p>
            <a:pPr marL="4443095" marR="5080" algn="r">
              <a:lnSpc>
                <a:spcPct val="100000"/>
              </a:lnSpc>
            </a:pPr>
            <a:r>
              <a:rPr lang="en-US" spc="175" dirty="0"/>
              <a:t>Report</a:t>
            </a:r>
            <a:br>
              <a:rPr lang="en-US" spc="175" dirty="0"/>
            </a:br>
            <a:r>
              <a:rPr spc="175" dirty="0"/>
              <a:t>Outline</a:t>
            </a:r>
          </a:p>
        </p:txBody>
      </p:sp>
      <p:sp>
        <p:nvSpPr>
          <p:cNvPr id="6" name="object 6"/>
          <p:cNvSpPr txBox="1"/>
          <p:nvPr/>
        </p:nvSpPr>
        <p:spPr>
          <a:xfrm>
            <a:off x="5943600" y="2221033"/>
            <a:ext cx="3608869" cy="4024178"/>
          </a:xfrm>
          <a:prstGeom prst="rect">
            <a:avLst/>
          </a:prstGeom>
        </p:spPr>
        <p:txBody>
          <a:bodyPr vert="horz" wrap="square" lIns="0" tIns="58419" rIns="0" bIns="0" rtlCol="0">
            <a:spAutoFit/>
          </a:bodyPr>
          <a:lstStyle/>
          <a:p>
            <a:pPr marR="5080" algn="r">
              <a:lnSpc>
                <a:spcPct val="100000"/>
              </a:lnSpc>
              <a:spcBef>
                <a:spcPts val="459"/>
              </a:spcBef>
            </a:pPr>
            <a:r>
              <a:rPr lang="en-US" spc="140" dirty="0">
                <a:solidFill>
                  <a:srgbClr val="FFFFFF"/>
                </a:solidFill>
                <a:latin typeface="Trebuchet MS"/>
                <a:cs typeface="Trebuchet MS"/>
              </a:rPr>
              <a:t>Use-Case Goals</a:t>
            </a:r>
            <a:endParaRPr lang="en-US" dirty="0">
              <a:latin typeface="Trebuchet MS"/>
              <a:cs typeface="Trebuchet MS"/>
            </a:endParaRPr>
          </a:p>
          <a:p>
            <a:pPr marR="5080" algn="r">
              <a:lnSpc>
                <a:spcPct val="100000"/>
              </a:lnSpc>
              <a:spcBef>
                <a:spcPts val="459"/>
              </a:spcBef>
            </a:pPr>
            <a:endParaRPr lang="en-US" sz="1800" spc="155" dirty="0">
              <a:solidFill>
                <a:srgbClr val="FFFFFF"/>
              </a:solidFill>
              <a:latin typeface="Trebuchet MS"/>
              <a:cs typeface="Trebuchet MS"/>
            </a:endParaRPr>
          </a:p>
          <a:p>
            <a:pPr marR="5080" algn="r">
              <a:lnSpc>
                <a:spcPct val="100000"/>
              </a:lnSpc>
              <a:spcBef>
                <a:spcPts val="459"/>
              </a:spcBef>
            </a:pPr>
            <a:r>
              <a:rPr lang="en-US" sz="1800" spc="155" dirty="0">
                <a:solidFill>
                  <a:srgbClr val="FFFFFF"/>
                </a:solidFill>
                <a:latin typeface="Trebuchet MS"/>
                <a:cs typeface="Trebuchet MS"/>
              </a:rPr>
              <a:t>Documentation of CI and HE</a:t>
            </a:r>
          </a:p>
          <a:p>
            <a:pPr marR="5080" algn="r">
              <a:lnSpc>
                <a:spcPct val="100000"/>
              </a:lnSpc>
              <a:spcBef>
                <a:spcPts val="459"/>
              </a:spcBef>
            </a:pPr>
            <a:endParaRPr lang="en-US" spc="155" dirty="0">
              <a:solidFill>
                <a:srgbClr val="FFFFFF"/>
              </a:solidFill>
              <a:latin typeface="Trebuchet MS"/>
              <a:cs typeface="Trebuchet MS"/>
            </a:endParaRPr>
          </a:p>
          <a:p>
            <a:pPr marR="5080" algn="r">
              <a:lnSpc>
                <a:spcPct val="100000"/>
              </a:lnSpc>
              <a:spcBef>
                <a:spcPts val="459"/>
              </a:spcBef>
            </a:pPr>
            <a:r>
              <a:rPr lang="en-US" spc="155" dirty="0">
                <a:solidFill>
                  <a:srgbClr val="FFFFFF"/>
                </a:solidFill>
                <a:latin typeface="Trebuchet MS"/>
                <a:cs typeface="Trebuchet MS"/>
              </a:rPr>
              <a:t>Analysis of CI and HE</a:t>
            </a:r>
          </a:p>
          <a:p>
            <a:pPr marR="5080" algn="r">
              <a:lnSpc>
                <a:spcPct val="100000"/>
              </a:lnSpc>
              <a:spcBef>
                <a:spcPts val="459"/>
              </a:spcBef>
            </a:pPr>
            <a:endParaRPr lang="en-US" spc="155" dirty="0">
              <a:solidFill>
                <a:srgbClr val="FFFFFF"/>
              </a:solidFill>
              <a:latin typeface="Trebuchet MS"/>
              <a:cs typeface="Trebuchet MS"/>
            </a:endParaRPr>
          </a:p>
          <a:p>
            <a:pPr marR="5080" algn="r">
              <a:lnSpc>
                <a:spcPct val="100000"/>
              </a:lnSpc>
              <a:spcBef>
                <a:spcPts val="459"/>
              </a:spcBef>
            </a:pPr>
            <a:r>
              <a:rPr lang="en-US" sz="1800" spc="155" dirty="0">
                <a:solidFill>
                  <a:srgbClr val="FFFFFF"/>
                </a:solidFill>
                <a:latin typeface="Trebuchet MS"/>
                <a:cs typeface="Trebuchet MS"/>
              </a:rPr>
              <a:t>Low Fidelity Prototype Description</a:t>
            </a:r>
          </a:p>
          <a:p>
            <a:pPr marR="5080" algn="r">
              <a:lnSpc>
                <a:spcPct val="100000"/>
              </a:lnSpc>
              <a:spcBef>
                <a:spcPts val="459"/>
              </a:spcBef>
            </a:pPr>
            <a:endParaRPr lang="en-US" spc="155" dirty="0">
              <a:solidFill>
                <a:srgbClr val="FFFFFF"/>
              </a:solidFill>
              <a:latin typeface="Trebuchet MS"/>
              <a:cs typeface="Trebuchet MS"/>
            </a:endParaRPr>
          </a:p>
          <a:p>
            <a:pPr marR="5080" algn="r">
              <a:lnSpc>
                <a:spcPct val="100000"/>
              </a:lnSpc>
              <a:spcBef>
                <a:spcPts val="459"/>
              </a:spcBef>
            </a:pPr>
            <a:r>
              <a:rPr lang="en-US" spc="155" dirty="0">
                <a:solidFill>
                  <a:srgbClr val="FFFFFF"/>
                </a:solidFill>
                <a:latin typeface="Trebuchet MS"/>
                <a:cs typeface="Trebuchet MS"/>
              </a:rPr>
              <a:t>Requirements</a:t>
            </a:r>
          </a:p>
          <a:p>
            <a:pPr marR="5080" algn="r">
              <a:lnSpc>
                <a:spcPct val="100000"/>
              </a:lnSpc>
              <a:spcBef>
                <a:spcPts val="459"/>
              </a:spcBef>
            </a:pPr>
            <a:endParaRPr lang="en-US" spc="155" dirty="0">
              <a:solidFill>
                <a:srgbClr val="FFFFFF"/>
              </a:solidFill>
              <a:latin typeface="Trebuchet MS"/>
              <a:cs typeface="Trebuchet MS"/>
            </a:endParaRPr>
          </a:p>
          <a:p>
            <a:pPr marR="5080" algn="r">
              <a:lnSpc>
                <a:spcPct val="100000"/>
              </a:lnSpc>
              <a:spcBef>
                <a:spcPts val="459"/>
              </a:spcBef>
            </a:pPr>
            <a:r>
              <a:rPr lang="en-US" spc="155" dirty="0">
                <a:solidFill>
                  <a:srgbClr val="FFFFFF"/>
                </a:solidFill>
                <a:latin typeface="Trebuchet MS"/>
                <a:cs typeface="Trebuchet MS"/>
              </a:rPr>
              <a:t>Key High Lights</a:t>
            </a:r>
            <a:endParaRPr lang="en-US" sz="1800" spc="155" dirty="0">
              <a:solidFill>
                <a:srgbClr val="FFFFFF"/>
              </a:solidFill>
              <a:latin typeface="Trebuchet MS"/>
              <a:cs typeface="Trebuchet MS"/>
            </a:endParaRPr>
          </a:p>
        </p:txBody>
      </p:sp>
      <p:grpSp>
        <p:nvGrpSpPr>
          <p:cNvPr id="7" name="object 7"/>
          <p:cNvGrpSpPr/>
          <p:nvPr/>
        </p:nvGrpSpPr>
        <p:grpSpPr>
          <a:xfrm>
            <a:off x="625627" y="1972289"/>
            <a:ext cx="8397240" cy="4612640"/>
            <a:chOff x="625627" y="1972289"/>
            <a:chExt cx="8397240" cy="4612640"/>
          </a:xfrm>
        </p:grpSpPr>
        <p:pic>
          <p:nvPicPr>
            <p:cNvPr id="8" name="object 8"/>
            <p:cNvPicPr/>
            <p:nvPr/>
          </p:nvPicPr>
          <p:blipFill>
            <a:blip r:embed="rId3" cstate="print"/>
            <a:stretch>
              <a:fillRect/>
            </a:stretch>
          </p:blipFill>
          <p:spPr>
            <a:xfrm>
              <a:off x="8785153" y="6346754"/>
              <a:ext cx="237630" cy="237806"/>
            </a:xfrm>
            <a:prstGeom prst="rect">
              <a:avLst/>
            </a:prstGeom>
          </p:spPr>
        </p:pic>
        <p:pic>
          <p:nvPicPr>
            <p:cNvPr id="9" name="object 9"/>
            <p:cNvPicPr/>
            <p:nvPr/>
          </p:nvPicPr>
          <p:blipFill>
            <a:blip r:embed="rId3" cstate="print"/>
            <a:stretch>
              <a:fillRect/>
            </a:stretch>
          </p:blipFill>
          <p:spPr>
            <a:xfrm>
              <a:off x="8410464" y="6346754"/>
              <a:ext cx="237630" cy="237806"/>
            </a:xfrm>
            <a:prstGeom prst="rect">
              <a:avLst/>
            </a:prstGeom>
          </p:spPr>
        </p:pic>
        <p:pic>
          <p:nvPicPr>
            <p:cNvPr id="10" name="object 10"/>
            <p:cNvPicPr/>
            <p:nvPr/>
          </p:nvPicPr>
          <p:blipFill>
            <a:blip r:embed="rId4" cstate="print"/>
            <a:stretch>
              <a:fillRect/>
            </a:stretch>
          </p:blipFill>
          <p:spPr>
            <a:xfrm>
              <a:off x="7984539" y="6348047"/>
              <a:ext cx="234341" cy="234341"/>
            </a:xfrm>
            <a:prstGeom prst="rect">
              <a:avLst/>
            </a:prstGeom>
          </p:spPr>
        </p:pic>
        <p:sp>
          <p:nvSpPr>
            <p:cNvPr id="11" name="object 11"/>
            <p:cNvSpPr/>
            <p:nvPr/>
          </p:nvSpPr>
          <p:spPr>
            <a:xfrm>
              <a:off x="671670" y="1972289"/>
              <a:ext cx="121285" cy="2103755"/>
            </a:xfrm>
            <a:custGeom>
              <a:avLst/>
              <a:gdLst/>
              <a:ahLst/>
              <a:cxnLst/>
              <a:rect l="l" t="t" r="r" b="b"/>
              <a:pathLst>
                <a:path w="121284" h="2103754">
                  <a:moveTo>
                    <a:pt x="120719" y="4480"/>
                  </a:moveTo>
                  <a:lnTo>
                    <a:pt x="120719" y="16200"/>
                  </a:lnTo>
                  <a:lnTo>
                    <a:pt x="116197" y="20681"/>
                  </a:lnTo>
                  <a:lnTo>
                    <a:pt x="73753" y="20681"/>
                  </a:lnTo>
                  <a:lnTo>
                    <a:pt x="73753" y="2082534"/>
                  </a:lnTo>
                  <a:lnTo>
                    <a:pt x="116197" y="2082534"/>
                  </a:lnTo>
                  <a:lnTo>
                    <a:pt x="120719" y="2087015"/>
                  </a:lnTo>
                  <a:lnTo>
                    <a:pt x="120719" y="2098735"/>
                  </a:lnTo>
                  <a:lnTo>
                    <a:pt x="116197" y="2103216"/>
                  </a:lnTo>
                  <a:lnTo>
                    <a:pt x="4522" y="2103216"/>
                  </a:lnTo>
                  <a:lnTo>
                    <a:pt x="0" y="2098735"/>
                  </a:lnTo>
                  <a:lnTo>
                    <a:pt x="0" y="2087015"/>
                  </a:lnTo>
                  <a:lnTo>
                    <a:pt x="4522" y="2082534"/>
                  </a:lnTo>
                  <a:lnTo>
                    <a:pt x="52880" y="2082534"/>
                  </a:lnTo>
                  <a:lnTo>
                    <a:pt x="52880" y="20681"/>
                  </a:lnTo>
                  <a:lnTo>
                    <a:pt x="4522" y="20681"/>
                  </a:lnTo>
                  <a:lnTo>
                    <a:pt x="0" y="16200"/>
                  </a:lnTo>
                  <a:lnTo>
                    <a:pt x="0" y="10340"/>
                  </a:lnTo>
                  <a:lnTo>
                    <a:pt x="0" y="4825"/>
                  </a:lnTo>
                  <a:lnTo>
                    <a:pt x="4522" y="0"/>
                  </a:lnTo>
                  <a:lnTo>
                    <a:pt x="116197" y="0"/>
                  </a:lnTo>
                  <a:lnTo>
                    <a:pt x="120719" y="4480"/>
                  </a:lnTo>
                  <a:close/>
                </a:path>
              </a:pathLst>
            </a:custGeom>
            <a:solidFill>
              <a:srgbClr val="FFFFFF"/>
            </a:solidFill>
          </p:spPr>
          <p:txBody>
            <a:bodyPr wrap="square" lIns="0" tIns="0" rIns="0" bIns="0" rtlCol="0"/>
            <a:lstStyle/>
            <a:p>
              <a:endParaRPr/>
            </a:p>
          </p:txBody>
        </p:sp>
        <p:pic>
          <p:nvPicPr>
            <p:cNvPr id="12" name="object 12"/>
            <p:cNvPicPr/>
            <p:nvPr/>
          </p:nvPicPr>
          <p:blipFill>
            <a:blip r:embed="rId5" cstate="print"/>
            <a:stretch>
              <a:fillRect/>
            </a:stretch>
          </p:blipFill>
          <p:spPr>
            <a:xfrm>
              <a:off x="625627" y="4330449"/>
              <a:ext cx="212414" cy="212572"/>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924" y="4247"/>
            <a:ext cx="9753600" cy="7310953"/>
          </a:xfrm>
          <a:prstGeom prst="rect">
            <a:avLst/>
          </a:prstGeom>
          <a:solidFill>
            <a:schemeClr val="bg2">
              <a:lumMod val="10000"/>
            </a:schemeClr>
          </a:solidFill>
        </p:spPr>
      </p:pic>
      <p:sp>
        <p:nvSpPr>
          <p:cNvPr id="3" name="object 3"/>
          <p:cNvSpPr txBox="1"/>
          <p:nvPr/>
        </p:nvSpPr>
        <p:spPr>
          <a:xfrm>
            <a:off x="718820" y="711200"/>
            <a:ext cx="4157980" cy="228268"/>
          </a:xfrm>
          <a:prstGeom prst="rect">
            <a:avLst/>
          </a:prstGeom>
        </p:spPr>
        <p:txBody>
          <a:bodyPr vert="horz" wrap="square" lIns="0" tIns="12700" rIns="0" bIns="0" rtlCol="0">
            <a:spAutoFit/>
          </a:bodyPr>
          <a:lstStyle/>
          <a:p>
            <a:pPr marL="12700">
              <a:lnSpc>
                <a:spcPct val="100000"/>
              </a:lnSpc>
              <a:spcBef>
                <a:spcPts val="100"/>
              </a:spcBef>
            </a:pPr>
            <a:r>
              <a:rPr lang="en-US" sz="1400" spc="350" dirty="0">
                <a:solidFill>
                  <a:srgbClr val="FFFFFF"/>
                </a:solidFill>
                <a:latin typeface="Trebuchet MS"/>
                <a:cs typeface="Trebuchet MS"/>
              </a:rPr>
              <a:t>Illinois Institute of technology</a:t>
            </a:r>
            <a:endParaRPr sz="1400" dirty="0">
              <a:latin typeface="Trebuchet MS"/>
              <a:cs typeface="Trebuchet MS"/>
            </a:endParaRPr>
          </a:p>
        </p:txBody>
      </p:sp>
      <p:sp>
        <p:nvSpPr>
          <p:cNvPr id="4" name="object 4"/>
          <p:cNvSpPr txBox="1"/>
          <p:nvPr/>
        </p:nvSpPr>
        <p:spPr>
          <a:xfrm>
            <a:off x="6553200" y="6143933"/>
            <a:ext cx="2870200" cy="736099"/>
          </a:xfrm>
          <a:prstGeom prst="rect">
            <a:avLst/>
          </a:prstGeom>
        </p:spPr>
        <p:txBody>
          <a:bodyPr vert="horz" wrap="square" lIns="0" tIns="12700" rIns="0" bIns="0" rtlCol="0">
            <a:spAutoFit/>
          </a:bodyPr>
          <a:lstStyle/>
          <a:p>
            <a:pPr marR="5080" algn="r">
              <a:lnSpc>
                <a:spcPct val="100000"/>
              </a:lnSpc>
              <a:spcBef>
                <a:spcPts val="100"/>
              </a:spcBef>
            </a:pPr>
            <a:r>
              <a:rPr lang="en-US" sz="4700" dirty="0">
                <a:solidFill>
                  <a:schemeClr val="bg1"/>
                </a:solidFill>
                <a:latin typeface="Trebuchet MS"/>
                <a:cs typeface="Trebuchet MS"/>
              </a:rPr>
              <a:t>Use Cases</a:t>
            </a:r>
            <a:endParaRPr sz="4700" dirty="0">
              <a:solidFill>
                <a:schemeClr val="bg1"/>
              </a:solidFill>
              <a:latin typeface="Trebuchet MS"/>
              <a:cs typeface="Trebuchet MS"/>
            </a:endParaRPr>
          </a:p>
        </p:txBody>
      </p:sp>
      <p:grpSp>
        <p:nvGrpSpPr>
          <p:cNvPr id="8" name="object 8"/>
          <p:cNvGrpSpPr/>
          <p:nvPr/>
        </p:nvGrpSpPr>
        <p:grpSpPr>
          <a:xfrm>
            <a:off x="8916187" y="732513"/>
            <a:ext cx="212725" cy="2571115"/>
            <a:chOff x="8916187" y="732513"/>
            <a:chExt cx="212725" cy="2571115"/>
          </a:xfrm>
        </p:grpSpPr>
        <p:sp>
          <p:nvSpPr>
            <p:cNvPr id="9" name="object 9"/>
            <p:cNvSpPr/>
            <p:nvPr/>
          </p:nvSpPr>
          <p:spPr>
            <a:xfrm>
              <a:off x="8962230" y="732513"/>
              <a:ext cx="121285" cy="2103755"/>
            </a:xfrm>
            <a:custGeom>
              <a:avLst/>
              <a:gdLst/>
              <a:ahLst/>
              <a:cxnLst/>
              <a:rect l="l" t="t" r="r" b="b"/>
              <a:pathLst>
                <a:path w="121284" h="2103755">
                  <a:moveTo>
                    <a:pt x="120719" y="4480"/>
                  </a:moveTo>
                  <a:lnTo>
                    <a:pt x="120719" y="16200"/>
                  </a:lnTo>
                  <a:lnTo>
                    <a:pt x="116197" y="20681"/>
                  </a:lnTo>
                  <a:lnTo>
                    <a:pt x="73753" y="20681"/>
                  </a:lnTo>
                  <a:lnTo>
                    <a:pt x="73753" y="2082534"/>
                  </a:lnTo>
                  <a:lnTo>
                    <a:pt x="116197" y="2082534"/>
                  </a:lnTo>
                  <a:lnTo>
                    <a:pt x="120719" y="2087015"/>
                  </a:lnTo>
                  <a:lnTo>
                    <a:pt x="120719" y="2098735"/>
                  </a:lnTo>
                  <a:lnTo>
                    <a:pt x="116197" y="2103216"/>
                  </a:lnTo>
                  <a:lnTo>
                    <a:pt x="4522" y="2103216"/>
                  </a:lnTo>
                  <a:lnTo>
                    <a:pt x="0" y="2098735"/>
                  </a:lnTo>
                  <a:lnTo>
                    <a:pt x="0" y="2087015"/>
                  </a:lnTo>
                  <a:lnTo>
                    <a:pt x="4522" y="2082534"/>
                  </a:lnTo>
                  <a:lnTo>
                    <a:pt x="52880" y="2082534"/>
                  </a:lnTo>
                  <a:lnTo>
                    <a:pt x="52880" y="20681"/>
                  </a:lnTo>
                  <a:lnTo>
                    <a:pt x="4522" y="20681"/>
                  </a:lnTo>
                  <a:lnTo>
                    <a:pt x="0" y="16200"/>
                  </a:lnTo>
                  <a:lnTo>
                    <a:pt x="0" y="10340"/>
                  </a:lnTo>
                  <a:lnTo>
                    <a:pt x="0" y="4825"/>
                  </a:lnTo>
                  <a:lnTo>
                    <a:pt x="4522" y="0"/>
                  </a:lnTo>
                  <a:lnTo>
                    <a:pt x="116197" y="0"/>
                  </a:lnTo>
                  <a:lnTo>
                    <a:pt x="120719" y="4480"/>
                  </a:lnTo>
                  <a:close/>
                </a:path>
              </a:pathLst>
            </a:custGeom>
            <a:solidFill>
              <a:srgbClr val="FFFFFF"/>
            </a:solidFill>
          </p:spPr>
          <p:txBody>
            <a:bodyPr wrap="square" lIns="0" tIns="0" rIns="0" bIns="0" rtlCol="0"/>
            <a:lstStyle/>
            <a:p>
              <a:endParaRPr/>
            </a:p>
          </p:txBody>
        </p:sp>
        <p:pic>
          <p:nvPicPr>
            <p:cNvPr id="10" name="object 10"/>
            <p:cNvPicPr/>
            <p:nvPr/>
          </p:nvPicPr>
          <p:blipFill>
            <a:blip r:embed="rId3" cstate="print"/>
            <a:stretch>
              <a:fillRect/>
            </a:stretch>
          </p:blipFill>
          <p:spPr>
            <a:xfrm>
              <a:off x="8916187" y="3090671"/>
              <a:ext cx="212414" cy="212572"/>
            </a:xfrm>
            <a:prstGeom prst="rect">
              <a:avLst/>
            </a:prstGeom>
          </p:spPr>
        </p:pic>
      </p:grpSp>
      <p:sp>
        <p:nvSpPr>
          <p:cNvPr id="13" name="TextBox 12">
            <a:extLst>
              <a:ext uri="{FF2B5EF4-FFF2-40B4-BE49-F238E27FC236}">
                <a16:creationId xmlns:a16="http://schemas.microsoft.com/office/drawing/2014/main" id="{6A3C32EA-02BD-48DA-AC4B-9106A22DBEB1}"/>
              </a:ext>
            </a:extLst>
          </p:cNvPr>
          <p:cNvSpPr txBox="1"/>
          <p:nvPr/>
        </p:nvSpPr>
        <p:spPr>
          <a:xfrm>
            <a:off x="2093197" y="1771035"/>
            <a:ext cx="6822990" cy="4524315"/>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bg1"/>
                </a:solidFill>
              </a:rPr>
              <a:t>Fode</a:t>
            </a:r>
            <a:r>
              <a:rPr lang="en-US" dirty="0">
                <a:solidFill>
                  <a:schemeClr val="bg1"/>
                </a:solidFill>
              </a:rPr>
              <a:t> is  a simplified food delivery service solution exclusively integrated with the Facebook. It aspires to achieve hassle free food delivery services through it definite set of goals.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Fode</a:t>
            </a:r>
            <a:r>
              <a:rPr lang="en-US" dirty="0">
                <a:solidFill>
                  <a:schemeClr val="bg1"/>
                </a:solidFill>
              </a:rPr>
              <a:t> provides </a:t>
            </a:r>
            <a:r>
              <a:rPr lang="en-US" dirty="0" err="1">
                <a:solidFill>
                  <a:schemeClr val="bg1"/>
                </a:solidFill>
              </a:rPr>
              <a:t>Favourite</a:t>
            </a:r>
            <a:r>
              <a:rPr lang="en-US" dirty="0">
                <a:solidFill>
                  <a:schemeClr val="bg1"/>
                </a:solidFill>
              </a:rPr>
              <a:t> Food List and Friends </a:t>
            </a:r>
            <a:r>
              <a:rPr lang="en-US" dirty="0" err="1">
                <a:solidFill>
                  <a:schemeClr val="bg1"/>
                </a:solidFill>
              </a:rPr>
              <a:t>Favourite</a:t>
            </a:r>
            <a:r>
              <a:rPr lang="en-US" dirty="0">
                <a:solidFill>
                  <a:schemeClr val="bg1"/>
                </a:solidFill>
              </a:rPr>
              <a:t> Food list in order to achieve better connection between customers. Which is not offered by all the competitors.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It Uses About section and Review section to achieve clear insights regarding Restaurants.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Preorder Feature allowing to order the food before date with New and Old Restaurant differentiator.</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Live Order Tracking Use Case allows user keep track on their order on </a:t>
            </a:r>
            <a:r>
              <a:rPr lang="en-US" dirty="0" err="1">
                <a:solidFill>
                  <a:schemeClr val="bg1"/>
                </a:solidFill>
              </a:rPr>
              <a:t>realtime</a:t>
            </a:r>
            <a:r>
              <a:rPr lang="en-US" dirty="0">
                <a:solidFill>
                  <a:schemeClr val="bg1"/>
                </a:solidFill>
              </a:rPr>
              <a:t> basis, Only few competitors provide this feature.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924" y="4247"/>
            <a:ext cx="9753600" cy="7310953"/>
          </a:xfrm>
          <a:prstGeom prst="rect">
            <a:avLst/>
          </a:prstGeom>
          <a:solidFill>
            <a:schemeClr val="bg2">
              <a:lumMod val="10000"/>
            </a:schemeClr>
          </a:solidFill>
        </p:spPr>
      </p:pic>
      <p:sp>
        <p:nvSpPr>
          <p:cNvPr id="3" name="object 3"/>
          <p:cNvSpPr txBox="1"/>
          <p:nvPr/>
        </p:nvSpPr>
        <p:spPr>
          <a:xfrm>
            <a:off x="718820" y="711200"/>
            <a:ext cx="5834380" cy="228268"/>
          </a:xfrm>
          <a:prstGeom prst="rect">
            <a:avLst/>
          </a:prstGeom>
        </p:spPr>
        <p:txBody>
          <a:bodyPr vert="horz" wrap="square" lIns="0" tIns="12700" rIns="0" bIns="0" rtlCol="0">
            <a:spAutoFit/>
          </a:bodyPr>
          <a:lstStyle/>
          <a:p>
            <a:pPr marL="12700">
              <a:lnSpc>
                <a:spcPct val="100000"/>
              </a:lnSpc>
              <a:spcBef>
                <a:spcPts val="100"/>
              </a:spcBef>
            </a:pPr>
            <a:r>
              <a:rPr lang="en-US" sz="1400" spc="350" dirty="0">
                <a:solidFill>
                  <a:srgbClr val="FFFFFF"/>
                </a:solidFill>
                <a:latin typeface="Trebuchet MS"/>
                <a:cs typeface="Trebuchet MS"/>
              </a:rPr>
              <a:t>Illinois Institute of Technology</a:t>
            </a:r>
            <a:endParaRPr sz="1400" dirty="0">
              <a:latin typeface="Trebuchet MS"/>
              <a:cs typeface="Trebuchet MS"/>
            </a:endParaRPr>
          </a:p>
        </p:txBody>
      </p:sp>
      <p:sp>
        <p:nvSpPr>
          <p:cNvPr id="4" name="object 4"/>
          <p:cNvSpPr txBox="1"/>
          <p:nvPr/>
        </p:nvSpPr>
        <p:spPr>
          <a:xfrm>
            <a:off x="6553200" y="6143933"/>
            <a:ext cx="2870200" cy="736099"/>
          </a:xfrm>
          <a:prstGeom prst="rect">
            <a:avLst/>
          </a:prstGeom>
        </p:spPr>
        <p:txBody>
          <a:bodyPr vert="horz" wrap="square" lIns="0" tIns="12700" rIns="0" bIns="0" rtlCol="0">
            <a:spAutoFit/>
          </a:bodyPr>
          <a:lstStyle/>
          <a:p>
            <a:pPr marR="5080" algn="r">
              <a:lnSpc>
                <a:spcPct val="100000"/>
              </a:lnSpc>
              <a:spcBef>
                <a:spcPts val="100"/>
              </a:spcBef>
            </a:pPr>
            <a:r>
              <a:rPr lang="en-US" sz="4700" dirty="0">
                <a:solidFill>
                  <a:schemeClr val="bg1"/>
                </a:solidFill>
                <a:latin typeface="Trebuchet MS"/>
                <a:cs typeface="Trebuchet MS"/>
              </a:rPr>
              <a:t>Use Cases</a:t>
            </a:r>
            <a:endParaRPr sz="4700" dirty="0">
              <a:solidFill>
                <a:schemeClr val="bg1"/>
              </a:solidFill>
              <a:latin typeface="Trebuchet MS"/>
              <a:cs typeface="Trebuchet MS"/>
            </a:endParaRPr>
          </a:p>
        </p:txBody>
      </p:sp>
      <p:grpSp>
        <p:nvGrpSpPr>
          <p:cNvPr id="8" name="object 8"/>
          <p:cNvGrpSpPr/>
          <p:nvPr/>
        </p:nvGrpSpPr>
        <p:grpSpPr>
          <a:xfrm>
            <a:off x="8916187" y="732513"/>
            <a:ext cx="212725" cy="2571115"/>
            <a:chOff x="8916187" y="732513"/>
            <a:chExt cx="212725" cy="2571115"/>
          </a:xfrm>
        </p:grpSpPr>
        <p:sp>
          <p:nvSpPr>
            <p:cNvPr id="9" name="object 9"/>
            <p:cNvSpPr/>
            <p:nvPr/>
          </p:nvSpPr>
          <p:spPr>
            <a:xfrm>
              <a:off x="8962230" y="732513"/>
              <a:ext cx="121285" cy="2103755"/>
            </a:xfrm>
            <a:custGeom>
              <a:avLst/>
              <a:gdLst/>
              <a:ahLst/>
              <a:cxnLst/>
              <a:rect l="l" t="t" r="r" b="b"/>
              <a:pathLst>
                <a:path w="121284" h="2103755">
                  <a:moveTo>
                    <a:pt x="120719" y="4480"/>
                  </a:moveTo>
                  <a:lnTo>
                    <a:pt x="120719" y="16200"/>
                  </a:lnTo>
                  <a:lnTo>
                    <a:pt x="116197" y="20681"/>
                  </a:lnTo>
                  <a:lnTo>
                    <a:pt x="73753" y="20681"/>
                  </a:lnTo>
                  <a:lnTo>
                    <a:pt x="73753" y="2082534"/>
                  </a:lnTo>
                  <a:lnTo>
                    <a:pt x="116197" y="2082534"/>
                  </a:lnTo>
                  <a:lnTo>
                    <a:pt x="120719" y="2087015"/>
                  </a:lnTo>
                  <a:lnTo>
                    <a:pt x="120719" y="2098735"/>
                  </a:lnTo>
                  <a:lnTo>
                    <a:pt x="116197" y="2103216"/>
                  </a:lnTo>
                  <a:lnTo>
                    <a:pt x="4522" y="2103216"/>
                  </a:lnTo>
                  <a:lnTo>
                    <a:pt x="0" y="2098735"/>
                  </a:lnTo>
                  <a:lnTo>
                    <a:pt x="0" y="2087015"/>
                  </a:lnTo>
                  <a:lnTo>
                    <a:pt x="4522" y="2082534"/>
                  </a:lnTo>
                  <a:lnTo>
                    <a:pt x="52880" y="2082534"/>
                  </a:lnTo>
                  <a:lnTo>
                    <a:pt x="52880" y="20681"/>
                  </a:lnTo>
                  <a:lnTo>
                    <a:pt x="4522" y="20681"/>
                  </a:lnTo>
                  <a:lnTo>
                    <a:pt x="0" y="16200"/>
                  </a:lnTo>
                  <a:lnTo>
                    <a:pt x="0" y="10340"/>
                  </a:lnTo>
                  <a:lnTo>
                    <a:pt x="0" y="4825"/>
                  </a:lnTo>
                  <a:lnTo>
                    <a:pt x="4522" y="0"/>
                  </a:lnTo>
                  <a:lnTo>
                    <a:pt x="116197" y="0"/>
                  </a:lnTo>
                  <a:lnTo>
                    <a:pt x="120719" y="4480"/>
                  </a:lnTo>
                  <a:close/>
                </a:path>
              </a:pathLst>
            </a:custGeom>
            <a:solidFill>
              <a:srgbClr val="FFFFFF"/>
            </a:solidFill>
          </p:spPr>
          <p:txBody>
            <a:bodyPr wrap="square" lIns="0" tIns="0" rIns="0" bIns="0" rtlCol="0"/>
            <a:lstStyle/>
            <a:p>
              <a:endParaRPr/>
            </a:p>
          </p:txBody>
        </p:sp>
        <p:pic>
          <p:nvPicPr>
            <p:cNvPr id="10" name="object 10"/>
            <p:cNvPicPr/>
            <p:nvPr/>
          </p:nvPicPr>
          <p:blipFill>
            <a:blip r:embed="rId3" cstate="print"/>
            <a:stretch>
              <a:fillRect/>
            </a:stretch>
          </p:blipFill>
          <p:spPr>
            <a:xfrm>
              <a:off x="8916187" y="3090671"/>
              <a:ext cx="212414" cy="212572"/>
            </a:xfrm>
            <a:prstGeom prst="rect">
              <a:avLst/>
            </a:prstGeom>
          </p:spPr>
        </p:pic>
      </p:grpSp>
      <p:sp>
        <p:nvSpPr>
          <p:cNvPr id="13" name="TextBox 12">
            <a:extLst>
              <a:ext uri="{FF2B5EF4-FFF2-40B4-BE49-F238E27FC236}">
                <a16:creationId xmlns:a16="http://schemas.microsoft.com/office/drawing/2014/main" id="{6A3C32EA-02BD-48DA-AC4B-9106A22DBEB1}"/>
              </a:ext>
            </a:extLst>
          </p:cNvPr>
          <p:cNvSpPr txBox="1"/>
          <p:nvPr/>
        </p:nvSpPr>
        <p:spPr>
          <a:xfrm>
            <a:off x="2093197" y="1771035"/>
            <a:ext cx="6822990" cy="4247317"/>
          </a:xfrm>
          <a:prstGeom prst="rect">
            <a:avLst/>
          </a:prstGeom>
          <a:noFill/>
        </p:spPr>
        <p:txBody>
          <a:bodyPr wrap="square" rtlCol="0">
            <a:spAutoFit/>
          </a:bodyPr>
          <a:lstStyle/>
          <a:p>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Fode</a:t>
            </a:r>
            <a:r>
              <a:rPr lang="en-US" dirty="0">
                <a:solidFill>
                  <a:schemeClr val="bg1"/>
                </a:solidFill>
              </a:rPr>
              <a:t> allows us to share the Restaurant details, Delivery Option Including Nearby Pickups indicators on the Map.</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Facebook Pay unique integration with </a:t>
            </a:r>
            <a:r>
              <a:rPr lang="en-US" dirty="0" err="1">
                <a:solidFill>
                  <a:schemeClr val="bg1"/>
                </a:solidFill>
              </a:rPr>
              <a:t>Fode</a:t>
            </a:r>
            <a:r>
              <a:rPr lang="en-US" dirty="0">
                <a:solidFill>
                  <a:schemeClr val="bg1"/>
                </a:solidFill>
              </a:rPr>
              <a:t> allows user to choose Facebook starts as a discounted perk providing additional benefits.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Activities Section will allow user to keep track of their previous transactions.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Redesigned order and contact Information section increasing Usability by placing it on the front interface of Facebook Pay.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Curbside pickup indicators helping customers to  identify the curbside pickup locations</a:t>
            </a:r>
          </a:p>
        </p:txBody>
      </p:sp>
    </p:spTree>
    <p:extLst>
      <p:ext uri="{BB962C8B-B14F-4D97-AF65-F5344CB8AC3E}">
        <p14:creationId xmlns:p14="http://schemas.microsoft.com/office/powerpoint/2010/main" val="387988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924" y="4247"/>
            <a:ext cx="9753600" cy="7310953"/>
          </a:xfrm>
          <a:prstGeom prst="rect">
            <a:avLst/>
          </a:prstGeom>
          <a:solidFill>
            <a:schemeClr val="bg2">
              <a:lumMod val="10000"/>
            </a:schemeClr>
          </a:solidFill>
        </p:spPr>
      </p:pic>
      <p:sp>
        <p:nvSpPr>
          <p:cNvPr id="3" name="object 3"/>
          <p:cNvSpPr txBox="1"/>
          <p:nvPr/>
        </p:nvSpPr>
        <p:spPr>
          <a:xfrm>
            <a:off x="718820" y="711200"/>
            <a:ext cx="5834380" cy="228268"/>
          </a:xfrm>
          <a:prstGeom prst="rect">
            <a:avLst/>
          </a:prstGeom>
        </p:spPr>
        <p:txBody>
          <a:bodyPr vert="horz" wrap="square" lIns="0" tIns="12700" rIns="0" bIns="0" rtlCol="0">
            <a:spAutoFit/>
          </a:bodyPr>
          <a:lstStyle/>
          <a:p>
            <a:pPr marL="12700">
              <a:lnSpc>
                <a:spcPct val="100000"/>
              </a:lnSpc>
              <a:spcBef>
                <a:spcPts val="100"/>
              </a:spcBef>
            </a:pPr>
            <a:r>
              <a:rPr lang="en-US" sz="1400" spc="350" dirty="0">
                <a:solidFill>
                  <a:srgbClr val="FFFFFF"/>
                </a:solidFill>
                <a:latin typeface="Trebuchet MS"/>
                <a:cs typeface="Trebuchet MS"/>
              </a:rPr>
              <a:t>Illinois Institute of Technology</a:t>
            </a:r>
            <a:endParaRPr sz="1400" dirty="0">
              <a:latin typeface="Trebuchet MS"/>
              <a:cs typeface="Trebuchet MS"/>
            </a:endParaRPr>
          </a:p>
        </p:txBody>
      </p:sp>
      <p:sp>
        <p:nvSpPr>
          <p:cNvPr id="4" name="object 4"/>
          <p:cNvSpPr txBox="1"/>
          <p:nvPr/>
        </p:nvSpPr>
        <p:spPr>
          <a:xfrm>
            <a:off x="6553200" y="6143933"/>
            <a:ext cx="2870200" cy="736099"/>
          </a:xfrm>
          <a:prstGeom prst="rect">
            <a:avLst/>
          </a:prstGeom>
        </p:spPr>
        <p:txBody>
          <a:bodyPr vert="horz" wrap="square" lIns="0" tIns="12700" rIns="0" bIns="0" rtlCol="0">
            <a:spAutoFit/>
          </a:bodyPr>
          <a:lstStyle/>
          <a:p>
            <a:pPr marR="5080" algn="r">
              <a:lnSpc>
                <a:spcPct val="100000"/>
              </a:lnSpc>
              <a:spcBef>
                <a:spcPts val="100"/>
              </a:spcBef>
            </a:pPr>
            <a:r>
              <a:rPr lang="en-US" sz="4700" dirty="0">
                <a:solidFill>
                  <a:schemeClr val="bg1"/>
                </a:solidFill>
                <a:latin typeface="Trebuchet MS"/>
                <a:cs typeface="Trebuchet MS"/>
              </a:rPr>
              <a:t>CI</a:t>
            </a:r>
            <a:endParaRPr sz="4700" dirty="0">
              <a:solidFill>
                <a:schemeClr val="bg1"/>
              </a:solidFill>
              <a:latin typeface="Trebuchet MS"/>
              <a:cs typeface="Trebuchet MS"/>
            </a:endParaRPr>
          </a:p>
        </p:txBody>
      </p:sp>
      <p:grpSp>
        <p:nvGrpSpPr>
          <p:cNvPr id="8" name="object 8"/>
          <p:cNvGrpSpPr/>
          <p:nvPr/>
        </p:nvGrpSpPr>
        <p:grpSpPr>
          <a:xfrm>
            <a:off x="8916187" y="732513"/>
            <a:ext cx="212725" cy="2571115"/>
            <a:chOff x="8916187" y="732513"/>
            <a:chExt cx="212725" cy="2571115"/>
          </a:xfrm>
        </p:grpSpPr>
        <p:sp>
          <p:nvSpPr>
            <p:cNvPr id="9" name="object 9"/>
            <p:cNvSpPr/>
            <p:nvPr/>
          </p:nvSpPr>
          <p:spPr>
            <a:xfrm>
              <a:off x="8962230" y="732513"/>
              <a:ext cx="121285" cy="2103755"/>
            </a:xfrm>
            <a:custGeom>
              <a:avLst/>
              <a:gdLst/>
              <a:ahLst/>
              <a:cxnLst/>
              <a:rect l="l" t="t" r="r" b="b"/>
              <a:pathLst>
                <a:path w="121284" h="2103755">
                  <a:moveTo>
                    <a:pt x="120719" y="4480"/>
                  </a:moveTo>
                  <a:lnTo>
                    <a:pt x="120719" y="16200"/>
                  </a:lnTo>
                  <a:lnTo>
                    <a:pt x="116197" y="20681"/>
                  </a:lnTo>
                  <a:lnTo>
                    <a:pt x="73753" y="20681"/>
                  </a:lnTo>
                  <a:lnTo>
                    <a:pt x="73753" y="2082534"/>
                  </a:lnTo>
                  <a:lnTo>
                    <a:pt x="116197" y="2082534"/>
                  </a:lnTo>
                  <a:lnTo>
                    <a:pt x="120719" y="2087015"/>
                  </a:lnTo>
                  <a:lnTo>
                    <a:pt x="120719" y="2098735"/>
                  </a:lnTo>
                  <a:lnTo>
                    <a:pt x="116197" y="2103216"/>
                  </a:lnTo>
                  <a:lnTo>
                    <a:pt x="4522" y="2103216"/>
                  </a:lnTo>
                  <a:lnTo>
                    <a:pt x="0" y="2098735"/>
                  </a:lnTo>
                  <a:lnTo>
                    <a:pt x="0" y="2087015"/>
                  </a:lnTo>
                  <a:lnTo>
                    <a:pt x="4522" y="2082534"/>
                  </a:lnTo>
                  <a:lnTo>
                    <a:pt x="52880" y="2082534"/>
                  </a:lnTo>
                  <a:lnTo>
                    <a:pt x="52880" y="20681"/>
                  </a:lnTo>
                  <a:lnTo>
                    <a:pt x="4522" y="20681"/>
                  </a:lnTo>
                  <a:lnTo>
                    <a:pt x="0" y="16200"/>
                  </a:lnTo>
                  <a:lnTo>
                    <a:pt x="0" y="10340"/>
                  </a:lnTo>
                  <a:lnTo>
                    <a:pt x="0" y="4825"/>
                  </a:lnTo>
                  <a:lnTo>
                    <a:pt x="4522" y="0"/>
                  </a:lnTo>
                  <a:lnTo>
                    <a:pt x="116197" y="0"/>
                  </a:lnTo>
                  <a:lnTo>
                    <a:pt x="120719" y="4480"/>
                  </a:lnTo>
                  <a:close/>
                </a:path>
              </a:pathLst>
            </a:custGeom>
            <a:solidFill>
              <a:srgbClr val="FFFFFF"/>
            </a:solidFill>
          </p:spPr>
          <p:txBody>
            <a:bodyPr wrap="square" lIns="0" tIns="0" rIns="0" bIns="0" rtlCol="0"/>
            <a:lstStyle/>
            <a:p>
              <a:endParaRPr/>
            </a:p>
          </p:txBody>
        </p:sp>
        <p:pic>
          <p:nvPicPr>
            <p:cNvPr id="10" name="object 10"/>
            <p:cNvPicPr/>
            <p:nvPr/>
          </p:nvPicPr>
          <p:blipFill>
            <a:blip r:embed="rId3" cstate="print"/>
            <a:stretch>
              <a:fillRect/>
            </a:stretch>
          </p:blipFill>
          <p:spPr>
            <a:xfrm>
              <a:off x="8916187" y="3090671"/>
              <a:ext cx="212414" cy="212572"/>
            </a:xfrm>
            <a:prstGeom prst="rect">
              <a:avLst/>
            </a:prstGeom>
          </p:spPr>
        </p:pic>
      </p:grpSp>
      <p:sp>
        <p:nvSpPr>
          <p:cNvPr id="13" name="TextBox 12">
            <a:extLst>
              <a:ext uri="{FF2B5EF4-FFF2-40B4-BE49-F238E27FC236}">
                <a16:creationId xmlns:a16="http://schemas.microsoft.com/office/drawing/2014/main" id="{6A3C32EA-02BD-48DA-AC4B-9106A22DBEB1}"/>
              </a:ext>
            </a:extLst>
          </p:cNvPr>
          <p:cNvSpPr txBox="1"/>
          <p:nvPr/>
        </p:nvSpPr>
        <p:spPr>
          <a:xfrm>
            <a:off x="1981200" y="732513"/>
            <a:ext cx="6822990" cy="6463308"/>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After performing Contextual Inquiry with </a:t>
            </a:r>
            <a:r>
              <a:rPr lang="en-US" dirty="0" err="1">
                <a:solidFill>
                  <a:schemeClr val="bg1"/>
                </a:solidFill>
              </a:rPr>
              <a:t>GrubHub</a:t>
            </a:r>
            <a:r>
              <a:rPr lang="en-US" dirty="0">
                <a:solidFill>
                  <a:schemeClr val="bg1"/>
                </a:solidFill>
              </a:rPr>
              <a:t> Application user description and responses.</a:t>
            </a:r>
          </a:p>
          <a:p>
            <a:r>
              <a:rPr lang="en-US" dirty="0">
                <a:solidFill>
                  <a:schemeClr val="bg1"/>
                </a:solidFill>
              </a:rPr>
              <a:t>Ryan Found to be very confident while using this app. User was assigned a task to order his dinner from an online food ordering app. The online application we worked with was </a:t>
            </a:r>
            <a:r>
              <a:rPr lang="en-US" dirty="0" err="1">
                <a:solidFill>
                  <a:schemeClr val="bg1"/>
                </a:solidFill>
              </a:rPr>
              <a:t>Grubhub</a:t>
            </a:r>
            <a:r>
              <a:rPr lang="en-US" dirty="0">
                <a:solidFill>
                  <a:schemeClr val="bg1"/>
                </a:solidFill>
              </a:rPr>
              <a:t>. </a:t>
            </a:r>
          </a:p>
          <a:p>
            <a:endParaRPr lang="en-US" dirty="0">
              <a:solidFill>
                <a:schemeClr val="bg1"/>
              </a:solidFill>
            </a:endParaRPr>
          </a:p>
          <a:p>
            <a:r>
              <a:rPr lang="en-US" dirty="0">
                <a:solidFill>
                  <a:schemeClr val="bg1"/>
                </a:solidFill>
              </a:rPr>
              <a:t>• To start ordering on </a:t>
            </a:r>
            <a:r>
              <a:rPr lang="en-US" dirty="0" err="1">
                <a:solidFill>
                  <a:schemeClr val="bg1"/>
                </a:solidFill>
              </a:rPr>
              <a:t>Grubhub</a:t>
            </a:r>
            <a:r>
              <a:rPr lang="en-US" dirty="0">
                <a:solidFill>
                  <a:schemeClr val="bg1"/>
                </a:solidFill>
              </a:rPr>
              <a:t> User quickly </a:t>
            </a:r>
            <a:r>
              <a:rPr lang="en-US" dirty="0" err="1">
                <a:solidFill>
                  <a:schemeClr val="bg1"/>
                </a:solidFill>
              </a:rPr>
              <a:t>SignedUp</a:t>
            </a:r>
            <a:r>
              <a:rPr lang="en-US" dirty="0">
                <a:solidFill>
                  <a:schemeClr val="bg1"/>
                </a:solidFill>
              </a:rPr>
              <a:t> inside the app using his google account and went on exploring every other feature without any hassle. </a:t>
            </a:r>
          </a:p>
          <a:p>
            <a:endParaRPr lang="en-US" dirty="0">
              <a:solidFill>
                <a:schemeClr val="bg1"/>
              </a:solidFill>
            </a:endParaRPr>
          </a:p>
          <a:p>
            <a:r>
              <a:rPr lang="en-US" dirty="0">
                <a:solidFill>
                  <a:schemeClr val="bg1"/>
                </a:solidFill>
              </a:rPr>
              <a:t>• After Signing In he compared the restaurants by using ratings and prices. During searching a restaurant on the search Map he faced a little problem at one moment he accidentally exited out of the app. He tried to login inside the app. Once he was inside he tried to search for Restaurants but accidentally clicked on the wrong suggestion. At the time of login he always visit account section and </a:t>
            </a:r>
            <a:r>
              <a:rPr lang="en-US" dirty="0" err="1">
                <a:solidFill>
                  <a:schemeClr val="bg1"/>
                </a:solidFill>
              </a:rPr>
              <a:t>cick</a:t>
            </a:r>
            <a:r>
              <a:rPr lang="en-US" dirty="0">
                <a:solidFill>
                  <a:schemeClr val="bg1"/>
                </a:solidFill>
              </a:rPr>
              <a:t> on login button, he noticed that login icon was placed in between help and about section.</a:t>
            </a:r>
          </a:p>
          <a:p>
            <a:endParaRPr lang="en-US" dirty="0">
              <a:solidFill>
                <a:schemeClr val="bg1"/>
              </a:solidFill>
            </a:endParaRPr>
          </a:p>
          <a:p>
            <a:r>
              <a:rPr lang="en-US" dirty="0">
                <a:solidFill>
                  <a:schemeClr val="bg1"/>
                </a:solidFill>
              </a:rPr>
              <a:t>• User Successfully tracked every order by identifying the app's Orders Menu. It was easy to find the Help inside the App by quickly visiting the accounts section for him without any delay</a:t>
            </a:r>
          </a:p>
        </p:txBody>
      </p:sp>
    </p:spTree>
    <p:extLst>
      <p:ext uri="{BB962C8B-B14F-4D97-AF65-F5344CB8AC3E}">
        <p14:creationId xmlns:p14="http://schemas.microsoft.com/office/powerpoint/2010/main" val="221798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924" y="4247"/>
            <a:ext cx="9753600" cy="7310953"/>
          </a:xfrm>
          <a:prstGeom prst="rect">
            <a:avLst/>
          </a:prstGeom>
          <a:solidFill>
            <a:schemeClr val="bg2">
              <a:lumMod val="10000"/>
            </a:schemeClr>
          </a:solidFill>
        </p:spPr>
      </p:pic>
      <p:sp>
        <p:nvSpPr>
          <p:cNvPr id="3" name="object 3"/>
          <p:cNvSpPr txBox="1"/>
          <p:nvPr/>
        </p:nvSpPr>
        <p:spPr>
          <a:xfrm>
            <a:off x="718820" y="711200"/>
            <a:ext cx="5834380" cy="228268"/>
          </a:xfrm>
          <a:prstGeom prst="rect">
            <a:avLst/>
          </a:prstGeom>
        </p:spPr>
        <p:txBody>
          <a:bodyPr vert="horz" wrap="square" lIns="0" tIns="12700" rIns="0" bIns="0" rtlCol="0">
            <a:spAutoFit/>
          </a:bodyPr>
          <a:lstStyle/>
          <a:p>
            <a:pPr marL="12700">
              <a:lnSpc>
                <a:spcPct val="100000"/>
              </a:lnSpc>
              <a:spcBef>
                <a:spcPts val="100"/>
              </a:spcBef>
            </a:pPr>
            <a:r>
              <a:rPr lang="en-US" sz="1400" spc="350" dirty="0">
                <a:solidFill>
                  <a:srgbClr val="FFFFFF"/>
                </a:solidFill>
                <a:latin typeface="Trebuchet MS"/>
                <a:cs typeface="Trebuchet MS"/>
              </a:rPr>
              <a:t>Illinois Institute of Technology</a:t>
            </a:r>
            <a:endParaRPr sz="1400" dirty="0">
              <a:latin typeface="Trebuchet MS"/>
              <a:cs typeface="Trebuchet MS"/>
            </a:endParaRPr>
          </a:p>
        </p:txBody>
      </p:sp>
      <p:sp>
        <p:nvSpPr>
          <p:cNvPr id="4" name="object 4"/>
          <p:cNvSpPr txBox="1"/>
          <p:nvPr/>
        </p:nvSpPr>
        <p:spPr>
          <a:xfrm>
            <a:off x="6553200" y="6143933"/>
            <a:ext cx="2870200" cy="736099"/>
          </a:xfrm>
          <a:prstGeom prst="rect">
            <a:avLst/>
          </a:prstGeom>
        </p:spPr>
        <p:txBody>
          <a:bodyPr vert="horz" wrap="square" lIns="0" tIns="12700" rIns="0" bIns="0" rtlCol="0">
            <a:spAutoFit/>
          </a:bodyPr>
          <a:lstStyle/>
          <a:p>
            <a:pPr marR="5080" algn="r">
              <a:lnSpc>
                <a:spcPct val="100000"/>
              </a:lnSpc>
              <a:spcBef>
                <a:spcPts val="100"/>
              </a:spcBef>
            </a:pPr>
            <a:r>
              <a:rPr lang="en-US" sz="4700" dirty="0">
                <a:solidFill>
                  <a:schemeClr val="bg1"/>
                </a:solidFill>
                <a:latin typeface="Trebuchet MS"/>
                <a:cs typeface="Trebuchet MS"/>
              </a:rPr>
              <a:t>CI</a:t>
            </a:r>
            <a:endParaRPr sz="4700" dirty="0">
              <a:solidFill>
                <a:schemeClr val="bg1"/>
              </a:solidFill>
              <a:latin typeface="Trebuchet MS"/>
              <a:cs typeface="Trebuchet MS"/>
            </a:endParaRPr>
          </a:p>
        </p:txBody>
      </p:sp>
      <p:grpSp>
        <p:nvGrpSpPr>
          <p:cNvPr id="8" name="object 8"/>
          <p:cNvGrpSpPr/>
          <p:nvPr/>
        </p:nvGrpSpPr>
        <p:grpSpPr>
          <a:xfrm>
            <a:off x="8916187" y="732513"/>
            <a:ext cx="212725" cy="2571115"/>
            <a:chOff x="8916187" y="732513"/>
            <a:chExt cx="212725" cy="2571115"/>
          </a:xfrm>
        </p:grpSpPr>
        <p:sp>
          <p:nvSpPr>
            <p:cNvPr id="9" name="object 9"/>
            <p:cNvSpPr/>
            <p:nvPr/>
          </p:nvSpPr>
          <p:spPr>
            <a:xfrm>
              <a:off x="8962230" y="732513"/>
              <a:ext cx="121285" cy="2103755"/>
            </a:xfrm>
            <a:custGeom>
              <a:avLst/>
              <a:gdLst/>
              <a:ahLst/>
              <a:cxnLst/>
              <a:rect l="l" t="t" r="r" b="b"/>
              <a:pathLst>
                <a:path w="121284" h="2103755">
                  <a:moveTo>
                    <a:pt x="120719" y="4480"/>
                  </a:moveTo>
                  <a:lnTo>
                    <a:pt x="120719" y="16200"/>
                  </a:lnTo>
                  <a:lnTo>
                    <a:pt x="116197" y="20681"/>
                  </a:lnTo>
                  <a:lnTo>
                    <a:pt x="73753" y="20681"/>
                  </a:lnTo>
                  <a:lnTo>
                    <a:pt x="73753" y="2082534"/>
                  </a:lnTo>
                  <a:lnTo>
                    <a:pt x="116197" y="2082534"/>
                  </a:lnTo>
                  <a:lnTo>
                    <a:pt x="120719" y="2087015"/>
                  </a:lnTo>
                  <a:lnTo>
                    <a:pt x="120719" y="2098735"/>
                  </a:lnTo>
                  <a:lnTo>
                    <a:pt x="116197" y="2103216"/>
                  </a:lnTo>
                  <a:lnTo>
                    <a:pt x="4522" y="2103216"/>
                  </a:lnTo>
                  <a:lnTo>
                    <a:pt x="0" y="2098735"/>
                  </a:lnTo>
                  <a:lnTo>
                    <a:pt x="0" y="2087015"/>
                  </a:lnTo>
                  <a:lnTo>
                    <a:pt x="4522" y="2082534"/>
                  </a:lnTo>
                  <a:lnTo>
                    <a:pt x="52880" y="2082534"/>
                  </a:lnTo>
                  <a:lnTo>
                    <a:pt x="52880" y="20681"/>
                  </a:lnTo>
                  <a:lnTo>
                    <a:pt x="4522" y="20681"/>
                  </a:lnTo>
                  <a:lnTo>
                    <a:pt x="0" y="16200"/>
                  </a:lnTo>
                  <a:lnTo>
                    <a:pt x="0" y="10340"/>
                  </a:lnTo>
                  <a:lnTo>
                    <a:pt x="0" y="4825"/>
                  </a:lnTo>
                  <a:lnTo>
                    <a:pt x="4522" y="0"/>
                  </a:lnTo>
                  <a:lnTo>
                    <a:pt x="116197" y="0"/>
                  </a:lnTo>
                  <a:lnTo>
                    <a:pt x="120719" y="4480"/>
                  </a:lnTo>
                  <a:close/>
                </a:path>
              </a:pathLst>
            </a:custGeom>
            <a:solidFill>
              <a:srgbClr val="FFFFFF"/>
            </a:solidFill>
          </p:spPr>
          <p:txBody>
            <a:bodyPr wrap="square" lIns="0" tIns="0" rIns="0" bIns="0" rtlCol="0"/>
            <a:lstStyle/>
            <a:p>
              <a:endParaRPr/>
            </a:p>
          </p:txBody>
        </p:sp>
        <p:pic>
          <p:nvPicPr>
            <p:cNvPr id="10" name="object 10"/>
            <p:cNvPicPr/>
            <p:nvPr/>
          </p:nvPicPr>
          <p:blipFill>
            <a:blip r:embed="rId3" cstate="print"/>
            <a:stretch>
              <a:fillRect/>
            </a:stretch>
          </p:blipFill>
          <p:spPr>
            <a:xfrm>
              <a:off x="8916187" y="3090671"/>
              <a:ext cx="212414" cy="212572"/>
            </a:xfrm>
            <a:prstGeom prst="rect">
              <a:avLst/>
            </a:prstGeom>
          </p:spPr>
        </p:pic>
      </p:grpSp>
      <p:sp>
        <p:nvSpPr>
          <p:cNvPr id="13" name="TextBox 12">
            <a:extLst>
              <a:ext uri="{FF2B5EF4-FFF2-40B4-BE49-F238E27FC236}">
                <a16:creationId xmlns:a16="http://schemas.microsoft.com/office/drawing/2014/main" id="{6A3C32EA-02BD-48DA-AC4B-9106A22DBEB1}"/>
              </a:ext>
            </a:extLst>
          </p:cNvPr>
          <p:cNvSpPr txBox="1"/>
          <p:nvPr/>
        </p:nvSpPr>
        <p:spPr>
          <a:xfrm>
            <a:off x="1890178" y="1247721"/>
            <a:ext cx="6822990" cy="5355312"/>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After performing Contextual Inquiry with Low Fidelity Prototype user description and responses.</a:t>
            </a:r>
          </a:p>
          <a:p>
            <a:r>
              <a:rPr lang="en-US" dirty="0">
                <a:solidFill>
                  <a:schemeClr val="bg1"/>
                </a:solidFill>
              </a:rPr>
              <a:t>Ryan found the newly designed interface very convenient while using this app. User was assigned a task to order his dinner from </a:t>
            </a:r>
            <a:r>
              <a:rPr lang="en-US" dirty="0" err="1">
                <a:solidFill>
                  <a:schemeClr val="bg1"/>
                </a:solidFill>
              </a:rPr>
              <a:t>Fode</a:t>
            </a:r>
            <a:r>
              <a:rPr lang="en-US" dirty="0">
                <a:solidFill>
                  <a:schemeClr val="bg1"/>
                </a:solidFill>
              </a:rPr>
              <a:t>.</a:t>
            </a:r>
          </a:p>
          <a:p>
            <a:endParaRPr lang="en-US" dirty="0">
              <a:solidFill>
                <a:schemeClr val="bg1"/>
              </a:solidFill>
            </a:endParaRPr>
          </a:p>
          <a:p>
            <a:r>
              <a:rPr lang="en-US" dirty="0">
                <a:solidFill>
                  <a:schemeClr val="bg1"/>
                </a:solidFill>
              </a:rPr>
              <a:t>• To start ordering on </a:t>
            </a:r>
            <a:r>
              <a:rPr lang="en-US" dirty="0" err="1">
                <a:solidFill>
                  <a:schemeClr val="bg1"/>
                </a:solidFill>
              </a:rPr>
              <a:t>Fode</a:t>
            </a:r>
            <a:r>
              <a:rPr lang="en-US" dirty="0">
                <a:solidFill>
                  <a:schemeClr val="bg1"/>
                </a:solidFill>
              </a:rPr>
              <a:t> User quickly logged in to </a:t>
            </a:r>
            <a:r>
              <a:rPr lang="en-US" dirty="0" err="1">
                <a:solidFill>
                  <a:schemeClr val="bg1"/>
                </a:solidFill>
              </a:rPr>
              <a:t>facebook</a:t>
            </a:r>
            <a:r>
              <a:rPr lang="en-US" dirty="0">
                <a:solidFill>
                  <a:schemeClr val="bg1"/>
                </a:solidFill>
              </a:rPr>
              <a:t> and went on exploring every other feature without any hassle. </a:t>
            </a:r>
          </a:p>
          <a:p>
            <a:endParaRPr lang="en-US" dirty="0">
              <a:solidFill>
                <a:schemeClr val="bg1"/>
              </a:solidFill>
            </a:endParaRPr>
          </a:p>
          <a:p>
            <a:r>
              <a:rPr lang="en-US" dirty="0">
                <a:solidFill>
                  <a:schemeClr val="bg1"/>
                </a:solidFill>
              </a:rPr>
              <a:t>• After Signing In he compared the restaurants by using ratings and prices. During searching a restaurant he get to know amazing feature of </a:t>
            </a:r>
            <a:r>
              <a:rPr lang="en-US" dirty="0" err="1">
                <a:solidFill>
                  <a:schemeClr val="bg1"/>
                </a:solidFill>
              </a:rPr>
              <a:t>Fode</a:t>
            </a:r>
            <a:r>
              <a:rPr lang="en-US" dirty="0">
                <a:solidFill>
                  <a:schemeClr val="bg1"/>
                </a:solidFill>
              </a:rPr>
              <a:t> allowing him to connect with his friends and see their </a:t>
            </a:r>
            <a:r>
              <a:rPr lang="en-US" dirty="0" err="1">
                <a:solidFill>
                  <a:schemeClr val="bg1"/>
                </a:solidFill>
              </a:rPr>
              <a:t>favourite</a:t>
            </a:r>
            <a:r>
              <a:rPr lang="en-US" dirty="0">
                <a:solidFill>
                  <a:schemeClr val="bg1"/>
                </a:solidFill>
              </a:rPr>
              <a:t> dishes and </a:t>
            </a:r>
            <a:r>
              <a:rPr lang="en-US" dirty="0" err="1">
                <a:solidFill>
                  <a:schemeClr val="bg1"/>
                </a:solidFill>
              </a:rPr>
              <a:t>favourite</a:t>
            </a:r>
            <a:r>
              <a:rPr lang="en-US" dirty="0">
                <a:solidFill>
                  <a:schemeClr val="bg1"/>
                </a:solidFill>
              </a:rPr>
              <a:t> restaurants. He tried to place the order and at the order placing  he was able to get additional discounts in the form of Facebook Stars.</a:t>
            </a:r>
          </a:p>
          <a:p>
            <a:endParaRPr lang="en-US" dirty="0">
              <a:solidFill>
                <a:schemeClr val="bg1"/>
              </a:solidFill>
            </a:endParaRPr>
          </a:p>
          <a:p>
            <a:r>
              <a:rPr lang="en-US" dirty="0">
                <a:solidFill>
                  <a:schemeClr val="bg1"/>
                </a:solidFill>
              </a:rPr>
              <a:t>• User Successfully tracked every order by identifying the app's Orders Menu. It was easy to find the Help inside the App by quickly visiting the accounts section for him without any delay</a:t>
            </a:r>
          </a:p>
        </p:txBody>
      </p:sp>
    </p:spTree>
    <p:extLst>
      <p:ext uri="{BB962C8B-B14F-4D97-AF65-F5344CB8AC3E}">
        <p14:creationId xmlns:p14="http://schemas.microsoft.com/office/powerpoint/2010/main" val="51051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248"/>
            <a:ext cx="9753600" cy="7310951"/>
          </a:xfrm>
          <a:prstGeom prst="rect">
            <a:avLst/>
          </a:prstGeom>
          <a:solidFill>
            <a:schemeClr val="bg2">
              <a:lumMod val="10000"/>
            </a:schemeClr>
          </a:solidFill>
        </p:spPr>
      </p:pic>
      <p:sp>
        <p:nvSpPr>
          <p:cNvPr id="3" name="object 3"/>
          <p:cNvSpPr txBox="1">
            <a:spLocks noGrp="1"/>
          </p:cNvSpPr>
          <p:nvPr>
            <p:ph type="title"/>
          </p:nvPr>
        </p:nvSpPr>
        <p:spPr>
          <a:xfrm>
            <a:off x="718820" y="1266030"/>
            <a:ext cx="2714625" cy="598625"/>
          </a:xfrm>
          <a:prstGeom prst="rect">
            <a:avLst/>
          </a:prstGeom>
        </p:spPr>
        <p:txBody>
          <a:bodyPr vert="horz" wrap="square" lIns="0" tIns="0" rIns="0" bIns="0" rtlCol="0">
            <a:spAutoFit/>
          </a:bodyPr>
          <a:lstStyle/>
          <a:p>
            <a:pPr marL="12700" marR="5080">
              <a:lnSpc>
                <a:spcPts val="5000"/>
              </a:lnSpc>
            </a:pPr>
            <a:r>
              <a:rPr lang="en-US" sz="4000" dirty="0"/>
              <a:t>HE</a:t>
            </a:r>
            <a:endParaRPr sz="4000" dirty="0"/>
          </a:p>
        </p:txBody>
      </p:sp>
      <p:grpSp>
        <p:nvGrpSpPr>
          <p:cNvPr id="4" name="object 4"/>
          <p:cNvGrpSpPr/>
          <p:nvPr/>
        </p:nvGrpSpPr>
        <p:grpSpPr>
          <a:xfrm>
            <a:off x="731520" y="731519"/>
            <a:ext cx="8397081" cy="5852953"/>
            <a:chOff x="731520" y="731519"/>
            <a:chExt cx="8397081" cy="5852953"/>
          </a:xfrm>
        </p:grpSpPr>
        <p:pic>
          <p:nvPicPr>
            <p:cNvPr id="6" name="object 6"/>
            <p:cNvPicPr/>
            <p:nvPr/>
          </p:nvPicPr>
          <p:blipFill>
            <a:blip r:embed="rId3" cstate="print"/>
            <a:stretch>
              <a:fillRect/>
            </a:stretch>
          </p:blipFill>
          <p:spPr>
            <a:xfrm>
              <a:off x="1532134" y="731519"/>
              <a:ext cx="237630" cy="237806"/>
            </a:xfrm>
            <a:prstGeom prst="rect">
              <a:avLst/>
            </a:prstGeom>
          </p:spPr>
        </p:pic>
        <p:pic>
          <p:nvPicPr>
            <p:cNvPr id="7" name="object 7"/>
            <p:cNvPicPr/>
            <p:nvPr/>
          </p:nvPicPr>
          <p:blipFill>
            <a:blip r:embed="rId3" cstate="print"/>
            <a:stretch>
              <a:fillRect/>
            </a:stretch>
          </p:blipFill>
          <p:spPr>
            <a:xfrm>
              <a:off x="1157444" y="731519"/>
              <a:ext cx="237630" cy="237806"/>
            </a:xfrm>
            <a:prstGeom prst="rect">
              <a:avLst/>
            </a:prstGeom>
          </p:spPr>
        </p:pic>
        <p:pic>
          <p:nvPicPr>
            <p:cNvPr id="8" name="object 8"/>
            <p:cNvPicPr/>
            <p:nvPr/>
          </p:nvPicPr>
          <p:blipFill>
            <a:blip r:embed="rId4" cstate="print"/>
            <a:stretch>
              <a:fillRect/>
            </a:stretch>
          </p:blipFill>
          <p:spPr>
            <a:xfrm>
              <a:off x="731520" y="732814"/>
              <a:ext cx="234341" cy="234341"/>
            </a:xfrm>
            <a:prstGeom prst="rect">
              <a:avLst/>
            </a:prstGeom>
          </p:spPr>
        </p:pic>
        <p:sp>
          <p:nvSpPr>
            <p:cNvPr id="9" name="object 9"/>
            <p:cNvSpPr/>
            <p:nvPr/>
          </p:nvSpPr>
          <p:spPr>
            <a:xfrm>
              <a:off x="8962230" y="4013741"/>
              <a:ext cx="121285" cy="2103755"/>
            </a:xfrm>
            <a:custGeom>
              <a:avLst/>
              <a:gdLst/>
              <a:ahLst/>
              <a:cxnLst/>
              <a:rect l="l" t="t" r="r" b="b"/>
              <a:pathLst>
                <a:path w="121284" h="2103754">
                  <a:moveTo>
                    <a:pt x="120719" y="4480"/>
                  </a:moveTo>
                  <a:lnTo>
                    <a:pt x="120719" y="16200"/>
                  </a:lnTo>
                  <a:lnTo>
                    <a:pt x="116197" y="20681"/>
                  </a:lnTo>
                  <a:lnTo>
                    <a:pt x="73753" y="20681"/>
                  </a:lnTo>
                  <a:lnTo>
                    <a:pt x="73753" y="2082534"/>
                  </a:lnTo>
                  <a:lnTo>
                    <a:pt x="116197" y="2082534"/>
                  </a:lnTo>
                  <a:lnTo>
                    <a:pt x="120719" y="2087015"/>
                  </a:lnTo>
                  <a:lnTo>
                    <a:pt x="120719" y="2098735"/>
                  </a:lnTo>
                  <a:lnTo>
                    <a:pt x="116197" y="2103216"/>
                  </a:lnTo>
                  <a:lnTo>
                    <a:pt x="4522" y="2103216"/>
                  </a:lnTo>
                  <a:lnTo>
                    <a:pt x="0" y="2098735"/>
                  </a:lnTo>
                  <a:lnTo>
                    <a:pt x="0" y="2087015"/>
                  </a:lnTo>
                  <a:lnTo>
                    <a:pt x="4522" y="2082534"/>
                  </a:lnTo>
                  <a:lnTo>
                    <a:pt x="52880" y="2082534"/>
                  </a:lnTo>
                  <a:lnTo>
                    <a:pt x="52880" y="20681"/>
                  </a:lnTo>
                  <a:lnTo>
                    <a:pt x="4522" y="20681"/>
                  </a:lnTo>
                  <a:lnTo>
                    <a:pt x="0" y="16200"/>
                  </a:lnTo>
                  <a:lnTo>
                    <a:pt x="0" y="10340"/>
                  </a:lnTo>
                  <a:lnTo>
                    <a:pt x="0" y="4825"/>
                  </a:lnTo>
                  <a:lnTo>
                    <a:pt x="4522" y="0"/>
                  </a:lnTo>
                  <a:lnTo>
                    <a:pt x="116197" y="0"/>
                  </a:lnTo>
                  <a:lnTo>
                    <a:pt x="120719" y="4480"/>
                  </a:lnTo>
                  <a:close/>
                </a:path>
              </a:pathLst>
            </a:custGeom>
            <a:solidFill>
              <a:srgbClr val="FFFFFF"/>
            </a:solidFill>
          </p:spPr>
          <p:txBody>
            <a:bodyPr wrap="square" lIns="0" tIns="0" rIns="0" bIns="0" rtlCol="0"/>
            <a:lstStyle/>
            <a:p>
              <a:endParaRPr/>
            </a:p>
          </p:txBody>
        </p:sp>
        <p:pic>
          <p:nvPicPr>
            <p:cNvPr id="10" name="object 10"/>
            <p:cNvPicPr/>
            <p:nvPr/>
          </p:nvPicPr>
          <p:blipFill>
            <a:blip r:embed="rId5" cstate="print"/>
            <a:stretch>
              <a:fillRect/>
            </a:stretch>
          </p:blipFill>
          <p:spPr>
            <a:xfrm>
              <a:off x="8916187" y="6371900"/>
              <a:ext cx="212414" cy="212572"/>
            </a:xfrm>
            <a:prstGeom prst="rect">
              <a:avLst/>
            </a:prstGeom>
          </p:spPr>
        </p:pic>
      </p:grpSp>
      <p:sp>
        <p:nvSpPr>
          <p:cNvPr id="13" name="TextBox 12">
            <a:extLst>
              <a:ext uri="{FF2B5EF4-FFF2-40B4-BE49-F238E27FC236}">
                <a16:creationId xmlns:a16="http://schemas.microsoft.com/office/drawing/2014/main" id="{9719750E-3CE2-48A2-9C2D-0B418A00C975}"/>
              </a:ext>
            </a:extLst>
          </p:cNvPr>
          <p:cNvSpPr txBox="1"/>
          <p:nvPr/>
        </p:nvSpPr>
        <p:spPr>
          <a:xfrm>
            <a:off x="838200" y="2362200"/>
            <a:ext cx="4495800" cy="3970318"/>
          </a:xfrm>
          <a:prstGeom prst="rect">
            <a:avLst/>
          </a:prstGeom>
          <a:noFill/>
        </p:spPr>
        <p:txBody>
          <a:bodyPr wrap="square" rtlCol="0">
            <a:spAutoFit/>
          </a:bodyPr>
          <a:lstStyle/>
          <a:p>
            <a:r>
              <a:rPr lang="en-US" dirty="0">
                <a:solidFill>
                  <a:schemeClr val="bg1"/>
                </a:solidFill>
              </a:rPr>
              <a:t>According to the Heuristic Evaluation on the </a:t>
            </a:r>
            <a:r>
              <a:rPr lang="en-US" dirty="0" err="1">
                <a:solidFill>
                  <a:schemeClr val="bg1"/>
                </a:solidFill>
              </a:rPr>
              <a:t>GrubHub</a:t>
            </a:r>
            <a:r>
              <a:rPr lang="en-US" dirty="0">
                <a:solidFill>
                  <a:schemeClr val="bg1"/>
                </a:solidFill>
              </a:rPr>
              <a:t> Application there were two significant problems that came into existence.</a:t>
            </a:r>
          </a:p>
          <a:p>
            <a:endParaRPr lang="en-US" dirty="0">
              <a:solidFill>
                <a:schemeClr val="bg1"/>
              </a:solidFill>
            </a:endParaRPr>
          </a:p>
          <a:p>
            <a:r>
              <a:rPr lang="en-US" dirty="0">
                <a:solidFill>
                  <a:schemeClr val="bg1"/>
                </a:solidFill>
              </a:rPr>
              <a:t>Problem 1: Inconsistent layout</a:t>
            </a:r>
          </a:p>
          <a:p>
            <a:r>
              <a:rPr lang="en-US" dirty="0">
                <a:solidFill>
                  <a:schemeClr val="bg1"/>
                </a:solidFill>
              </a:rPr>
              <a:t>Reason: The settings Tab in the </a:t>
            </a:r>
            <a:r>
              <a:rPr lang="en-US" dirty="0" err="1">
                <a:solidFill>
                  <a:schemeClr val="bg1"/>
                </a:solidFill>
              </a:rPr>
              <a:t>GrubHub</a:t>
            </a:r>
            <a:r>
              <a:rPr lang="en-US" dirty="0">
                <a:solidFill>
                  <a:schemeClr val="bg1"/>
                </a:solidFill>
              </a:rPr>
              <a:t> Application contains unnecessary format changes.</a:t>
            </a:r>
          </a:p>
          <a:p>
            <a:endParaRPr lang="en-US" dirty="0">
              <a:solidFill>
                <a:schemeClr val="bg1"/>
              </a:solidFill>
            </a:endParaRPr>
          </a:p>
          <a:p>
            <a:r>
              <a:rPr lang="en-US" dirty="0">
                <a:solidFill>
                  <a:schemeClr val="bg1"/>
                </a:solidFill>
              </a:rPr>
              <a:t>Solution: While using Facebook Integration</a:t>
            </a:r>
          </a:p>
          <a:p>
            <a:r>
              <a:rPr lang="en-US" dirty="0">
                <a:solidFill>
                  <a:schemeClr val="bg1"/>
                </a:solidFill>
              </a:rPr>
              <a:t>Login will be done through the Facebook default login.</a:t>
            </a:r>
          </a:p>
          <a:p>
            <a:endParaRPr lang="en-US" dirty="0">
              <a:solidFill>
                <a:schemeClr val="bg1"/>
              </a:solidFill>
            </a:endParaRPr>
          </a:p>
          <a:p>
            <a:endParaRPr lang="en-US" dirty="0">
              <a:solidFill>
                <a:schemeClr val="bg1"/>
              </a:solidFill>
            </a:endParaRPr>
          </a:p>
        </p:txBody>
      </p:sp>
      <p:pic>
        <p:nvPicPr>
          <p:cNvPr id="15" name="Picture 14" descr="Graphical user interface, application&#10;&#10;Description automatically generated">
            <a:extLst>
              <a:ext uri="{FF2B5EF4-FFF2-40B4-BE49-F238E27FC236}">
                <a16:creationId xmlns:a16="http://schemas.microsoft.com/office/drawing/2014/main" id="{836FC2A0-8AFD-4652-8C94-D67CC4DBDA6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96613" y="247961"/>
            <a:ext cx="1533856" cy="2899560"/>
          </a:xfrm>
          <a:prstGeom prst="roundRect">
            <a:avLst>
              <a:gd name="adj" fmla="val 14050"/>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4" name="Picture 13" descr="A picture containing text, monitor, image&#10;&#10;Description automatically generated">
            <a:extLst>
              <a:ext uri="{FF2B5EF4-FFF2-40B4-BE49-F238E27FC236}">
                <a16:creationId xmlns:a16="http://schemas.microsoft.com/office/drawing/2014/main" id="{97327F33-4167-46F9-8266-5D16B94EED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6741" y="101202"/>
            <a:ext cx="2133600" cy="3193077"/>
          </a:xfrm>
          <a:prstGeom prst="rect">
            <a:avLst/>
          </a:prstGeom>
        </p:spPr>
      </p:pic>
      <p:pic>
        <p:nvPicPr>
          <p:cNvPr id="17" name="Picture 16" descr="A screenshot of a video game&#10;&#10;Description automatically generated with medium confidence">
            <a:extLst>
              <a:ext uri="{FF2B5EF4-FFF2-40B4-BE49-F238E27FC236}">
                <a16:creationId xmlns:a16="http://schemas.microsoft.com/office/drawing/2014/main" id="{6558CF25-F7EE-40D9-9AD9-D9545F4BBD4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38800" y="3441038"/>
            <a:ext cx="1752601" cy="332886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6" name="Picture 15" descr="A picture containing text, monitor, image&#10;&#10;Description automatically generated">
            <a:extLst>
              <a:ext uri="{FF2B5EF4-FFF2-40B4-BE49-F238E27FC236}">
                <a16:creationId xmlns:a16="http://schemas.microsoft.com/office/drawing/2014/main" id="{1320FD53-E8B2-45BA-ABFF-23799F87A7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1742" y="3276125"/>
            <a:ext cx="2444718" cy="36586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248"/>
            <a:ext cx="9753600" cy="7310951"/>
          </a:xfrm>
          <a:prstGeom prst="rect">
            <a:avLst/>
          </a:prstGeom>
          <a:solidFill>
            <a:schemeClr val="bg2">
              <a:lumMod val="10000"/>
            </a:schemeClr>
          </a:solidFill>
        </p:spPr>
      </p:pic>
      <p:sp>
        <p:nvSpPr>
          <p:cNvPr id="3" name="object 3"/>
          <p:cNvSpPr txBox="1">
            <a:spLocks noGrp="1"/>
          </p:cNvSpPr>
          <p:nvPr>
            <p:ph type="title"/>
          </p:nvPr>
        </p:nvSpPr>
        <p:spPr>
          <a:xfrm>
            <a:off x="718820" y="1266030"/>
            <a:ext cx="2714625" cy="598625"/>
          </a:xfrm>
          <a:prstGeom prst="rect">
            <a:avLst/>
          </a:prstGeom>
        </p:spPr>
        <p:txBody>
          <a:bodyPr vert="horz" wrap="square" lIns="0" tIns="0" rIns="0" bIns="0" rtlCol="0">
            <a:spAutoFit/>
          </a:bodyPr>
          <a:lstStyle/>
          <a:p>
            <a:pPr marL="12700" marR="5080">
              <a:lnSpc>
                <a:spcPts val="5000"/>
              </a:lnSpc>
            </a:pPr>
            <a:r>
              <a:rPr lang="en-US" sz="4000" dirty="0"/>
              <a:t>HE</a:t>
            </a:r>
            <a:endParaRPr sz="4000" dirty="0"/>
          </a:p>
        </p:txBody>
      </p:sp>
      <p:grpSp>
        <p:nvGrpSpPr>
          <p:cNvPr id="4" name="object 4"/>
          <p:cNvGrpSpPr/>
          <p:nvPr/>
        </p:nvGrpSpPr>
        <p:grpSpPr>
          <a:xfrm>
            <a:off x="731520" y="731519"/>
            <a:ext cx="8397081" cy="5852953"/>
            <a:chOff x="731520" y="731519"/>
            <a:chExt cx="8397081" cy="5852953"/>
          </a:xfrm>
        </p:grpSpPr>
        <p:pic>
          <p:nvPicPr>
            <p:cNvPr id="6" name="object 6"/>
            <p:cNvPicPr/>
            <p:nvPr/>
          </p:nvPicPr>
          <p:blipFill>
            <a:blip r:embed="rId3" cstate="print"/>
            <a:stretch>
              <a:fillRect/>
            </a:stretch>
          </p:blipFill>
          <p:spPr>
            <a:xfrm>
              <a:off x="1532134" y="731519"/>
              <a:ext cx="237630" cy="237806"/>
            </a:xfrm>
            <a:prstGeom prst="rect">
              <a:avLst/>
            </a:prstGeom>
          </p:spPr>
        </p:pic>
        <p:pic>
          <p:nvPicPr>
            <p:cNvPr id="7" name="object 7"/>
            <p:cNvPicPr/>
            <p:nvPr/>
          </p:nvPicPr>
          <p:blipFill>
            <a:blip r:embed="rId3" cstate="print"/>
            <a:stretch>
              <a:fillRect/>
            </a:stretch>
          </p:blipFill>
          <p:spPr>
            <a:xfrm>
              <a:off x="1157444" y="731519"/>
              <a:ext cx="237630" cy="237806"/>
            </a:xfrm>
            <a:prstGeom prst="rect">
              <a:avLst/>
            </a:prstGeom>
          </p:spPr>
        </p:pic>
        <p:pic>
          <p:nvPicPr>
            <p:cNvPr id="8" name="object 8"/>
            <p:cNvPicPr/>
            <p:nvPr/>
          </p:nvPicPr>
          <p:blipFill>
            <a:blip r:embed="rId4" cstate="print"/>
            <a:stretch>
              <a:fillRect/>
            </a:stretch>
          </p:blipFill>
          <p:spPr>
            <a:xfrm>
              <a:off x="731520" y="732814"/>
              <a:ext cx="234341" cy="234341"/>
            </a:xfrm>
            <a:prstGeom prst="rect">
              <a:avLst/>
            </a:prstGeom>
          </p:spPr>
        </p:pic>
        <p:sp>
          <p:nvSpPr>
            <p:cNvPr id="9" name="object 9"/>
            <p:cNvSpPr/>
            <p:nvPr/>
          </p:nvSpPr>
          <p:spPr>
            <a:xfrm>
              <a:off x="8962230" y="4013741"/>
              <a:ext cx="121285" cy="2103755"/>
            </a:xfrm>
            <a:custGeom>
              <a:avLst/>
              <a:gdLst/>
              <a:ahLst/>
              <a:cxnLst/>
              <a:rect l="l" t="t" r="r" b="b"/>
              <a:pathLst>
                <a:path w="121284" h="2103754">
                  <a:moveTo>
                    <a:pt x="120719" y="4480"/>
                  </a:moveTo>
                  <a:lnTo>
                    <a:pt x="120719" y="16200"/>
                  </a:lnTo>
                  <a:lnTo>
                    <a:pt x="116197" y="20681"/>
                  </a:lnTo>
                  <a:lnTo>
                    <a:pt x="73753" y="20681"/>
                  </a:lnTo>
                  <a:lnTo>
                    <a:pt x="73753" y="2082534"/>
                  </a:lnTo>
                  <a:lnTo>
                    <a:pt x="116197" y="2082534"/>
                  </a:lnTo>
                  <a:lnTo>
                    <a:pt x="120719" y="2087015"/>
                  </a:lnTo>
                  <a:lnTo>
                    <a:pt x="120719" y="2098735"/>
                  </a:lnTo>
                  <a:lnTo>
                    <a:pt x="116197" y="2103216"/>
                  </a:lnTo>
                  <a:lnTo>
                    <a:pt x="4522" y="2103216"/>
                  </a:lnTo>
                  <a:lnTo>
                    <a:pt x="0" y="2098735"/>
                  </a:lnTo>
                  <a:lnTo>
                    <a:pt x="0" y="2087015"/>
                  </a:lnTo>
                  <a:lnTo>
                    <a:pt x="4522" y="2082534"/>
                  </a:lnTo>
                  <a:lnTo>
                    <a:pt x="52880" y="2082534"/>
                  </a:lnTo>
                  <a:lnTo>
                    <a:pt x="52880" y="20681"/>
                  </a:lnTo>
                  <a:lnTo>
                    <a:pt x="4522" y="20681"/>
                  </a:lnTo>
                  <a:lnTo>
                    <a:pt x="0" y="16200"/>
                  </a:lnTo>
                  <a:lnTo>
                    <a:pt x="0" y="10340"/>
                  </a:lnTo>
                  <a:lnTo>
                    <a:pt x="0" y="4825"/>
                  </a:lnTo>
                  <a:lnTo>
                    <a:pt x="4522" y="0"/>
                  </a:lnTo>
                  <a:lnTo>
                    <a:pt x="116197" y="0"/>
                  </a:lnTo>
                  <a:lnTo>
                    <a:pt x="120719" y="4480"/>
                  </a:lnTo>
                  <a:close/>
                </a:path>
              </a:pathLst>
            </a:custGeom>
            <a:solidFill>
              <a:srgbClr val="FFFFFF"/>
            </a:solidFill>
          </p:spPr>
          <p:txBody>
            <a:bodyPr wrap="square" lIns="0" tIns="0" rIns="0" bIns="0" rtlCol="0"/>
            <a:lstStyle/>
            <a:p>
              <a:endParaRPr/>
            </a:p>
          </p:txBody>
        </p:sp>
        <p:pic>
          <p:nvPicPr>
            <p:cNvPr id="10" name="object 10"/>
            <p:cNvPicPr/>
            <p:nvPr/>
          </p:nvPicPr>
          <p:blipFill>
            <a:blip r:embed="rId5" cstate="print"/>
            <a:stretch>
              <a:fillRect/>
            </a:stretch>
          </p:blipFill>
          <p:spPr>
            <a:xfrm>
              <a:off x="8916187" y="6371900"/>
              <a:ext cx="212414" cy="212572"/>
            </a:xfrm>
            <a:prstGeom prst="rect">
              <a:avLst/>
            </a:prstGeom>
          </p:spPr>
        </p:pic>
      </p:grpSp>
      <p:sp>
        <p:nvSpPr>
          <p:cNvPr id="13" name="TextBox 12">
            <a:extLst>
              <a:ext uri="{FF2B5EF4-FFF2-40B4-BE49-F238E27FC236}">
                <a16:creationId xmlns:a16="http://schemas.microsoft.com/office/drawing/2014/main" id="{9719750E-3CE2-48A2-9C2D-0B418A00C975}"/>
              </a:ext>
            </a:extLst>
          </p:cNvPr>
          <p:cNvSpPr txBox="1"/>
          <p:nvPr/>
        </p:nvSpPr>
        <p:spPr>
          <a:xfrm>
            <a:off x="838200" y="2362200"/>
            <a:ext cx="4495800" cy="3139321"/>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Problem 2: No </a:t>
            </a:r>
            <a:r>
              <a:rPr lang="en-US" dirty="0" err="1">
                <a:solidFill>
                  <a:schemeClr val="bg1"/>
                </a:solidFill>
              </a:rPr>
              <a:t>Favourite</a:t>
            </a:r>
            <a:r>
              <a:rPr lang="en-US" dirty="0">
                <a:solidFill>
                  <a:schemeClr val="bg1"/>
                </a:solidFill>
              </a:rPr>
              <a:t> List</a:t>
            </a:r>
          </a:p>
          <a:p>
            <a:endParaRPr lang="en-US" dirty="0">
              <a:solidFill>
                <a:schemeClr val="bg1"/>
              </a:solidFill>
            </a:endParaRPr>
          </a:p>
          <a:p>
            <a:r>
              <a:rPr lang="en-US" dirty="0">
                <a:solidFill>
                  <a:schemeClr val="bg1"/>
                </a:solidFill>
              </a:rPr>
              <a:t>Reason: </a:t>
            </a:r>
            <a:r>
              <a:rPr lang="en-US" sz="1800" b="0" kern="1200" spc="60" dirty="0">
                <a:solidFill>
                  <a:srgbClr val="F7FAFD"/>
                </a:solidFill>
                <a:latin typeface="Verdana"/>
                <a:ea typeface="+mn-ea"/>
              </a:rPr>
              <a:t> </a:t>
            </a:r>
            <a:r>
              <a:rPr lang="en-US" dirty="0">
                <a:solidFill>
                  <a:schemeClr val="bg1"/>
                </a:solidFill>
              </a:rPr>
              <a:t>Ordering previously ordered dish could cause extra overhead incursion for the users as they have to go through order history and manually search for the dish name and the date.</a:t>
            </a:r>
          </a:p>
          <a:p>
            <a:endParaRPr lang="en-US" dirty="0">
              <a:solidFill>
                <a:schemeClr val="bg1"/>
              </a:solidFill>
            </a:endParaRPr>
          </a:p>
          <a:p>
            <a:r>
              <a:rPr lang="en-US" dirty="0">
                <a:solidFill>
                  <a:schemeClr val="bg1"/>
                </a:solidFill>
              </a:rPr>
              <a:t>Solution: Provide a </a:t>
            </a:r>
            <a:r>
              <a:rPr lang="en-US" dirty="0" err="1">
                <a:solidFill>
                  <a:schemeClr val="bg1"/>
                </a:solidFill>
              </a:rPr>
              <a:t>Favourite</a:t>
            </a:r>
            <a:r>
              <a:rPr lang="en-US" dirty="0">
                <a:solidFill>
                  <a:schemeClr val="bg1"/>
                </a:solidFill>
              </a:rPr>
              <a:t> List Feature.</a:t>
            </a:r>
          </a:p>
          <a:p>
            <a:endParaRPr lang="en-US" dirty="0">
              <a:solidFill>
                <a:schemeClr val="bg1"/>
              </a:solidFill>
            </a:endParaRPr>
          </a:p>
        </p:txBody>
      </p:sp>
      <p:pic>
        <p:nvPicPr>
          <p:cNvPr id="19" name="Picture 18" descr="Graphical user interface, website&#10;&#10;Description automatically generated">
            <a:extLst>
              <a:ext uri="{FF2B5EF4-FFF2-40B4-BE49-F238E27FC236}">
                <a16:creationId xmlns:a16="http://schemas.microsoft.com/office/drawing/2014/main" id="{70A917C9-E4DD-4592-9A18-795DD7BA31D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06400" y="2971800"/>
            <a:ext cx="1489799" cy="2923251"/>
          </a:xfrm>
          <a:prstGeom prst="rect">
            <a:avLst/>
          </a:prstGeom>
        </p:spPr>
      </p:pic>
      <p:pic>
        <p:nvPicPr>
          <p:cNvPr id="14" name="Picture 13" descr="A picture containing text, monitor, image&#10;&#10;Description automatically generated">
            <a:extLst>
              <a:ext uri="{FF2B5EF4-FFF2-40B4-BE49-F238E27FC236}">
                <a16:creationId xmlns:a16="http://schemas.microsoft.com/office/drawing/2014/main" id="{97327F33-4167-46F9-8266-5D16B94EED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84499" y="2836886"/>
            <a:ext cx="2133600" cy="3193077"/>
          </a:xfrm>
          <a:prstGeom prst="rect">
            <a:avLst/>
          </a:prstGeom>
        </p:spPr>
      </p:pic>
    </p:spTree>
    <p:extLst>
      <p:ext uri="{BB962C8B-B14F-4D97-AF65-F5344CB8AC3E}">
        <p14:creationId xmlns:p14="http://schemas.microsoft.com/office/powerpoint/2010/main" val="50036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0"/>
            <a:ext cx="9753600" cy="7310953"/>
          </a:xfrm>
          <a:prstGeom prst="rect">
            <a:avLst/>
          </a:prstGeom>
          <a:solidFill>
            <a:schemeClr val="bg2">
              <a:lumMod val="10000"/>
            </a:schemeClr>
          </a:solidFill>
        </p:spPr>
      </p:pic>
      <p:sp>
        <p:nvSpPr>
          <p:cNvPr id="3" name="object 3"/>
          <p:cNvSpPr txBox="1"/>
          <p:nvPr/>
        </p:nvSpPr>
        <p:spPr>
          <a:xfrm>
            <a:off x="718820" y="711200"/>
            <a:ext cx="5834380" cy="228268"/>
          </a:xfrm>
          <a:prstGeom prst="rect">
            <a:avLst/>
          </a:prstGeom>
        </p:spPr>
        <p:txBody>
          <a:bodyPr vert="horz" wrap="square" lIns="0" tIns="12700" rIns="0" bIns="0" rtlCol="0">
            <a:spAutoFit/>
          </a:bodyPr>
          <a:lstStyle/>
          <a:p>
            <a:pPr marL="12700">
              <a:lnSpc>
                <a:spcPct val="100000"/>
              </a:lnSpc>
              <a:spcBef>
                <a:spcPts val="100"/>
              </a:spcBef>
            </a:pPr>
            <a:r>
              <a:rPr lang="en-US" sz="1400" spc="350" dirty="0">
                <a:solidFill>
                  <a:srgbClr val="FFFFFF"/>
                </a:solidFill>
                <a:latin typeface="Trebuchet MS"/>
                <a:cs typeface="Trebuchet MS"/>
              </a:rPr>
              <a:t>Illinois Institute of Technology</a:t>
            </a:r>
            <a:endParaRPr sz="1400" dirty="0">
              <a:latin typeface="Trebuchet MS"/>
              <a:cs typeface="Trebuchet MS"/>
            </a:endParaRPr>
          </a:p>
        </p:txBody>
      </p:sp>
      <p:sp>
        <p:nvSpPr>
          <p:cNvPr id="4" name="object 4"/>
          <p:cNvSpPr txBox="1"/>
          <p:nvPr/>
        </p:nvSpPr>
        <p:spPr>
          <a:xfrm>
            <a:off x="6553200" y="6143933"/>
            <a:ext cx="2870200" cy="736099"/>
          </a:xfrm>
          <a:prstGeom prst="rect">
            <a:avLst/>
          </a:prstGeom>
        </p:spPr>
        <p:txBody>
          <a:bodyPr vert="horz" wrap="square" lIns="0" tIns="12700" rIns="0" bIns="0" rtlCol="0">
            <a:spAutoFit/>
          </a:bodyPr>
          <a:lstStyle/>
          <a:p>
            <a:pPr marR="5080" algn="r">
              <a:lnSpc>
                <a:spcPct val="100000"/>
              </a:lnSpc>
              <a:spcBef>
                <a:spcPts val="100"/>
              </a:spcBef>
            </a:pPr>
            <a:r>
              <a:rPr lang="en-US" sz="4700" dirty="0">
                <a:solidFill>
                  <a:schemeClr val="bg1"/>
                </a:solidFill>
                <a:latin typeface="Trebuchet MS"/>
                <a:cs typeface="Trebuchet MS"/>
              </a:rPr>
              <a:t>HE</a:t>
            </a:r>
            <a:endParaRPr sz="4700" dirty="0">
              <a:solidFill>
                <a:schemeClr val="bg1"/>
              </a:solidFill>
              <a:latin typeface="Trebuchet MS"/>
              <a:cs typeface="Trebuchet MS"/>
            </a:endParaRPr>
          </a:p>
        </p:txBody>
      </p:sp>
      <p:grpSp>
        <p:nvGrpSpPr>
          <p:cNvPr id="8" name="object 8"/>
          <p:cNvGrpSpPr/>
          <p:nvPr/>
        </p:nvGrpSpPr>
        <p:grpSpPr>
          <a:xfrm>
            <a:off x="8916187" y="732513"/>
            <a:ext cx="212725" cy="2571115"/>
            <a:chOff x="8916187" y="732513"/>
            <a:chExt cx="212725" cy="2571115"/>
          </a:xfrm>
        </p:grpSpPr>
        <p:sp>
          <p:nvSpPr>
            <p:cNvPr id="9" name="object 9"/>
            <p:cNvSpPr/>
            <p:nvPr/>
          </p:nvSpPr>
          <p:spPr>
            <a:xfrm>
              <a:off x="8962230" y="732513"/>
              <a:ext cx="121285" cy="2103755"/>
            </a:xfrm>
            <a:custGeom>
              <a:avLst/>
              <a:gdLst/>
              <a:ahLst/>
              <a:cxnLst/>
              <a:rect l="l" t="t" r="r" b="b"/>
              <a:pathLst>
                <a:path w="121284" h="2103755">
                  <a:moveTo>
                    <a:pt x="120719" y="4480"/>
                  </a:moveTo>
                  <a:lnTo>
                    <a:pt x="120719" y="16200"/>
                  </a:lnTo>
                  <a:lnTo>
                    <a:pt x="116197" y="20681"/>
                  </a:lnTo>
                  <a:lnTo>
                    <a:pt x="73753" y="20681"/>
                  </a:lnTo>
                  <a:lnTo>
                    <a:pt x="73753" y="2082534"/>
                  </a:lnTo>
                  <a:lnTo>
                    <a:pt x="116197" y="2082534"/>
                  </a:lnTo>
                  <a:lnTo>
                    <a:pt x="120719" y="2087015"/>
                  </a:lnTo>
                  <a:lnTo>
                    <a:pt x="120719" y="2098735"/>
                  </a:lnTo>
                  <a:lnTo>
                    <a:pt x="116197" y="2103216"/>
                  </a:lnTo>
                  <a:lnTo>
                    <a:pt x="4522" y="2103216"/>
                  </a:lnTo>
                  <a:lnTo>
                    <a:pt x="0" y="2098735"/>
                  </a:lnTo>
                  <a:lnTo>
                    <a:pt x="0" y="2087015"/>
                  </a:lnTo>
                  <a:lnTo>
                    <a:pt x="4522" y="2082534"/>
                  </a:lnTo>
                  <a:lnTo>
                    <a:pt x="52880" y="2082534"/>
                  </a:lnTo>
                  <a:lnTo>
                    <a:pt x="52880" y="20681"/>
                  </a:lnTo>
                  <a:lnTo>
                    <a:pt x="4522" y="20681"/>
                  </a:lnTo>
                  <a:lnTo>
                    <a:pt x="0" y="16200"/>
                  </a:lnTo>
                  <a:lnTo>
                    <a:pt x="0" y="10340"/>
                  </a:lnTo>
                  <a:lnTo>
                    <a:pt x="0" y="4825"/>
                  </a:lnTo>
                  <a:lnTo>
                    <a:pt x="4522" y="0"/>
                  </a:lnTo>
                  <a:lnTo>
                    <a:pt x="116197" y="0"/>
                  </a:lnTo>
                  <a:lnTo>
                    <a:pt x="120719" y="4480"/>
                  </a:lnTo>
                  <a:close/>
                </a:path>
              </a:pathLst>
            </a:custGeom>
            <a:solidFill>
              <a:srgbClr val="FFFFFF"/>
            </a:solidFill>
          </p:spPr>
          <p:txBody>
            <a:bodyPr wrap="square" lIns="0" tIns="0" rIns="0" bIns="0" rtlCol="0"/>
            <a:lstStyle/>
            <a:p>
              <a:endParaRPr/>
            </a:p>
          </p:txBody>
        </p:sp>
        <p:pic>
          <p:nvPicPr>
            <p:cNvPr id="10" name="object 10"/>
            <p:cNvPicPr/>
            <p:nvPr/>
          </p:nvPicPr>
          <p:blipFill>
            <a:blip r:embed="rId3" cstate="print"/>
            <a:stretch>
              <a:fillRect/>
            </a:stretch>
          </p:blipFill>
          <p:spPr>
            <a:xfrm>
              <a:off x="8916187" y="3090671"/>
              <a:ext cx="212414" cy="212572"/>
            </a:xfrm>
            <a:prstGeom prst="rect">
              <a:avLst/>
            </a:prstGeom>
          </p:spPr>
        </p:pic>
      </p:grpSp>
      <p:sp>
        <p:nvSpPr>
          <p:cNvPr id="13" name="TextBox 12">
            <a:extLst>
              <a:ext uri="{FF2B5EF4-FFF2-40B4-BE49-F238E27FC236}">
                <a16:creationId xmlns:a16="http://schemas.microsoft.com/office/drawing/2014/main" id="{6A3C32EA-02BD-48DA-AC4B-9106A22DBEB1}"/>
              </a:ext>
            </a:extLst>
          </p:cNvPr>
          <p:cNvSpPr txBox="1"/>
          <p:nvPr/>
        </p:nvSpPr>
        <p:spPr>
          <a:xfrm>
            <a:off x="2093197" y="1771035"/>
            <a:ext cx="6822990" cy="646331"/>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p:txBody>
      </p:sp>
      <p:sp>
        <p:nvSpPr>
          <p:cNvPr id="11" name="TextBox 10">
            <a:extLst>
              <a:ext uri="{FF2B5EF4-FFF2-40B4-BE49-F238E27FC236}">
                <a16:creationId xmlns:a16="http://schemas.microsoft.com/office/drawing/2014/main" id="{1616F1CF-EE9F-4B2D-A33F-7952D6BF3B7D}"/>
              </a:ext>
            </a:extLst>
          </p:cNvPr>
          <p:cNvSpPr txBox="1"/>
          <p:nvPr/>
        </p:nvSpPr>
        <p:spPr>
          <a:xfrm>
            <a:off x="670085" y="1633066"/>
            <a:ext cx="4906650" cy="2862322"/>
          </a:xfrm>
          <a:prstGeom prst="rect">
            <a:avLst/>
          </a:prstGeom>
          <a:noFill/>
        </p:spPr>
        <p:txBody>
          <a:bodyPr wrap="square">
            <a:spAutoFit/>
          </a:bodyPr>
          <a:lstStyle/>
          <a:p>
            <a:r>
              <a:rPr lang="en-US" dirty="0">
                <a:solidFill>
                  <a:schemeClr val="bg1"/>
                </a:solidFill>
              </a:rPr>
              <a:t>According to the Heuristic Evaluation on the Low Fidelity Prototype,</a:t>
            </a:r>
          </a:p>
          <a:p>
            <a:endParaRPr lang="en-US" dirty="0">
              <a:solidFill>
                <a:schemeClr val="bg1"/>
              </a:solidFill>
            </a:endParaRPr>
          </a:p>
          <a:p>
            <a:r>
              <a:rPr lang="en-US" dirty="0" err="1">
                <a:solidFill>
                  <a:schemeClr val="bg1"/>
                </a:solidFill>
              </a:rPr>
              <a:t>Cosisntency</a:t>
            </a:r>
            <a:r>
              <a:rPr lang="en-US" dirty="0">
                <a:solidFill>
                  <a:schemeClr val="bg1"/>
                </a:solidFill>
              </a:rPr>
              <a:t> and Standard: It can be clearing seen that Low Fidelity prototype successfully implemented consistency in the user Design while increasing the overall Usability </a:t>
            </a:r>
          </a:p>
          <a:p>
            <a:endParaRPr lang="en-US" dirty="0">
              <a:solidFill>
                <a:schemeClr val="bg1"/>
              </a:solidFill>
            </a:endParaRPr>
          </a:p>
          <a:p>
            <a:endParaRPr lang="en-US" dirty="0">
              <a:solidFill>
                <a:schemeClr val="bg1"/>
              </a:solidFill>
            </a:endParaRPr>
          </a:p>
          <a:p>
            <a:endParaRPr lang="en-US" dirty="0"/>
          </a:p>
        </p:txBody>
      </p:sp>
      <p:pic>
        <p:nvPicPr>
          <p:cNvPr id="16" name="Picture 15" descr="Graphical user interface&#10;&#10;Description automatically generated">
            <a:extLst>
              <a:ext uri="{FF2B5EF4-FFF2-40B4-BE49-F238E27FC236}">
                <a16:creationId xmlns:a16="http://schemas.microsoft.com/office/drawing/2014/main" id="{9CDB434F-6494-41BF-8DAA-EBB65F61FE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7607" y="277813"/>
            <a:ext cx="2155711" cy="2924346"/>
          </a:xfrm>
          <a:prstGeom prst="rect">
            <a:avLst/>
          </a:prstGeom>
          <a:ln>
            <a:noFill/>
          </a:ln>
          <a:effectLst>
            <a:outerShdw blurRad="190500" algn="tl" rotWithShape="0">
              <a:srgbClr val="000000">
                <a:alpha val="70000"/>
              </a:srgbClr>
            </a:outerShdw>
            <a:softEdge rad="177800"/>
          </a:effectLst>
        </p:spPr>
      </p:pic>
      <p:pic>
        <p:nvPicPr>
          <p:cNvPr id="18" name="Picture 17" descr="Graphical user interface, application&#10;&#10;Description automatically generated">
            <a:extLst>
              <a:ext uri="{FF2B5EF4-FFF2-40B4-BE49-F238E27FC236}">
                <a16:creationId xmlns:a16="http://schemas.microsoft.com/office/drawing/2014/main" id="{0C98E946-A6D2-4747-BE63-94D1167D3E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9829" y="3248933"/>
            <a:ext cx="1705411" cy="2699901"/>
          </a:xfrm>
          <a:prstGeom prst="rect">
            <a:avLst/>
          </a:prstGeom>
          <a:effectLst>
            <a:softEdge rad="127000"/>
          </a:effectLst>
        </p:spPr>
      </p:pic>
      <p:pic>
        <p:nvPicPr>
          <p:cNvPr id="20" name="Picture 19" descr="Graphical user interface, application&#10;&#10;Description automatically generated">
            <a:extLst>
              <a:ext uri="{FF2B5EF4-FFF2-40B4-BE49-F238E27FC236}">
                <a16:creationId xmlns:a16="http://schemas.microsoft.com/office/drawing/2014/main" id="{4F8C9517-D7FA-4E4D-BF36-35E7B5F9D0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0985" y="3255473"/>
            <a:ext cx="1705411" cy="2668726"/>
          </a:xfrm>
          <a:prstGeom prst="rect">
            <a:avLst/>
          </a:prstGeom>
          <a:effectLst>
            <a:softEdge rad="127000"/>
          </a:effectLst>
        </p:spPr>
      </p:pic>
    </p:spTree>
    <p:extLst>
      <p:ext uri="{BB962C8B-B14F-4D97-AF65-F5344CB8AC3E}">
        <p14:creationId xmlns:p14="http://schemas.microsoft.com/office/powerpoint/2010/main" val="4012883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TotalTime>
  <Words>1438</Words>
  <Application>Microsoft Office PowerPoint</Application>
  <PresentationFormat>Custom</PresentationFormat>
  <Paragraphs>181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Verdana</vt:lpstr>
      <vt:lpstr>Office Theme</vt:lpstr>
      <vt:lpstr>Fode Report</vt:lpstr>
      <vt:lpstr>Report Outline</vt:lpstr>
      <vt:lpstr>PowerPoint Presentation</vt:lpstr>
      <vt:lpstr>PowerPoint Presentation</vt:lpstr>
      <vt:lpstr>PowerPoint Presentation</vt:lpstr>
      <vt:lpstr>PowerPoint Presentation</vt:lpstr>
      <vt:lpstr>HE</vt:lpstr>
      <vt:lpstr>HE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Fode Report</dc:title>
  <dc:creator>Sarvesh Kaushik</dc:creator>
  <cp:lastModifiedBy>Sarvesh Kaushik</cp:lastModifiedBy>
  <cp:revision>61</cp:revision>
  <dcterms:created xsi:type="dcterms:W3CDTF">2021-05-05T17:30:30Z</dcterms:created>
  <dcterms:modified xsi:type="dcterms:W3CDTF">2021-05-06T19:54:47Z</dcterms:modified>
</cp:coreProperties>
</file>