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 id="2147483723" r:id="rId2"/>
  </p:sldMasterIdLst>
  <p:notesMasterIdLst>
    <p:notesMasterId r:id="rId20"/>
  </p:notesMasterIdLst>
  <p:sldIdLst>
    <p:sldId id="256" r:id="rId3"/>
    <p:sldId id="258" r:id="rId4"/>
    <p:sldId id="257" r:id="rId5"/>
    <p:sldId id="263" r:id="rId6"/>
    <p:sldId id="261" r:id="rId7"/>
    <p:sldId id="259" r:id="rId8"/>
    <p:sldId id="281" r:id="rId9"/>
    <p:sldId id="282" r:id="rId10"/>
    <p:sldId id="285" r:id="rId11"/>
    <p:sldId id="283" r:id="rId12"/>
    <p:sldId id="284" r:id="rId13"/>
    <p:sldId id="286" r:id="rId14"/>
    <p:sldId id="287" r:id="rId15"/>
    <p:sldId id="288" r:id="rId16"/>
    <p:sldId id="289" r:id="rId17"/>
    <p:sldId id="290" r:id="rId18"/>
    <p:sldId id="291" r:id="rId19"/>
  </p:sldIdLst>
  <p:sldSz cx="9753600" cy="7315200"/>
  <p:notesSz cx="97536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92" userDrawn="1">
          <p15:clr>
            <a:srgbClr val="A4A3A4"/>
          </p15:clr>
        </p15:guide>
        <p15:guide id="2" pos="1728" userDrawn="1">
          <p15:clr>
            <a:srgbClr val="A4A3A4"/>
          </p15:clr>
        </p15:guide>
        <p15:guide id="3" pos="3408" userDrawn="1">
          <p15:clr>
            <a:srgbClr val="A4A3A4"/>
          </p15:clr>
        </p15:guide>
        <p15:guide id="4" orient="horz" pos="864" userDrawn="1">
          <p15:clr>
            <a:srgbClr val="A4A3A4"/>
          </p15:clr>
        </p15:guide>
        <p15:guide id="5" orient="horz" pos="1392" userDrawn="1">
          <p15:clr>
            <a:srgbClr val="A4A3A4"/>
          </p15:clr>
        </p15:guide>
        <p15:guide id="6" orient="horz" pos="1776" userDrawn="1">
          <p15:clr>
            <a:srgbClr val="A4A3A4"/>
          </p15:clr>
        </p15:guide>
        <p15:guide id="7" orient="horz" pos="2064" userDrawn="1">
          <p15:clr>
            <a:srgbClr val="A4A3A4"/>
          </p15:clr>
        </p15:guide>
        <p15:guide id="8" pos="1776" userDrawn="1">
          <p15:clr>
            <a:srgbClr val="A4A3A4"/>
          </p15:clr>
        </p15:guide>
        <p15:guide id="9" pos="3456" userDrawn="1">
          <p15:clr>
            <a:srgbClr val="A4A3A4"/>
          </p15:clr>
        </p15:guide>
        <p15:guide id="10" orient="horz" pos="912" userDrawn="1">
          <p15:clr>
            <a:srgbClr val="A4A3A4"/>
          </p15:clr>
        </p15:guide>
        <p15:guide id="11" orient="horz" pos="1440" userDrawn="1">
          <p15:clr>
            <a:srgbClr val="A4A3A4"/>
          </p15:clr>
        </p15:guide>
        <p15:guide id="12" orient="horz" pos="1824" userDrawn="1">
          <p15:clr>
            <a:srgbClr val="A4A3A4"/>
          </p15:clr>
        </p15:guide>
        <p15:guide id="13" orient="horz" pos="2112" userDrawn="1">
          <p15:clr>
            <a:srgbClr val="A4A3A4"/>
          </p15:clr>
        </p15:guide>
        <p15:guide id="14" orient="horz"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p:cViewPr varScale="1">
        <p:scale>
          <a:sx n="81" d="100"/>
          <a:sy n="81" d="100"/>
        </p:scale>
        <p:origin x="1315" y="53"/>
      </p:cViewPr>
      <p:guideLst>
        <p:guide orient="horz" pos="3792"/>
        <p:guide pos="1728"/>
        <p:guide pos="3408"/>
        <p:guide orient="horz" pos="864"/>
        <p:guide orient="horz" pos="1392"/>
        <p:guide orient="horz" pos="1776"/>
        <p:guide orient="horz" pos="2064"/>
        <p:guide pos="1776"/>
        <p:guide pos="3456"/>
        <p:guide orient="horz" pos="912"/>
        <p:guide orient="horz" pos="1440"/>
        <p:guide orient="horz" pos="1824"/>
        <p:guide orient="horz" pos="2112"/>
        <p:guide orient="horz"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5925" cy="366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24500" y="0"/>
            <a:ext cx="4227513" cy="366713"/>
          </a:xfrm>
          <a:prstGeom prst="rect">
            <a:avLst/>
          </a:prstGeom>
        </p:spPr>
        <p:txBody>
          <a:bodyPr vert="horz" lIns="91440" tIns="45720" rIns="91440" bIns="45720" rtlCol="0"/>
          <a:lstStyle>
            <a:lvl1pPr algn="r">
              <a:defRPr sz="1200"/>
            </a:lvl1pPr>
          </a:lstStyle>
          <a:p>
            <a:fld id="{C6F148C0-816B-4D0D-8CE8-F4FACD4295C9}" type="datetimeFigureOut">
              <a:rPr lang="en-US" smtClean="0"/>
              <a:t>5/5/2021</a:t>
            </a:fld>
            <a:endParaRPr lang="en-US"/>
          </a:p>
        </p:txBody>
      </p:sp>
      <p:sp>
        <p:nvSpPr>
          <p:cNvPr id="4" name="Slide Image Placeholder 3"/>
          <p:cNvSpPr>
            <a:spLocks noGrp="1" noRot="1" noChangeAspect="1"/>
          </p:cNvSpPr>
          <p:nvPr>
            <p:ph type="sldImg" idx="2"/>
          </p:nvPr>
        </p:nvSpPr>
        <p:spPr>
          <a:xfrm>
            <a:off x="3230563" y="914400"/>
            <a:ext cx="3292475" cy="24685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74725" y="3521075"/>
            <a:ext cx="7804150" cy="28797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488"/>
            <a:ext cx="4225925" cy="366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24500" y="6948488"/>
            <a:ext cx="4227513" cy="366712"/>
          </a:xfrm>
          <a:prstGeom prst="rect">
            <a:avLst/>
          </a:prstGeom>
        </p:spPr>
        <p:txBody>
          <a:bodyPr vert="horz" lIns="91440" tIns="45720" rIns="91440" bIns="45720" rtlCol="0" anchor="b"/>
          <a:lstStyle>
            <a:lvl1pPr algn="r">
              <a:defRPr sz="1200"/>
            </a:lvl1pPr>
          </a:lstStyle>
          <a:p>
            <a:fld id="{B9E9DBCD-B4F5-4A65-BD2A-1F0E422024DB}" type="slidenum">
              <a:rPr lang="en-US" smtClean="0"/>
              <a:t>‹#›</a:t>
            </a:fld>
            <a:endParaRPr lang="en-US"/>
          </a:p>
        </p:txBody>
      </p:sp>
    </p:spTree>
    <p:extLst>
      <p:ext uri="{BB962C8B-B14F-4D97-AF65-F5344CB8AC3E}">
        <p14:creationId xmlns:p14="http://schemas.microsoft.com/office/powerpoint/2010/main" val="247879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F9E1956-E02C-401E-9D8E-BD3C53AA2FDF}"/>
              </a:ext>
            </a:extLst>
          </p:cNvPr>
          <p:cNvSpPr>
            <a:spLocks noGrp="1" noChangeArrowheads="1"/>
          </p:cNvSpPr>
          <p:nvPr>
            <p:ph type="sldNum"/>
          </p:nvPr>
        </p:nvSpPr>
        <p:spPr>
          <a:ln/>
        </p:spPr>
        <p:txBody>
          <a:bodyPr/>
          <a:lstStyle/>
          <a:p>
            <a:fld id="{D45C7CC6-FF76-4173-8171-94F9A56BC03A}" type="slidenum">
              <a:rPr lang="en-US" altLang="en-US"/>
              <a:pPr/>
              <a:t>16</a:t>
            </a:fld>
            <a:endParaRPr lang="en-US" altLang="en-US"/>
          </a:p>
        </p:txBody>
      </p:sp>
      <p:sp>
        <p:nvSpPr>
          <p:cNvPr id="4097" name="Rectangle 1">
            <a:extLst>
              <a:ext uri="{FF2B5EF4-FFF2-40B4-BE49-F238E27FC236}">
                <a16:creationId xmlns:a16="http://schemas.microsoft.com/office/drawing/2014/main" id="{C50BC988-E71D-4CE5-891F-BFCBCD0A0765}"/>
              </a:ext>
            </a:extLst>
          </p:cNvPr>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a:extLst>
              <a:ext uri="{FF2B5EF4-FFF2-40B4-BE49-F238E27FC236}">
                <a16:creationId xmlns:a16="http://schemas.microsoft.com/office/drawing/2014/main" id="{D1BF93E2-21AB-4E65-90B2-FB0AE56E5DE6}"/>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1520" y="1197187"/>
            <a:ext cx="8290560" cy="2546773"/>
          </a:xfrm>
        </p:spPr>
        <p:txBody>
          <a:bodyPr anchor="b"/>
          <a:lstStyle>
            <a:lvl1pPr algn="ctr">
              <a:defRPr sz="6400"/>
            </a:lvl1pPr>
          </a:lstStyle>
          <a:p>
            <a:r>
              <a:rPr lang="en-US"/>
              <a:t>Click to edit Master title style</a:t>
            </a:r>
            <a:endParaRPr lang="en-US" dirty="0"/>
          </a:p>
        </p:txBody>
      </p:sp>
      <p:sp>
        <p:nvSpPr>
          <p:cNvPr id="3" name="Subtitle 2"/>
          <p:cNvSpPr>
            <a:spLocks noGrp="1"/>
          </p:cNvSpPr>
          <p:nvPr>
            <p:ph type="subTitle" idx="1"/>
          </p:nvPr>
        </p:nvSpPr>
        <p:spPr>
          <a:xfrm>
            <a:off x="1219200" y="3842174"/>
            <a:ext cx="7315200" cy="1766146"/>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4990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6564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9921" y="389467"/>
            <a:ext cx="2103120" cy="61992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70561" y="389467"/>
            <a:ext cx="6187440" cy="61992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45042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71505" y="2522578"/>
            <a:ext cx="6610589" cy="1762125"/>
          </a:xfrm>
          <a:prstGeom prst="rect">
            <a:avLst/>
          </a:prstGeom>
        </p:spPr>
        <p:txBody>
          <a:bodyPr wrap="square" lIns="0" tIns="0" rIns="0" bIns="0">
            <a:spAutoFit/>
          </a:bodyPr>
          <a:lstStyle>
            <a:lvl1pPr>
              <a:defRPr sz="3800" b="1" i="0">
                <a:solidFill>
                  <a:srgbClr val="F7FAFD"/>
                </a:solidFill>
                <a:latin typeface="Tahoma"/>
                <a:cs typeface="Tahoma"/>
              </a:defRPr>
            </a:lvl1pPr>
          </a:lstStyle>
          <a:p>
            <a:endParaRPr/>
          </a:p>
        </p:txBody>
      </p:sp>
      <p:sp>
        <p:nvSpPr>
          <p:cNvPr id="3" name="Holder 3"/>
          <p:cNvSpPr>
            <a:spLocks noGrp="1"/>
          </p:cNvSpPr>
          <p:nvPr>
            <p:ph type="subTitle" idx="4"/>
          </p:nvPr>
        </p:nvSpPr>
        <p:spPr>
          <a:xfrm>
            <a:off x="1463040" y="4096512"/>
            <a:ext cx="682752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44553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71911" y="2682242"/>
            <a:ext cx="7040481" cy="2413633"/>
          </a:xfrm>
        </p:spPr>
        <p:txBody>
          <a:bodyPr anchor="b">
            <a:normAutofit/>
          </a:bodyPr>
          <a:lstStyle>
            <a:lvl1pPr>
              <a:defRPr sz="5760"/>
            </a:lvl1pPr>
          </a:lstStyle>
          <a:p>
            <a:r>
              <a:rPr lang="en-US"/>
              <a:t>Click to edit Master title style</a:t>
            </a:r>
            <a:endParaRPr lang="en-US" dirty="0"/>
          </a:p>
        </p:txBody>
      </p:sp>
      <p:sp>
        <p:nvSpPr>
          <p:cNvPr id="3" name="Subtitle 2"/>
          <p:cNvSpPr>
            <a:spLocks noGrp="1"/>
          </p:cNvSpPr>
          <p:nvPr>
            <p:ph type="subTitle" idx="1"/>
          </p:nvPr>
        </p:nvSpPr>
        <p:spPr>
          <a:xfrm>
            <a:off x="2071911" y="5095872"/>
            <a:ext cx="7040481" cy="1201369"/>
          </a:xfrm>
        </p:spPr>
        <p:txBody>
          <a:bodyPr anchor="t"/>
          <a:lstStyle>
            <a:lvl1pPr marL="0" indent="0" algn="l">
              <a:buNone/>
              <a:defRPr>
                <a:solidFill>
                  <a:schemeClr val="tx1">
                    <a:lumMod val="65000"/>
                    <a:lumOff val="35000"/>
                  </a:schemeClr>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52909B-09F8-4BD5-AF55-A665955BBD60}"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3833" y="4609236"/>
            <a:ext cx="1488505" cy="833900"/>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51556" y="4831511"/>
            <a:ext cx="623977" cy="38946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349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74882" y="665717"/>
            <a:ext cx="7028479" cy="1366283"/>
          </a:xfrm>
        </p:spPr>
        <p:txBody>
          <a:bodyPr/>
          <a:lstStyle/>
          <a:p>
            <a:r>
              <a:rPr lang="en-US"/>
              <a:t>Click to edit Master title style</a:t>
            </a:r>
            <a:endParaRPr lang="en-US" dirty="0"/>
          </a:p>
        </p:txBody>
      </p:sp>
      <p:sp>
        <p:nvSpPr>
          <p:cNvPr id="3" name="Content Placeholder 2"/>
          <p:cNvSpPr>
            <a:spLocks noGrp="1"/>
          </p:cNvSpPr>
          <p:nvPr>
            <p:ph idx="1"/>
          </p:nvPr>
        </p:nvSpPr>
        <p:spPr>
          <a:xfrm>
            <a:off x="2071910" y="2275840"/>
            <a:ext cx="7031451" cy="4029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6A65E-2E7B-45D1-A4B9-0680C068B11A}"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62" y="758607"/>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9734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71910" y="2212866"/>
            <a:ext cx="7031451" cy="1566720"/>
          </a:xfrm>
        </p:spPr>
        <p:txBody>
          <a:bodyPr anchor="b"/>
          <a:lstStyle>
            <a:lvl1pPr algn="l">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2071910" y="3820160"/>
            <a:ext cx="7031451" cy="917760"/>
          </a:xfrm>
        </p:spPr>
        <p:txBody>
          <a:bodyPr anchor="t"/>
          <a:lstStyle>
            <a:lvl1pPr marL="0" indent="0" algn="l">
              <a:buNone/>
              <a:defRPr sz="2133">
                <a:solidFill>
                  <a:schemeClr val="tx1">
                    <a:lumMod val="65000"/>
                    <a:lumOff val="3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5D96E-8D7E-422E-A2A8-D28C1B4E7B86}"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62" y="3377629"/>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45310" y="3460416"/>
            <a:ext cx="623977" cy="38946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8791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1911" y="2279154"/>
            <a:ext cx="3410700" cy="401855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93128" y="2279154"/>
            <a:ext cx="3410233" cy="401855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A3118-2D63-46DE-A5FD-62B7769B1823}"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62" y="758607"/>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45310" y="840302"/>
            <a:ext cx="623977" cy="38946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911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416375" y="2375068"/>
            <a:ext cx="3066236" cy="614679"/>
          </a:xfrm>
        </p:spPr>
        <p:txBody>
          <a:bodyPr anchor="b">
            <a:noAutofit/>
          </a:bodyPr>
          <a:lstStyle>
            <a:lvl1pPr marL="0" indent="0">
              <a:buNone/>
              <a:defRPr sz="2560" b="0"/>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2071909" y="2989748"/>
            <a:ext cx="3410701" cy="33127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33232" y="2371625"/>
            <a:ext cx="3064788" cy="614679"/>
          </a:xfrm>
        </p:spPr>
        <p:txBody>
          <a:bodyPr anchor="b">
            <a:noAutofit/>
          </a:bodyPr>
          <a:lstStyle>
            <a:lvl1pPr marL="0" indent="0">
              <a:buNone/>
              <a:defRPr sz="2560" b="0"/>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5689296" y="2986304"/>
            <a:ext cx="3408725" cy="33127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A95C9-E353-4D5F-9DEE-820E2A1F9C49}" type="datetimeFigureOut">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62" y="758607"/>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45310" y="840302"/>
            <a:ext cx="623977" cy="38946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799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74880" y="665717"/>
            <a:ext cx="7028480" cy="136628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62" y="758607"/>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23100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34154-F461-49B9-A649-5772D9210BB9}" type="datetimeFigureOut">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62" y="758607"/>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620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89219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1909" y="475827"/>
            <a:ext cx="2804890" cy="1041399"/>
          </a:xfrm>
        </p:spPr>
        <p:txBody>
          <a:bodyPr anchor="b"/>
          <a:lstStyle>
            <a:lvl1pPr algn="l">
              <a:defRPr sz="2133" b="0"/>
            </a:lvl1pPr>
          </a:lstStyle>
          <a:p>
            <a:r>
              <a:rPr lang="en-US"/>
              <a:t>Click to edit Master title style</a:t>
            </a:r>
            <a:endParaRPr lang="en-US" dirty="0"/>
          </a:p>
        </p:txBody>
      </p:sp>
      <p:sp>
        <p:nvSpPr>
          <p:cNvPr id="3" name="Content Placeholder 2"/>
          <p:cNvSpPr>
            <a:spLocks noGrp="1"/>
          </p:cNvSpPr>
          <p:nvPr>
            <p:ph idx="1"/>
          </p:nvPr>
        </p:nvSpPr>
        <p:spPr>
          <a:xfrm>
            <a:off x="5059727" y="475829"/>
            <a:ext cx="4043633" cy="577596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71909" y="1705187"/>
            <a:ext cx="2804890" cy="4546598"/>
          </a:xfrm>
        </p:spPr>
        <p:txBody>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44CA1323-B5E5-4968-904B-943CFA4A926F}"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62" y="758607"/>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659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1910" y="5120640"/>
            <a:ext cx="7031451" cy="604521"/>
          </a:xfrm>
        </p:spPr>
        <p:txBody>
          <a:bodyPr anchor="b">
            <a:normAutofit/>
          </a:bodyPr>
          <a:lstStyle>
            <a:lvl1pPr algn="l">
              <a:defRPr sz="25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71910" y="677296"/>
            <a:ext cx="7031451" cy="4111968"/>
          </a:xfrm>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2071910" y="5725161"/>
            <a:ext cx="7031451" cy="526626"/>
          </a:xfrm>
        </p:spPr>
        <p:txBody>
          <a:bodyPr>
            <a:normAutofit/>
          </a:bodyPr>
          <a:lstStyle>
            <a:lvl1pPr marL="0" indent="0">
              <a:buNone/>
              <a:defRPr sz="128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DE842EE3-1862-478D-ABFA-CE4447D28533}"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62" y="5238038"/>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45310" y="5315294"/>
            <a:ext cx="623977" cy="38946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08447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71910" y="650240"/>
            <a:ext cx="7031451" cy="3324843"/>
          </a:xfrm>
        </p:spPr>
        <p:txBody>
          <a:bodyPr anchor="ctr">
            <a:normAutofit/>
          </a:bodyPr>
          <a:lstStyle>
            <a:lvl1pPr algn="l">
              <a:defRPr sz="5120" b="0" cap="none"/>
            </a:lvl1pPr>
          </a:lstStyle>
          <a:p>
            <a:r>
              <a:rPr lang="en-US"/>
              <a:t>Click to edit Master title style</a:t>
            </a:r>
            <a:endParaRPr lang="en-US" dirty="0"/>
          </a:p>
        </p:txBody>
      </p:sp>
      <p:sp>
        <p:nvSpPr>
          <p:cNvPr id="3" name="Text Placeholder 2"/>
          <p:cNvSpPr>
            <a:spLocks noGrp="1"/>
          </p:cNvSpPr>
          <p:nvPr>
            <p:ph type="body" idx="1"/>
          </p:nvPr>
        </p:nvSpPr>
        <p:spPr>
          <a:xfrm>
            <a:off x="2071910" y="4644316"/>
            <a:ext cx="7031451" cy="1659588"/>
          </a:xfrm>
        </p:spPr>
        <p:txBody>
          <a:bodyPr anchor="ctr">
            <a:normAutofit/>
          </a:bodyPr>
          <a:lstStyle>
            <a:lvl1pPr marL="0" indent="0" algn="l">
              <a:buNone/>
              <a:defRPr sz="1920">
                <a:solidFill>
                  <a:schemeClr val="tx1">
                    <a:lumMod val="65000"/>
                    <a:lumOff val="3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62" y="3377629"/>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45310" y="3460416"/>
            <a:ext cx="623977" cy="389467"/>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607328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3998" y="650240"/>
            <a:ext cx="6516893" cy="3088640"/>
          </a:xfrm>
        </p:spPr>
        <p:txBody>
          <a:bodyPr anchor="ctr">
            <a:normAutofit/>
          </a:bodyPr>
          <a:lstStyle>
            <a:lvl1pPr algn="l">
              <a:defRPr sz="512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577037" y="3738880"/>
            <a:ext cx="6030814" cy="406400"/>
          </a:xfrm>
        </p:spPr>
        <p:txBody>
          <a:bodyPr anchor="ctr">
            <a:noAutofit/>
          </a:bodyPr>
          <a:lstStyle>
            <a:lvl1pPr marL="0" indent="0">
              <a:buFontTx/>
              <a:buNone/>
              <a:defRPr sz="1707">
                <a:solidFill>
                  <a:schemeClr val="tx1">
                    <a:lumMod val="50000"/>
                    <a:lumOff val="50000"/>
                  </a:schemeClr>
                </a:solidFill>
              </a:defRPr>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a:t>Click to edit Master text styles</a:t>
            </a:r>
          </a:p>
        </p:txBody>
      </p:sp>
      <p:sp>
        <p:nvSpPr>
          <p:cNvPr id="3" name="Text Placeholder 2"/>
          <p:cNvSpPr>
            <a:spLocks noGrp="1"/>
          </p:cNvSpPr>
          <p:nvPr>
            <p:ph type="body" idx="1"/>
          </p:nvPr>
        </p:nvSpPr>
        <p:spPr>
          <a:xfrm>
            <a:off x="2071910" y="4644316"/>
            <a:ext cx="7031451" cy="1659588"/>
          </a:xfrm>
        </p:spPr>
        <p:txBody>
          <a:bodyPr anchor="ctr">
            <a:normAutofit/>
          </a:bodyPr>
          <a:lstStyle>
            <a:lvl1pPr marL="0" indent="0" algn="l">
              <a:buNone/>
              <a:defRPr sz="1920">
                <a:solidFill>
                  <a:schemeClr val="tx1">
                    <a:lumMod val="65000"/>
                    <a:lumOff val="3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62" y="3377629"/>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45310" y="3460416"/>
            <a:ext cx="623977" cy="389467"/>
          </a:xfrm>
        </p:spPr>
        <p:txBody>
          <a:bodyPr/>
          <a:lstStyle/>
          <a:p>
            <a:fld id="{B6F15528-21DE-4FAA-801E-634DDDAF4B2B}" type="slidenum">
              <a:rPr lang="en-US" smtClean="0"/>
              <a:t>‹#›</a:t>
            </a:fld>
            <a:endParaRPr lang="en-US"/>
          </a:p>
        </p:txBody>
      </p:sp>
      <p:sp>
        <p:nvSpPr>
          <p:cNvPr id="14" name="TextBox 13"/>
          <p:cNvSpPr txBox="1"/>
          <p:nvPr/>
        </p:nvSpPr>
        <p:spPr>
          <a:xfrm>
            <a:off x="1928871" y="691205"/>
            <a:ext cx="487807" cy="623761"/>
          </a:xfrm>
          <a:prstGeom prst="rect">
            <a:avLst/>
          </a:prstGeom>
        </p:spPr>
        <p:txBody>
          <a:bodyPr vert="horz" lIns="97536" tIns="48768" rIns="97536" bIns="48768" rtlCol="0" anchor="ctr">
            <a:noAutofit/>
          </a:bodyPr>
          <a:lstStyle/>
          <a:p>
            <a:pPr lvl="0"/>
            <a:r>
              <a:rPr lang="en-US" sz="8534" baseline="0" dirty="0">
                <a:ln w="3175" cmpd="sng">
                  <a:noFill/>
                </a:ln>
                <a:solidFill>
                  <a:schemeClr val="accent1"/>
                </a:solidFill>
                <a:effectLst/>
                <a:latin typeface="Arial"/>
              </a:rPr>
              <a:t>“</a:t>
            </a:r>
          </a:p>
        </p:txBody>
      </p:sp>
      <p:sp>
        <p:nvSpPr>
          <p:cNvPr id="15" name="TextBox 14"/>
          <p:cNvSpPr txBox="1"/>
          <p:nvPr/>
        </p:nvSpPr>
        <p:spPr>
          <a:xfrm>
            <a:off x="8714169" y="3098993"/>
            <a:ext cx="487807" cy="623761"/>
          </a:xfrm>
          <a:prstGeom prst="rect">
            <a:avLst/>
          </a:prstGeom>
        </p:spPr>
        <p:txBody>
          <a:bodyPr vert="horz" lIns="97536" tIns="48768" rIns="97536" bIns="48768" rtlCol="0" anchor="ctr">
            <a:noAutofit/>
          </a:bodyPr>
          <a:lstStyle/>
          <a:p>
            <a:pPr lvl="0"/>
            <a:r>
              <a:rPr lang="en-US" sz="853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29051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71910" y="2600962"/>
            <a:ext cx="7031451" cy="2906501"/>
          </a:xfrm>
        </p:spPr>
        <p:txBody>
          <a:bodyPr anchor="b">
            <a:normAutofit/>
          </a:bodyPr>
          <a:lstStyle>
            <a:lvl1pPr algn="l">
              <a:defRPr sz="5120" b="0"/>
            </a:lvl1pPr>
          </a:lstStyle>
          <a:p>
            <a:r>
              <a:rPr lang="en-US"/>
              <a:t>Click to edit Master title style</a:t>
            </a:r>
            <a:endParaRPr lang="en-US" dirty="0"/>
          </a:p>
        </p:txBody>
      </p:sp>
      <p:sp>
        <p:nvSpPr>
          <p:cNvPr id="4" name="Text Placeholder 3"/>
          <p:cNvSpPr>
            <a:spLocks noGrp="1"/>
          </p:cNvSpPr>
          <p:nvPr>
            <p:ph type="body" sz="half" idx="2"/>
          </p:nvPr>
        </p:nvSpPr>
        <p:spPr>
          <a:xfrm>
            <a:off x="2071910" y="5527040"/>
            <a:ext cx="7031451" cy="77826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39DBA2-4164-48AA-BE36-C02775701CCE}"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62" y="5238038"/>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45310" y="5315294"/>
            <a:ext cx="623977" cy="38946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99047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333998" y="650240"/>
            <a:ext cx="6516893" cy="3088640"/>
          </a:xfrm>
        </p:spPr>
        <p:txBody>
          <a:bodyPr anchor="ctr">
            <a:normAutofit/>
          </a:bodyPr>
          <a:lstStyle>
            <a:lvl1pPr algn="l">
              <a:defRPr sz="512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071909" y="4632960"/>
            <a:ext cx="7134178" cy="894080"/>
          </a:xfrm>
        </p:spPr>
        <p:txBody>
          <a:bodyPr anchor="b">
            <a:noAutofit/>
          </a:bodyPr>
          <a:lstStyle>
            <a:lvl1pPr marL="0" indent="0">
              <a:buFontTx/>
              <a:buNone/>
              <a:defRPr sz="2560">
                <a:solidFill>
                  <a:schemeClr val="accent1"/>
                </a:solidFill>
              </a:defRPr>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071909" y="5527040"/>
            <a:ext cx="7134178" cy="77826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62" y="5238038"/>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45310" y="5315294"/>
            <a:ext cx="623977" cy="389467"/>
          </a:xfrm>
        </p:spPr>
        <p:txBody>
          <a:bodyPr/>
          <a:lstStyle/>
          <a:p>
            <a:fld id="{B6F15528-21DE-4FAA-801E-634DDDAF4B2B}" type="slidenum">
              <a:rPr lang="en-US" smtClean="0"/>
              <a:t>‹#›</a:t>
            </a:fld>
            <a:endParaRPr lang="en-US"/>
          </a:p>
        </p:txBody>
      </p:sp>
      <p:sp>
        <p:nvSpPr>
          <p:cNvPr id="11" name="TextBox 10"/>
          <p:cNvSpPr txBox="1"/>
          <p:nvPr/>
        </p:nvSpPr>
        <p:spPr>
          <a:xfrm>
            <a:off x="1928871" y="691205"/>
            <a:ext cx="487807" cy="623761"/>
          </a:xfrm>
          <a:prstGeom prst="rect">
            <a:avLst/>
          </a:prstGeom>
        </p:spPr>
        <p:txBody>
          <a:bodyPr vert="horz" lIns="97536" tIns="48768" rIns="97536" bIns="48768" rtlCol="0" anchor="ctr">
            <a:noAutofit/>
          </a:bodyPr>
          <a:lstStyle/>
          <a:p>
            <a:pPr lvl="0"/>
            <a:r>
              <a:rPr lang="en-US" sz="8534" baseline="0" dirty="0">
                <a:ln w="3175" cmpd="sng">
                  <a:noFill/>
                </a:ln>
                <a:solidFill>
                  <a:schemeClr val="accent1"/>
                </a:solidFill>
                <a:effectLst/>
                <a:latin typeface="Arial"/>
              </a:rPr>
              <a:t>“</a:t>
            </a:r>
          </a:p>
        </p:txBody>
      </p:sp>
      <p:sp>
        <p:nvSpPr>
          <p:cNvPr id="12" name="TextBox 11"/>
          <p:cNvSpPr txBox="1"/>
          <p:nvPr/>
        </p:nvSpPr>
        <p:spPr>
          <a:xfrm>
            <a:off x="8714169" y="3098993"/>
            <a:ext cx="487807" cy="623761"/>
          </a:xfrm>
          <a:prstGeom prst="rect">
            <a:avLst/>
          </a:prstGeom>
        </p:spPr>
        <p:txBody>
          <a:bodyPr vert="horz" lIns="97536" tIns="48768" rIns="97536" bIns="48768" rtlCol="0" anchor="ctr">
            <a:noAutofit/>
          </a:bodyPr>
          <a:lstStyle/>
          <a:p>
            <a:pPr lvl="0"/>
            <a:r>
              <a:rPr lang="en-US" sz="853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1302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071910" y="669234"/>
            <a:ext cx="7031450" cy="3072021"/>
          </a:xfrm>
        </p:spPr>
        <p:txBody>
          <a:bodyPr anchor="ctr">
            <a:normAutofit/>
          </a:bodyPr>
          <a:lstStyle>
            <a:lvl1pPr algn="l">
              <a:defRPr sz="5120" b="0"/>
            </a:lvl1pPr>
          </a:lstStyle>
          <a:p>
            <a:r>
              <a:rPr lang="en-US"/>
              <a:t>Click to edit Master title style</a:t>
            </a:r>
            <a:endParaRPr lang="en-US" dirty="0"/>
          </a:p>
        </p:txBody>
      </p:sp>
      <p:sp>
        <p:nvSpPr>
          <p:cNvPr id="21" name="Text Placeholder 9"/>
          <p:cNvSpPr>
            <a:spLocks noGrp="1"/>
          </p:cNvSpPr>
          <p:nvPr>
            <p:ph type="body" sz="quarter" idx="13"/>
          </p:nvPr>
        </p:nvSpPr>
        <p:spPr>
          <a:xfrm>
            <a:off x="2071910" y="4632960"/>
            <a:ext cx="7031451" cy="894080"/>
          </a:xfrm>
        </p:spPr>
        <p:txBody>
          <a:bodyPr anchor="b">
            <a:noAutofit/>
          </a:bodyPr>
          <a:lstStyle>
            <a:lvl1pPr marL="0" indent="0">
              <a:buFontTx/>
              <a:buNone/>
              <a:defRPr sz="2560">
                <a:solidFill>
                  <a:schemeClr val="accent1"/>
                </a:solidFill>
              </a:defRPr>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071910" y="5527040"/>
            <a:ext cx="7031451" cy="77826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62" y="5238038"/>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45310" y="5315294"/>
            <a:ext cx="623977" cy="389467"/>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0437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D82FE-38CB-4EF0-933A-9DB1E0083DE7}"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62" y="758607"/>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674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37104" y="669234"/>
            <a:ext cx="1766541" cy="563607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071911" y="669234"/>
            <a:ext cx="5030771" cy="563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4D7EC-FC7F-48C5-AE2E-706146BC4953}"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62" y="758607"/>
            <a:ext cx="1448913" cy="541872"/>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586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5481" y="1823722"/>
            <a:ext cx="8412480" cy="3042919"/>
          </a:xfrm>
        </p:spPr>
        <p:txBody>
          <a:bodyPr anchor="b"/>
          <a:lstStyle>
            <a:lvl1pPr>
              <a:defRPr sz="6400"/>
            </a:lvl1pPr>
          </a:lstStyle>
          <a:p>
            <a:r>
              <a:rPr lang="en-US"/>
              <a:t>Click to edit Master title style</a:t>
            </a:r>
            <a:endParaRPr lang="en-US" dirty="0"/>
          </a:p>
        </p:txBody>
      </p:sp>
      <p:sp>
        <p:nvSpPr>
          <p:cNvPr id="3" name="Text Placeholder 2"/>
          <p:cNvSpPr>
            <a:spLocks noGrp="1"/>
          </p:cNvSpPr>
          <p:nvPr>
            <p:ph type="body" idx="1"/>
          </p:nvPr>
        </p:nvSpPr>
        <p:spPr>
          <a:xfrm>
            <a:off x="665481" y="4895429"/>
            <a:ext cx="8412480" cy="1600199"/>
          </a:xfrm>
        </p:spPr>
        <p:txBody>
          <a:bodyPr/>
          <a:lstStyle>
            <a:lvl1pPr marL="0" indent="0">
              <a:buNone/>
              <a:defRPr sz="2560">
                <a:solidFill>
                  <a:schemeClr val="tx1"/>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0233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0560" y="1947333"/>
            <a:ext cx="414528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37760" y="1947333"/>
            <a:ext cx="414528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7835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1830" y="389468"/>
            <a:ext cx="8412480" cy="14139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1832" y="1793241"/>
            <a:ext cx="4126229" cy="878839"/>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671832" y="2672080"/>
            <a:ext cx="4126229"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37761" y="1793241"/>
            <a:ext cx="4146550" cy="878839"/>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4937761" y="2672080"/>
            <a:ext cx="4146550"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7154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8467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0909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830" y="487680"/>
            <a:ext cx="3145790" cy="1706880"/>
          </a:xfrm>
        </p:spPr>
        <p:txBody>
          <a:bodyPr anchor="b"/>
          <a:lstStyle>
            <a:lvl1pPr>
              <a:defRPr sz="3413"/>
            </a:lvl1pPr>
          </a:lstStyle>
          <a:p>
            <a:r>
              <a:rPr lang="en-US"/>
              <a:t>Click to edit Master title style</a:t>
            </a:r>
            <a:endParaRPr lang="en-US" dirty="0"/>
          </a:p>
        </p:txBody>
      </p:sp>
      <p:sp>
        <p:nvSpPr>
          <p:cNvPr id="3" name="Content Placeholder 2"/>
          <p:cNvSpPr>
            <a:spLocks noGrp="1"/>
          </p:cNvSpPr>
          <p:nvPr>
            <p:ph idx="1"/>
          </p:nvPr>
        </p:nvSpPr>
        <p:spPr>
          <a:xfrm>
            <a:off x="4146550" y="1053255"/>
            <a:ext cx="4937760" cy="5198533"/>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1830" y="2194560"/>
            <a:ext cx="3145790" cy="4065694"/>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6568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830" y="487680"/>
            <a:ext cx="3145790" cy="1706880"/>
          </a:xfrm>
        </p:spPr>
        <p:txBody>
          <a:bodyPr anchor="b"/>
          <a:lstStyle>
            <a:lvl1pPr>
              <a:defRPr sz="3413"/>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6550" y="1053255"/>
            <a:ext cx="4937760" cy="5198533"/>
          </a:xfrm>
        </p:spPr>
        <p:txBody>
          <a:bodyPr anchor="t"/>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671830" y="2194560"/>
            <a:ext cx="3145790" cy="4065694"/>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8905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0560" y="389468"/>
            <a:ext cx="8412480" cy="14139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0560" y="1947333"/>
            <a:ext cx="8412480" cy="4641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0560" y="6780108"/>
            <a:ext cx="2194560" cy="389467"/>
          </a:xfrm>
          <a:prstGeom prst="rect">
            <a:avLst/>
          </a:prstGeom>
        </p:spPr>
        <p:txBody>
          <a:bodyPr vert="horz" lIns="91440" tIns="45720" rIns="91440" bIns="45720" rtlCol="0" anchor="ctr"/>
          <a:lstStyle>
            <a:lvl1pPr algn="l">
              <a:defRPr sz="1280">
                <a:solidFill>
                  <a:schemeClr val="tx1">
                    <a:tint val="75000"/>
                  </a:schemeClr>
                </a:solidFill>
              </a:defRPr>
            </a:lvl1pPr>
          </a:lstStyle>
          <a:p>
            <a:fld id="{1D8BD707-D9CF-40AE-B4C6-C98DA3205C09}" type="datetimeFigureOut">
              <a:rPr lang="en-US" smtClean="0"/>
              <a:t>5/5/2021</a:t>
            </a:fld>
            <a:endParaRPr lang="en-US"/>
          </a:p>
        </p:txBody>
      </p:sp>
      <p:sp>
        <p:nvSpPr>
          <p:cNvPr id="5" name="Footer Placeholder 4"/>
          <p:cNvSpPr>
            <a:spLocks noGrp="1"/>
          </p:cNvSpPr>
          <p:nvPr>
            <p:ph type="ftr" sz="quarter" idx="3"/>
          </p:nvPr>
        </p:nvSpPr>
        <p:spPr>
          <a:xfrm>
            <a:off x="3230880" y="6780108"/>
            <a:ext cx="3291840" cy="389467"/>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88480" y="6780108"/>
            <a:ext cx="2194560" cy="389467"/>
          </a:xfrm>
          <a:prstGeom prst="rect">
            <a:avLst/>
          </a:prstGeom>
        </p:spPr>
        <p:txBody>
          <a:bodyPr vert="horz" lIns="91440" tIns="45720" rIns="91440" bIns="45720" rtlCol="0" anchor="ctr"/>
          <a:lstStyle>
            <a:lvl1pPr algn="r">
              <a:defRPr sz="128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707323463"/>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43840"/>
            <a:ext cx="2113280" cy="7081203"/>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1783" y="304"/>
            <a:ext cx="2082423" cy="7309833"/>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95072" cy="7315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074880" y="665717"/>
            <a:ext cx="7028480" cy="136628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71910" y="2275840"/>
            <a:ext cx="7031451" cy="41452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90560" y="6544096"/>
            <a:ext cx="817472" cy="394849"/>
          </a:xfrm>
          <a:prstGeom prst="rect">
            <a:avLst/>
          </a:prstGeom>
        </p:spPr>
        <p:txBody>
          <a:bodyPr vert="horz" lIns="91440" tIns="45720" rIns="91440" bIns="45720" rtlCol="0" anchor="ctr"/>
          <a:lstStyle>
            <a:lvl1pPr algn="r">
              <a:defRPr sz="960">
                <a:solidFill>
                  <a:schemeClr val="tx1">
                    <a:tint val="75000"/>
                  </a:schemeClr>
                </a:solidFill>
              </a:defRPr>
            </a:lvl1pPr>
          </a:lstStyle>
          <a:p>
            <a:fld id="{1D8BD707-D9CF-40AE-B4C6-C98DA3205C09}" type="datetimeFigureOut">
              <a:rPr lang="en-US" smtClean="0"/>
              <a:t>5/5/2021</a:t>
            </a:fld>
            <a:endParaRPr lang="en-US"/>
          </a:p>
        </p:txBody>
      </p:sp>
      <p:sp>
        <p:nvSpPr>
          <p:cNvPr id="5" name="Footer Placeholder 4"/>
          <p:cNvSpPr>
            <a:spLocks noGrp="1"/>
          </p:cNvSpPr>
          <p:nvPr>
            <p:ph type="ftr" sz="quarter" idx="3"/>
          </p:nvPr>
        </p:nvSpPr>
        <p:spPr>
          <a:xfrm>
            <a:off x="2071909" y="6544863"/>
            <a:ext cx="6097587" cy="389467"/>
          </a:xfrm>
          <a:prstGeom prst="rect">
            <a:avLst/>
          </a:prstGeom>
        </p:spPr>
        <p:txBody>
          <a:bodyPr vert="horz" lIns="91440" tIns="45720" rIns="91440" bIns="45720" rtlCol="0" anchor="ctr"/>
          <a:lstStyle>
            <a:lvl1pPr algn="l">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45310" y="840302"/>
            <a:ext cx="623977" cy="389467"/>
          </a:xfrm>
          <a:prstGeom prst="rect">
            <a:avLst/>
          </a:prstGeom>
        </p:spPr>
        <p:txBody>
          <a:bodyPr vert="horz" lIns="91440" tIns="45720" rIns="91440" bIns="45720" rtlCol="0" anchor="ctr"/>
          <a:lstStyle>
            <a:lvl1pPr algn="r">
              <a:defRPr sz="2133">
                <a:solidFill>
                  <a:srgbClr val="FEFFFF"/>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70250896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87695" rtl="0" eaLnBrk="1" latinLnBrk="0" hangingPunct="1">
        <a:spcBef>
          <a:spcPct val="0"/>
        </a:spcBef>
        <a:buNone/>
        <a:defRPr sz="384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71" indent="-365771" algn="l" defTabSz="487695" rtl="0" eaLnBrk="1" latinLnBrk="0" hangingPunct="1">
        <a:spcBef>
          <a:spcPts val="1067"/>
        </a:spcBef>
        <a:spcAft>
          <a:spcPts val="0"/>
        </a:spcAft>
        <a:buClr>
          <a:schemeClr val="accent1"/>
        </a:buClr>
        <a:buFont typeface="Wingdings 3" charset="2"/>
        <a:buChar char=""/>
        <a:defRPr sz="1920" kern="1200">
          <a:solidFill>
            <a:schemeClr val="tx1">
              <a:lumMod val="75000"/>
              <a:lumOff val="25000"/>
            </a:schemeClr>
          </a:solidFill>
          <a:latin typeface="+mn-lt"/>
          <a:ea typeface="+mn-ea"/>
          <a:cs typeface="+mn-cs"/>
        </a:defRPr>
      </a:lvl1pPr>
      <a:lvl2pPr marL="792505" indent="-304810" algn="l" defTabSz="487695" rtl="0" eaLnBrk="1" latinLnBrk="0" hangingPunct="1">
        <a:spcBef>
          <a:spcPts val="1067"/>
        </a:spcBef>
        <a:spcAft>
          <a:spcPts val="0"/>
        </a:spcAft>
        <a:buClr>
          <a:schemeClr val="accent1"/>
        </a:buClr>
        <a:buFont typeface="Wingdings 3" charset="2"/>
        <a:buChar char=""/>
        <a:defRPr sz="1707" kern="1200">
          <a:solidFill>
            <a:schemeClr val="tx1">
              <a:lumMod val="75000"/>
              <a:lumOff val="25000"/>
            </a:schemeClr>
          </a:solidFill>
          <a:latin typeface="+mn-lt"/>
          <a:ea typeface="+mn-ea"/>
          <a:cs typeface="+mn-cs"/>
        </a:defRPr>
      </a:lvl2pPr>
      <a:lvl3pPr marL="1219238" indent="-243848" algn="l" defTabSz="487695" rtl="0" eaLnBrk="1" latinLnBrk="0" hangingPunct="1">
        <a:spcBef>
          <a:spcPts val="1067"/>
        </a:spcBef>
        <a:spcAft>
          <a:spcPts val="0"/>
        </a:spcAft>
        <a:buClr>
          <a:schemeClr val="accent1"/>
        </a:buClr>
        <a:buFont typeface="Wingdings 3" charset="2"/>
        <a:buChar char=""/>
        <a:defRPr sz="1493" kern="1200">
          <a:solidFill>
            <a:schemeClr val="tx1">
              <a:lumMod val="75000"/>
              <a:lumOff val="25000"/>
            </a:schemeClr>
          </a:solidFill>
          <a:latin typeface="+mn-lt"/>
          <a:ea typeface="+mn-ea"/>
          <a:cs typeface="+mn-cs"/>
        </a:defRPr>
      </a:lvl3pPr>
      <a:lvl4pPr marL="1706933"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4pPr>
      <a:lvl5pPr marL="2194629"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5pPr>
      <a:lvl6pPr marL="2682324"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6pPr>
      <a:lvl7pPr marL="3170019"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7pPr>
      <a:lvl8pPr marL="3657714"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8pPr>
      <a:lvl9pPr marL="4145410"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753600" cy="7315200"/>
            <a:chOff x="0" y="0"/>
            <a:chExt cx="9753600" cy="7315200"/>
          </a:xfrm>
        </p:grpSpPr>
        <p:pic>
          <p:nvPicPr>
            <p:cNvPr id="3" name="object 3"/>
            <p:cNvPicPr/>
            <p:nvPr/>
          </p:nvPicPr>
          <p:blipFill>
            <a:blip r:embed="rId2" cstate="print"/>
            <a:stretch>
              <a:fillRect/>
            </a:stretch>
          </p:blipFill>
          <p:spPr>
            <a:xfrm>
              <a:off x="0" y="0"/>
              <a:ext cx="9753599" cy="7315199"/>
            </a:xfrm>
            <a:prstGeom prst="rect">
              <a:avLst/>
            </a:prstGeom>
          </p:spPr>
        </p:pic>
        <p:sp>
          <p:nvSpPr>
            <p:cNvPr id="4" name="object 4"/>
            <p:cNvSpPr/>
            <p:nvPr/>
          </p:nvSpPr>
          <p:spPr>
            <a:xfrm>
              <a:off x="0" y="0"/>
              <a:ext cx="9753600" cy="7315200"/>
            </a:xfrm>
            <a:custGeom>
              <a:avLst/>
              <a:gdLst/>
              <a:ahLst/>
              <a:cxnLst/>
              <a:rect l="l" t="t" r="r" b="b"/>
              <a:pathLst>
                <a:path w="9753600" h="7315200">
                  <a:moveTo>
                    <a:pt x="9753599" y="7315199"/>
                  </a:moveTo>
                  <a:lnTo>
                    <a:pt x="0" y="7315199"/>
                  </a:lnTo>
                  <a:lnTo>
                    <a:pt x="0" y="0"/>
                  </a:lnTo>
                  <a:lnTo>
                    <a:pt x="3405141" y="0"/>
                  </a:lnTo>
                  <a:lnTo>
                    <a:pt x="9753599" y="6348458"/>
                  </a:lnTo>
                  <a:lnTo>
                    <a:pt x="9753599" y="7315199"/>
                  </a:lnTo>
                  <a:close/>
                </a:path>
              </a:pathLst>
            </a:custGeom>
            <a:solidFill>
              <a:srgbClr val="043C57">
                <a:alpha val="89799"/>
              </a:srgbClr>
            </a:solidFill>
          </p:spPr>
          <p:txBody>
            <a:bodyPr wrap="square" lIns="0" tIns="0" rIns="0" bIns="0" rtlCol="0"/>
            <a:lstStyle/>
            <a:p>
              <a:endParaRPr dirty="0"/>
            </a:p>
          </p:txBody>
        </p:sp>
        <p:sp>
          <p:nvSpPr>
            <p:cNvPr id="5" name="object 5"/>
            <p:cNvSpPr/>
            <p:nvPr/>
          </p:nvSpPr>
          <p:spPr>
            <a:xfrm>
              <a:off x="2772294" y="0"/>
              <a:ext cx="2017395" cy="1997075"/>
            </a:xfrm>
            <a:custGeom>
              <a:avLst/>
              <a:gdLst/>
              <a:ahLst/>
              <a:cxnLst/>
              <a:rect l="l" t="t" r="r" b="b"/>
              <a:pathLst>
                <a:path w="2017395" h="1997075">
                  <a:moveTo>
                    <a:pt x="2016911" y="1976501"/>
                  </a:moveTo>
                  <a:lnTo>
                    <a:pt x="1996706" y="1996706"/>
                  </a:lnTo>
                  <a:lnTo>
                    <a:pt x="0" y="0"/>
                  </a:lnTo>
                  <a:lnTo>
                    <a:pt x="40410" y="0"/>
                  </a:lnTo>
                  <a:lnTo>
                    <a:pt x="2016911" y="1976501"/>
                  </a:lnTo>
                  <a:close/>
                </a:path>
              </a:pathLst>
            </a:custGeom>
            <a:solidFill>
              <a:srgbClr val="F7FAFD"/>
            </a:solidFill>
          </p:spPr>
          <p:txBody>
            <a:bodyPr wrap="square" lIns="0" tIns="0" rIns="0" bIns="0" rtlCol="0"/>
            <a:lstStyle/>
            <a:p>
              <a:endParaRPr/>
            </a:p>
          </p:txBody>
        </p:sp>
      </p:grpSp>
      <p:sp>
        <p:nvSpPr>
          <p:cNvPr id="6" name="object 6"/>
          <p:cNvSpPr txBox="1">
            <a:spLocks noGrp="1"/>
          </p:cNvSpPr>
          <p:nvPr>
            <p:ph type="title"/>
          </p:nvPr>
        </p:nvSpPr>
        <p:spPr>
          <a:xfrm>
            <a:off x="718820" y="677386"/>
            <a:ext cx="1903095" cy="936282"/>
          </a:xfrm>
          <a:prstGeom prst="rect">
            <a:avLst/>
          </a:prstGeom>
        </p:spPr>
        <p:txBody>
          <a:bodyPr vert="horz" wrap="square" lIns="0" tIns="12700" rIns="0" bIns="0" rtlCol="0">
            <a:spAutoFit/>
          </a:bodyPr>
          <a:lstStyle/>
          <a:p>
            <a:pPr marL="12700" marR="5080">
              <a:lnSpc>
                <a:spcPct val="114599"/>
              </a:lnSpc>
              <a:spcBef>
                <a:spcPts val="100"/>
              </a:spcBef>
            </a:pPr>
            <a:r>
              <a:rPr lang="en-US" sz="1800" b="0" spc="335" dirty="0">
                <a:solidFill>
                  <a:srgbClr val="F7FAFD"/>
                </a:solidFill>
              </a:rPr>
              <a:t>Illinois Institute of Technology</a:t>
            </a:r>
            <a:endParaRPr sz="1800" dirty="0">
              <a:latin typeface="Tahoma"/>
              <a:cs typeface="Tahoma"/>
            </a:endParaRPr>
          </a:p>
        </p:txBody>
      </p:sp>
      <p:sp>
        <p:nvSpPr>
          <p:cNvPr id="7" name="object 7"/>
          <p:cNvSpPr txBox="1"/>
          <p:nvPr/>
        </p:nvSpPr>
        <p:spPr>
          <a:xfrm>
            <a:off x="718820" y="3539586"/>
            <a:ext cx="4767580" cy="2659511"/>
          </a:xfrm>
          <a:prstGeom prst="rect">
            <a:avLst/>
          </a:prstGeom>
        </p:spPr>
        <p:txBody>
          <a:bodyPr vert="horz" wrap="square" lIns="0" tIns="179070" rIns="0" bIns="0" rtlCol="0">
            <a:spAutoFit/>
          </a:bodyPr>
          <a:lstStyle/>
          <a:p>
            <a:pPr marL="12700" marR="5080">
              <a:lnSpc>
                <a:spcPts val="6360"/>
              </a:lnSpc>
              <a:spcBef>
                <a:spcPts val="1410"/>
              </a:spcBef>
            </a:pPr>
            <a:r>
              <a:rPr lang="en-US" sz="6400" b="1" spc="215" dirty="0">
                <a:solidFill>
                  <a:srgbClr val="97BCC7"/>
                </a:solidFill>
                <a:latin typeface="Tahoma"/>
                <a:cs typeface="Tahoma"/>
              </a:rPr>
              <a:t>Heuristic Evaluation</a:t>
            </a:r>
          </a:p>
          <a:p>
            <a:pPr marL="12700" marR="5080">
              <a:lnSpc>
                <a:spcPts val="6360"/>
              </a:lnSpc>
              <a:spcBef>
                <a:spcPts val="1410"/>
              </a:spcBef>
            </a:pPr>
            <a:r>
              <a:rPr sz="1600" spc="130" dirty="0">
                <a:solidFill>
                  <a:srgbClr val="F7FAFD"/>
                </a:solidFill>
                <a:latin typeface="Tahoma"/>
                <a:cs typeface="Tahoma"/>
              </a:rPr>
              <a:t>Presented</a:t>
            </a:r>
            <a:r>
              <a:rPr sz="1600" spc="-75" dirty="0">
                <a:solidFill>
                  <a:srgbClr val="F7FAFD"/>
                </a:solidFill>
                <a:latin typeface="Tahoma"/>
                <a:cs typeface="Tahoma"/>
              </a:rPr>
              <a:t> </a:t>
            </a:r>
            <a:r>
              <a:rPr sz="1600" spc="135" dirty="0">
                <a:solidFill>
                  <a:srgbClr val="F7FAFD"/>
                </a:solidFill>
                <a:latin typeface="Tahoma"/>
                <a:cs typeface="Tahoma"/>
              </a:rPr>
              <a:t>by</a:t>
            </a:r>
            <a:r>
              <a:rPr lang="en-US" sz="1600" spc="-75" dirty="0">
                <a:solidFill>
                  <a:srgbClr val="F7FAFD"/>
                </a:solidFill>
                <a:latin typeface="Tahoma"/>
                <a:cs typeface="Tahoma"/>
              </a:rPr>
              <a:t> Sarvesh Kaushik</a:t>
            </a:r>
            <a:endParaRPr sz="1600" dirty="0">
              <a:latin typeface="Tahoma"/>
              <a:cs typeface="Tahoma"/>
            </a:endParaRPr>
          </a:p>
        </p:txBody>
      </p:sp>
      <p:sp>
        <p:nvSpPr>
          <p:cNvPr id="8" name="object 8"/>
          <p:cNvSpPr/>
          <p:nvPr/>
        </p:nvSpPr>
        <p:spPr>
          <a:xfrm>
            <a:off x="6473347" y="4831257"/>
            <a:ext cx="3280410" cy="2484120"/>
          </a:xfrm>
          <a:custGeom>
            <a:avLst/>
            <a:gdLst/>
            <a:ahLst/>
            <a:cxnLst/>
            <a:rect l="l" t="t" r="r" b="b"/>
            <a:pathLst>
              <a:path w="3280409" h="2484120">
                <a:moveTo>
                  <a:pt x="3280252" y="2483942"/>
                </a:moveTo>
                <a:lnTo>
                  <a:pt x="0" y="2483942"/>
                </a:lnTo>
                <a:lnTo>
                  <a:pt x="2483942" y="0"/>
                </a:lnTo>
                <a:lnTo>
                  <a:pt x="3280252" y="796309"/>
                </a:lnTo>
                <a:lnTo>
                  <a:pt x="3280252" y="2483942"/>
                </a:lnTo>
                <a:close/>
              </a:path>
            </a:pathLst>
          </a:custGeom>
          <a:solidFill>
            <a:srgbClr val="F7FAFD"/>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8854"/>
            <a:ext cx="3338829" cy="2159635"/>
            <a:chOff x="0" y="0"/>
            <a:chExt cx="3338829" cy="2159635"/>
          </a:xfrm>
        </p:grpSpPr>
        <p:sp>
          <p:nvSpPr>
            <p:cNvPr id="3" name="object 3"/>
            <p:cNvSpPr/>
            <p:nvPr/>
          </p:nvSpPr>
          <p:spPr>
            <a:xfrm>
              <a:off x="0" y="0"/>
              <a:ext cx="2704465" cy="2157095"/>
            </a:xfrm>
            <a:custGeom>
              <a:avLst/>
              <a:gdLst/>
              <a:ahLst/>
              <a:cxnLst/>
              <a:rect l="l" t="t" r="r" b="b"/>
              <a:pathLst>
                <a:path w="2704465" h="2157095">
                  <a:moveTo>
                    <a:pt x="2704266" y="0"/>
                  </a:moveTo>
                  <a:lnTo>
                    <a:pt x="547414" y="2156851"/>
                  </a:lnTo>
                  <a:lnTo>
                    <a:pt x="0" y="1609437"/>
                  </a:lnTo>
                  <a:lnTo>
                    <a:pt x="0" y="0"/>
                  </a:lnTo>
                  <a:lnTo>
                    <a:pt x="2704266" y="0"/>
                  </a:lnTo>
                  <a:close/>
                </a:path>
              </a:pathLst>
            </a:custGeom>
            <a:solidFill>
              <a:srgbClr val="97BCC7"/>
            </a:solidFill>
          </p:spPr>
          <p:txBody>
            <a:bodyPr wrap="square" lIns="0" tIns="0" rIns="0" bIns="0" rtlCol="0"/>
            <a:lstStyle/>
            <a:p>
              <a:endParaRPr/>
            </a:p>
          </p:txBody>
        </p:sp>
        <p:sp>
          <p:nvSpPr>
            <p:cNvPr id="4" name="object 4"/>
            <p:cNvSpPr/>
            <p:nvPr/>
          </p:nvSpPr>
          <p:spPr>
            <a:xfrm>
              <a:off x="1159363" y="0"/>
              <a:ext cx="2179955" cy="2159635"/>
            </a:xfrm>
            <a:custGeom>
              <a:avLst/>
              <a:gdLst/>
              <a:ahLst/>
              <a:cxnLst/>
              <a:rect l="l" t="t" r="r" b="b"/>
              <a:pathLst>
                <a:path w="2179954" h="2159635">
                  <a:moveTo>
                    <a:pt x="2179327" y="0"/>
                  </a:moveTo>
                  <a:lnTo>
                    <a:pt x="20205" y="2159121"/>
                  </a:lnTo>
                  <a:lnTo>
                    <a:pt x="0" y="2138916"/>
                  </a:lnTo>
                  <a:lnTo>
                    <a:pt x="2138916" y="0"/>
                  </a:lnTo>
                  <a:lnTo>
                    <a:pt x="2179327" y="0"/>
                  </a:lnTo>
                  <a:close/>
                </a:path>
              </a:pathLst>
            </a:custGeom>
            <a:solidFill>
              <a:srgbClr val="F7FAFD"/>
            </a:solidFill>
          </p:spPr>
          <p:txBody>
            <a:bodyPr wrap="square" lIns="0" tIns="0" rIns="0" bIns="0" rtlCol="0"/>
            <a:lstStyle/>
            <a:p>
              <a:endParaRPr/>
            </a:p>
          </p:txBody>
        </p:sp>
      </p:grpSp>
      <p:sp>
        <p:nvSpPr>
          <p:cNvPr id="5" name="object 5"/>
          <p:cNvSpPr/>
          <p:nvPr/>
        </p:nvSpPr>
        <p:spPr>
          <a:xfrm>
            <a:off x="9070215" y="6634890"/>
            <a:ext cx="683895" cy="680720"/>
          </a:xfrm>
          <a:custGeom>
            <a:avLst/>
            <a:gdLst/>
            <a:ahLst/>
            <a:cxnLst/>
            <a:rect l="l" t="t" r="r" b="b"/>
            <a:pathLst>
              <a:path w="683895" h="680720">
                <a:moveTo>
                  <a:pt x="683384" y="680309"/>
                </a:moveTo>
                <a:lnTo>
                  <a:pt x="666839" y="680309"/>
                </a:lnTo>
                <a:lnTo>
                  <a:pt x="0" y="13470"/>
                </a:lnTo>
                <a:lnTo>
                  <a:pt x="13470" y="0"/>
                </a:lnTo>
                <a:lnTo>
                  <a:pt x="683384" y="669914"/>
                </a:lnTo>
                <a:lnTo>
                  <a:pt x="683384" y="680309"/>
                </a:lnTo>
                <a:close/>
              </a:path>
            </a:pathLst>
          </a:custGeom>
          <a:solidFill>
            <a:srgbClr val="F7FAFD"/>
          </a:solidFill>
        </p:spPr>
        <p:txBody>
          <a:bodyPr wrap="square" lIns="0" tIns="0" rIns="0" bIns="0" rtlCol="0"/>
          <a:lstStyle/>
          <a:p>
            <a:endParaRPr/>
          </a:p>
        </p:txBody>
      </p:sp>
      <p:sp>
        <p:nvSpPr>
          <p:cNvPr id="6" name="object 6"/>
          <p:cNvSpPr txBox="1"/>
          <p:nvPr/>
        </p:nvSpPr>
        <p:spPr>
          <a:xfrm>
            <a:off x="304800" y="5715000"/>
            <a:ext cx="4191000" cy="1338187"/>
          </a:xfrm>
          <a:prstGeom prst="rect">
            <a:avLst/>
          </a:prstGeom>
        </p:spPr>
        <p:txBody>
          <a:bodyPr vert="horz" wrap="square" lIns="0" tIns="29845" rIns="0" bIns="0" rtlCol="0">
            <a:spAutoFit/>
          </a:bodyPr>
          <a:lstStyle/>
          <a:p>
            <a:pPr marL="12700" marR="5080">
              <a:lnSpc>
                <a:spcPts val="5120"/>
              </a:lnSpc>
              <a:spcBef>
                <a:spcPts val="235"/>
              </a:spcBef>
            </a:pPr>
            <a:r>
              <a:rPr lang="en-US" sz="4300" b="1" spc="40" dirty="0">
                <a:solidFill>
                  <a:srgbClr val="F7FAFD"/>
                </a:solidFill>
                <a:latin typeface="Tahoma"/>
                <a:cs typeface="Tahoma"/>
              </a:rPr>
              <a:t>Error Prevention</a:t>
            </a:r>
            <a:endParaRPr lang="en-US" sz="4300" dirty="0">
              <a:latin typeface="Tahoma"/>
              <a:cs typeface="Tahoma"/>
            </a:endParaRPr>
          </a:p>
        </p:txBody>
      </p:sp>
      <p:sp>
        <p:nvSpPr>
          <p:cNvPr id="7" name="object 7"/>
          <p:cNvSpPr txBox="1">
            <a:spLocks noGrp="1"/>
          </p:cNvSpPr>
          <p:nvPr>
            <p:ph type="title"/>
          </p:nvPr>
        </p:nvSpPr>
        <p:spPr>
          <a:xfrm>
            <a:off x="1981200" y="351460"/>
            <a:ext cx="7511025" cy="6361357"/>
          </a:xfrm>
          <a:prstGeom prst="rect">
            <a:avLst/>
          </a:prstGeom>
        </p:spPr>
        <p:txBody>
          <a:bodyPr vert="horz" wrap="square" lIns="0" tIns="142875" rIns="0" bIns="0" rtlCol="0">
            <a:spAutoFit/>
          </a:bodyPr>
          <a:lstStyle/>
          <a:p>
            <a:pPr marL="2476500">
              <a:lnSpc>
                <a:spcPct val="100000"/>
              </a:lnSpc>
              <a:spcBef>
                <a:spcPts val="1125"/>
              </a:spcBef>
            </a:pPr>
            <a:r>
              <a:rPr lang="en-US" sz="2000" b="0" spc="340" dirty="0">
                <a:solidFill>
                  <a:srgbClr val="97BCC7"/>
                </a:solidFill>
              </a:rPr>
              <a:t>	</a:t>
            </a:r>
            <a:r>
              <a:rPr lang="en-US" sz="4400" b="0" spc="340" dirty="0">
                <a:solidFill>
                  <a:srgbClr val="97BCC7"/>
                </a:solidFill>
              </a:rPr>
              <a:t>A</a:t>
            </a:r>
            <a:r>
              <a:rPr lang="en-US" sz="2000" b="0" spc="340" dirty="0">
                <a:solidFill>
                  <a:srgbClr val="97BCC7"/>
                </a:solidFill>
              </a:rPr>
              <a:t>ccurate Search Bar Provides the instant search result saving user time and possibility to enter wrong address.</a:t>
            </a:r>
            <a:br>
              <a:rPr lang="en-US" sz="2000" b="0" spc="340" dirty="0">
                <a:solidFill>
                  <a:srgbClr val="97BCC7"/>
                </a:solidFill>
              </a:rPr>
            </a:br>
            <a:br>
              <a:rPr lang="en-US" sz="2000" b="0" spc="340" dirty="0">
                <a:solidFill>
                  <a:srgbClr val="97BCC7"/>
                </a:solidFill>
              </a:rPr>
            </a:br>
            <a:r>
              <a:rPr lang="en-US" sz="2000" b="0" spc="340" dirty="0">
                <a:solidFill>
                  <a:srgbClr val="97BCC7"/>
                </a:solidFill>
              </a:rPr>
              <a:t>Google+ direct sign is feature eliminate need of remembering the password and </a:t>
            </a:r>
            <a:r>
              <a:rPr lang="en-US" sz="2000" b="0" spc="340" dirty="0" err="1">
                <a:solidFill>
                  <a:srgbClr val="97BCC7"/>
                </a:solidFill>
              </a:rPr>
              <a:t>UserId</a:t>
            </a:r>
            <a:r>
              <a:rPr lang="en-US" sz="2000" b="0" spc="340" dirty="0">
                <a:solidFill>
                  <a:srgbClr val="97BCC7"/>
                </a:solidFill>
              </a:rPr>
              <a:t> while logging each time.</a:t>
            </a:r>
            <a:br>
              <a:rPr lang="en-US" sz="2000" b="0" spc="340" dirty="0">
                <a:solidFill>
                  <a:srgbClr val="97BCC7"/>
                </a:solidFill>
              </a:rPr>
            </a:br>
            <a:br>
              <a:rPr lang="en-US" sz="2000" b="0" spc="340" dirty="0">
                <a:solidFill>
                  <a:srgbClr val="97BCC7"/>
                </a:solidFill>
              </a:rPr>
            </a:br>
            <a:br>
              <a:rPr lang="en-US" sz="2000" b="0" spc="340" dirty="0">
                <a:solidFill>
                  <a:srgbClr val="97BCC7"/>
                </a:solidFill>
              </a:rPr>
            </a:br>
            <a:r>
              <a:rPr lang="en-US" sz="2000" b="0" kern="1200" spc="340" dirty="0">
                <a:solidFill>
                  <a:srgbClr val="97BCC7"/>
                </a:solidFill>
                <a:latin typeface="Verdana"/>
                <a:ea typeface="+mn-ea"/>
              </a:rPr>
              <a:t>Scope: </a:t>
            </a:r>
            <a:r>
              <a:rPr lang="en-US" sz="2000" b="0" kern="1200" spc="60" dirty="0">
                <a:solidFill>
                  <a:srgbClr val="F7FAFD"/>
                </a:solidFill>
                <a:latin typeface="Verdana"/>
                <a:ea typeface="+mn-ea"/>
              </a:rPr>
              <a:t>Faster user interaction with each section sue to guided information resulting in less user prone errors.</a:t>
            </a:r>
            <a:br>
              <a:rPr lang="en-US" sz="2000" b="0" spc="340" dirty="0">
                <a:solidFill>
                  <a:srgbClr val="97BCC7"/>
                </a:solidFill>
              </a:rPr>
            </a:br>
            <a:br>
              <a:rPr lang="en-US" sz="2000" b="0" spc="340" dirty="0">
                <a:solidFill>
                  <a:srgbClr val="97BCC7"/>
                </a:solidFill>
              </a:rPr>
            </a:br>
            <a:br>
              <a:rPr lang="en-US" sz="2000" b="0" spc="340" dirty="0">
                <a:solidFill>
                  <a:srgbClr val="97BCC7"/>
                </a:solidFill>
              </a:rPr>
            </a:br>
            <a:br>
              <a:rPr lang="en-US" sz="2000" b="0" kern="1200" spc="60" dirty="0">
                <a:solidFill>
                  <a:srgbClr val="F7FAFD"/>
                </a:solidFill>
                <a:latin typeface="Verdana"/>
                <a:ea typeface="+mn-ea"/>
              </a:rPr>
            </a:br>
            <a:endParaRPr lang="en-US" sz="2000" dirty="0">
              <a:latin typeface="Tahoma"/>
              <a:cs typeface="Tahoma"/>
            </a:endParaRPr>
          </a:p>
        </p:txBody>
      </p:sp>
    </p:spTree>
    <p:extLst>
      <p:ext uri="{BB962C8B-B14F-4D97-AF65-F5344CB8AC3E}">
        <p14:creationId xmlns:p14="http://schemas.microsoft.com/office/powerpoint/2010/main" val="1579271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8854"/>
            <a:ext cx="3338829" cy="2159635"/>
            <a:chOff x="0" y="0"/>
            <a:chExt cx="3338829" cy="2159635"/>
          </a:xfrm>
        </p:grpSpPr>
        <p:sp>
          <p:nvSpPr>
            <p:cNvPr id="3" name="object 3"/>
            <p:cNvSpPr/>
            <p:nvPr/>
          </p:nvSpPr>
          <p:spPr>
            <a:xfrm>
              <a:off x="0" y="0"/>
              <a:ext cx="2704465" cy="2157095"/>
            </a:xfrm>
            <a:custGeom>
              <a:avLst/>
              <a:gdLst/>
              <a:ahLst/>
              <a:cxnLst/>
              <a:rect l="l" t="t" r="r" b="b"/>
              <a:pathLst>
                <a:path w="2704465" h="2157095">
                  <a:moveTo>
                    <a:pt x="2704266" y="0"/>
                  </a:moveTo>
                  <a:lnTo>
                    <a:pt x="547414" y="2156851"/>
                  </a:lnTo>
                  <a:lnTo>
                    <a:pt x="0" y="1609437"/>
                  </a:lnTo>
                  <a:lnTo>
                    <a:pt x="0" y="0"/>
                  </a:lnTo>
                  <a:lnTo>
                    <a:pt x="2704266" y="0"/>
                  </a:lnTo>
                  <a:close/>
                </a:path>
              </a:pathLst>
            </a:custGeom>
            <a:solidFill>
              <a:srgbClr val="97BCC7"/>
            </a:solidFill>
          </p:spPr>
          <p:txBody>
            <a:bodyPr wrap="square" lIns="0" tIns="0" rIns="0" bIns="0" rtlCol="0"/>
            <a:lstStyle/>
            <a:p>
              <a:endParaRPr/>
            </a:p>
          </p:txBody>
        </p:sp>
        <p:sp>
          <p:nvSpPr>
            <p:cNvPr id="4" name="object 4"/>
            <p:cNvSpPr/>
            <p:nvPr/>
          </p:nvSpPr>
          <p:spPr>
            <a:xfrm>
              <a:off x="1159363" y="0"/>
              <a:ext cx="2179955" cy="2159635"/>
            </a:xfrm>
            <a:custGeom>
              <a:avLst/>
              <a:gdLst/>
              <a:ahLst/>
              <a:cxnLst/>
              <a:rect l="l" t="t" r="r" b="b"/>
              <a:pathLst>
                <a:path w="2179954" h="2159635">
                  <a:moveTo>
                    <a:pt x="2179327" y="0"/>
                  </a:moveTo>
                  <a:lnTo>
                    <a:pt x="20205" y="2159121"/>
                  </a:lnTo>
                  <a:lnTo>
                    <a:pt x="0" y="2138916"/>
                  </a:lnTo>
                  <a:lnTo>
                    <a:pt x="2138916" y="0"/>
                  </a:lnTo>
                  <a:lnTo>
                    <a:pt x="2179327" y="0"/>
                  </a:lnTo>
                  <a:close/>
                </a:path>
              </a:pathLst>
            </a:custGeom>
            <a:solidFill>
              <a:srgbClr val="F7FAFD"/>
            </a:solidFill>
          </p:spPr>
          <p:txBody>
            <a:bodyPr wrap="square" lIns="0" tIns="0" rIns="0" bIns="0" rtlCol="0"/>
            <a:lstStyle/>
            <a:p>
              <a:endParaRPr/>
            </a:p>
          </p:txBody>
        </p:sp>
      </p:grpSp>
      <p:sp>
        <p:nvSpPr>
          <p:cNvPr id="5" name="object 5"/>
          <p:cNvSpPr/>
          <p:nvPr/>
        </p:nvSpPr>
        <p:spPr>
          <a:xfrm>
            <a:off x="9070215" y="6634890"/>
            <a:ext cx="683895" cy="680720"/>
          </a:xfrm>
          <a:custGeom>
            <a:avLst/>
            <a:gdLst/>
            <a:ahLst/>
            <a:cxnLst/>
            <a:rect l="l" t="t" r="r" b="b"/>
            <a:pathLst>
              <a:path w="683895" h="680720">
                <a:moveTo>
                  <a:pt x="683384" y="680309"/>
                </a:moveTo>
                <a:lnTo>
                  <a:pt x="666839" y="680309"/>
                </a:lnTo>
                <a:lnTo>
                  <a:pt x="0" y="13470"/>
                </a:lnTo>
                <a:lnTo>
                  <a:pt x="13470" y="0"/>
                </a:lnTo>
                <a:lnTo>
                  <a:pt x="683384" y="669914"/>
                </a:lnTo>
                <a:lnTo>
                  <a:pt x="683384" y="680309"/>
                </a:lnTo>
                <a:close/>
              </a:path>
            </a:pathLst>
          </a:custGeom>
          <a:solidFill>
            <a:srgbClr val="F7FAFD"/>
          </a:solidFill>
        </p:spPr>
        <p:txBody>
          <a:bodyPr wrap="square" lIns="0" tIns="0" rIns="0" bIns="0" rtlCol="0"/>
          <a:lstStyle/>
          <a:p>
            <a:endParaRPr/>
          </a:p>
        </p:txBody>
      </p:sp>
      <p:sp>
        <p:nvSpPr>
          <p:cNvPr id="6" name="object 6"/>
          <p:cNvSpPr txBox="1"/>
          <p:nvPr/>
        </p:nvSpPr>
        <p:spPr>
          <a:xfrm>
            <a:off x="304800" y="5715001"/>
            <a:ext cx="2895600" cy="1338187"/>
          </a:xfrm>
          <a:prstGeom prst="rect">
            <a:avLst/>
          </a:prstGeom>
        </p:spPr>
        <p:txBody>
          <a:bodyPr vert="horz" wrap="square" lIns="0" tIns="29845" rIns="0" bIns="0" rtlCol="0">
            <a:spAutoFit/>
          </a:bodyPr>
          <a:lstStyle/>
          <a:p>
            <a:pPr marL="12700" marR="5080">
              <a:lnSpc>
                <a:spcPts val="5120"/>
              </a:lnSpc>
              <a:spcBef>
                <a:spcPts val="235"/>
              </a:spcBef>
            </a:pPr>
            <a:r>
              <a:rPr lang="en-US" sz="4300" b="1" spc="40" dirty="0">
                <a:solidFill>
                  <a:srgbClr val="F7FAFD"/>
                </a:solidFill>
                <a:latin typeface="Tahoma"/>
                <a:cs typeface="Tahoma"/>
              </a:rPr>
              <a:t>Error Recovery</a:t>
            </a:r>
            <a:endParaRPr lang="en-US" sz="4300" dirty="0">
              <a:latin typeface="Tahoma"/>
              <a:cs typeface="Tahoma"/>
            </a:endParaRPr>
          </a:p>
        </p:txBody>
      </p:sp>
      <p:sp>
        <p:nvSpPr>
          <p:cNvPr id="7" name="object 7"/>
          <p:cNvSpPr txBox="1">
            <a:spLocks noGrp="1"/>
          </p:cNvSpPr>
          <p:nvPr>
            <p:ph type="title"/>
          </p:nvPr>
        </p:nvSpPr>
        <p:spPr>
          <a:xfrm>
            <a:off x="2057400" y="536126"/>
            <a:ext cx="7434825" cy="8377293"/>
          </a:xfrm>
          <a:prstGeom prst="rect">
            <a:avLst/>
          </a:prstGeom>
        </p:spPr>
        <p:txBody>
          <a:bodyPr vert="horz" wrap="square" lIns="0" tIns="142875" rIns="0" bIns="0" rtlCol="0">
            <a:spAutoFit/>
          </a:bodyPr>
          <a:lstStyle/>
          <a:p>
            <a:pPr marL="2476500">
              <a:lnSpc>
                <a:spcPct val="100000"/>
              </a:lnSpc>
              <a:spcBef>
                <a:spcPts val="1125"/>
              </a:spcBef>
            </a:pPr>
            <a:r>
              <a:rPr lang="en-US" sz="2000" spc="340" dirty="0">
                <a:solidFill>
                  <a:srgbClr val="97BCC7"/>
                </a:solidFill>
                <a:latin typeface="Verdana"/>
                <a:ea typeface="+mn-ea"/>
              </a:rPr>
              <a:t>Problem</a:t>
            </a:r>
            <a:r>
              <a:rPr lang="en-US" sz="2000" b="0" spc="340" dirty="0">
                <a:solidFill>
                  <a:srgbClr val="97BCC7"/>
                </a:solidFill>
              </a:rPr>
              <a:t>: </a:t>
            </a:r>
            <a:r>
              <a:rPr lang="en-US" sz="2000" kern="1200" spc="60" dirty="0">
                <a:solidFill>
                  <a:srgbClr val="F7FAFD"/>
                </a:solidFill>
                <a:latin typeface="Verdana"/>
                <a:ea typeface="+mn-ea"/>
              </a:rPr>
              <a:t>Force Exit</a:t>
            </a:r>
            <a:br>
              <a:rPr lang="en-US" sz="1500" kern="1200" spc="60" dirty="0">
                <a:solidFill>
                  <a:srgbClr val="F7FAFD"/>
                </a:solidFill>
                <a:latin typeface="Verdana"/>
                <a:ea typeface="+mn-ea"/>
              </a:rPr>
            </a:br>
            <a:br>
              <a:rPr lang="en-US" sz="1500" kern="1200" spc="60" dirty="0">
                <a:solidFill>
                  <a:srgbClr val="F7FAFD"/>
                </a:solidFill>
                <a:latin typeface="Verdana"/>
                <a:ea typeface="+mn-ea"/>
              </a:rPr>
            </a:br>
            <a:r>
              <a:rPr lang="en-US" sz="1500" kern="1200" spc="60" dirty="0">
                <a:solidFill>
                  <a:srgbClr val="F7FAFD"/>
                </a:solidFill>
                <a:latin typeface="Verdana"/>
                <a:ea typeface="+mn-ea"/>
              </a:rPr>
              <a:t>         </a:t>
            </a:r>
            <a:r>
              <a:rPr lang="en-US" sz="2000" b="0" kern="1200" spc="340" dirty="0">
                <a:solidFill>
                  <a:srgbClr val="97BCC7"/>
                </a:solidFill>
                <a:latin typeface="Verdana"/>
                <a:ea typeface="+mn-ea"/>
              </a:rPr>
              <a:t>Reason </a:t>
            </a:r>
            <a:r>
              <a:rPr lang="en-US" sz="2000" b="0" spc="340" dirty="0">
                <a:solidFill>
                  <a:srgbClr val="97BCC7"/>
                </a:solidFill>
              </a:rPr>
              <a:t>:</a:t>
            </a:r>
            <a:r>
              <a:rPr lang="en-US" sz="2000" kern="1200" spc="60" dirty="0">
                <a:solidFill>
                  <a:srgbClr val="F7FAFD"/>
                </a:solidFill>
                <a:latin typeface="Verdana"/>
                <a:ea typeface="+mn-ea"/>
              </a:rPr>
              <a:t> </a:t>
            </a:r>
            <a:br>
              <a:rPr lang="en-US" sz="2000" kern="1200" spc="60" dirty="0">
                <a:solidFill>
                  <a:srgbClr val="F7FAFD"/>
                </a:solidFill>
                <a:latin typeface="Verdana"/>
                <a:ea typeface="+mn-ea"/>
              </a:rPr>
            </a:br>
            <a:r>
              <a:rPr lang="en-US" sz="2000" kern="1200" spc="60" dirty="0">
                <a:solidFill>
                  <a:srgbClr val="F7FAFD"/>
                </a:solidFill>
                <a:latin typeface="Verdana"/>
                <a:ea typeface="+mn-ea"/>
              </a:rPr>
              <a:t>     </a:t>
            </a:r>
            <a:r>
              <a:rPr lang="en-US" sz="1800" kern="1200" spc="60" dirty="0">
                <a:solidFill>
                  <a:srgbClr val="F7FAFD"/>
                </a:solidFill>
                <a:latin typeface="Verdana"/>
                <a:ea typeface="+mn-ea"/>
              </a:rPr>
              <a:t> </a:t>
            </a:r>
            <a:r>
              <a:rPr lang="en-US" sz="1800" b="0" kern="1200" spc="60" dirty="0">
                <a:solidFill>
                  <a:srgbClr val="F7FAFD"/>
                </a:solidFill>
                <a:latin typeface="Verdana"/>
                <a:ea typeface="+mn-ea"/>
              </a:rPr>
              <a:t>               At some point when searching for new restaurant if user tries to enable its current location after few seconds it the application force exit user out of the interface.</a:t>
            </a:r>
            <a:br>
              <a:rPr lang="en-US" sz="1800" kern="1200" spc="60" dirty="0">
                <a:solidFill>
                  <a:srgbClr val="F7FAFD"/>
                </a:solidFill>
                <a:latin typeface="Verdana"/>
                <a:ea typeface="+mn-ea"/>
              </a:rPr>
            </a:br>
            <a:br>
              <a:rPr lang="en-US" sz="1800" kern="1200" spc="60" dirty="0">
                <a:solidFill>
                  <a:srgbClr val="F7FAFD"/>
                </a:solidFill>
                <a:latin typeface="Verdana"/>
                <a:ea typeface="+mn-ea"/>
              </a:rPr>
            </a:br>
            <a:r>
              <a:rPr lang="en-US" sz="1800" kern="1200" spc="60" dirty="0">
                <a:solidFill>
                  <a:srgbClr val="F7FAFD"/>
                </a:solidFill>
                <a:latin typeface="Verdana"/>
                <a:ea typeface="+mn-ea"/>
              </a:rPr>
              <a:t>               </a:t>
            </a:r>
            <a:r>
              <a:rPr lang="en-US" sz="2000" b="0" kern="1200" spc="340" dirty="0">
                <a:solidFill>
                  <a:srgbClr val="97BCC7"/>
                </a:solidFill>
                <a:latin typeface="Verdana"/>
                <a:ea typeface="+mn-ea"/>
              </a:rPr>
              <a:t>Scope: </a:t>
            </a:r>
            <a:r>
              <a:rPr lang="en-US" sz="2000" b="0" kern="1200" spc="60" dirty="0">
                <a:solidFill>
                  <a:srgbClr val="F7FAFD"/>
                </a:solidFill>
                <a:latin typeface="Verdana"/>
                <a:ea typeface="+mn-ea"/>
              </a:rPr>
              <a:t>It can heavily interrupt use ordering process.</a:t>
            </a:r>
            <a:br>
              <a:rPr lang="en-US" sz="2000" b="0" kern="1200" spc="60" dirty="0">
                <a:solidFill>
                  <a:srgbClr val="F7FAFD"/>
                </a:solidFill>
                <a:latin typeface="Verdana"/>
                <a:ea typeface="+mn-ea"/>
              </a:rPr>
            </a:br>
            <a:br>
              <a:rPr lang="en-US" sz="2000" b="0" kern="1200" spc="60" dirty="0">
                <a:solidFill>
                  <a:srgbClr val="F7FAFD"/>
                </a:solidFill>
                <a:latin typeface="Verdana"/>
                <a:ea typeface="+mn-ea"/>
              </a:rPr>
            </a:br>
            <a:r>
              <a:rPr lang="en-US" sz="2000" b="0" kern="1200" spc="60" dirty="0">
                <a:solidFill>
                  <a:srgbClr val="F7FAFD"/>
                </a:solidFill>
                <a:latin typeface="Verdana"/>
                <a:ea typeface="+mn-ea"/>
              </a:rPr>
              <a:t>                   </a:t>
            </a:r>
            <a:r>
              <a:rPr lang="en-US" sz="2000" b="0" kern="1200" spc="340" dirty="0">
                <a:solidFill>
                  <a:srgbClr val="97BCC7"/>
                </a:solidFill>
                <a:latin typeface="Verdana"/>
                <a:ea typeface="+mn-ea"/>
              </a:rPr>
              <a:t>Severity:</a:t>
            </a:r>
            <a:r>
              <a:rPr lang="en-US" sz="2000" kern="1200" spc="60" dirty="0">
                <a:solidFill>
                  <a:srgbClr val="F7FAFD"/>
                </a:solidFill>
                <a:latin typeface="Verdana"/>
                <a:ea typeface="+mn-ea"/>
              </a:rPr>
              <a:t> </a:t>
            </a:r>
            <a:br>
              <a:rPr lang="en-US" sz="2000" kern="1200" spc="60" dirty="0">
                <a:solidFill>
                  <a:srgbClr val="F7FAFD"/>
                </a:solidFill>
                <a:latin typeface="Verdana"/>
                <a:ea typeface="+mn-ea"/>
              </a:rPr>
            </a:br>
            <a:r>
              <a:rPr lang="en-US" sz="2000" kern="1200" spc="60" dirty="0">
                <a:solidFill>
                  <a:srgbClr val="F7FAFD"/>
                </a:solidFill>
                <a:latin typeface="Verdana"/>
                <a:ea typeface="+mn-ea"/>
              </a:rPr>
              <a:t>                               Rating: </a:t>
            </a:r>
            <a:r>
              <a:rPr lang="en-US" sz="2000" b="0" kern="1200" spc="60" dirty="0">
                <a:solidFill>
                  <a:srgbClr val="F7FAFD"/>
                </a:solidFill>
                <a:latin typeface="Verdana"/>
                <a:ea typeface="+mn-ea"/>
              </a:rPr>
              <a:t>High</a:t>
            </a:r>
            <a:br>
              <a:rPr lang="en-US" sz="2000" b="0" kern="1200" spc="60" dirty="0">
                <a:solidFill>
                  <a:srgbClr val="F7FAFD"/>
                </a:solidFill>
                <a:latin typeface="Verdana"/>
                <a:ea typeface="+mn-ea"/>
              </a:rPr>
            </a:br>
            <a:r>
              <a:rPr lang="en-US" sz="2000" b="0" kern="1200" spc="60" dirty="0">
                <a:solidFill>
                  <a:srgbClr val="F7FAFD"/>
                </a:solidFill>
                <a:latin typeface="Verdana"/>
                <a:ea typeface="+mn-ea"/>
              </a:rPr>
              <a:t>                 </a:t>
            </a:r>
            <a:r>
              <a:rPr lang="en-US" sz="2000" kern="1200" spc="60" dirty="0">
                <a:solidFill>
                  <a:srgbClr val="F7FAFD"/>
                </a:solidFill>
                <a:latin typeface="Verdana"/>
                <a:ea typeface="+mn-ea"/>
              </a:rPr>
              <a:t>Rational: </a:t>
            </a:r>
            <a:r>
              <a:rPr lang="en-US" sz="2000" b="0" kern="1200" spc="60" dirty="0">
                <a:solidFill>
                  <a:srgbClr val="F7FAFD"/>
                </a:solidFill>
                <a:latin typeface="Verdana"/>
                <a:ea typeface="+mn-ea"/>
              </a:rPr>
              <a:t>It is important for application to work as displayed.</a:t>
            </a:r>
            <a:br>
              <a:rPr lang="en-US" sz="2000" b="0" kern="1200" spc="60" dirty="0">
                <a:solidFill>
                  <a:srgbClr val="F7FAFD"/>
                </a:solidFill>
                <a:latin typeface="Verdana"/>
                <a:ea typeface="+mn-ea"/>
              </a:rPr>
            </a:br>
            <a:br>
              <a:rPr lang="en-US" sz="2000" b="0" kern="1200" spc="60" dirty="0">
                <a:solidFill>
                  <a:srgbClr val="F7FAFD"/>
                </a:solidFill>
                <a:latin typeface="Verdana"/>
                <a:ea typeface="+mn-ea"/>
              </a:rPr>
            </a:br>
            <a:r>
              <a:rPr lang="en-US" sz="2000" b="0" kern="1200" spc="60" dirty="0">
                <a:solidFill>
                  <a:srgbClr val="F7FAFD"/>
                </a:solidFill>
                <a:latin typeface="Verdana"/>
                <a:ea typeface="+mn-ea"/>
              </a:rPr>
              <a:t>                             </a:t>
            </a:r>
            <a:r>
              <a:rPr lang="en-US" sz="2000" b="0" kern="1200" spc="340" dirty="0">
                <a:solidFill>
                  <a:srgbClr val="97BCC7"/>
                </a:solidFill>
                <a:latin typeface="Verdana"/>
                <a:ea typeface="+mn-ea"/>
              </a:rPr>
              <a:t>Solution:                                         </a:t>
            </a:r>
            <a:r>
              <a:rPr lang="en-US" sz="1800" b="0" kern="1200" spc="60" dirty="0">
                <a:solidFill>
                  <a:srgbClr val="F7FAFD"/>
                </a:solidFill>
                <a:latin typeface="Verdana"/>
                <a:ea typeface="+mn-ea"/>
              </a:rPr>
              <a:t>Internal modification of page redirection and bug fixes are necessary. As user share its location he should see his location already mapped in the search bar without facing force exiting.</a:t>
            </a:r>
            <a:br>
              <a:rPr lang="en-US" sz="1800" b="0" kern="1200" spc="60" dirty="0">
                <a:solidFill>
                  <a:srgbClr val="F7FAFD"/>
                </a:solidFill>
                <a:latin typeface="Verdana"/>
                <a:ea typeface="+mn-ea"/>
              </a:rPr>
            </a:br>
            <a:br>
              <a:rPr lang="en-US" sz="2000" b="0" kern="1200" spc="60" dirty="0">
                <a:solidFill>
                  <a:srgbClr val="F7FAFD"/>
                </a:solidFill>
                <a:latin typeface="Verdana"/>
                <a:ea typeface="+mn-ea"/>
              </a:rPr>
            </a:br>
            <a:br>
              <a:rPr lang="en-US" sz="2000" kern="1200" spc="60" dirty="0">
                <a:solidFill>
                  <a:srgbClr val="F7FAFD"/>
                </a:solidFill>
                <a:latin typeface="Verdana"/>
                <a:ea typeface="+mn-ea"/>
              </a:rPr>
            </a:br>
            <a:br>
              <a:rPr lang="en-US" sz="2000" kern="1200" spc="60" dirty="0">
                <a:solidFill>
                  <a:srgbClr val="F7FAFD"/>
                </a:solidFill>
                <a:latin typeface="Verdana"/>
                <a:ea typeface="+mn-ea"/>
              </a:rPr>
            </a:br>
            <a:br>
              <a:rPr lang="en-US" sz="2000" b="0" spc="340" dirty="0">
                <a:solidFill>
                  <a:srgbClr val="97BCC7"/>
                </a:solidFill>
              </a:rPr>
            </a:br>
            <a:endParaRPr lang="en-US" sz="2000" b="0" spc="340" dirty="0">
              <a:solidFill>
                <a:srgbClr val="97BCC7"/>
              </a:solidFill>
            </a:endParaRPr>
          </a:p>
        </p:txBody>
      </p:sp>
      <p:pic>
        <p:nvPicPr>
          <p:cNvPr id="16" name="Picture 15" descr="A picture containing text&#10;&#10;Description automatically generated">
            <a:extLst>
              <a:ext uri="{FF2B5EF4-FFF2-40B4-BE49-F238E27FC236}">
                <a16:creationId xmlns:a16="http://schemas.microsoft.com/office/drawing/2014/main" id="{17BB6A08-9914-4FEE-9891-10546AF1CC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8453" y="1765715"/>
            <a:ext cx="3014819" cy="215963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8" name="Picture 17">
            <a:extLst>
              <a:ext uri="{FF2B5EF4-FFF2-40B4-BE49-F238E27FC236}">
                <a16:creationId xmlns:a16="http://schemas.microsoft.com/office/drawing/2014/main" id="{6E6F5CFA-BB07-4B39-B780-FEBA2C0F42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860" y="4044736"/>
            <a:ext cx="2179955" cy="150474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26672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8854"/>
            <a:ext cx="3338829" cy="2159635"/>
            <a:chOff x="0" y="0"/>
            <a:chExt cx="3338829" cy="2159635"/>
          </a:xfrm>
        </p:grpSpPr>
        <p:sp>
          <p:nvSpPr>
            <p:cNvPr id="3" name="object 3"/>
            <p:cNvSpPr/>
            <p:nvPr/>
          </p:nvSpPr>
          <p:spPr>
            <a:xfrm>
              <a:off x="0" y="0"/>
              <a:ext cx="2704465" cy="2157095"/>
            </a:xfrm>
            <a:custGeom>
              <a:avLst/>
              <a:gdLst/>
              <a:ahLst/>
              <a:cxnLst/>
              <a:rect l="l" t="t" r="r" b="b"/>
              <a:pathLst>
                <a:path w="2704465" h="2157095">
                  <a:moveTo>
                    <a:pt x="2704266" y="0"/>
                  </a:moveTo>
                  <a:lnTo>
                    <a:pt x="547414" y="2156851"/>
                  </a:lnTo>
                  <a:lnTo>
                    <a:pt x="0" y="1609437"/>
                  </a:lnTo>
                  <a:lnTo>
                    <a:pt x="0" y="0"/>
                  </a:lnTo>
                  <a:lnTo>
                    <a:pt x="2704266" y="0"/>
                  </a:lnTo>
                  <a:close/>
                </a:path>
              </a:pathLst>
            </a:custGeom>
            <a:solidFill>
              <a:srgbClr val="97BCC7"/>
            </a:solidFill>
          </p:spPr>
          <p:txBody>
            <a:bodyPr wrap="square" lIns="0" tIns="0" rIns="0" bIns="0" rtlCol="0"/>
            <a:lstStyle/>
            <a:p>
              <a:endParaRPr/>
            </a:p>
          </p:txBody>
        </p:sp>
        <p:sp>
          <p:nvSpPr>
            <p:cNvPr id="4" name="object 4"/>
            <p:cNvSpPr/>
            <p:nvPr/>
          </p:nvSpPr>
          <p:spPr>
            <a:xfrm>
              <a:off x="1159363" y="0"/>
              <a:ext cx="2179955" cy="2159635"/>
            </a:xfrm>
            <a:custGeom>
              <a:avLst/>
              <a:gdLst/>
              <a:ahLst/>
              <a:cxnLst/>
              <a:rect l="l" t="t" r="r" b="b"/>
              <a:pathLst>
                <a:path w="2179954" h="2159635">
                  <a:moveTo>
                    <a:pt x="2179327" y="0"/>
                  </a:moveTo>
                  <a:lnTo>
                    <a:pt x="20205" y="2159121"/>
                  </a:lnTo>
                  <a:lnTo>
                    <a:pt x="0" y="2138916"/>
                  </a:lnTo>
                  <a:lnTo>
                    <a:pt x="2138916" y="0"/>
                  </a:lnTo>
                  <a:lnTo>
                    <a:pt x="2179327" y="0"/>
                  </a:lnTo>
                  <a:close/>
                </a:path>
              </a:pathLst>
            </a:custGeom>
            <a:solidFill>
              <a:srgbClr val="F7FAFD"/>
            </a:solidFill>
          </p:spPr>
          <p:txBody>
            <a:bodyPr wrap="square" lIns="0" tIns="0" rIns="0" bIns="0" rtlCol="0"/>
            <a:lstStyle/>
            <a:p>
              <a:endParaRPr/>
            </a:p>
          </p:txBody>
        </p:sp>
      </p:grpSp>
      <p:sp>
        <p:nvSpPr>
          <p:cNvPr id="5" name="object 5"/>
          <p:cNvSpPr/>
          <p:nvPr/>
        </p:nvSpPr>
        <p:spPr>
          <a:xfrm>
            <a:off x="9070215" y="6634890"/>
            <a:ext cx="683895" cy="680720"/>
          </a:xfrm>
          <a:custGeom>
            <a:avLst/>
            <a:gdLst/>
            <a:ahLst/>
            <a:cxnLst/>
            <a:rect l="l" t="t" r="r" b="b"/>
            <a:pathLst>
              <a:path w="683895" h="680720">
                <a:moveTo>
                  <a:pt x="683384" y="680309"/>
                </a:moveTo>
                <a:lnTo>
                  <a:pt x="666839" y="680309"/>
                </a:lnTo>
                <a:lnTo>
                  <a:pt x="0" y="13470"/>
                </a:lnTo>
                <a:lnTo>
                  <a:pt x="13470" y="0"/>
                </a:lnTo>
                <a:lnTo>
                  <a:pt x="683384" y="669914"/>
                </a:lnTo>
                <a:lnTo>
                  <a:pt x="683384" y="680309"/>
                </a:lnTo>
                <a:close/>
              </a:path>
            </a:pathLst>
          </a:custGeom>
          <a:solidFill>
            <a:srgbClr val="F7FAFD"/>
          </a:solidFill>
        </p:spPr>
        <p:txBody>
          <a:bodyPr wrap="square" lIns="0" tIns="0" rIns="0" bIns="0" rtlCol="0"/>
          <a:lstStyle/>
          <a:p>
            <a:endParaRPr/>
          </a:p>
        </p:txBody>
      </p:sp>
      <p:sp>
        <p:nvSpPr>
          <p:cNvPr id="6" name="object 6"/>
          <p:cNvSpPr txBox="1"/>
          <p:nvPr/>
        </p:nvSpPr>
        <p:spPr>
          <a:xfrm>
            <a:off x="153840" y="5322988"/>
            <a:ext cx="4191000" cy="1992212"/>
          </a:xfrm>
          <a:prstGeom prst="rect">
            <a:avLst/>
          </a:prstGeom>
        </p:spPr>
        <p:txBody>
          <a:bodyPr vert="horz" wrap="square" lIns="0" tIns="29845" rIns="0" bIns="0" rtlCol="0">
            <a:spAutoFit/>
          </a:bodyPr>
          <a:lstStyle/>
          <a:p>
            <a:pPr marL="12700" marR="5080">
              <a:lnSpc>
                <a:spcPts val="5120"/>
              </a:lnSpc>
              <a:spcBef>
                <a:spcPts val="235"/>
              </a:spcBef>
            </a:pPr>
            <a:r>
              <a:rPr lang="en-US" sz="4300" b="1" spc="40" dirty="0">
                <a:solidFill>
                  <a:srgbClr val="F7FAFD"/>
                </a:solidFill>
                <a:latin typeface="Tahoma"/>
                <a:cs typeface="Tahoma"/>
              </a:rPr>
              <a:t>Recognition Rather than Recall</a:t>
            </a:r>
            <a:endParaRPr lang="en-US" sz="4300" dirty="0">
              <a:latin typeface="Tahoma"/>
              <a:cs typeface="Tahoma"/>
            </a:endParaRPr>
          </a:p>
        </p:txBody>
      </p:sp>
      <p:sp>
        <p:nvSpPr>
          <p:cNvPr id="7" name="object 7"/>
          <p:cNvSpPr txBox="1">
            <a:spLocks noGrp="1"/>
          </p:cNvSpPr>
          <p:nvPr>
            <p:ph type="title"/>
          </p:nvPr>
        </p:nvSpPr>
        <p:spPr>
          <a:xfrm>
            <a:off x="1748690" y="-124598"/>
            <a:ext cx="7511025" cy="8454237"/>
          </a:xfrm>
          <a:prstGeom prst="rect">
            <a:avLst/>
          </a:prstGeom>
        </p:spPr>
        <p:txBody>
          <a:bodyPr vert="horz" wrap="square" lIns="0" tIns="142875" rIns="0" bIns="0" rtlCol="0">
            <a:spAutoFit/>
          </a:bodyPr>
          <a:lstStyle/>
          <a:p>
            <a:pPr marL="2476500">
              <a:lnSpc>
                <a:spcPct val="100000"/>
              </a:lnSpc>
              <a:spcBef>
                <a:spcPts val="1125"/>
              </a:spcBef>
            </a:pPr>
            <a:r>
              <a:rPr lang="en-US" sz="1800" spc="340" dirty="0">
                <a:solidFill>
                  <a:srgbClr val="97BCC7"/>
                </a:solidFill>
                <a:latin typeface="Verdana"/>
                <a:ea typeface="+mn-ea"/>
              </a:rPr>
              <a:t>Problem</a:t>
            </a:r>
            <a:r>
              <a:rPr lang="en-US" sz="1800" b="0" spc="340" dirty="0">
                <a:solidFill>
                  <a:srgbClr val="97BCC7"/>
                </a:solidFill>
              </a:rPr>
              <a:t>: </a:t>
            </a:r>
            <a:r>
              <a:rPr lang="en-US" sz="1800" b="0" spc="60" dirty="0">
                <a:solidFill>
                  <a:srgbClr val="F7FAFD"/>
                </a:solidFill>
                <a:latin typeface="Verdana"/>
                <a:ea typeface="+mn-ea"/>
              </a:rPr>
              <a:t>No </a:t>
            </a:r>
            <a:r>
              <a:rPr lang="en-US" sz="1800" b="0" spc="60" dirty="0" err="1">
                <a:solidFill>
                  <a:srgbClr val="F7FAFD"/>
                </a:solidFill>
                <a:latin typeface="Verdana"/>
                <a:ea typeface="+mn-ea"/>
              </a:rPr>
              <a:t>F</a:t>
            </a:r>
            <a:r>
              <a:rPr lang="en-US" sz="1800" kern="1200" spc="60" dirty="0" err="1">
                <a:solidFill>
                  <a:srgbClr val="F7FAFD"/>
                </a:solidFill>
                <a:latin typeface="Verdana"/>
                <a:ea typeface="+mn-ea"/>
              </a:rPr>
              <a:t>avourite</a:t>
            </a:r>
            <a:r>
              <a:rPr lang="en-US" sz="1800" kern="1200" spc="60" dirty="0">
                <a:solidFill>
                  <a:srgbClr val="F7FAFD"/>
                </a:solidFill>
                <a:latin typeface="Verdana"/>
                <a:ea typeface="+mn-ea"/>
              </a:rPr>
              <a:t> Lists</a:t>
            </a:r>
            <a:br>
              <a:rPr lang="en-US" sz="1800" kern="1200" spc="60" dirty="0">
                <a:solidFill>
                  <a:srgbClr val="F7FAFD"/>
                </a:solidFill>
                <a:latin typeface="Verdana"/>
                <a:ea typeface="+mn-ea"/>
              </a:rPr>
            </a:br>
            <a:br>
              <a:rPr lang="en-US" sz="1800" kern="1200" spc="60" dirty="0">
                <a:solidFill>
                  <a:srgbClr val="F7FAFD"/>
                </a:solidFill>
                <a:latin typeface="Verdana"/>
                <a:ea typeface="+mn-ea"/>
              </a:rPr>
            </a:br>
            <a:r>
              <a:rPr lang="en-US" sz="1800" kern="1200" spc="60" dirty="0">
                <a:solidFill>
                  <a:srgbClr val="F7FAFD"/>
                </a:solidFill>
                <a:latin typeface="Verdana"/>
                <a:ea typeface="+mn-ea"/>
              </a:rPr>
              <a:t>          </a:t>
            </a:r>
            <a:r>
              <a:rPr lang="en-US" sz="1800" b="0" kern="1200" spc="340" dirty="0">
                <a:solidFill>
                  <a:srgbClr val="97BCC7"/>
                </a:solidFill>
                <a:latin typeface="Verdana"/>
                <a:ea typeface="+mn-ea"/>
              </a:rPr>
              <a:t>Reason </a:t>
            </a:r>
            <a:r>
              <a:rPr lang="en-US" sz="1800" b="0" spc="340" dirty="0">
                <a:solidFill>
                  <a:srgbClr val="97BCC7"/>
                </a:solidFill>
              </a:rPr>
              <a:t>:</a:t>
            </a:r>
            <a:r>
              <a:rPr lang="en-US" sz="1800" kern="1200" spc="60" dirty="0">
                <a:solidFill>
                  <a:srgbClr val="F7FAFD"/>
                </a:solidFill>
                <a:latin typeface="Verdana"/>
                <a:ea typeface="+mn-ea"/>
              </a:rPr>
              <a:t> </a:t>
            </a:r>
            <a:br>
              <a:rPr lang="en-US" sz="1800" kern="1200" spc="60" dirty="0">
                <a:solidFill>
                  <a:srgbClr val="F7FAFD"/>
                </a:solidFill>
                <a:latin typeface="Verdana"/>
                <a:ea typeface="+mn-ea"/>
              </a:rPr>
            </a:br>
            <a:r>
              <a:rPr lang="en-US" sz="1800" kern="1200" spc="60" dirty="0">
                <a:solidFill>
                  <a:srgbClr val="F7FAFD"/>
                </a:solidFill>
                <a:latin typeface="Verdana"/>
                <a:ea typeface="+mn-ea"/>
              </a:rPr>
              <a:t>      </a:t>
            </a:r>
            <a:r>
              <a:rPr lang="en-US" sz="1800" b="0" kern="1200" spc="60" dirty="0">
                <a:solidFill>
                  <a:srgbClr val="F7FAFD"/>
                </a:solidFill>
                <a:latin typeface="Verdana"/>
                <a:ea typeface="+mn-ea"/>
              </a:rPr>
              <a:t>                 Ordering previously ordered dish could cause extra overhead incursion for the users as they have to go through order history and manually search for the dish name and the date.</a:t>
            </a:r>
            <a:br>
              <a:rPr lang="en-US" sz="1800" kern="1200" spc="60" dirty="0">
                <a:solidFill>
                  <a:srgbClr val="F7FAFD"/>
                </a:solidFill>
                <a:latin typeface="Verdana"/>
                <a:ea typeface="+mn-ea"/>
              </a:rPr>
            </a:br>
            <a:br>
              <a:rPr lang="en-US" sz="1800" kern="1200" spc="60" dirty="0">
                <a:solidFill>
                  <a:srgbClr val="F7FAFD"/>
                </a:solidFill>
                <a:latin typeface="Verdana"/>
                <a:ea typeface="+mn-ea"/>
              </a:rPr>
            </a:br>
            <a:r>
              <a:rPr lang="en-US" sz="1800" kern="1200" spc="60" dirty="0">
                <a:solidFill>
                  <a:srgbClr val="F7FAFD"/>
                </a:solidFill>
                <a:latin typeface="Verdana"/>
                <a:ea typeface="+mn-ea"/>
              </a:rPr>
              <a:t>              </a:t>
            </a:r>
            <a:r>
              <a:rPr lang="en-US" sz="1800" b="0" kern="1200" spc="340" dirty="0">
                <a:solidFill>
                  <a:srgbClr val="97BCC7"/>
                </a:solidFill>
                <a:latin typeface="Verdana"/>
                <a:ea typeface="+mn-ea"/>
              </a:rPr>
              <a:t>Scope: </a:t>
            </a:r>
            <a:r>
              <a:rPr lang="en-US" sz="1800" b="0" kern="1200" spc="60" dirty="0">
                <a:solidFill>
                  <a:srgbClr val="F7FAFD"/>
                </a:solidFill>
                <a:latin typeface="Verdana"/>
                <a:ea typeface="+mn-ea"/>
              </a:rPr>
              <a:t>It can cause user inconvenience.</a:t>
            </a:r>
            <a:br>
              <a:rPr lang="en-US" sz="1800" b="0" kern="1200" spc="60" dirty="0">
                <a:solidFill>
                  <a:srgbClr val="F7FAFD"/>
                </a:solidFill>
                <a:latin typeface="Verdana"/>
                <a:ea typeface="+mn-ea"/>
              </a:rPr>
            </a:br>
            <a:br>
              <a:rPr lang="en-US" sz="1800" b="0" kern="1200" spc="60" dirty="0">
                <a:solidFill>
                  <a:srgbClr val="F7FAFD"/>
                </a:solidFill>
                <a:latin typeface="Verdana"/>
                <a:ea typeface="+mn-ea"/>
              </a:rPr>
            </a:br>
            <a:r>
              <a:rPr lang="en-US" sz="1800" b="0" kern="1200" spc="60" dirty="0">
                <a:solidFill>
                  <a:srgbClr val="F7FAFD"/>
                </a:solidFill>
                <a:latin typeface="Verdana"/>
                <a:ea typeface="+mn-ea"/>
              </a:rPr>
              <a:t>                  </a:t>
            </a:r>
            <a:r>
              <a:rPr lang="en-US" sz="1800" b="0" kern="1200" spc="340" dirty="0">
                <a:solidFill>
                  <a:srgbClr val="97BCC7"/>
                </a:solidFill>
                <a:latin typeface="Verdana"/>
                <a:ea typeface="+mn-ea"/>
              </a:rPr>
              <a:t>Severity:</a:t>
            </a:r>
            <a:r>
              <a:rPr lang="en-US" sz="1800" kern="1200" spc="60" dirty="0">
                <a:solidFill>
                  <a:srgbClr val="F7FAFD"/>
                </a:solidFill>
                <a:latin typeface="Verdana"/>
                <a:ea typeface="+mn-ea"/>
              </a:rPr>
              <a:t> </a:t>
            </a:r>
            <a:br>
              <a:rPr lang="en-US" sz="1800" kern="1200" spc="60" dirty="0">
                <a:solidFill>
                  <a:srgbClr val="F7FAFD"/>
                </a:solidFill>
                <a:latin typeface="Verdana"/>
                <a:ea typeface="+mn-ea"/>
              </a:rPr>
            </a:br>
            <a:r>
              <a:rPr lang="en-US" sz="1800" kern="1200" spc="60" dirty="0">
                <a:solidFill>
                  <a:srgbClr val="F7FAFD"/>
                </a:solidFill>
                <a:latin typeface="Verdana"/>
                <a:ea typeface="+mn-ea"/>
              </a:rPr>
              <a:t>                                 </a:t>
            </a:r>
            <a:r>
              <a:rPr lang="en-US" sz="1800" kern="1200" spc="60" dirty="0" err="1">
                <a:solidFill>
                  <a:srgbClr val="F7FAFD"/>
                </a:solidFill>
                <a:latin typeface="Verdana"/>
                <a:ea typeface="+mn-ea"/>
              </a:rPr>
              <a:t>Rating:</a:t>
            </a:r>
            <a:r>
              <a:rPr lang="en-US" sz="1800" b="0" kern="1200" spc="60" dirty="0" err="1">
                <a:solidFill>
                  <a:srgbClr val="F7FAFD"/>
                </a:solidFill>
                <a:latin typeface="Verdana"/>
                <a:ea typeface="+mn-ea"/>
              </a:rPr>
              <a:t>Medium</a:t>
            </a:r>
            <a:br>
              <a:rPr lang="en-US" sz="1800" b="0" kern="1200" spc="60" dirty="0">
                <a:solidFill>
                  <a:srgbClr val="F7FAFD"/>
                </a:solidFill>
                <a:latin typeface="Verdana"/>
                <a:ea typeface="+mn-ea"/>
              </a:rPr>
            </a:br>
            <a:r>
              <a:rPr lang="en-US" sz="1800" b="0" kern="1200" spc="60" dirty="0">
                <a:solidFill>
                  <a:srgbClr val="F7FAFD"/>
                </a:solidFill>
                <a:latin typeface="Verdana"/>
                <a:ea typeface="+mn-ea"/>
              </a:rPr>
              <a:t>                                 </a:t>
            </a:r>
            <a:r>
              <a:rPr lang="en-US" sz="1800" kern="1200" spc="60" dirty="0" err="1">
                <a:solidFill>
                  <a:srgbClr val="F7FAFD"/>
                </a:solidFill>
                <a:latin typeface="Verdana"/>
                <a:ea typeface="+mn-ea"/>
              </a:rPr>
              <a:t>Rational:</a:t>
            </a:r>
            <a:r>
              <a:rPr lang="en-US" sz="1800" b="0" kern="1200" spc="60" dirty="0" err="1">
                <a:solidFill>
                  <a:srgbClr val="F7FAFD"/>
                </a:solidFill>
                <a:latin typeface="Verdana"/>
                <a:ea typeface="+mn-ea"/>
              </a:rPr>
              <a:t>User</a:t>
            </a:r>
            <a:r>
              <a:rPr lang="en-US" sz="1800" b="0" kern="1200" spc="60" dirty="0">
                <a:solidFill>
                  <a:srgbClr val="F7FAFD"/>
                </a:solidFill>
                <a:latin typeface="Verdana"/>
                <a:ea typeface="+mn-ea"/>
              </a:rPr>
              <a:t> likes the interfaces that helps them every step during their transaction.</a:t>
            </a:r>
            <a:br>
              <a:rPr lang="en-US" sz="1800" b="0" kern="1200" spc="60" dirty="0">
                <a:solidFill>
                  <a:srgbClr val="F7FAFD"/>
                </a:solidFill>
                <a:latin typeface="Verdana"/>
                <a:ea typeface="+mn-ea"/>
              </a:rPr>
            </a:br>
            <a:br>
              <a:rPr lang="en-US" sz="1800" b="0" kern="1200" spc="60" dirty="0">
                <a:solidFill>
                  <a:srgbClr val="F7FAFD"/>
                </a:solidFill>
                <a:latin typeface="Verdana"/>
                <a:ea typeface="+mn-ea"/>
              </a:rPr>
            </a:br>
            <a:r>
              <a:rPr lang="en-US" sz="1800" b="0" kern="1200" spc="60" dirty="0">
                <a:solidFill>
                  <a:srgbClr val="F7FAFD"/>
                </a:solidFill>
                <a:latin typeface="Verdana"/>
                <a:ea typeface="+mn-ea"/>
              </a:rPr>
              <a:t>                          </a:t>
            </a:r>
            <a:r>
              <a:rPr lang="en-US" sz="1800" b="0" kern="1200" spc="340" dirty="0">
                <a:solidFill>
                  <a:srgbClr val="97BCC7"/>
                </a:solidFill>
                <a:latin typeface="Verdana"/>
                <a:ea typeface="+mn-ea"/>
              </a:rPr>
              <a:t>Solution: </a:t>
            </a:r>
            <a:r>
              <a:rPr lang="en-US" sz="1800" b="0" kern="1200" spc="60" dirty="0">
                <a:solidFill>
                  <a:srgbClr val="F7FAFD"/>
                </a:solidFill>
                <a:latin typeface="Verdana"/>
                <a:ea typeface="+mn-ea"/>
              </a:rPr>
              <a:t>Better to create user </a:t>
            </a:r>
            <a:r>
              <a:rPr lang="en-US" sz="1800" b="0" kern="1200" spc="60" dirty="0" err="1">
                <a:solidFill>
                  <a:srgbClr val="F7FAFD"/>
                </a:solidFill>
                <a:latin typeface="Verdana"/>
                <a:ea typeface="+mn-ea"/>
              </a:rPr>
              <a:t>favourite</a:t>
            </a:r>
            <a:r>
              <a:rPr lang="en-US" sz="1800" b="0" kern="1200" spc="60" dirty="0">
                <a:solidFill>
                  <a:srgbClr val="F7FAFD"/>
                </a:solidFill>
                <a:latin typeface="Verdana"/>
                <a:ea typeface="+mn-ea"/>
              </a:rPr>
              <a:t> list and pin items when user try to search a specific restaurants from their history automatically as a suggestions. User can keep track of </a:t>
            </a:r>
            <a:r>
              <a:rPr lang="en-US" sz="1800" b="0" kern="1200" spc="60" dirty="0" err="1">
                <a:solidFill>
                  <a:srgbClr val="F7FAFD"/>
                </a:solidFill>
                <a:latin typeface="Verdana"/>
                <a:ea typeface="+mn-ea"/>
              </a:rPr>
              <a:t>favourite</a:t>
            </a:r>
            <a:r>
              <a:rPr lang="en-US" sz="1800" b="0" kern="1200" spc="60" dirty="0">
                <a:solidFill>
                  <a:srgbClr val="F7FAFD"/>
                </a:solidFill>
                <a:latin typeface="Verdana"/>
                <a:ea typeface="+mn-ea"/>
              </a:rPr>
              <a:t> items and order them in a single touch from separate interface.</a:t>
            </a:r>
            <a:br>
              <a:rPr lang="en-US" sz="1800" b="0" spc="340" dirty="0">
                <a:solidFill>
                  <a:srgbClr val="97BCC7"/>
                </a:solidFill>
              </a:rPr>
            </a:br>
            <a:br>
              <a:rPr lang="en-US" sz="1800" b="0" spc="340" dirty="0">
                <a:solidFill>
                  <a:srgbClr val="97BCC7"/>
                </a:solidFill>
              </a:rPr>
            </a:br>
            <a:br>
              <a:rPr lang="en-US" sz="1800" b="0" spc="340" dirty="0">
                <a:solidFill>
                  <a:srgbClr val="97BCC7"/>
                </a:solidFill>
              </a:rPr>
            </a:br>
            <a:br>
              <a:rPr lang="en-US" sz="1800" b="0" kern="1200" spc="60" dirty="0">
                <a:solidFill>
                  <a:srgbClr val="F7FAFD"/>
                </a:solidFill>
                <a:latin typeface="Verdana"/>
                <a:ea typeface="+mn-ea"/>
              </a:rPr>
            </a:br>
            <a:endParaRPr lang="en-US" sz="1800" dirty="0">
              <a:latin typeface="Tahoma"/>
              <a:cs typeface="Tahoma"/>
            </a:endParaRPr>
          </a:p>
        </p:txBody>
      </p:sp>
    </p:spTree>
    <p:extLst>
      <p:ext uri="{BB962C8B-B14F-4D97-AF65-F5344CB8AC3E}">
        <p14:creationId xmlns:p14="http://schemas.microsoft.com/office/powerpoint/2010/main" val="3909180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8854"/>
            <a:ext cx="3338829" cy="2159635"/>
            <a:chOff x="0" y="0"/>
            <a:chExt cx="3338829" cy="2159635"/>
          </a:xfrm>
        </p:grpSpPr>
        <p:sp>
          <p:nvSpPr>
            <p:cNvPr id="3" name="object 3"/>
            <p:cNvSpPr/>
            <p:nvPr/>
          </p:nvSpPr>
          <p:spPr>
            <a:xfrm>
              <a:off x="0" y="0"/>
              <a:ext cx="2704465" cy="2157095"/>
            </a:xfrm>
            <a:custGeom>
              <a:avLst/>
              <a:gdLst/>
              <a:ahLst/>
              <a:cxnLst/>
              <a:rect l="l" t="t" r="r" b="b"/>
              <a:pathLst>
                <a:path w="2704465" h="2157095">
                  <a:moveTo>
                    <a:pt x="2704266" y="0"/>
                  </a:moveTo>
                  <a:lnTo>
                    <a:pt x="547414" y="2156851"/>
                  </a:lnTo>
                  <a:lnTo>
                    <a:pt x="0" y="1609437"/>
                  </a:lnTo>
                  <a:lnTo>
                    <a:pt x="0" y="0"/>
                  </a:lnTo>
                  <a:lnTo>
                    <a:pt x="2704266" y="0"/>
                  </a:lnTo>
                  <a:close/>
                </a:path>
              </a:pathLst>
            </a:custGeom>
            <a:solidFill>
              <a:srgbClr val="97BCC7"/>
            </a:solidFill>
          </p:spPr>
          <p:txBody>
            <a:bodyPr wrap="square" lIns="0" tIns="0" rIns="0" bIns="0" rtlCol="0"/>
            <a:lstStyle/>
            <a:p>
              <a:endParaRPr/>
            </a:p>
          </p:txBody>
        </p:sp>
        <p:sp>
          <p:nvSpPr>
            <p:cNvPr id="4" name="object 4"/>
            <p:cNvSpPr/>
            <p:nvPr/>
          </p:nvSpPr>
          <p:spPr>
            <a:xfrm>
              <a:off x="1159363" y="0"/>
              <a:ext cx="2179955" cy="2159635"/>
            </a:xfrm>
            <a:custGeom>
              <a:avLst/>
              <a:gdLst/>
              <a:ahLst/>
              <a:cxnLst/>
              <a:rect l="l" t="t" r="r" b="b"/>
              <a:pathLst>
                <a:path w="2179954" h="2159635">
                  <a:moveTo>
                    <a:pt x="2179327" y="0"/>
                  </a:moveTo>
                  <a:lnTo>
                    <a:pt x="20205" y="2159121"/>
                  </a:lnTo>
                  <a:lnTo>
                    <a:pt x="0" y="2138916"/>
                  </a:lnTo>
                  <a:lnTo>
                    <a:pt x="2138916" y="0"/>
                  </a:lnTo>
                  <a:lnTo>
                    <a:pt x="2179327" y="0"/>
                  </a:lnTo>
                  <a:close/>
                </a:path>
              </a:pathLst>
            </a:custGeom>
            <a:solidFill>
              <a:srgbClr val="F7FAFD"/>
            </a:solidFill>
          </p:spPr>
          <p:txBody>
            <a:bodyPr wrap="square" lIns="0" tIns="0" rIns="0" bIns="0" rtlCol="0"/>
            <a:lstStyle/>
            <a:p>
              <a:endParaRPr/>
            </a:p>
          </p:txBody>
        </p:sp>
      </p:grpSp>
      <p:sp>
        <p:nvSpPr>
          <p:cNvPr id="5" name="object 5"/>
          <p:cNvSpPr/>
          <p:nvPr/>
        </p:nvSpPr>
        <p:spPr>
          <a:xfrm>
            <a:off x="9070215" y="6634890"/>
            <a:ext cx="683895" cy="680720"/>
          </a:xfrm>
          <a:custGeom>
            <a:avLst/>
            <a:gdLst/>
            <a:ahLst/>
            <a:cxnLst/>
            <a:rect l="l" t="t" r="r" b="b"/>
            <a:pathLst>
              <a:path w="683895" h="680720">
                <a:moveTo>
                  <a:pt x="683384" y="680309"/>
                </a:moveTo>
                <a:lnTo>
                  <a:pt x="666839" y="680309"/>
                </a:lnTo>
                <a:lnTo>
                  <a:pt x="0" y="13470"/>
                </a:lnTo>
                <a:lnTo>
                  <a:pt x="13470" y="0"/>
                </a:lnTo>
                <a:lnTo>
                  <a:pt x="683384" y="669914"/>
                </a:lnTo>
                <a:lnTo>
                  <a:pt x="683384" y="680309"/>
                </a:lnTo>
                <a:close/>
              </a:path>
            </a:pathLst>
          </a:custGeom>
          <a:solidFill>
            <a:srgbClr val="F7FAFD"/>
          </a:solidFill>
        </p:spPr>
        <p:txBody>
          <a:bodyPr wrap="square" lIns="0" tIns="0" rIns="0" bIns="0" rtlCol="0"/>
          <a:lstStyle/>
          <a:p>
            <a:endParaRPr/>
          </a:p>
        </p:txBody>
      </p:sp>
      <p:sp>
        <p:nvSpPr>
          <p:cNvPr id="6" name="object 6"/>
          <p:cNvSpPr txBox="1"/>
          <p:nvPr/>
        </p:nvSpPr>
        <p:spPr>
          <a:xfrm>
            <a:off x="153840" y="5410200"/>
            <a:ext cx="4191000" cy="1338187"/>
          </a:xfrm>
          <a:prstGeom prst="rect">
            <a:avLst/>
          </a:prstGeom>
        </p:spPr>
        <p:txBody>
          <a:bodyPr vert="horz" wrap="square" lIns="0" tIns="29845" rIns="0" bIns="0" rtlCol="0">
            <a:spAutoFit/>
          </a:bodyPr>
          <a:lstStyle/>
          <a:p>
            <a:pPr marL="12700" marR="5080">
              <a:lnSpc>
                <a:spcPts val="5120"/>
              </a:lnSpc>
              <a:spcBef>
                <a:spcPts val="235"/>
              </a:spcBef>
            </a:pPr>
            <a:r>
              <a:rPr lang="en-US" sz="4300" b="1" spc="40" dirty="0">
                <a:solidFill>
                  <a:srgbClr val="F7FAFD"/>
                </a:solidFill>
                <a:latin typeface="Tahoma"/>
                <a:cs typeface="Tahoma"/>
              </a:rPr>
              <a:t>Flexibility  and Efficiency</a:t>
            </a:r>
            <a:endParaRPr lang="en-US" sz="4300" dirty="0">
              <a:latin typeface="Tahoma"/>
              <a:cs typeface="Tahoma"/>
            </a:endParaRPr>
          </a:p>
        </p:txBody>
      </p:sp>
      <p:sp>
        <p:nvSpPr>
          <p:cNvPr id="7" name="object 7"/>
          <p:cNvSpPr txBox="1">
            <a:spLocks noGrp="1"/>
          </p:cNvSpPr>
          <p:nvPr>
            <p:ph type="title"/>
          </p:nvPr>
        </p:nvSpPr>
        <p:spPr>
          <a:xfrm>
            <a:off x="2133600" y="197572"/>
            <a:ext cx="7358625" cy="6361357"/>
          </a:xfrm>
          <a:prstGeom prst="rect">
            <a:avLst/>
          </a:prstGeom>
        </p:spPr>
        <p:txBody>
          <a:bodyPr vert="horz" wrap="square" lIns="0" tIns="142875" rIns="0" bIns="0" rtlCol="0">
            <a:spAutoFit/>
          </a:bodyPr>
          <a:lstStyle/>
          <a:p>
            <a:pPr marL="2476500">
              <a:lnSpc>
                <a:spcPct val="100000"/>
              </a:lnSpc>
              <a:spcBef>
                <a:spcPts val="1125"/>
              </a:spcBef>
            </a:pPr>
            <a:br>
              <a:rPr lang="en-US" sz="2000" b="0" spc="340" dirty="0">
                <a:solidFill>
                  <a:srgbClr val="97BCC7"/>
                </a:solidFill>
              </a:rPr>
            </a:br>
            <a:r>
              <a:rPr lang="en-US" sz="4400" b="0" spc="340" dirty="0">
                <a:solidFill>
                  <a:srgbClr val="97BCC7"/>
                </a:solidFill>
              </a:rPr>
              <a:t>E</a:t>
            </a:r>
            <a:r>
              <a:rPr lang="en-US" sz="2000" b="0" spc="340" dirty="0">
                <a:solidFill>
                  <a:srgbClr val="97BCC7"/>
                </a:solidFill>
              </a:rPr>
              <a:t>xclusive perks provides flexible discount attribute which can be automatically applied at the checkout.</a:t>
            </a:r>
            <a:br>
              <a:rPr lang="en-US" sz="2000" b="0" spc="340" dirty="0">
                <a:solidFill>
                  <a:srgbClr val="97BCC7"/>
                </a:solidFill>
              </a:rPr>
            </a:br>
            <a:br>
              <a:rPr lang="en-US" sz="2000" b="0" spc="340" dirty="0">
                <a:solidFill>
                  <a:srgbClr val="97BCC7"/>
                </a:solidFill>
              </a:rPr>
            </a:br>
            <a:r>
              <a:rPr lang="en-US" sz="2000" b="0" spc="340" dirty="0">
                <a:solidFill>
                  <a:srgbClr val="97BCC7"/>
                </a:solidFill>
              </a:rPr>
              <a:t>Pickup and delivery section with Maps Integration effectively helps users to select the appropriate order location.</a:t>
            </a:r>
            <a:br>
              <a:rPr lang="en-US" sz="2000" b="0" spc="340" dirty="0">
                <a:solidFill>
                  <a:srgbClr val="97BCC7"/>
                </a:solidFill>
              </a:rPr>
            </a:br>
            <a:br>
              <a:rPr lang="en-US" sz="2000" b="0" spc="340" dirty="0">
                <a:solidFill>
                  <a:srgbClr val="97BCC7"/>
                </a:solidFill>
              </a:rPr>
            </a:br>
            <a:r>
              <a:rPr lang="en-US" sz="2000" b="0" kern="1200" spc="340" dirty="0">
                <a:solidFill>
                  <a:srgbClr val="97BCC7"/>
                </a:solidFill>
                <a:latin typeface="Verdana"/>
                <a:ea typeface="+mn-ea"/>
              </a:rPr>
              <a:t>Scope: </a:t>
            </a:r>
            <a:r>
              <a:rPr lang="en-US" sz="2000" b="0" kern="1200" spc="60" dirty="0">
                <a:solidFill>
                  <a:srgbClr val="F7FAFD"/>
                </a:solidFill>
                <a:latin typeface="Verdana"/>
                <a:ea typeface="+mn-ea"/>
              </a:rPr>
              <a:t>Smooth Transition with effective results over each operation performed through the application.</a:t>
            </a:r>
            <a:br>
              <a:rPr lang="en-US" sz="2000" b="0" spc="340" dirty="0">
                <a:solidFill>
                  <a:srgbClr val="97BCC7"/>
                </a:solidFill>
              </a:rPr>
            </a:br>
            <a:br>
              <a:rPr lang="en-US" sz="2000" b="0" spc="340" dirty="0">
                <a:solidFill>
                  <a:srgbClr val="97BCC7"/>
                </a:solidFill>
              </a:rPr>
            </a:br>
            <a:br>
              <a:rPr lang="en-US" sz="2000" b="0" spc="340" dirty="0">
                <a:solidFill>
                  <a:srgbClr val="97BCC7"/>
                </a:solidFill>
              </a:rPr>
            </a:br>
            <a:br>
              <a:rPr lang="en-US" sz="2000" b="0" kern="1200" spc="60" dirty="0">
                <a:solidFill>
                  <a:srgbClr val="F7FAFD"/>
                </a:solidFill>
                <a:latin typeface="Verdana"/>
                <a:ea typeface="+mn-ea"/>
              </a:rPr>
            </a:br>
            <a:endParaRPr lang="en-US" sz="2000" dirty="0">
              <a:latin typeface="Tahoma"/>
              <a:cs typeface="Tahoma"/>
            </a:endParaRPr>
          </a:p>
        </p:txBody>
      </p:sp>
    </p:spTree>
    <p:extLst>
      <p:ext uri="{BB962C8B-B14F-4D97-AF65-F5344CB8AC3E}">
        <p14:creationId xmlns:p14="http://schemas.microsoft.com/office/powerpoint/2010/main" val="277487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 website&#10;&#10;Description automatically generated">
            <a:extLst>
              <a:ext uri="{FF2B5EF4-FFF2-40B4-BE49-F238E27FC236}">
                <a16:creationId xmlns:a16="http://schemas.microsoft.com/office/drawing/2014/main" id="{D51862DD-8475-42AB-9CBB-7C53EEDC99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3856" y="1257174"/>
            <a:ext cx="2058223" cy="4038600"/>
          </a:xfrm>
          <a:prstGeom prst="rect">
            <a:avLst/>
          </a:prstGeom>
        </p:spPr>
      </p:pic>
      <p:grpSp>
        <p:nvGrpSpPr>
          <p:cNvPr id="2" name="object 2"/>
          <p:cNvGrpSpPr/>
          <p:nvPr/>
        </p:nvGrpSpPr>
        <p:grpSpPr>
          <a:xfrm>
            <a:off x="0" y="-18854"/>
            <a:ext cx="3338829" cy="2159635"/>
            <a:chOff x="0" y="0"/>
            <a:chExt cx="3338829" cy="2159635"/>
          </a:xfrm>
        </p:grpSpPr>
        <p:sp>
          <p:nvSpPr>
            <p:cNvPr id="3" name="object 3"/>
            <p:cNvSpPr/>
            <p:nvPr/>
          </p:nvSpPr>
          <p:spPr>
            <a:xfrm>
              <a:off x="0" y="0"/>
              <a:ext cx="2704465" cy="2157095"/>
            </a:xfrm>
            <a:custGeom>
              <a:avLst/>
              <a:gdLst/>
              <a:ahLst/>
              <a:cxnLst/>
              <a:rect l="l" t="t" r="r" b="b"/>
              <a:pathLst>
                <a:path w="2704465" h="2157095">
                  <a:moveTo>
                    <a:pt x="2704266" y="0"/>
                  </a:moveTo>
                  <a:lnTo>
                    <a:pt x="547414" y="2156851"/>
                  </a:lnTo>
                  <a:lnTo>
                    <a:pt x="0" y="1609437"/>
                  </a:lnTo>
                  <a:lnTo>
                    <a:pt x="0" y="0"/>
                  </a:lnTo>
                  <a:lnTo>
                    <a:pt x="2704266" y="0"/>
                  </a:lnTo>
                  <a:close/>
                </a:path>
              </a:pathLst>
            </a:custGeom>
            <a:solidFill>
              <a:srgbClr val="97BCC7"/>
            </a:solidFill>
          </p:spPr>
          <p:txBody>
            <a:bodyPr wrap="square" lIns="0" tIns="0" rIns="0" bIns="0" rtlCol="0"/>
            <a:lstStyle/>
            <a:p>
              <a:endParaRPr/>
            </a:p>
          </p:txBody>
        </p:sp>
        <p:sp>
          <p:nvSpPr>
            <p:cNvPr id="4" name="object 4"/>
            <p:cNvSpPr/>
            <p:nvPr/>
          </p:nvSpPr>
          <p:spPr>
            <a:xfrm>
              <a:off x="1159363" y="0"/>
              <a:ext cx="2179955" cy="2159635"/>
            </a:xfrm>
            <a:custGeom>
              <a:avLst/>
              <a:gdLst/>
              <a:ahLst/>
              <a:cxnLst/>
              <a:rect l="l" t="t" r="r" b="b"/>
              <a:pathLst>
                <a:path w="2179954" h="2159635">
                  <a:moveTo>
                    <a:pt x="2179327" y="0"/>
                  </a:moveTo>
                  <a:lnTo>
                    <a:pt x="20205" y="2159121"/>
                  </a:lnTo>
                  <a:lnTo>
                    <a:pt x="0" y="2138916"/>
                  </a:lnTo>
                  <a:lnTo>
                    <a:pt x="2138916" y="0"/>
                  </a:lnTo>
                  <a:lnTo>
                    <a:pt x="2179327" y="0"/>
                  </a:lnTo>
                  <a:close/>
                </a:path>
              </a:pathLst>
            </a:custGeom>
            <a:solidFill>
              <a:srgbClr val="F7FAFD"/>
            </a:solidFill>
          </p:spPr>
          <p:txBody>
            <a:bodyPr wrap="square" lIns="0" tIns="0" rIns="0" bIns="0" rtlCol="0"/>
            <a:lstStyle/>
            <a:p>
              <a:endParaRPr/>
            </a:p>
          </p:txBody>
        </p:sp>
      </p:grpSp>
      <p:sp>
        <p:nvSpPr>
          <p:cNvPr id="5" name="object 5"/>
          <p:cNvSpPr/>
          <p:nvPr/>
        </p:nvSpPr>
        <p:spPr>
          <a:xfrm>
            <a:off x="9070215" y="6634890"/>
            <a:ext cx="683895" cy="680720"/>
          </a:xfrm>
          <a:custGeom>
            <a:avLst/>
            <a:gdLst/>
            <a:ahLst/>
            <a:cxnLst/>
            <a:rect l="l" t="t" r="r" b="b"/>
            <a:pathLst>
              <a:path w="683895" h="680720">
                <a:moveTo>
                  <a:pt x="683384" y="680309"/>
                </a:moveTo>
                <a:lnTo>
                  <a:pt x="666839" y="680309"/>
                </a:lnTo>
                <a:lnTo>
                  <a:pt x="0" y="13470"/>
                </a:lnTo>
                <a:lnTo>
                  <a:pt x="13470" y="0"/>
                </a:lnTo>
                <a:lnTo>
                  <a:pt x="683384" y="669914"/>
                </a:lnTo>
                <a:lnTo>
                  <a:pt x="683384" y="680309"/>
                </a:lnTo>
                <a:close/>
              </a:path>
            </a:pathLst>
          </a:custGeom>
          <a:solidFill>
            <a:srgbClr val="F7FAFD"/>
          </a:solidFill>
        </p:spPr>
        <p:txBody>
          <a:bodyPr wrap="square" lIns="0" tIns="0" rIns="0" bIns="0" rtlCol="0"/>
          <a:lstStyle/>
          <a:p>
            <a:endParaRPr/>
          </a:p>
        </p:txBody>
      </p:sp>
      <p:sp>
        <p:nvSpPr>
          <p:cNvPr id="6" name="object 6"/>
          <p:cNvSpPr txBox="1"/>
          <p:nvPr/>
        </p:nvSpPr>
        <p:spPr>
          <a:xfrm>
            <a:off x="153840" y="5410200"/>
            <a:ext cx="4191000" cy="1992212"/>
          </a:xfrm>
          <a:prstGeom prst="rect">
            <a:avLst/>
          </a:prstGeom>
        </p:spPr>
        <p:txBody>
          <a:bodyPr vert="horz" wrap="square" lIns="0" tIns="29845" rIns="0" bIns="0" rtlCol="0">
            <a:spAutoFit/>
          </a:bodyPr>
          <a:lstStyle/>
          <a:p>
            <a:pPr marL="12700" marR="5080">
              <a:lnSpc>
                <a:spcPts val="5120"/>
              </a:lnSpc>
              <a:spcBef>
                <a:spcPts val="235"/>
              </a:spcBef>
            </a:pPr>
            <a:r>
              <a:rPr lang="en-US" sz="4300" b="1" spc="40" dirty="0">
                <a:solidFill>
                  <a:srgbClr val="F7FAFD"/>
                </a:solidFill>
                <a:latin typeface="Tahoma"/>
                <a:cs typeface="Tahoma"/>
              </a:rPr>
              <a:t>Aesthetic and the Minimalist design</a:t>
            </a:r>
            <a:endParaRPr lang="en-US" sz="4300" dirty="0">
              <a:latin typeface="Tahoma"/>
              <a:cs typeface="Tahoma"/>
            </a:endParaRPr>
          </a:p>
        </p:txBody>
      </p:sp>
      <p:sp>
        <p:nvSpPr>
          <p:cNvPr id="7" name="object 7"/>
          <p:cNvSpPr txBox="1">
            <a:spLocks noGrp="1"/>
          </p:cNvSpPr>
          <p:nvPr>
            <p:ph type="title"/>
          </p:nvPr>
        </p:nvSpPr>
        <p:spPr>
          <a:xfrm>
            <a:off x="1981200" y="351460"/>
            <a:ext cx="7511025" cy="5438027"/>
          </a:xfrm>
          <a:prstGeom prst="rect">
            <a:avLst/>
          </a:prstGeom>
        </p:spPr>
        <p:txBody>
          <a:bodyPr vert="horz" wrap="square" lIns="0" tIns="142875" rIns="0" bIns="0" rtlCol="0">
            <a:spAutoFit/>
          </a:bodyPr>
          <a:lstStyle/>
          <a:p>
            <a:pPr marL="2476500">
              <a:lnSpc>
                <a:spcPct val="100000"/>
              </a:lnSpc>
              <a:spcBef>
                <a:spcPts val="1125"/>
              </a:spcBef>
            </a:pPr>
            <a:br>
              <a:rPr lang="en-US" sz="2000" b="0" spc="340" dirty="0">
                <a:solidFill>
                  <a:srgbClr val="97BCC7"/>
                </a:solidFill>
              </a:rPr>
            </a:br>
            <a:r>
              <a:rPr lang="en-US" sz="4400" b="0" spc="340" dirty="0">
                <a:solidFill>
                  <a:srgbClr val="97BCC7"/>
                </a:solidFill>
              </a:rPr>
              <a:t>C</a:t>
            </a:r>
            <a:r>
              <a:rPr lang="en-US" sz="2000" b="0" spc="340" dirty="0">
                <a:solidFill>
                  <a:srgbClr val="97BCC7"/>
                </a:solidFill>
              </a:rPr>
              <a:t>olor rich interface includes modern black background matched with the dark red color. Gives a modern and attractive feel to the application.</a:t>
            </a:r>
            <a:br>
              <a:rPr lang="en-US" sz="2000" b="0" spc="340" dirty="0">
                <a:solidFill>
                  <a:srgbClr val="97BCC7"/>
                </a:solidFill>
              </a:rPr>
            </a:br>
            <a:br>
              <a:rPr lang="en-US" sz="2000" b="0" spc="340" dirty="0">
                <a:solidFill>
                  <a:srgbClr val="97BCC7"/>
                </a:solidFill>
              </a:rPr>
            </a:br>
            <a:br>
              <a:rPr lang="en-US" sz="2000" b="0" spc="340" dirty="0">
                <a:solidFill>
                  <a:srgbClr val="97BCC7"/>
                </a:solidFill>
              </a:rPr>
            </a:br>
            <a:r>
              <a:rPr lang="en-US" sz="2000" b="0" spc="340" dirty="0">
                <a:solidFill>
                  <a:srgbClr val="97BCC7"/>
                </a:solidFill>
              </a:rPr>
              <a:t>               </a:t>
            </a:r>
            <a:r>
              <a:rPr lang="en-US" sz="2000" b="0" kern="1200" spc="340" dirty="0">
                <a:solidFill>
                  <a:srgbClr val="97BCC7"/>
                </a:solidFill>
                <a:latin typeface="Verdana"/>
                <a:ea typeface="+mn-ea"/>
              </a:rPr>
              <a:t>Scope: </a:t>
            </a:r>
            <a:r>
              <a:rPr lang="en-US" sz="2000" b="0" kern="1200" spc="60" dirty="0">
                <a:solidFill>
                  <a:srgbClr val="F7FAFD"/>
                </a:solidFill>
                <a:latin typeface="Verdana"/>
                <a:ea typeface="+mn-ea"/>
              </a:rPr>
              <a:t>Smooth Transition with effective results over each operation performed through the application.</a:t>
            </a:r>
            <a:br>
              <a:rPr lang="en-US" sz="2000" b="0" spc="340" dirty="0">
                <a:solidFill>
                  <a:srgbClr val="97BCC7"/>
                </a:solidFill>
              </a:rPr>
            </a:br>
            <a:br>
              <a:rPr lang="en-US" sz="2000" b="0" spc="340" dirty="0">
                <a:solidFill>
                  <a:srgbClr val="97BCC7"/>
                </a:solidFill>
              </a:rPr>
            </a:br>
            <a:br>
              <a:rPr lang="en-US" sz="2000" b="0" spc="340" dirty="0">
                <a:solidFill>
                  <a:srgbClr val="97BCC7"/>
                </a:solidFill>
              </a:rPr>
            </a:br>
            <a:br>
              <a:rPr lang="en-US" sz="2000" b="0" kern="1200" spc="60" dirty="0">
                <a:solidFill>
                  <a:srgbClr val="F7FAFD"/>
                </a:solidFill>
                <a:latin typeface="Verdana"/>
                <a:ea typeface="+mn-ea"/>
              </a:rPr>
            </a:br>
            <a:endParaRPr lang="en-US" sz="2000" dirty="0">
              <a:latin typeface="Tahoma"/>
              <a:cs typeface="Tahoma"/>
            </a:endParaRPr>
          </a:p>
        </p:txBody>
      </p:sp>
      <p:pic>
        <p:nvPicPr>
          <p:cNvPr id="8" name="Picture 7" descr="A picture containing text, monitor, image&#10;&#10;Description automatically generated">
            <a:extLst>
              <a:ext uri="{FF2B5EF4-FFF2-40B4-BE49-F238E27FC236}">
                <a16:creationId xmlns:a16="http://schemas.microsoft.com/office/drawing/2014/main" id="{8C98BF67-91ED-43C4-AA7C-E06456958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352" y="1090372"/>
            <a:ext cx="2921488" cy="4372205"/>
          </a:xfrm>
          <a:prstGeom prst="rect">
            <a:avLst/>
          </a:prstGeom>
        </p:spPr>
      </p:pic>
    </p:spTree>
    <p:extLst>
      <p:ext uri="{BB962C8B-B14F-4D97-AF65-F5344CB8AC3E}">
        <p14:creationId xmlns:p14="http://schemas.microsoft.com/office/powerpoint/2010/main" val="341876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 application&#10;&#10;Description automatically generated">
            <a:extLst>
              <a:ext uri="{FF2B5EF4-FFF2-40B4-BE49-F238E27FC236}">
                <a16:creationId xmlns:a16="http://schemas.microsoft.com/office/drawing/2014/main" id="{8564B538-4E1C-47F5-8E21-C49529416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5764" y="1219200"/>
            <a:ext cx="2057401" cy="3987120"/>
          </a:xfrm>
          <a:prstGeom prst="rect">
            <a:avLst/>
          </a:prstGeom>
        </p:spPr>
      </p:pic>
      <p:grpSp>
        <p:nvGrpSpPr>
          <p:cNvPr id="2" name="object 2"/>
          <p:cNvGrpSpPr/>
          <p:nvPr/>
        </p:nvGrpSpPr>
        <p:grpSpPr>
          <a:xfrm>
            <a:off x="0" y="-18854"/>
            <a:ext cx="3338829" cy="2159635"/>
            <a:chOff x="0" y="0"/>
            <a:chExt cx="3338829" cy="2159635"/>
          </a:xfrm>
        </p:grpSpPr>
        <p:sp>
          <p:nvSpPr>
            <p:cNvPr id="3" name="object 3"/>
            <p:cNvSpPr/>
            <p:nvPr/>
          </p:nvSpPr>
          <p:spPr>
            <a:xfrm>
              <a:off x="0" y="0"/>
              <a:ext cx="2704465" cy="2157095"/>
            </a:xfrm>
            <a:custGeom>
              <a:avLst/>
              <a:gdLst/>
              <a:ahLst/>
              <a:cxnLst/>
              <a:rect l="l" t="t" r="r" b="b"/>
              <a:pathLst>
                <a:path w="2704465" h="2157095">
                  <a:moveTo>
                    <a:pt x="2704266" y="0"/>
                  </a:moveTo>
                  <a:lnTo>
                    <a:pt x="547414" y="2156851"/>
                  </a:lnTo>
                  <a:lnTo>
                    <a:pt x="0" y="1609437"/>
                  </a:lnTo>
                  <a:lnTo>
                    <a:pt x="0" y="0"/>
                  </a:lnTo>
                  <a:lnTo>
                    <a:pt x="2704266" y="0"/>
                  </a:lnTo>
                  <a:close/>
                </a:path>
              </a:pathLst>
            </a:custGeom>
            <a:solidFill>
              <a:srgbClr val="97BCC7"/>
            </a:solidFill>
          </p:spPr>
          <p:txBody>
            <a:bodyPr wrap="square" lIns="0" tIns="0" rIns="0" bIns="0" rtlCol="0"/>
            <a:lstStyle/>
            <a:p>
              <a:endParaRPr/>
            </a:p>
          </p:txBody>
        </p:sp>
        <p:sp>
          <p:nvSpPr>
            <p:cNvPr id="4" name="object 4"/>
            <p:cNvSpPr/>
            <p:nvPr/>
          </p:nvSpPr>
          <p:spPr>
            <a:xfrm>
              <a:off x="1159363" y="0"/>
              <a:ext cx="2179955" cy="2159635"/>
            </a:xfrm>
            <a:custGeom>
              <a:avLst/>
              <a:gdLst/>
              <a:ahLst/>
              <a:cxnLst/>
              <a:rect l="l" t="t" r="r" b="b"/>
              <a:pathLst>
                <a:path w="2179954" h="2159635">
                  <a:moveTo>
                    <a:pt x="2179327" y="0"/>
                  </a:moveTo>
                  <a:lnTo>
                    <a:pt x="20205" y="2159121"/>
                  </a:lnTo>
                  <a:lnTo>
                    <a:pt x="0" y="2138916"/>
                  </a:lnTo>
                  <a:lnTo>
                    <a:pt x="2138916" y="0"/>
                  </a:lnTo>
                  <a:lnTo>
                    <a:pt x="2179327" y="0"/>
                  </a:lnTo>
                  <a:close/>
                </a:path>
              </a:pathLst>
            </a:custGeom>
            <a:solidFill>
              <a:srgbClr val="F7FAFD"/>
            </a:solidFill>
          </p:spPr>
          <p:txBody>
            <a:bodyPr wrap="square" lIns="0" tIns="0" rIns="0" bIns="0" rtlCol="0"/>
            <a:lstStyle/>
            <a:p>
              <a:endParaRPr/>
            </a:p>
          </p:txBody>
        </p:sp>
      </p:grpSp>
      <p:sp>
        <p:nvSpPr>
          <p:cNvPr id="5" name="object 5"/>
          <p:cNvSpPr/>
          <p:nvPr/>
        </p:nvSpPr>
        <p:spPr>
          <a:xfrm>
            <a:off x="9070215" y="6634890"/>
            <a:ext cx="683895" cy="680720"/>
          </a:xfrm>
          <a:custGeom>
            <a:avLst/>
            <a:gdLst/>
            <a:ahLst/>
            <a:cxnLst/>
            <a:rect l="l" t="t" r="r" b="b"/>
            <a:pathLst>
              <a:path w="683895" h="680720">
                <a:moveTo>
                  <a:pt x="683384" y="680309"/>
                </a:moveTo>
                <a:lnTo>
                  <a:pt x="666839" y="680309"/>
                </a:lnTo>
                <a:lnTo>
                  <a:pt x="0" y="13470"/>
                </a:lnTo>
                <a:lnTo>
                  <a:pt x="13470" y="0"/>
                </a:lnTo>
                <a:lnTo>
                  <a:pt x="683384" y="669914"/>
                </a:lnTo>
                <a:lnTo>
                  <a:pt x="683384" y="680309"/>
                </a:lnTo>
                <a:close/>
              </a:path>
            </a:pathLst>
          </a:custGeom>
          <a:solidFill>
            <a:srgbClr val="F7FAFD"/>
          </a:solidFill>
        </p:spPr>
        <p:txBody>
          <a:bodyPr wrap="square" lIns="0" tIns="0" rIns="0" bIns="0" rtlCol="0"/>
          <a:lstStyle/>
          <a:p>
            <a:endParaRPr/>
          </a:p>
        </p:txBody>
      </p:sp>
      <p:sp>
        <p:nvSpPr>
          <p:cNvPr id="6" name="object 6"/>
          <p:cNvSpPr txBox="1"/>
          <p:nvPr/>
        </p:nvSpPr>
        <p:spPr>
          <a:xfrm>
            <a:off x="153840" y="5410200"/>
            <a:ext cx="4418160" cy="1338187"/>
          </a:xfrm>
          <a:prstGeom prst="rect">
            <a:avLst/>
          </a:prstGeom>
        </p:spPr>
        <p:txBody>
          <a:bodyPr vert="horz" wrap="square" lIns="0" tIns="29845" rIns="0" bIns="0" rtlCol="0">
            <a:spAutoFit/>
          </a:bodyPr>
          <a:lstStyle/>
          <a:p>
            <a:pPr marL="12700" marR="5080">
              <a:lnSpc>
                <a:spcPts val="5120"/>
              </a:lnSpc>
              <a:spcBef>
                <a:spcPts val="235"/>
              </a:spcBef>
            </a:pPr>
            <a:r>
              <a:rPr lang="en-US" sz="4300" b="1" spc="40" dirty="0">
                <a:solidFill>
                  <a:srgbClr val="F7FAFD"/>
                </a:solidFill>
                <a:latin typeface="Tahoma"/>
                <a:cs typeface="Tahoma"/>
              </a:rPr>
              <a:t>Help and the Documentation</a:t>
            </a:r>
            <a:endParaRPr lang="en-US" sz="4300" dirty="0">
              <a:latin typeface="Tahoma"/>
              <a:cs typeface="Tahoma"/>
            </a:endParaRPr>
          </a:p>
        </p:txBody>
      </p:sp>
      <p:sp>
        <p:nvSpPr>
          <p:cNvPr id="7" name="object 7"/>
          <p:cNvSpPr txBox="1">
            <a:spLocks noGrp="1"/>
          </p:cNvSpPr>
          <p:nvPr>
            <p:ph type="title"/>
          </p:nvPr>
        </p:nvSpPr>
        <p:spPr>
          <a:xfrm>
            <a:off x="1981200" y="351460"/>
            <a:ext cx="7511025" cy="5438027"/>
          </a:xfrm>
          <a:prstGeom prst="rect">
            <a:avLst/>
          </a:prstGeom>
        </p:spPr>
        <p:txBody>
          <a:bodyPr vert="horz" wrap="square" lIns="0" tIns="142875" rIns="0" bIns="0" rtlCol="0">
            <a:spAutoFit/>
          </a:bodyPr>
          <a:lstStyle/>
          <a:p>
            <a:pPr marL="2476500">
              <a:lnSpc>
                <a:spcPct val="100000"/>
              </a:lnSpc>
              <a:spcBef>
                <a:spcPts val="1125"/>
              </a:spcBef>
            </a:pPr>
            <a:br>
              <a:rPr lang="en-US" sz="2000" b="0" spc="340" dirty="0">
                <a:solidFill>
                  <a:srgbClr val="97BCC7"/>
                </a:solidFill>
              </a:rPr>
            </a:br>
            <a:r>
              <a:rPr lang="en-US" sz="4400" b="0" spc="340" dirty="0">
                <a:solidFill>
                  <a:srgbClr val="97BCC7"/>
                </a:solidFill>
              </a:rPr>
              <a:t>S</a:t>
            </a:r>
            <a:r>
              <a:rPr lang="en-US" sz="2000" b="0" spc="340" dirty="0">
                <a:solidFill>
                  <a:srgbClr val="97BCC7"/>
                </a:solidFill>
              </a:rPr>
              <a:t>perate section in the setting tabs that is devoted to the help and he feedback. Where user can find the FAQ’s with live customer support.</a:t>
            </a:r>
            <a:br>
              <a:rPr lang="en-US" sz="2000" b="0" spc="340" dirty="0">
                <a:solidFill>
                  <a:srgbClr val="97BCC7"/>
                </a:solidFill>
              </a:rPr>
            </a:br>
            <a:br>
              <a:rPr lang="en-US" sz="2000" b="0" spc="340" dirty="0">
                <a:solidFill>
                  <a:srgbClr val="97BCC7"/>
                </a:solidFill>
              </a:rPr>
            </a:br>
            <a:br>
              <a:rPr lang="en-US" sz="2000" b="0" spc="340" dirty="0">
                <a:solidFill>
                  <a:srgbClr val="97BCC7"/>
                </a:solidFill>
              </a:rPr>
            </a:br>
            <a:r>
              <a:rPr lang="en-US" sz="2000" b="0" kern="1200" spc="340" dirty="0">
                <a:solidFill>
                  <a:srgbClr val="97BCC7"/>
                </a:solidFill>
                <a:latin typeface="Verdana"/>
                <a:ea typeface="+mn-ea"/>
              </a:rPr>
              <a:t>Scope: </a:t>
            </a:r>
            <a:r>
              <a:rPr lang="en-US" sz="2000" b="0" kern="1200" spc="60" dirty="0">
                <a:solidFill>
                  <a:srgbClr val="F7FAFD"/>
                </a:solidFill>
                <a:latin typeface="Verdana"/>
                <a:ea typeface="+mn-ea"/>
              </a:rPr>
              <a:t>Detailed Guidance provided to the most basic steps with additional customer support option enabling better navigation.</a:t>
            </a:r>
            <a:br>
              <a:rPr lang="en-US" sz="2000" b="0" spc="340" dirty="0">
                <a:solidFill>
                  <a:srgbClr val="97BCC7"/>
                </a:solidFill>
              </a:rPr>
            </a:br>
            <a:br>
              <a:rPr lang="en-US" sz="2000" b="0" spc="340" dirty="0">
                <a:solidFill>
                  <a:srgbClr val="97BCC7"/>
                </a:solidFill>
              </a:rPr>
            </a:br>
            <a:br>
              <a:rPr lang="en-US" sz="2000" b="0" spc="340" dirty="0">
                <a:solidFill>
                  <a:srgbClr val="97BCC7"/>
                </a:solidFill>
              </a:rPr>
            </a:br>
            <a:br>
              <a:rPr lang="en-US" sz="2000" b="0" kern="1200" spc="60" dirty="0">
                <a:solidFill>
                  <a:srgbClr val="F7FAFD"/>
                </a:solidFill>
                <a:latin typeface="Verdana"/>
                <a:ea typeface="+mn-ea"/>
              </a:rPr>
            </a:br>
            <a:endParaRPr lang="en-US" sz="2000" dirty="0">
              <a:latin typeface="Tahoma"/>
              <a:cs typeface="Tahoma"/>
            </a:endParaRPr>
          </a:p>
        </p:txBody>
      </p:sp>
      <p:pic>
        <p:nvPicPr>
          <p:cNvPr id="8" name="Picture 7" descr="A picture containing text, monitor, image&#10;&#10;Description automatically generated">
            <a:extLst>
              <a:ext uri="{FF2B5EF4-FFF2-40B4-BE49-F238E27FC236}">
                <a16:creationId xmlns:a16="http://schemas.microsoft.com/office/drawing/2014/main" id="{CC7667EC-1933-415C-87C5-CCCB6BB06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232" y="1026657"/>
            <a:ext cx="2921488" cy="4372205"/>
          </a:xfrm>
          <a:prstGeom prst="rect">
            <a:avLst/>
          </a:prstGeom>
        </p:spPr>
      </p:pic>
    </p:spTree>
    <p:extLst>
      <p:ext uri="{BB962C8B-B14F-4D97-AF65-F5344CB8AC3E}">
        <p14:creationId xmlns:p14="http://schemas.microsoft.com/office/powerpoint/2010/main" val="2416089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BD3C3EF5-0097-425F-AF51-7E3A29BEF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426"/>
            <a:ext cx="9753600" cy="7335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3823035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16646" y="1090991"/>
            <a:ext cx="531633" cy="834224"/>
          </a:xfrm>
          <a:prstGeom prst="rect">
            <a:avLst/>
          </a:prstGeom>
        </p:spPr>
      </p:pic>
      <p:pic>
        <p:nvPicPr>
          <p:cNvPr id="3" name="object 3"/>
          <p:cNvPicPr/>
          <p:nvPr/>
        </p:nvPicPr>
        <p:blipFill>
          <a:blip r:embed="rId4" cstate="print"/>
          <a:stretch>
            <a:fillRect/>
          </a:stretch>
        </p:blipFill>
        <p:spPr>
          <a:xfrm>
            <a:off x="3251201" y="1016281"/>
            <a:ext cx="601798" cy="983643"/>
          </a:xfrm>
          <a:prstGeom prst="rect">
            <a:avLst/>
          </a:prstGeom>
        </p:spPr>
      </p:pic>
      <p:sp>
        <p:nvSpPr>
          <p:cNvPr id="4" name="Rectangle 3">
            <a:extLst>
              <a:ext uri="{FF2B5EF4-FFF2-40B4-BE49-F238E27FC236}">
                <a16:creationId xmlns:a16="http://schemas.microsoft.com/office/drawing/2014/main" id="{6E46A0D8-E3EB-4EDB-A546-54AA30D1569A}"/>
              </a:ext>
            </a:extLst>
          </p:cNvPr>
          <p:cNvSpPr/>
          <p:nvPr/>
        </p:nvSpPr>
        <p:spPr>
          <a:xfrm>
            <a:off x="4257524" y="832152"/>
            <a:ext cx="1470781" cy="1625600"/>
          </a:xfrm>
          <a:custGeom>
            <a:avLst/>
            <a:gdLst>
              <a:gd name="connsiteX0" fmla="*/ 0 w 1470781"/>
              <a:gd name="connsiteY0" fmla="*/ 0 h 1625600"/>
              <a:gd name="connsiteX1" fmla="*/ 490260 w 1470781"/>
              <a:gd name="connsiteY1" fmla="*/ 0 h 1625600"/>
              <a:gd name="connsiteX2" fmla="*/ 995228 w 1470781"/>
              <a:gd name="connsiteY2" fmla="*/ 0 h 1625600"/>
              <a:gd name="connsiteX3" fmla="*/ 1470781 w 1470781"/>
              <a:gd name="connsiteY3" fmla="*/ 0 h 1625600"/>
              <a:gd name="connsiteX4" fmla="*/ 1470781 w 1470781"/>
              <a:gd name="connsiteY4" fmla="*/ 509355 h 1625600"/>
              <a:gd name="connsiteX5" fmla="*/ 1470781 w 1470781"/>
              <a:gd name="connsiteY5" fmla="*/ 1034965 h 1625600"/>
              <a:gd name="connsiteX6" fmla="*/ 1470781 w 1470781"/>
              <a:gd name="connsiteY6" fmla="*/ 1625600 h 1625600"/>
              <a:gd name="connsiteX7" fmla="*/ 1024644 w 1470781"/>
              <a:gd name="connsiteY7" fmla="*/ 1625600 h 1625600"/>
              <a:gd name="connsiteX8" fmla="*/ 519676 w 1470781"/>
              <a:gd name="connsiteY8" fmla="*/ 1625600 h 1625600"/>
              <a:gd name="connsiteX9" fmla="*/ 0 w 1470781"/>
              <a:gd name="connsiteY9" fmla="*/ 1625600 h 1625600"/>
              <a:gd name="connsiteX10" fmla="*/ 0 w 1470781"/>
              <a:gd name="connsiteY10" fmla="*/ 1132501 h 1625600"/>
              <a:gd name="connsiteX11" fmla="*/ 0 w 1470781"/>
              <a:gd name="connsiteY11" fmla="*/ 558123 h 1625600"/>
              <a:gd name="connsiteX12" fmla="*/ 0 w 1470781"/>
              <a:gd name="connsiteY12" fmla="*/ 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0781" h="1625600" extrusionOk="0">
                <a:moveTo>
                  <a:pt x="0" y="0"/>
                </a:moveTo>
                <a:cubicBezTo>
                  <a:pt x="149233" y="-44030"/>
                  <a:pt x="344078" y="24486"/>
                  <a:pt x="490260" y="0"/>
                </a:cubicBezTo>
                <a:cubicBezTo>
                  <a:pt x="636442" y="-24486"/>
                  <a:pt x="777416" y="9532"/>
                  <a:pt x="995228" y="0"/>
                </a:cubicBezTo>
                <a:cubicBezTo>
                  <a:pt x="1213040" y="-9532"/>
                  <a:pt x="1272969" y="47907"/>
                  <a:pt x="1470781" y="0"/>
                </a:cubicBezTo>
                <a:cubicBezTo>
                  <a:pt x="1506723" y="200504"/>
                  <a:pt x="1443876" y="266904"/>
                  <a:pt x="1470781" y="509355"/>
                </a:cubicBezTo>
                <a:cubicBezTo>
                  <a:pt x="1497686" y="751807"/>
                  <a:pt x="1421095" y="923345"/>
                  <a:pt x="1470781" y="1034965"/>
                </a:cubicBezTo>
                <a:cubicBezTo>
                  <a:pt x="1520467" y="1146585"/>
                  <a:pt x="1456253" y="1481310"/>
                  <a:pt x="1470781" y="1625600"/>
                </a:cubicBezTo>
                <a:cubicBezTo>
                  <a:pt x="1250167" y="1662675"/>
                  <a:pt x="1216573" y="1614315"/>
                  <a:pt x="1024644" y="1625600"/>
                </a:cubicBezTo>
                <a:cubicBezTo>
                  <a:pt x="832715" y="1636885"/>
                  <a:pt x="755006" y="1604286"/>
                  <a:pt x="519676" y="1625600"/>
                </a:cubicBezTo>
                <a:cubicBezTo>
                  <a:pt x="284346" y="1646914"/>
                  <a:pt x="199252" y="1581379"/>
                  <a:pt x="0" y="1625600"/>
                </a:cubicBezTo>
                <a:cubicBezTo>
                  <a:pt x="-30840" y="1396937"/>
                  <a:pt x="13843" y="1373404"/>
                  <a:pt x="0" y="1132501"/>
                </a:cubicBezTo>
                <a:cubicBezTo>
                  <a:pt x="-13843" y="891598"/>
                  <a:pt x="17000" y="763020"/>
                  <a:pt x="0" y="558123"/>
                </a:cubicBezTo>
                <a:cubicBezTo>
                  <a:pt x="-17000" y="353226"/>
                  <a:pt x="33392" y="263269"/>
                  <a:pt x="0" y="0"/>
                </a:cubicBezTo>
                <a:close/>
              </a:path>
            </a:pathLst>
          </a:custGeom>
          <a:noFill/>
          <a:ln w="9525" cap="flat" cmpd="sng" algn="ctr">
            <a:solidFill>
              <a:schemeClr val="tx1"/>
            </a:solidFill>
            <a:prstDash val="solid"/>
            <a:round/>
            <a:headEnd type="none" w="med" len="med"/>
            <a:tailEnd type="none" w="med" len="med"/>
            <a:extLst>
              <a:ext uri="{C807C97D-BFC1-408E-A445-0C87EB9F89A2}">
                <ask:lineSketchStyleProps xmlns:ask="http://schemas.microsoft.com/office/drawing/2018/sketchyshapes" sd="2445961186">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cxnSp>
        <p:nvCxnSpPr>
          <p:cNvPr id="6" name="Straight Connector 5">
            <a:extLst>
              <a:ext uri="{FF2B5EF4-FFF2-40B4-BE49-F238E27FC236}">
                <a16:creationId xmlns:a16="http://schemas.microsoft.com/office/drawing/2014/main" id="{3AC7CA59-DF11-4C50-8C88-EC5F5D73572F}"/>
              </a:ext>
            </a:extLst>
          </p:cNvPr>
          <p:cNvCxnSpPr/>
          <p:nvPr/>
        </p:nvCxnSpPr>
        <p:spPr>
          <a:xfrm>
            <a:off x="1161143" y="1090991"/>
            <a:ext cx="1006324"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4FF9FD54-AD9D-454B-8672-E9982B2989FD}"/>
              </a:ext>
            </a:extLst>
          </p:cNvPr>
          <p:cNvCxnSpPr/>
          <p:nvPr/>
        </p:nvCxnSpPr>
        <p:spPr>
          <a:xfrm>
            <a:off x="1315962" y="1245810"/>
            <a:ext cx="1006324"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5AA1E9E2-8949-4066-A9CA-D7902E78537E}"/>
              </a:ext>
            </a:extLst>
          </p:cNvPr>
          <p:cNvCxnSpPr/>
          <p:nvPr/>
        </p:nvCxnSpPr>
        <p:spPr>
          <a:xfrm>
            <a:off x="1315962" y="1400629"/>
            <a:ext cx="1006324"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C177B8BA-EDFB-40D3-9653-EE21C2CD1E3B}"/>
              </a:ext>
            </a:extLst>
          </p:cNvPr>
          <p:cNvCxnSpPr/>
          <p:nvPr/>
        </p:nvCxnSpPr>
        <p:spPr>
          <a:xfrm>
            <a:off x="1090184" y="1644952"/>
            <a:ext cx="1006324" cy="0"/>
          </a:xfrm>
          <a:prstGeom prst="line">
            <a:avLst/>
          </a:prstGeom>
        </p:spPr>
        <p:style>
          <a:lnRef idx="2">
            <a:schemeClr val="dk1"/>
          </a:lnRef>
          <a:fillRef idx="0">
            <a:schemeClr val="dk1"/>
          </a:fillRef>
          <a:effectRef idx="1">
            <a:schemeClr val="dk1"/>
          </a:effectRef>
          <a:fontRef idx="minor">
            <a:schemeClr val="tx1"/>
          </a:fontRef>
        </p:style>
      </p:cxnSp>
      <p:sp>
        <p:nvSpPr>
          <p:cNvPr id="11" name="Flowchart: Terminator 10">
            <a:extLst>
              <a:ext uri="{FF2B5EF4-FFF2-40B4-BE49-F238E27FC236}">
                <a16:creationId xmlns:a16="http://schemas.microsoft.com/office/drawing/2014/main" id="{76CEF8A4-265D-4826-9305-AE547546048A}"/>
              </a:ext>
            </a:extLst>
          </p:cNvPr>
          <p:cNvSpPr/>
          <p:nvPr/>
        </p:nvSpPr>
        <p:spPr>
          <a:xfrm>
            <a:off x="1161143" y="1942497"/>
            <a:ext cx="1006324" cy="27368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12" name="Rectangle 11">
            <a:extLst>
              <a:ext uri="{FF2B5EF4-FFF2-40B4-BE49-F238E27FC236}">
                <a16:creationId xmlns:a16="http://schemas.microsoft.com/office/drawing/2014/main" id="{A18C179C-2451-4CD5-A232-2454D911773E}"/>
              </a:ext>
            </a:extLst>
          </p:cNvPr>
          <p:cNvSpPr/>
          <p:nvPr/>
        </p:nvSpPr>
        <p:spPr>
          <a:xfrm>
            <a:off x="1083733" y="948267"/>
            <a:ext cx="1470781" cy="1625600"/>
          </a:xfrm>
          <a:custGeom>
            <a:avLst/>
            <a:gdLst>
              <a:gd name="connsiteX0" fmla="*/ 0 w 1470781"/>
              <a:gd name="connsiteY0" fmla="*/ 0 h 1625600"/>
              <a:gd name="connsiteX1" fmla="*/ 460845 w 1470781"/>
              <a:gd name="connsiteY1" fmla="*/ 0 h 1625600"/>
              <a:gd name="connsiteX2" fmla="*/ 921689 w 1470781"/>
              <a:gd name="connsiteY2" fmla="*/ 0 h 1625600"/>
              <a:gd name="connsiteX3" fmla="*/ 1470781 w 1470781"/>
              <a:gd name="connsiteY3" fmla="*/ 0 h 1625600"/>
              <a:gd name="connsiteX4" fmla="*/ 1470781 w 1470781"/>
              <a:gd name="connsiteY4" fmla="*/ 509355 h 1625600"/>
              <a:gd name="connsiteX5" fmla="*/ 1470781 w 1470781"/>
              <a:gd name="connsiteY5" fmla="*/ 1051221 h 1625600"/>
              <a:gd name="connsiteX6" fmla="*/ 1470781 w 1470781"/>
              <a:gd name="connsiteY6" fmla="*/ 1625600 h 1625600"/>
              <a:gd name="connsiteX7" fmla="*/ 1024644 w 1470781"/>
              <a:gd name="connsiteY7" fmla="*/ 1625600 h 1625600"/>
              <a:gd name="connsiteX8" fmla="*/ 578507 w 1470781"/>
              <a:gd name="connsiteY8" fmla="*/ 1625600 h 1625600"/>
              <a:gd name="connsiteX9" fmla="*/ 0 w 1470781"/>
              <a:gd name="connsiteY9" fmla="*/ 1625600 h 1625600"/>
              <a:gd name="connsiteX10" fmla="*/ 0 w 1470781"/>
              <a:gd name="connsiteY10" fmla="*/ 1067477 h 1625600"/>
              <a:gd name="connsiteX11" fmla="*/ 0 w 1470781"/>
              <a:gd name="connsiteY11" fmla="*/ 541867 h 1625600"/>
              <a:gd name="connsiteX12" fmla="*/ 0 w 1470781"/>
              <a:gd name="connsiteY12" fmla="*/ 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0781" h="1625600" extrusionOk="0">
                <a:moveTo>
                  <a:pt x="0" y="0"/>
                </a:moveTo>
                <a:cubicBezTo>
                  <a:pt x="117676" y="3600"/>
                  <a:pt x="249697" y="-17880"/>
                  <a:pt x="460845" y="0"/>
                </a:cubicBezTo>
                <a:cubicBezTo>
                  <a:pt x="671994" y="17880"/>
                  <a:pt x="812701" y="-12044"/>
                  <a:pt x="921689" y="0"/>
                </a:cubicBezTo>
                <a:cubicBezTo>
                  <a:pt x="1030677" y="12044"/>
                  <a:pt x="1339734" y="-10203"/>
                  <a:pt x="1470781" y="0"/>
                </a:cubicBezTo>
                <a:cubicBezTo>
                  <a:pt x="1448662" y="127471"/>
                  <a:pt x="1483388" y="267658"/>
                  <a:pt x="1470781" y="509355"/>
                </a:cubicBezTo>
                <a:cubicBezTo>
                  <a:pt x="1458174" y="751052"/>
                  <a:pt x="1458763" y="814011"/>
                  <a:pt x="1470781" y="1051221"/>
                </a:cubicBezTo>
                <a:cubicBezTo>
                  <a:pt x="1482799" y="1288431"/>
                  <a:pt x="1492467" y="1376044"/>
                  <a:pt x="1470781" y="1625600"/>
                </a:cubicBezTo>
                <a:cubicBezTo>
                  <a:pt x="1370950" y="1607109"/>
                  <a:pt x="1150189" y="1642721"/>
                  <a:pt x="1024644" y="1625600"/>
                </a:cubicBezTo>
                <a:cubicBezTo>
                  <a:pt x="899099" y="1608479"/>
                  <a:pt x="768451" y="1622060"/>
                  <a:pt x="578507" y="1625600"/>
                </a:cubicBezTo>
                <a:cubicBezTo>
                  <a:pt x="388563" y="1629140"/>
                  <a:pt x="248370" y="1650551"/>
                  <a:pt x="0" y="1625600"/>
                </a:cubicBezTo>
                <a:cubicBezTo>
                  <a:pt x="-22399" y="1437862"/>
                  <a:pt x="-12682" y="1227448"/>
                  <a:pt x="0" y="1067477"/>
                </a:cubicBezTo>
                <a:cubicBezTo>
                  <a:pt x="12682" y="907506"/>
                  <a:pt x="26166" y="670564"/>
                  <a:pt x="0" y="541867"/>
                </a:cubicBezTo>
                <a:cubicBezTo>
                  <a:pt x="-26166" y="413170"/>
                  <a:pt x="5171" y="266044"/>
                  <a:pt x="0" y="0"/>
                </a:cubicBezTo>
                <a:close/>
              </a:path>
            </a:pathLst>
          </a:custGeom>
          <a:noFill/>
          <a:ln w="9525" cap="flat" cmpd="sng" algn="ctr">
            <a:solidFill>
              <a:schemeClr val="tx1"/>
            </a:solidFill>
            <a:prstDash val="solid"/>
            <a:round/>
            <a:headEnd type="none" w="med" len="med"/>
            <a:tailEnd type="none" w="med" len="med"/>
            <a:extLst>
              <a:ext uri="{C807C97D-BFC1-408E-A445-0C87EB9F89A2}">
                <ask:lineSketchStyleProps xmlns:ask="http://schemas.microsoft.com/office/drawing/2018/sketchyshapes" sd="2211452188">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13" name="Rectangle 12">
            <a:extLst>
              <a:ext uri="{FF2B5EF4-FFF2-40B4-BE49-F238E27FC236}">
                <a16:creationId xmlns:a16="http://schemas.microsoft.com/office/drawing/2014/main" id="{5E6BA25D-E644-4214-BED6-7E03DC8486A5}"/>
              </a:ext>
            </a:extLst>
          </p:cNvPr>
          <p:cNvSpPr/>
          <p:nvPr/>
        </p:nvSpPr>
        <p:spPr>
          <a:xfrm>
            <a:off x="4257524" y="1400629"/>
            <a:ext cx="1470781" cy="244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14" name="Rectangle 13">
            <a:extLst>
              <a:ext uri="{FF2B5EF4-FFF2-40B4-BE49-F238E27FC236}">
                <a16:creationId xmlns:a16="http://schemas.microsoft.com/office/drawing/2014/main" id="{78E6A2AF-07AF-4BFC-8EDF-61A06EB715C8}"/>
              </a:ext>
            </a:extLst>
          </p:cNvPr>
          <p:cNvSpPr/>
          <p:nvPr/>
        </p:nvSpPr>
        <p:spPr>
          <a:xfrm>
            <a:off x="4257524" y="1745947"/>
            <a:ext cx="1470781" cy="244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15" name="Rectangle 14">
            <a:extLst>
              <a:ext uri="{FF2B5EF4-FFF2-40B4-BE49-F238E27FC236}">
                <a16:creationId xmlns:a16="http://schemas.microsoft.com/office/drawing/2014/main" id="{904E5999-26FE-4A14-90A3-D6C54DBFAC85}"/>
              </a:ext>
            </a:extLst>
          </p:cNvPr>
          <p:cNvSpPr/>
          <p:nvPr/>
        </p:nvSpPr>
        <p:spPr>
          <a:xfrm>
            <a:off x="4257524" y="2079339"/>
            <a:ext cx="1470781" cy="244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16" name="Rectangle 15">
            <a:extLst>
              <a:ext uri="{FF2B5EF4-FFF2-40B4-BE49-F238E27FC236}">
                <a16:creationId xmlns:a16="http://schemas.microsoft.com/office/drawing/2014/main" id="{69A273BC-30C1-49E9-B5A0-717F4C35509A}"/>
              </a:ext>
            </a:extLst>
          </p:cNvPr>
          <p:cNvSpPr/>
          <p:nvPr/>
        </p:nvSpPr>
        <p:spPr>
          <a:xfrm>
            <a:off x="7702248" y="832152"/>
            <a:ext cx="1470781" cy="1625600"/>
          </a:xfrm>
          <a:custGeom>
            <a:avLst/>
            <a:gdLst>
              <a:gd name="connsiteX0" fmla="*/ 0 w 1470781"/>
              <a:gd name="connsiteY0" fmla="*/ 0 h 1625600"/>
              <a:gd name="connsiteX1" fmla="*/ 490260 w 1470781"/>
              <a:gd name="connsiteY1" fmla="*/ 0 h 1625600"/>
              <a:gd name="connsiteX2" fmla="*/ 995228 w 1470781"/>
              <a:gd name="connsiteY2" fmla="*/ 0 h 1625600"/>
              <a:gd name="connsiteX3" fmla="*/ 1470781 w 1470781"/>
              <a:gd name="connsiteY3" fmla="*/ 0 h 1625600"/>
              <a:gd name="connsiteX4" fmla="*/ 1470781 w 1470781"/>
              <a:gd name="connsiteY4" fmla="*/ 509355 h 1625600"/>
              <a:gd name="connsiteX5" fmla="*/ 1470781 w 1470781"/>
              <a:gd name="connsiteY5" fmla="*/ 1034965 h 1625600"/>
              <a:gd name="connsiteX6" fmla="*/ 1470781 w 1470781"/>
              <a:gd name="connsiteY6" fmla="*/ 1625600 h 1625600"/>
              <a:gd name="connsiteX7" fmla="*/ 1024644 w 1470781"/>
              <a:gd name="connsiteY7" fmla="*/ 1625600 h 1625600"/>
              <a:gd name="connsiteX8" fmla="*/ 519676 w 1470781"/>
              <a:gd name="connsiteY8" fmla="*/ 1625600 h 1625600"/>
              <a:gd name="connsiteX9" fmla="*/ 0 w 1470781"/>
              <a:gd name="connsiteY9" fmla="*/ 1625600 h 1625600"/>
              <a:gd name="connsiteX10" fmla="*/ 0 w 1470781"/>
              <a:gd name="connsiteY10" fmla="*/ 1132501 h 1625600"/>
              <a:gd name="connsiteX11" fmla="*/ 0 w 1470781"/>
              <a:gd name="connsiteY11" fmla="*/ 558123 h 1625600"/>
              <a:gd name="connsiteX12" fmla="*/ 0 w 1470781"/>
              <a:gd name="connsiteY12" fmla="*/ 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0781" h="1625600" extrusionOk="0">
                <a:moveTo>
                  <a:pt x="0" y="0"/>
                </a:moveTo>
                <a:cubicBezTo>
                  <a:pt x="149233" y="-44030"/>
                  <a:pt x="344078" y="24486"/>
                  <a:pt x="490260" y="0"/>
                </a:cubicBezTo>
                <a:cubicBezTo>
                  <a:pt x="636442" y="-24486"/>
                  <a:pt x="777416" y="9532"/>
                  <a:pt x="995228" y="0"/>
                </a:cubicBezTo>
                <a:cubicBezTo>
                  <a:pt x="1213040" y="-9532"/>
                  <a:pt x="1272969" y="47907"/>
                  <a:pt x="1470781" y="0"/>
                </a:cubicBezTo>
                <a:cubicBezTo>
                  <a:pt x="1506723" y="200504"/>
                  <a:pt x="1443876" y="266904"/>
                  <a:pt x="1470781" y="509355"/>
                </a:cubicBezTo>
                <a:cubicBezTo>
                  <a:pt x="1497686" y="751807"/>
                  <a:pt x="1421095" y="923345"/>
                  <a:pt x="1470781" y="1034965"/>
                </a:cubicBezTo>
                <a:cubicBezTo>
                  <a:pt x="1520467" y="1146585"/>
                  <a:pt x="1456253" y="1481310"/>
                  <a:pt x="1470781" y="1625600"/>
                </a:cubicBezTo>
                <a:cubicBezTo>
                  <a:pt x="1250167" y="1662675"/>
                  <a:pt x="1216573" y="1614315"/>
                  <a:pt x="1024644" y="1625600"/>
                </a:cubicBezTo>
                <a:cubicBezTo>
                  <a:pt x="832715" y="1636885"/>
                  <a:pt x="755006" y="1604286"/>
                  <a:pt x="519676" y="1625600"/>
                </a:cubicBezTo>
                <a:cubicBezTo>
                  <a:pt x="284346" y="1646914"/>
                  <a:pt x="199252" y="1581379"/>
                  <a:pt x="0" y="1625600"/>
                </a:cubicBezTo>
                <a:cubicBezTo>
                  <a:pt x="-30840" y="1396937"/>
                  <a:pt x="13843" y="1373404"/>
                  <a:pt x="0" y="1132501"/>
                </a:cubicBezTo>
                <a:cubicBezTo>
                  <a:pt x="-13843" y="891598"/>
                  <a:pt x="17000" y="763020"/>
                  <a:pt x="0" y="558123"/>
                </a:cubicBezTo>
                <a:cubicBezTo>
                  <a:pt x="-17000" y="353226"/>
                  <a:pt x="33392" y="263269"/>
                  <a:pt x="0" y="0"/>
                </a:cubicBezTo>
                <a:close/>
              </a:path>
            </a:pathLst>
          </a:custGeom>
          <a:noFill/>
          <a:ln w="9525" cap="flat" cmpd="sng" algn="ctr">
            <a:solidFill>
              <a:schemeClr val="tx1"/>
            </a:solidFill>
            <a:prstDash val="solid"/>
            <a:round/>
            <a:headEnd type="none" w="med" len="med"/>
            <a:tailEnd type="none" w="med" len="med"/>
            <a:extLst>
              <a:ext uri="{C807C97D-BFC1-408E-A445-0C87EB9F89A2}">
                <ask:lineSketchStyleProps xmlns:ask="http://schemas.microsoft.com/office/drawing/2018/sketchyshapes" sd="2445961186">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17" name="Rectangle 16">
            <a:extLst>
              <a:ext uri="{FF2B5EF4-FFF2-40B4-BE49-F238E27FC236}">
                <a16:creationId xmlns:a16="http://schemas.microsoft.com/office/drawing/2014/main" id="{0EB0E455-2244-4E73-B705-C504951E4942}"/>
              </a:ext>
            </a:extLst>
          </p:cNvPr>
          <p:cNvSpPr/>
          <p:nvPr/>
        </p:nvSpPr>
        <p:spPr>
          <a:xfrm>
            <a:off x="4724381" y="3733264"/>
            <a:ext cx="1470781" cy="1625600"/>
          </a:xfrm>
          <a:custGeom>
            <a:avLst/>
            <a:gdLst>
              <a:gd name="connsiteX0" fmla="*/ 0 w 1470781"/>
              <a:gd name="connsiteY0" fmla="*/ 0 h 1625600"/>
              <a:gd name="connsiteX1" fmla="*/ 490260 w 1470781"/>
              <a:gd name="connsiteY1" fmla="*/ 0 h 1625600"/>
              <a:gd name="connsiteX2" fmla="*/ 995228 w 1470781"/>
              <a:gd name="connsiteY2" fmla="*/ 0 h 1625600"/>
              <a:gd name="connsiteX3" fmla="*/ 1470781 w 1470781"/>
              <a:gd name="connsiteY3" fmla="*/ 0 h 1625600"/>
              <a:gd name="connsiteX4" fmla="*/ 1470781 w 1470781"/>
              <a:gd name="connsiteY4" fmla="*/ 509355 h 1625600"/>
              <a:gd name="connsiteX5" fmla="*/ 1470781 w 1470781"/>
              <a:gd name="connsiteY5" fmla="*/ 1034965 h 1625600"/>
              <a:gd name="connsiteX6" fmla="*/ 1470781 w 1470781"/>
              <a:gd name="connsiteY6" fmla="*/ 1625600 h 1625600"/>
              <a:gd name="connsiteX7" fmla="*/ 1024644 w 1470781"/>
              <a:gd name="connsiteY7" fmla="*/ 1625600 h 1625600"/>
              <a:gd name="connsiteX8" fmla="*/ 519676 w 1470781"/>
              <a:gd name="connsiteY8" fmla="*/ 1625600 h 1625600"/>
              <a:gd name="connsiteX9" fmla="*/ 0 w 1470781"/>
              <a:gd name="connsiteY9" fmla="*/ 1625600 h 1625600"/>
              <a:gd name="connsiteX10" fmla="*/ 0 w 1470781"/>
              <a:gd name="connsiteY10" fmla="*/ 1132501 h 1625600"/>
              <a:gd name="connsiteX11" fmla="*/ 0 w 1470781"/>
              <a:gd name="connsiteY11" fmla="*/ 558123 h 1625600"/>
              <a:gd name="connsiteX12" fmla="*/ 0 w 1470781"/>
              <a:gd name="connsiteY12" fmla="*/ 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0781" h="1625600" extrusionOk="0">
                <a:moveTo>
                  <a:pt x="0" y="0"/>
                </a:moveTo>
                <a:cubicBezTo>
                  <a:pt x="149233" y="-44030"/>
                  <a:pt x="344078" y="24486"/>
                  <a:pt x="490260" y="0"/>
                </a:cubicBezTo>
                <a:cubicBezTo>
                  <a:pt x="636442" y="-24486"/>
                  <a:pt x="777416" y="9532"/>
                  <a:pt x="995228" y="0"/>
                </a:cubicBezTo>
                <a:cubicBezTo>
                  <a:pt x="1213040" y="-9532"/>
                  <a:pt x="1272969" y="47907"/>
                  <a:pt x="1470781" y="0"/>
                </a:cubicBezTo>
                <a:cubicBezTo>
                  <a:pt x="1506723" y="200504"/>
                  <a:pt x="1443876" y="266904"/>
                  <a:pt x="1470781" y="509355"/>
                </a:cubicBezTo>
                <a:cubicBezTo>
                  <a:pt x="1497686" y="751807"/>
                  <a:pt x="1421095" y="923345"/>
                  <a:pt x="1470781" y="1034965"/>
                </a:cubicBezTo>
                <a:cubicBezTo>
                  <a:pt x="1520467" y="1146585"/>
                  <a:pt x="1456253" y="1481310"/>
                  <a:pt x="1470781" y="1625600"/>
                </a:cubicBezTo>
                <a:cubicBezTo>
                  <a:pt x="1250167" y="1662675"/>
                  <a:pt x="1216573" y="1614315"/>
                  <a:pt x="1024644" y="1625600"/>
                </a:cubicBezTo>
                <a:cubicBezTo>
                  <a:pt x="832715" y="1636885"/>
                  <a:pt x="755006" y="1604286"/>
                  <a:pt x="519676" y="1625600"/>
                </a:cubicBezTo>
                <a:cubicBezTo>
                  <a:pt x="284346" y="1646914"/>
                  <a:pt x="199252" y="1581379"/>
                  <a:pt x="0" y="1625600"/>
                </a:cubicBezTo>
                <a:cubicBezTo>
                  <a:pt x="-30840" y="1396937"/>
                  <a:pt x="13843" y="1373404"/>
                  <a:pt x="0" y="1132501"/>
                </a:cubicBezTo>
                <a:cubicBezTo>
                  <a:pt x="-13843" y="891598"/>
                  <a:pt x="17000" y="763020"/>
                  <a:pt x="0" y="558123"/>
                </a:cubicBezTo>
                <a:cubicBezTo>
                  <a:pt x="-17000" y="353226"/>
                  <a:pt x="33392" y="263269"/>
                  <a:pt x="0" y="0"/>
                </a:cubicBezTo>
                <a:close/>
              </a:path>
            </a:pathLst>
          </a:custGeom>
          <a:noFill/>
          <a:ln w="9525" cap="flat" cmpd="sng" algn="ctr">
            <a:solidFill>
              <a:schemeClr val="tx1"/>
            </a:solidFill>
            <a:prstDash val="solid"/>
            <a:round/>
            <a:headEnd type="none" w="med" len="med"/>
            <a:tailEnd type="none" w="med" len="med"/>
            <a:extLst>
              <a:ext uri="{C807C97D-BFC1-408E-A445-0C87EB9F89A2}">
                <ask:lineSketchStyleProps xmlns:ask="http://schemas.microsoft.com/office/drawing/2018/sketchyshapes" sd="2445961186">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18" name="Rectangle 17">
            <a:extLst>
              <a:ext uri="{FF2B5EF4-FFF2-40B4-BE49-F238E27FC236}">
                <a16:creationId xmlns:a16="http://schemas.microsoft.com/office/drawing/2014/main" id="{A7EAD401-3A69-42A9-AC2C-0FABB33E1D47}"/>
              </a:ext>
            </a:extLst>
          </p:cNvPr>
          <p:cNvSpPr/>
          <p:nvPr/>
        </p:nvSpPr>
        <p:spPr>
          <a:xfrm>
            <a:off x="1819124" y="3701130"/>
            <a:ext cx="1470781" cy="1625600"/>
          </a:xfrm>
          <a:custGeom>
            <a:avLst/>
            <a:gdLst>
              <a:gd name="connsiteX0" fmla="*/ 0 w 1470781"/>
              <a:gd name="connsiteY0" fmla="*/ 0 h 1625600"/>
              <a:gd name="connsiteX1" fmla="*/ 490260 w 1470781"/>
              <a:gd name="connsiteY1" fmla="*/ 0 h 1625600"/>
              <a:gd name="connsiteX2" fmla="*/ 995228 w 1470781"/>
              <a:gd name="connsiteY2" fmla="*/ 0 h 1625600"/>
              <a:gd name="connsiteX3" fmla="*/ 1470781 w 1470781"/>
              <a:gd name="connsiteY3" fmla="*/ 0 h 1625600"/>
              <a:gd name="connsiteX4" fmla="*/ 1470781 w 1470781"/>
              <a:gd name="connsiteY4" fmla="*/ 509355 h 1625600"/>
              <a:gd name="connsiteX5" fmla="*/ 1470781 w 1470781"/>
              <a:gd name="connsiteY5" fmla="*/ 1034965 h 1625600"/>
              <a:gd name="connsiteX6" fmla="*/ 1470781 w 1470781"/>
              <a:gd name="connsiteY6" fmla="*/ 1625600 h 1625600"/>
              <a:gd name="connsiteX7" fmla="*/ 1024644 w 1470781"/>
              <a:gd name="connsiteY7" fmla="*/ 1625600 h 1625600"/>
              <a:gd name="connsiteX8" fmla="*/ 519676 w 1470781"/>
              <a:gd name="connsiteY8" fmla="*/ 1625600 h 1625600"/>
              <a:gd name="connsiteX9" fmla="*/ 0 w 1470781"/>
              <a:gd name="connsiteY9" fmla="*/ 1625600 h 1625600"/>
              <a:gd name="connsiteX10" fmla="*/ 0 w 1470781"/>
              <a:gd name="connsiteY10" fmla="*/ 1132501 h 1625600"/>
              <a:gd name="connsiteX11" fmla="*/ 0 w 1470781"/>
              <a:gd name="connsiteY11" fmla="*/ 558123 h 1625600"/>
              <a:gd name="connsiteX12" fmla="*/ 0 w 1470781"/>
              <a:gd name="connsiteY12" fmla="*/ 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0781" h="1625600" extrusionOk="0">
                <a:moveTo>
                  <a:pt x="0" y="0"/>
                </a:moveTo>
                <a:cubicBezTo>
                  <a:pt x="149233" y="-44030"/>
                  <a:pt x="344078" y="24486"/>
                  <a:pt x="490260" y="0"/>
                </a:cubicBezTo>
                <a:cubicBezTo>
                  <a:pt x="636442" y="-24486"/>
                  <a:pt x="777416" y="9532"/>
                  <a:pt x="995228" y="0"/>
                </a:cubicBezTo>
                <a:cubicBezTo>
                  <a:pt x="1213040" y="-9532"/>
                  <a:pt x="1272969" y="47907"/>
                  <a:pt x="1470781" y="0"/>
                </a:cubicBezTo>
                <a:cubicBezTo>
                  <a:pt x="1506723" y="200504"/>
                  <a:pt x="1443876" y="266904"/>
                  <a:pt x="1470781" y="509355"/>
                </a:cubicBezTo>
                <a:cubicBezTo>
                  <a:pt x="1497686" y="751807"/>
                  <a:pt x="1421095" y="923345"/>
                  <a:pt x="1470781" y="1034965"/>
                </a:cubicBezTo>
                <a:cubicBezTo>
                  <a:pt x="1520467" y="1146585"/>
                  <a:pt x="1456253" y="1481310"/>
                  <a:pt x="1470781" y="1625600"/>
                </a:cubicBezTo>
                <a:cubicBezTo>
                  <a:pt x="1250167" y="1662675"/>
                  <a:pt x="1216573" y="1614315"/>
                  <a:pt x="1024644" y="1625600"/>
                </a:cubicBezTo>
                <a:cubicBezTo>
                  <a:pt x="832715" y="1636885"/>
                  <a:pt x="755006" y="1604286"/>
                  <a:pt x="519676" y="1625600"/>
                </a:cubicBezTo>
                <a:cubicBezTo>
                  <a:pt x="284346" y="1646914"/>
                  <a:pt x="199252" y="1581379"/>
                  <a:pt x="0" y="1625600"/>
                </a:cubicBezTo>
                <a:cubicBezTo>
                  <a:pt x="-30840" y="1396937"/>
                  <a:pt x="13843" y="1373404"/>
                  <a:pt x="0" y="1132501"/>
                </a:cubicBezTo>
                <a:cubicBezTo>
                  <a:pt x="-13843" y="891598"/>
                  <a:pt x="17000" y="763020"/>
                  <a:pt x="0" y="558123"/>
                </a:cubicBezTo>
                <a:cubicBezTo>
                  <a:pt x="-17000" y="353226"/>
                  <a:pt x="33392" y="263269"/>
                  <a:pt x="0" y="0"/>
                </a:cubicBezTo>
                <a:close/>
              </a:path>
            </a:pathLst>
          </a:custGeom>
          <a:noFill/>
          <a:ln w="9525" cap="flat" cmpd="sng" algn="ctr">
            <a:solidFill>
              <a:schemeClr val="tx1"/>
            </a:solidFill>
            <a:prstDash val="solid"/>
            <a:round/>
            <a:headEnd type="none" w="med" len="med"/>
            <a:tailEnd type="none" w="med" len="med"/>
            <a:extLst>
              <a:ext uri="{C807C97D-BFC1-408E-A445-0C87EB9F89A2}">
                <ask:lineSketchStyleProps xmlns:ask="http://schemas.microsoft.com/office/drawing/2018/sketchyshapes" sd="2445961186">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dirty="0"/>
          </a:p>
        </p:txBody>
      </p:sp>
      <p:sp>
        <p:nvSpPr>
          <p:cNvPr id="19" name="Flowchart: Terminator 18">
            <a:extLst>
              <a:ext uri="{FF2B5EF4-FFF2-40B4-BE49-F238E27FC236}">
                <a16:creationId xmlns:a16="http://schemas.microsoft.com/office/drawing/2014/main" id="{73217E72-1BD8-4C6A-A99F-82E44F2A8F08}"/>
              </a:ext>
            </a:extLst>
          </p:cNvPr>
          <p:cNvSpPr/>
          <p:nvPr/>
        </p:nvSpPr>
        <p:spPr>
          <a:xfrm>
            <a:off x="4470927" y="968610"/>
            <a:ext cx="988846" cy="3843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22" name="Flowchart: Terminator 21">
            <a:extLst>
              <a:ext uri="{FF2B5EF4-FFF2-40B4-BE49-F238E27FC236}">
                <a16:creationId xmlns:a16="http://schemas.microsoft.com/office/drawing/2014/main" id="{F5C37D0B-E8EA-4512-84A5-B435BFB95811}"/>
              </a:ext>
            </a:extLst>
          </p:cNvPr>
          <p:cNvSpPr/>
          <p:nvPr/>
        </p:nvSpPr>
        <p:spPr>
          <a:xfrm>
            <a:off x="7818362" y="948267"/>
            <a:ext cx="1238552" cy="1427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cxnSp>
        <p:nvCxnSpPr>
          <p:cNvPr id="23" name="Straight Connector 22">
            <a:extLst>
              <a:ext uri="{FF2B5EF4-FFF2-40B4-BE49-F238E27FC236}">
                <a16:creationId xmlns:a16="http://schemas.microsoft.com/office/drawing/2014/main" id="{CC954A23-9742-455D-A29A-DFCF95E90EE0}"/>
              </a:ext>
            </a:extLst>
          </p:cNvPr>
          <p:cNvCxnSpPr>
            <a:cxnSpLocks/>
          </p:cNvCxnSpPr>
          <p:nvPr/>
        </p:nvCxnSpPr>
        <p:spPr>
          <a:xfrm flipV="1">
            <a:off x="7702248" y="1352958"/>
            <a:ext cx="1470781" cy="1"/>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A1CD2287-3781-48C1-8944-EF8752BF7001}"/>
              </a:ext>
            </a:extLst>
          </p:cNvPr>
          <p:cNvCxnSpPr/>
          <p:nvPr/>
        </p:nvCxnSpPr>
        <p:spPr>
          <a:xfrm>
            <a:off x="1470781" y="1400629"/>
            <a:ext cx="1006324"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8514A481-7482-4EB9-8E32-EDF6AED6C30A}"/>
              </a:ext>
            </a:extLst>
          </p:cNvPr>
          <p:cNvCxnSpPr>
            <a:cxnSpLocks/>
          </p:cNvCxnSpPr>
          <p:nvPr/>
        </p:nvCxnSpPr>
        <p:spPr>
          <a:xfrm>
            <a:off x="7702248" y="1505555"/>
            <a:ext cx="1470781"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354187-5812-4796-A3A0-A1063183837A}"/>
              </a:ext>
            </a:extLst>
          </p:cNvPr>
          <p:cNvCxnSpPr>
            <a:cxnSpLocks/>
          </p:cNvCxnSpPr>
          <p:nvPr/>
        </p:nvCxnSpPr>
        <p:spPr>
          <a:xfrm>
            <a:off x="7702248" y="1775983"/>
            <a:ext cx="1470781"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1B67A01B-ECC2-4F4F-B61A-ADC865F65E58}"/>
              </a:ext>
            </a:extLst>
          </p:cNvPr>
          <p:cNvCxnSpPr>
            <a:cxnSpLocks/>
          </p:cNvCxnSpPr>
          <p:nvPr/>
        </p:nvCxnSpPr>
        <p:spPr>
          <a:xfrm>
            <a:off x="7702248" y="1999924"/>
            <a:ext cx="1470781" cy="0"/>
          </a:xfrm>
          <a:prstGeom prst="line">
            <a:avLst/>
          </a:prstGeom>
        </p:spPr>
        <p:style>
          <a:lnRef idx="2">
            <a:schemeClr val="dk1"/>
          </a:lnRef>
          <a:fillRef idx="0">
            <a:schemeClr val="dk1"/>
          </a:fillRef>
          <a:effectRef idx="1">
            <a:schemeClr val="dk1"/>
          </a:effectRef>
          <a:fontRef idx="minor">
            <a:schemeClr val="tx1"/>
          </a:fontRef>
        </p:style>
      </p:cxnSp>
      <p:sp>
        <p:nvSpPr>
          <p:cNvPr id="37" name="object 9">
            <a:extLst>
              <a:ext uri="{FF2B5EF4-FFF2-40B4-BE49-F238E27FC236}">
                <a16:creationId xmlns:a16="http://schemas.microsoft.com/office/drawing/2014/main" id="{FFB57471-D590-4E72-93E1-3C0B77FDFF78}"/>
              </a:ext>
            </a:extLst>
          </p:cNvPr>
          <p:cNvSpPr/>
          <p:nvPr/>
        </p:nvSpPr>
        <p:spPr>
          <a:xfrm>
            <a:off x="6657219" y="1177482"/>
            <a:ext cx="592595" cy="822442"/>
          </a:xfrm>
          <a:prstGeom prst="rect">
            <a:avLst/>
          </a:prstGeom>
          <a:blipFill>
            <a:blip r:embed="rId5" cstate="print"/>
            <a:stretch>
              <a:fillRect/>
            </a:stretch>
          </a:blipFill>
        </p:spPr>
        <p:txBody>
          <a:bodyPr wrap="square" lIns="0" tIns="0" rIns="0" bIns="0" rtlCol="0"/>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endParaRPr sz="1926"/>
          </a:p>
        </p:txBody>
      </p:sp>
      <p:sp>
        <p:nvSpPr>
          <p:cNvPr id="38" name="TextBox 37">
            <a:extLst>
              <a:ext uri="{FF2B5EF4-FFF2-40B4-BE49-F238E27FC236}">
                <a16:creationId xmlns:a16="http://schemas.microsoft.com/office/drawing/2014/main" id="{0F060426-1F59-4590-B0D1-61AE113F756C}"/>
              </a:ext>
            </a:extLst>
          </p:cNvPr>
          <p:cNvSpPr txBox="1"/>
          <p:nvPr/>
        </p:nvSpPr>
        <p:spPr>
          <a:xfrm>
            <a:off x="1001057" y="2728685"/>
            <a:ext cx="1553457" cy="685059"/>
          </a:xfrm>
          <a:prstGeom prst="rect">
            <a:avLst/>
          </a:prstGeom>
          <a:noFill/>
        </p:spPr>
        <p:txBody>
          <a:bodyPr wrap="square" rtlCol="0">
            <a:spAutoFit/>
          </a:bodyP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r>
              <a:rPr lang="en-US" sz="1926" dirty="0">
                <a:latin typeface="Bradley Hand ITC" panose="03070402050302030203" pitchFamily="66" charset="0"/>
              </a:rPr>
              <a:t>Trying to Sign In</a:t>
            </a:r>
          </a:p>
        </p:txBody>
      </p:sp>
      <p:sp>
        <p:nvSpPr>
          <p:cNvPr id="39" name="TextBox 38">
            <a:extLst>
              <a:ext uri="{FF2B5EF4-FFF2-40B4-BE49-F238E27FC236}">
                <a16:creationId xmlns:a16="http://schemas.microsoft.com/office/drawing/2014/main" id="{911B0357-B14D-4E1B-9FE3-648E4161D295}"/>
              </a:ext>
            </a:extLst>
          </p:cNvPr>
          <p:cNvSpPr txBox="1"/>
          <p:nvPr/>
        </p:nvSpPr>
        <p:spPr>
          <a:xfrm>
            <a:off x="4256075" y="2600987"/>
            <a:ext cx="1553457" cy="981423"/>
          </a:xfrm>
          <a:prstGeom prst="rect">
            <a:avLst/>
          </a:prstGeom>
          <a:noFill/>
        </p:spPr>
        <p:txBody>
          <a:bodyPr wrap="square" rtlCol="0">
            <a:spAutoFit/>
          </a:bodyP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r>
              <a:rPr lang="en-US" sz="1926" dirty="0">
                <a:latin typeface="Bradley Hand ITC" panose="03070402050302030203" pitchFamily="66" charset="0"/>
              </a:rPr>
              <a:t>Observing different  lists</a:t>
            </a:r>
          </a:p>
        </p:txBody>
      </p:sp>
      <p:sp>
        <p:nvSpPr>
          <p:cNvPr id="41" name="TextBox 40">
            <a:extLst>
              <a:ext uri="{FF2B5EF4-FFF2-40B4-BE49-F238E27FC236}">
                <a16:creationId xmlns:a16="http://schemas.microsoft.com/office/drawing/2014/main" id="{D5DD64F3-C888-481A-BA98-48F22E476643}"/>
              </a:ext>
            </a:extLst>
          </p:cNvPr>
          <p:cNvSpPr txBox="1"/>
          <p:nvPr/>
        </p:nvSpPr>
        <p:spPr>
          <a:xfrm>
            <a:off x="7619572" y="2600987"/>
            <a:ext cx="1553457" cy="1277786"/>
          </a:xfrm>
          <a:prstGeom prst="rect">
            <a:avLst/>
          </a:prstGeom>
          <a:noFill/>
        </p:spPr>
        <p:txBody>
          <a:bodyPr wrap="square" rtlCol="0">
            <a:spAutoFit/>
          </a:bodyP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r>
              <a:rPr lang="en-US" sz="1926" dirty="0">
                <a:latin typeface="Bradley Hand ITC" panose="03070402050302030203" pitchFamily="66" charset="0"/>
              </a:rPr>
              <a:t>Doing custom search on restaurants</a:t>
            </a:r>
          </a:p>
        </p:txBody>
      </p:sp>
      <p:sp>
        <p:nvSpPr>
          <p:cNvPr id="42" name="object 23">
            <a:extLst>
              <a:ext uri="{FF2B5EF4-FFF2-40B4-BE49-F238E27FC236}">
                <a16:creationId xmlns:a16="http://schemas.microsoft.com/office/drawing/2014/main" id="{1F8612B8-062B-4DDE-8BEF-40503A5DC651}"/>
              </a:ext>
            </a:extLst>
          </p:cNvPr>
          <p:cNvSpPr/>
          <p:nvPr/>
        </p:nvSpPr>
        <p:spPr>
          <a:xfrm>
            <a:off x="600609" y="4033426"/>
            <a:ext cx="800898" cy="961008"/>
          </a:xfrm>
          <a:prstGeom prst="rect">
            <a:avLst/>
          </a:prstGeom>
          <a:blipFill>
            <a:blip r:embed="rId6" cstate="print"/>
            <a:stretch>
              <a:fillRect/>
            </a:stretch>
          </a:blipFill>
        </p:spPr>
        <p:txBody>
          <a:bodyPr wrap="square" lIns="0" tIns="0" rIns="0" bIns="0" rtlCol="0"/>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endParaRPr sz="1926"/>
          </a:p>
        </p:txBody>
      </p:sp>
      <p:sp>
        <p:nvSpPr>
          <p:cNvPr id="43" name="Rectangle 42">
            <a:extLst>
              <a:ext uri="{FF2B5EF4-FFF2-40B4-BE49-F238E27FC236}">
                <a16:creationId xmlns:a16="http://schemas.microsoft.com/office/drawing/2014/main" id="{FE4DDE89-32AA-4512-972E-FBAC53E864D8}"/>
              </a:ext>
            </a:extLst>
          </p:cNvPr>
          <p:cNvSpPr/>
          <p:nvPr/>
        </p:nvSpPr>
        <p:spPr>
          <a:xfrm>
            <a:off x="2096508" y="3812419"/>
            <a:ext cx="999873" cy="221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44" name="Rectangle 43">
            <a:extLst>
              <a:ext uri="{FF2B5EF4-FFF2-40B4-BE49-F238E27FC236}">
                <a16:creationId xmlns:a16="http://schemas.microsoft.com/office/drawing/2014/main" id="{17BC68B1-F5DB-479A-B76C-7CC9649A2E3D}"/>
              </a:ext>
            </a:extLst>
          </p:cNvPr>
          <p:cNvSpPr/>
          <p:nvPr/>
        </p:nvSpPr>
        <p:spPr>
          <a:xfrm>
            <a:off x="2108461" y="4194536"/>
            <a:ext cx="999873" cy="221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45" name="Rectangle 44">
            <a:extLst>
              <a:ext uri="{FF2B5EF4-FFF2-40B4-BE49-F238E27FC236}">
                <a16:creationId xmlns:a16="http://schemas.microsoft.com/office/drawing/2014/main" id="{8D3BA2EF-98ED-443C-B7B2-754CD5BD2664}"/>
              </a:ext>
            </a:extLst>
          </p:cNvPr>
          <p:cNvSpPr/>
          <p:nvPr/>
        </p:nvSpPr>
        <p:spPr>
          <a:xfrm>
            <a:off x="2080024" y="4592827"/>
            <a:ext cx="999873" cy="221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dirty="0"/>
          </a:p>
        </p:txBody>
      </p:sp>
      <p:sp>
        <p:nvSpPr>
          <p:cNvPr id="47" name="TextBox 46">
            <a:extLst>
              <a:ext uri="{FF2B5EF4-FFF2-40B4-BE49-F238E27FC236}">
                <a16:creationId xmlns:a16="http://schemas.microsoft.com/office/drawing/2014/main" id="{E5D54E24-341F-4B3F-8C96-C1F114B4884B}"/>
              </a:ext>
            </a:extLst>
          </p:cNvPr>
          <p:cNvSpPr txBox="1"/>
          <p:nvPr/>
        </p:nvSpPr>
        <p:spPr>
          <a:xfrm>
            <a:off x="1777786" y="5614518"/>
            <a:ext cx="1553457" cy="1277786"/>
          </a:xfrm>
          <a:prstGeom prst="rect">
            <a:avLst/>
          </a:prstGeom>
          <a:noFill/>
        </p:spPr>
        <p:txBody>
          <a:bodyPr wrap="square" rtlCol="0">
            <a:spAutoFit/>
          </a:bodyP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r>
              <a:rPr lang="en-US" sz="1926" dirty="0">
                <a:latin typeface="Bradley Hand ITC" panose="03070402050302030203" pitchFamily="66" charset="0"/>
              </a:rPr>
              <a:t>Adding Different Items into the cart</a:t>
            </a:r>
          </a:p>
        </p:txBody>
      </p:sp>
      <p:sp>
        <p:nvSpPr>
          <p:cNvPr id="48" name="Arrow: Down 47">
            <a:extLst>
              <a:ext uri="{FF2B5EF4-FFF2-40B4-BE49-F238E27FC236}">
                <a16:creationId xmlns:a16="http://schemas.microsoft.com/office/drawing/2014/main" id="{8D89A83A-A0F0-4B02-A6F8-6EC7599F3D09}"/>
              </a:ext>
            </a:extLst>
          </p:cNvPr>
          <p:cNvSpPr/>
          <p:nvPr/>
        </p:nvSpPr>
        <p:spPr>
          <a:xfrm>
            <a:off x="2477105" y="4896153"/>
            <a:ext cx="154819" cy="264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49" name="object 18">
            <a:extLst>
              <a:ext uri="{FF2B5EF4-FFF2-40B4-BE49-F238E27FC236}">
                <a16:creationId xmlns:a16="http://schemas.microsoft.com/office/drawing/2014/main" id="{3DF44058-4DBB-4C37-8293-C4CD0BAB45A5}"/>
              </a:ext>
            </a:extLst>
          </p:cNvPr>
          <p:cNvSpPr/>
          <p:nvPr/>
        </p:nvSpPr>
        <p:spPr>
          <a:xfrm>
            <a:off x="3852999" y="3889828"/>
            <a:ext cx="791573" cy="1101709"/>
          </a:xfrm>
          <a:prstGeom prst="rect">
            <a:avLst/>
          </a:prstGeom>
          <a:blipFill>
            <a:blip r:embed="rId7" cstate="print"/>
            <a:stretch>
              <a:fillRect/>
            </a:stretch>
          </a:blipFill>
        </p:spPr>
        <p:txBody>
          <a:bodyPr wrap="square" lIns="0" tIns="0" rIns="0" bIns="0" rtlCol="0"/>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endParaRPr sz="1926"/>
          </a:p>
        </p:txBody>
      </p:sp>
      <p:sp>
        <p:nvSpPr>
          <p:cNvPr id="50" name="Flowchart: Terminator 49">
            <a:extLst>
              <a:ext uri="{FF2B5EF4-FFF2-40B4-BE49-F238E27FC236}">
                <a16:creationId xmlns:a16="http://schemas.microsoft.com/office/drawing/2014/main" id="{1CB1D8B1-A126-4B9A-8EE9-29F8CE97274E}"/>
              </a:ext>
            </a:extLst>
          </p:cNvPr>
          <p:cNvSpPr/>
          <p:nvPr/>
        </p:nvSpPr>
        <p:spPr>
          <a:xfrm>
            <a:off x="4956610" y="4676991"/>
            <a:ext cx="1006324" cy="27368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cxnSp>
        <p:nvCxnSpPr>
          <p:cNvPr id="52" name="Straight Connector 51">
            <a:extLst>
              <a:ext uri="{FF2B5EF4-FFF2-40B4-BE49-F238E27FC236}">
                <a16:creationId xmlns:a16="http://schemas.microsoft.com/office/drawing/2014/main" id="{46D2FA99-75BE-4C35-8BA5-588F10282A82}"/>
              </a:ext>
            </a:extLst>
          </p:cNvPr>
          <p:cNvCxnSpPr/>
          <p:nvPr/>
        </p:nvCxnSpPr>
        <p:spPr>
          <a:xfrm>
            <a:off x="4724381" y="3922923"/>
            <a:ext cx="1470781"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Star: 4 Points 52">
            <a:extLst>
              <a:ext uri="{FF2B5EF4-FFF2-40B4-BE49-F238E27FC236}">
                <a16:creationId xmlns:a16="http://schemas.microsoft.com/office/drawing/2014/main" id="{01CCC233-944B-4B01-8CB3-E379F30D2A7D}"/>
              </a:ext>
            </a:extLst>
          </p:cNvPr>
          <p:cNvSpPr/>
          <p:nvPr/>
        </p:nvSpPr>
        <p:spPr>
          <a:xfrm>
            <a:off x="5266248" y="4181555"/>
            <a:ext cx="387048" cy="398291"/>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54" name="TextBox 53">
            <a:extLst>
              <a:ext uri="{FF2B5EF4-FFF2-40B4-BE49-F238E27FC236}">
                <a16:creationId xmlns:a16="http://schemas.microsoft.com/office/drawing/2014/main" id="{C1071526-52FE-4775-B6AD-3EEAA9217C4F}"/>
              </a:ext>
            </a:extLst>
          </p:cNvPr>
          <p:cNvSpPr txBox="1"/>
          <p:nvPr/>
        </p:nvSpPr>
        <p:spPr>
          <a:xfrm>
            <a:off x="5540642" y="4973093"/>
            <a:ext cx="663104" cy="388696"/>
          </a:xfrm>
          <a:prstGeom prst="rect">
            <a:avLst/>
          </a:prstGeom>
          <a:noFill/>
        </p:spPr>
        <p:txBody>
          <a:bodyPr wrap="square" rtlCol="0">
            <a:spAutoFit/>
          </a:bodyP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r>
              <a:rPr lang="en-US" sz="1926" dirty="0"/>
              <a:t>$25</a:t>
            </a:r>
          </a:p>
        </p:txBody>
      </p:sp>
      <p:sp>
        <p:nvSpPr>
          <p:cNvPr id="55" name="TextBox 54">
            <a:extLst>
              <a:ext uri="{FF2B5EF4-FFF2-40B4-BE49-F238E27FC236}">
                <a16:creationId xmlns:a16="http://schemas.microsoft.com/office/drawing/2014/main" id="{785068D5-AF8A-47AC-BC74-F01A2ACFCC80}"/>
              </a:ext>
            </a:extLst>
          </p:cNvPr>
          <p:cNvSpPr txBox="1"/>
          <p:nvPr/>
        </p:nvSpPr>
        <p:spPr>
          <a:xfrm>
            <a:off x="4730073" y="5630016"/>
            <a:ext cx="1553457" cy="685059"/>
          </a:xfrm>
          <a:prstGeom prst="rect">
            <a:avLst/>
          </a:prstGeom>
          <a:noFill/>
        </p:spPr>
        <p:txBody>
          <a:bodyPr wrap="square" rtlCol="0">
            <a:spAutoFit/>
          </a:bodyP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r>
              <a:rPr lang="en-US" sz="1926" dirty="0">
                <a:latin typeface="Bradley Hand ITC" panose="03070402050302030203" pitchFamily="66" charset="0"/>
              </a:rPr>
              <a:t>Pay and checkout</a:t>
            </a:r>
          </a:p>
        </p:txBody>
      </p:sp>
      <p:sp>
        <p:nvSpPr>
          <p:cNvPr id="56" name="Rectangle 55">
            <a:extLst>
              <a:ext uri="{FF2B5EF4-FFF2-40B4-BE49-F238E27FC236}">
                <a16:creationId xmlns:a16="http://schemas.microsoft.com/office/drawing/2014/main" id="{09DF9E9A-2200-46CF-9A00-091940A22AB5}"/>
              </a:ext>
            </a:extLst>
          </p:cNvPr>
          <p:cNvSpPr/>
          <p:nvPr/>
        </p:nvSpPr>
        <p:spPr>
          <a:xfrm>
            <a:off x="7629639" y="3716761"/>
            <a:ext cx="1470781" cy="1625600"/>
          </a:xfrm>
          <a:custGeom>
            <a:avLst/>
            <a:gdLst>
              <a:gd name="connsiteX0" fmla="*/ 0 w 1470781"/>
              <a:gd name="connsiteY0" fmla="*/ 0 h 1625600"/>
              <a:gd name="connsiteX1" fmla="*/ 490260 w 1470781"/>
              <a:gd name="connsiteY1" fmla="*/ 0 h 1625600"/>
              <a:gd name="connsiteX2" fmla="*/ 995228 w 1470781"/>
              <a:gd name="connsiteY2" fmla="*/ 0 h 1625600"/>
              <a:gd name="connsiteX3" fmla="*/ 1470781 w 1470781"/>
              <a:gd name="connsiteY3" fmla="*/ 0 h 1625600"/>
              <a:gd name="connsiteX4" fmla="*/ 1470781 w 1470781"/>
              <a:gd name="connsiteY4" fmla="*/ 509355 h 1625600"/>
              <a:gd name="connsiteX5" fmla="*/ 1470781 w 1470781"/>
              <a:gd name="connsiteY5" fmla="*/ 1034965 h 1625600"/>
              <a:gd name="connsiteX6" fmla="*/ 1470781 w 1470781"/>
              <a:gd name="connsiteY6" fmla="*/ 1625600 h 1625600"/>
              <a:gd name="connsiteX7" fmla="*/ 1024644 w 1470781"/>
              <a:gd name="connsiteY7" fmla="*/ 1625600 h 1625600"/>
              <a:gd name="connsiteX8" fmla="*/ 519676 w 1470781"/>
              <a:gd name="connsiteY8" fmla="*/ 1625600 h 1625600"/>
              <a:gd name="connsiteX9" fmla="*/ 0 w 1470781"/>
              <a:gd name="connsiteY9" fmla="*/ 1625600 h 1625600"/>
              <a:gd name="connsiteX10" fmla="*/ 0 w 1470781"/>
              <a:gd name="connsiteY10" fmla="*/ 1132501 h 1625600"/>
              <a:gd name="connsiteX11" fmla="*/ 0 w 1470781"/>
              <a:gd name="connsiteY11" fmla="*/ 558123 h 1625600"/>
              <a:gd name="connsiteX12" fmla="*/ 0 w 1470781"/>
              <a:gd name="connsiteY12" fmla="*/ 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0781" h="1625600" extrusionOk="0">
                <a:moveTo>
                  <a:pt x="0" y="0"/>
                </a:moveTo>
                <a:cubicBezTo>
                  <a:pt x="149233" y="-44030"/>
                  <a:pt x="344078" y="24486"/>
                  <a:pt x="490260" y="0"/>
                </a:cubicBezTo>
                <a:cubicBezTo>
                  <a:pt x="636442" y="-24486"/>
                  <a:pt x="777416" y="9532"/>
                  <a:pt x="995228" y="0"/>
                </a:cubicBezTo>
                <a:cubicBezTo>
                  <a:pt x="1213040" y="-9532"/>
                  <a:pt x="1272969" y="47907"/>
                  <a:pt x="1470781" y="0"/>
                </a:cubicBezTo>
                <a:cubicBezTo>
                  <a:pt x="1506723" y="200504"/>
                  <a:pt x="1443876" y="266904"/>
                  <a:pt x="1470781" y="509355"/>
                </a:cubicBezTo>
                <a:cubicBezTo>
                  <a:pt x="1497686" y="751807"/>
                  <a:pt x="1421095" y="923345"/>
                  <a:pt x="1470781" y="1034965"/>
                </a:cubicBezTo>
                <a:cubicBezTo>
                  <a:pt x="1520467" y="1146585"/>
                  <a:pt x="1456253" y="1481310"/>
                  <a:pt x="1470781" y="1625600"/>
                </a:cubicBezTo>
                <a:cubicBezTo>
                  <a:pt x="1250167" y="1662675"/>
                  <a:pt x="1216573" y="1614315"/>
                  <a:pt x="1024644" y="1625600"/>
                </a:cubicBezTo>
                <a:cubicBezTo>
                  <a:pt x="832715" y="1636885"/>
                  <a:pt x="755006" y="1604286"/>
                  <a:pt x="519676" y="1625600"/>
                </a:cubicBezTo>
                <a:cubicBezTo>
                  <a:pt x="284346" y="1646914"/>
                  <a:pt x="199252" y="1581379"/>
                  <a:pt x="0" y="1625600"/>
                </a:cubicBezTo>
                <a:cubicBezTo>
                  <a:pt x="-30840" y="1396937"/>
                  <a:pt x="13843" y="1373404"/>
                  <a:pt x="0" y="1132501"/>
                </a:cubicBezTo>
                <a:cubicBezTo>
                  <a:pt x="-13843" y="891598"/>
                  <a:pt x="17000" y="763020"/>
                  <a:pt x="0" y="558123"/>
                </a:cubicBezTo>
                <a:cubicBezTo>
                  <a:pt x="-17000" y="353226"/>
                  <a:pt x="33392" y="263269"/>
                  <a:pt x="0" y="0"/>
                </a:cubicBezTo>
                <a:close/>
              </a:path>
            </a:pathLst>
          </a:custGeom>
          <a:noFill/>
          <a:ln w="9525" cap="flat" cmpd="sng" algn="ctr">
            <a:solidFill>
              <a:schemeClr val="tx1"/>
            </a:solidFill>
            <a:prstDash val="solid"/>
            <a:round/>
            <a:headEnd type="none" w="med" len="med"/>
            <a:tailEnd type="none" w="med" len="med"/>
            <a:extLst>
              <a:ext uri="{C807C97D-BFC1-408E-A445-0C87EB9F89A2}">
                <ask:lineSketchStyleProps xmlns:ask="http://schemas.microsoft.com/office/drawing/2018/sketchyshapes" sd="2445961186">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57" name="TextBox 56">
            <a:extLst>
              <a:ext uri="{FF2B5EF4-FFF2-40B4-BE49-F238E27FC236}">
                <a16:creationId xmlns:a16="http://schemas.microsoft.com/office/drawing/2014/main" id="{FA2562D3-CC28-4219-9AB3-873F2B3BF6BE}"/>
              </a:ext>
            </a:extLst>
          </p:cNvPr>
          <p:cNvSpPr txBox="1"/>
          <p:nvPr/>
        </p:nvSpPr>
        <p:spPr>
          <a:xfrm>
            <a:off x="7629639" y="5630015"/>
            <a:ext cx="1553457" cy="981423"/>
          </a:xfrm>
          <a:prstGeom prst="rect">
            <a:avLst/>
          </a:prstGeom>
          <a:noFill/>
        </p:spPr>
        <p:txBody>
          <a:bodyPr wrap="square" rtlCol="0">
            <a:spAutoFit/>
          </a:bodyP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r>
              <a:rPr lang="en-US" sz="1926" dirty="0">
                <a:latin typeface="Bradley Hand ITC" panose="03070402050302030203" pitchFamily="66" charset="0"/>
              </a:rPr>
              <a:t>Wait and Track the order</a:t>
            </a:r>
          </a:p>
        </p:txBody>
      </p:sp>
      <p:cxnSp>
        <p:nvCxnSpPr>
          <p:cNvPr id="59" name="Straight Connector 58">
            <a:extLst>
              <a:ext uri="{FF2B5EF4-FFF2-40B4-BE49-F238E27FC236}">
                <a16:creationId xmlns:a16="http://schemas.microsoft.com/office/drawing/2014/main" id="{F468176A-8C8D-499A-9C1E-246EDB48B84E}"/>
              </a:ext>
            </a:extLst>
          </p:cNvPr>
          <p:cNvCxnSpPr/>
          <p:nvPr/>
        </p:nvCxnSpPr>
        <p:spPr>
          <a:xfrm>
            <a:off x="7629639" y="3922923"/>
            <a:ext cx="1470781" cy="0"/>
          </a:xfrm>
          <a:prstGeom prst="line">
            <a:avLst/>
          </a:prstGeom>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EC325673-B68D-47CC-AF11-7D61B5EBF2C2}"/>
              </a:ext>
            </a:extLst>
          </p:cNvPr>
          <p:cNvSpPr/>
          <p:nvPr/>
        </p:nvSpPr>
        <p:spPr>
          <a:xfrm>
            <a:off x="7818362" y="4122057"/>
            <a:ext cx="309638" cy="24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61" name="Oval 60">
            <a:extLst>
              <a:ext uri="{FF2B5EF4-FFF2-40B4-BE49-F238E27FC236}">
                <a16:creationId xmlns:a16="http://schemas.microsoft.com/office/drawing/2014/main" id="{462F36AA-1419-4CD9-AFB2-823188DDBE1E}"/>
              </a:ext>
            </a:extLst>
          </p:cNvPr>
          <p:cNvSpPr/>
          <p:nvPr/>
        </p:nvSpPr>
        <p:spPr>
          <a:xfrm>
            <a:off x="7818362" y="4563111"/>
            <a:ext cx="309638" cy="24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sp>
        <p:nvSpPr>
          <p:cNvPr id="62" name="Oval 61">
            <a:extLst>
              <a:ext uri="{FF2B5EF4-FFF2-40B4-BE49-F238E27FC236}">
                <a16:creationId xmlns:a16="http://schemas.microsoft.com/office/drawing/2014/main" id="{348D6F45-3B73-451F-A1BF-1EE53B3C3D5C}"/>
              </a:ext>
            </a:extLst>
          </p:cNvPr>
          <p:cNvSpPr/>
          <p:nvPr/>
        </p:nvSpPr>
        <p:spPr>
          <a:xfrm>
            <a:off x="7818362" y="4991537"/>
            <a:ext cx="309638" cy="24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pPr algn="ctr"/>
            <a:endParaRPr lang="en-US" sz="1926"/>
          </a:p>
        </p:txBody>
      </p:sp>
      <p:cxnSp>
        <p:nvCxnSpPr>
          <p:cNvPr id="64" name="Straight Connector 63">
            <a:extLst>
              <a:ext uri="{FF2B5EF4-FFF2-40B4-BE49-F238E27FC236}">
                <a16:creationId xmlns:a16="http://schemas.microsoft.com/office/drawing/2014/main" id="{C0D6C627-D163-4DED-8CFA-43F388807AC2}"/>
              </a:ext>
            </a:extLst>
          </p:cNvPr>
          <p:cNvCxnSpPr>
            <a:stCxn id="60" idx="6"/>
          </p:cNvCxnSpPr>
          <p:nvPr/>
        </p:nvCxnSpPr>
        <p:spPr>
          <a:xfrm>
            <a:off x="8128000" y="4243017"/>
            <a:ext cx="6192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EE83021-F2BC-44D8-ABB5-49DBECCE799D}"/>
              </a:ext>
            </a:extLst>
          </p:cNvPr>
          <p:cNvCxnSpPr/>
          <p:nvPr/>
        </p:nvCxnSpPr>
        <p:spPr>
          <a:xfrm>
            <a:off x="8113914" y="4684071"/>
            <a:ext cx="6192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42C50D2-D8A9-4491-8509-9B7451EE79D2}"/>
              </a:ext>
            </a:extLst>
          </p:cNvPr>
          <p:cNvCxnSpPr/>
          <p:nvPr/>
        </p:nvCxnSpPr>
        <p:spPr>
          <a:xfrm>
            <a:off x="8128000" y="5112497"/>
            <a:ext cx="619276"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object 11">
            <a:extLst>
              <a:ext uri="{FF2B5EF4-FFF2-40B4-BE49-F238E27FC236}">
                <a16:creationId xmlns:a16="http://schemas.microsoft.com/office/drawing/2014/main" id="{93011F41-7471-4715-B9FD-39758DB183BA}"/>
              </a:ext>
            </a:extLst>
          </p:cNvPr>
          <p:cNvSpPr/>
          <p:nvPr/>
        </p:nvSpPr>
        <p:spPr>
          <a:xfrm>
            <a:off x="6706932" y="4000270"/>
            <a:ext cx="729183" cy="1304174"/>
          </a:xfrm>
          <a:prstGeom prst="rect">
            <a:avLst/>
          </a:prstGeom>
          <a:blipFill>
            <a:blip r:embed="rId8" cstate="print"/>
            <a:stretch>
              <a:fillRect/>
            </a:stretch>
          </a:blipFill>
        </p:spPr>
        <p:txBody>
          <a:bodyPr wrap="square" lIns="0" tIns="0" rIns="0" bIns="0" rtlCol="0"/>
          <a:lstStyle>
            <a:defPPr>
              <a:defRPr lang="en-US"/>
            </a:defPPr>
            <a:lvl1pPr marL="0" algn="l" defTabSz="963046" rtl="0" eaLnBrk="1" latinLnBrk="0" hangingPunct="1">
              <a:defRPr sz="1896" kern="1200">
                <a:solidFill>
                  <a:schemeClr val="tx1"/>
                </a:solidFill>
                <a:latin typeface="+mn-lt"/>
                <a:ea typeface="+mn-ea"/>
                <a:cs typeface="+mn-cs"/>
              </a:defRPr>
            </a:lvl1pPr>
            <a:lvl2pPr marL="481523" algn="l" defTabSz="963046" rtl="0" eaLnBrk="1" latinLnBrk="0" hangingPunct="1">
              <a:defRPr sz="1896" kern="1200">
                <a:solidFill>
                  <a:schemeClr val="tx1"/>
                </a:solidFill>
                <a:latin typeface="+mn-lt"/>
                <a:ea typeface="+mn-ea"/>
                <a:cs typeface="+mn-cs"/>
              </a:defRPr>
            </a:lvl2pPr>
            <a:lvl3pPr marL="963046" algn="l" defTabSz="963046" rtl="0" eaLnBrk="1" latinLnBrk="0" hangingPunct="1">
              <a:defRPr sz="1896" kern="1200">
                <a:solidFill>
                  <a:schemeClr val="tx1"/>
                </a:solidFill>
                <a:latin typeface="+mn-lt"/>
                <a:ea typeface="+mn-ea"/>
                <a:cs typeface="+mn-cs"/>
              </a:defRPr>
            </a:lvl3pPr>
            <a:lvl4pPr marL="1444569" algn="l" defTabSz="963046" rtl="0" eaLnBrk="1" latinLnBrk="0" hangingPunct="1">
              <a:defRPr sz="1896" kern="1200">
                <a:solidFill>
                  <a:schemeClr val="tx1"/>
                </a:solidFill>
                <a:latin typeface="+mn-lt"/>
                <a:ea typeface="+mn-ea"/>
                <a:cs typeface="+mn-cs"/>
              </a:defRPr>
            </a:lvl4pPr>
            <a:lvl5pPr marL="1926092" algn="l" defTabSz="963046" rtl="0" eaLnBrk="1" latinLnBrk="0" hangingPunct="1">
              <a:defRPr sz="1896" kern="1200">
                <a:solidFill>
                  <a:schemeClr val="tx1"/>
                </a:solidFill>
                <a:latin typeface="+mn-lt"/>
                <a:ea typeface="+mn-ea"/>
                <a:cs typeface="+mn-cs"/>
              </a:defRPr>
            </a:lvl5pPr>
            <a:lvl6pPr marL="2407615" algn="l" defTabSz="963046" rtl="0" eaLnBrk="1" latinLnBrk="0" hangingPunct="1">
              <a:defRPr sz="1896" kern="1200">
                <a:solidFill>
                  <a:schemeClr val="tx1"/>
                </a:solidFill>
                <a:latin typeface="+mn-lt"/>
                <a:ea typeface="+mn-ea"/>
                <a:cs typeface="+mn-cs"/>
              </a:defRPr>
            </a:lvl6pPr>
            <a:lvl7pPr marL="2889138" algn="l" defTabSz="963046" rtl="0" eaLnBrk="1" latinLnBrk="0" hangingPunct="1">
              <a:defRPr sz="1896" kern="1200">
                <a:solidFill>
                  <a:schemeClr val="tx1"/>
                </a:solidFill>
                <a:latin typeface="+mn-lt"/>
                <a:ea typeface="+mn-ea"/>
                <a:cs typeface="+mn-cs"/>
              </a:defRPr>
            </a:lvl7pPr>
            <a:lvl8pPr marL="3370661" algn="l" defTabSz="963046" rtl="0" eaLnBrk="1" latinLnBrk="0" hangingPunct="1">
              <a:defRPr sz="1896" kern="1200">
                <a:solidFill>
                  <a:schemeClr val="tx1"/>
                </a:solidFill>
                <a:latin typeface="+mn-lt"/>
                <a:ea typeface="+mn-ea"/>
                <a:cs typeface="+mn-cs"/>
              </a:defRPr>
            </a:lvl8pPr>
            <a:lvl9pPr marL="3852184" algn="l" defTabSz="963046" rtl="0" eaLnBrk="1" latinLnBrk="0" hangingPunct="1">
              <a:defRPr sz="1896" kern="1200">
                <a:solidFill>
                  <a:schemeClr val="tx1"/>
                </a:solidFill>
                <a:latin typeface="+mn-lt"/>
                <a:ea typeface="+mn-ea"/>
                <a:cs typeface="+mn-cs"/>
              </a:defRPr>
            </a:lvl9pPr>
          </a:lstStyle>
          <a:p>
            <a:endParaRPr sz="1926"/>
          </a:p>
        </p:txBody>
      </p:sp>
    </p:spTree>
    <p:extLst>
      <p:ext uri="{BB962C8B-B14F-4D97-AF65-F5344CB8AC3E}">
        <p14:creationId xmlns:p14="http://schemas.microsoft.com/office/powerpoint/2010/main" val="419241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62000" y="2522578"/>
            <a:ext cx="8458199" cy="1982594"/>
          </a:xfrm>
          <a:prstGeom prst="rect">
            <a:avLst/>
          </a:prstGeom>
        </p:spPr>
        <p:txBody>
          <a:bodyPr vert="horz" wrap="square" lIns="0" tIns="12700" rIns="0" bIns="0" rtlCol="0">
            <a:spAutoFit/>
          </a:bodyPr>
          <a:lstStyle/>
          <a:p>
            <a:pPr marL="12700" marR="5080" algn="ctr">
              <a:lnSpc>
                <a:spcPct val="100000"/>
              </a:lnSpc>
              <a:spcBef>
                <a:spcPts val="100"/>
              </a:spcBef>
            </a:pPr>
            <a:r>
              <a:rPr lang="en-US" sz="3200" spc="120" dirty="0"/>
              <a:t>Heuristic Evaluation is a Usability Inspection method that helps to identify the Usability Problems in the user interface design</a:t>
            </a:r>
            <a:endParaRPr sz="3200" spc="-50" dirty="0"/>
          </a:p>
        </p:txBody>
      </p:sp>
      <p:sp>
        <p:nvSpPr>
          <p:cNvPr id="4" name="object 4"/>
          <p:cNvSpPr/>
          <p:nvPr/>
        </p:nvSpPr>
        <p:spPr>
          <a:xfrm>
            <a:off x="0" y="5530515"/>
            <a:ext cx="2519680" cy="1784985"/>
          </a:xfrm>
          <a:custGeom>
            <a:avLst/>
            <a:gdLst/>
            <a:ahLst/>
            <a:cxnLst/>
            <a:rect l="l" t="t" r="r" b="b"/>
            <a:pathLst>
              <a:path w="2519680" h="1784984">
                <a:moveTo>
                  <a:pt x="2519132" y="1784684"/>
                </a:moveTo>
                <a:lnTo>
                  <a:pt x="0" y="1784684"/>
                </a:lnTo>
                <a:lnTo>
                  <a:pt x="0" y="734448"/>
                </a:lnTo>
                <a:lnTo>
                  <a:pt x="734448" y="0"/>
                </a:lnTo>
                <a:lnTo>
                  <a:pt x="2519132" y="1784684"/>
                </a:lnTo>
                <a:close/>
              </a:path>
            </a:pathLst>
          </a:custGeom>
          <a:solidFill>
            <a:srgbClr val="F7FAFD"/>
          </a:solidFill>
        </p:spPr>
        <p:txBody>
          <a:bodyPr wrap="square" lIns="0" tIns="0" rIns="0" bIns="0" rtlCol="0"/>
          <a:lstStyle/>
          <a:p>
            <a:endParaRPr/>
          </a:p>
        </p:txBody>
      </p:sp>
      <p:grpSp>
        <p:nvGrpSpPr>
          <p:cNvPr id="5" name="object 5"/>
          <p:cNvGrpSpPr/>
          <p:nvPr/>
        </p:nvGrpSpPr>
        <p:grpSpPr>
          <a:xfrm>
            <a:off x="6659430" y="0"/>
            <a:ext cx="3094355" cy="1701164"/>
            <a:chOff x="6659430" y="0"/>
            <a:chExt cx="3094355" cy="1701164"/>
          </a:xfrm>
        </p:grpSpPr>
        <p:sp>
          <p:nvSpPr>
            <p:cNvPr id="6" name="object 6"/>
            <p:cNvSpPr/>
            <p:nvPr/>
          </p:nvSpPr>
          <p:spPr>
            <a:xfrm>
              <a:off x="7251208" y="0"/>
              <a:ext cx="2502535" cy="1699895"/>
            </a:xfrm>
            <a:custGeom>
              <a:avLst/>
              <a:gdLst/>
              <a:ahLst/>
              <a:cxnLst/>
              <a:rect l="l" t="t" r="r" b="b"/>
              <a:pathLst>
                <a:path w="2502534" h="1699895">
                  <a:moveTo>
                    <a:pt x="2502390" y="896910"/>
                  </a:moveTo>
                  <a:lnTo>
                    <a:pt x="1699650" y="1699650"/>
                  </a:lnTo>
                  <a:lnTo>
                    <a:pt x="0" y="0"/>
                  </a:lnTo>
                  <a:lnTo>
                    <a:pt x="2502390" y="0"/>
                  </a:lnTo>
                  <a:lnTo>
                    <a:pt x="2502390" y="896910"/>
                  </a:lnTo>
                  <a:close/>
                </a:path>
              </a:pathLst>
            </a:custGeom>
            <a:solidFill>
              <a:srgbClr val="97BCC7"/>
            </a:solidFill>
          </p:spPr>
          <p:txBody>
            <a:bodyPr wrap="square" lIns="0" tIns="0" rIns="0" bIns="0" rtlCol="0"/>
            <a:lstStyle/>
            <a:p>
              <a:endParaRPr/>
            </a:p>
          </p:txBody>
        </p:sp>
        <p:sp>
          <p:nvSpPr>
            <p:cNvPr id="7" name="object 7"/>
            <p:cNvSpPr/>
            <p:nvPr/>
          </p:nvSpPr>
          <p:spPr>
            <a:xfrm>
              <a:off x="6659430" y="0"/>
              <a:ext cx="1720850" cy="1701164"/>
            </a:xfrm>
            <a:custGeom>
              <a:avLst/>
              <a:gdLst/>
              <a:ahLst/>
              <a:cxnLst/>
              <a:rect l="l" t="t" r="r" b="b"/>
              <a:pathLst>
                <a:path w="1720850" h="1701164">
                  <a:moveTo>
                    <a:pt x="1720804" y="1680393"/>
                  </a:moveTo>
                  <a:lnTo>
                    <a:pt x="1700599" y="1700599"/>
                  </a:lnTo>
                  <a:lnTo>
                    <a:pt x="0" y="0"/>
                  </a:lnTo>
                  <a:lnTo>
                    <a:pt x="40411" y="0"/>
                  </a:lnTo>
                  <a:lnTo>
                    <a:pt x="1720804" y="1680393"/>
                  </a:lnTo>
                  <a:close/>
                </a:path>
              </a:pathLst>
            </a:custGeom>
            <a:solidFill>
              <a:srgbClr val="F7FAFD"/>
            </a:solidFill>
          </p:spPr>
          <p:txBody>
            <a:bodyPr wrap="square" lIns="0" tIns="0" rIns="0" bIns="0" rtlCol="0"/>
            <a:lstStyle/>
            <a:p>
              <a:endParaRPr/>
            </a:p>
          </p:txBody>
        </p:sp>
      </p:grpSp>
      <p:sp>
        <p:nvSpPr>
          <p:cNvPr id="8" name="object 8"/>
          <p:cNvSpPr/>
          <p:nvPr/>
        </p:nvSpPr>
        <p:spPr>
          <a:xfrm>
            <a:off x="9022074" y="6586747"/>
            <a:ext cx="731520" cy="728980"/>
          </a:xfrm>
          <a:custGeom>
            <a:avLst/>
            <a:gdLst/>
            <a:ahLst/>
            <a:cxnLst/>
            <a:rect l="l" t="t" r="r" b="b"/>
            <a:pathLst>
              <a:path w="731520" h="728979">
                <a:moveTo>
                  <a:pt x="731524" y="728452"/>
                </a:moveTo>
                <a:lnTo>
                  <a:pt x="714982" y="728452"/>
                </a:lnTo>
                <a:lnTo>
                  <a:pt x="0" y="13470"/>
                </a:lnTo>
                <a:lnTo>
                  <a:pt x="13470" y="0"/>
                </a:lnTo>
                <a:lnTo>
                  <a:pt x="731524" y="718054"/>
                </a:lnTo>
                <a:lnTo>
                  <a:pt x="731524" y="728452"/>
                </a:lnTo>
                <a:close/>
              </a:path>
            </a:pathLst>
          </a:custGeom>
          <a:solidFill>
            <a:srgbClr val="F7FAFD"/>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52363" y="-18853"/>
            <a:ext cx="7201534" cy="7038340"/>
          </a:xfrm>
          <a:custGeom>
            <a:avLst/>
            <a:gdLst/>
            <a:ahLst/>
            <a:cxnLst/>
            <a:rect l="l" t="t" r="r" b="b"/>
            <a:pathLst>
              <a:path w="7201534" h="7038340">
                <a:moveTo>
                  <a:pt x="7201237" y="6874953"/>
                </a:moveTo>
                <a:lnTo>
                  <a:pt x="7038095" y="7038095"/>
                </a:lnTo>
                <a:lnTo>
                  <a:pt x="0" y="0"/>
                </a:lnTo>
                <a:lnTo>
                  <a:pt x="7201237" y="0"/>
                </a:lnTo>
                <a:lnTo>
                  <a:pt x="7201237" y="6874953"/>
                </a:lnTo>
                <a:close/>
              </a:path>
            </a:pathLst>
          </a:custGeom>
          <a:solidFill>
            <a:srgbClr val="F7FAFD"/>
          </a:solidFill>
        </p:spPr>
        <p:txBody>
          <a:bodyPr wrap="square" lIns="0" tIns="0" rIns="0" bIns="0" rtlCol="0"/>
          <a:lstStyle/>
          <a:p>
            <a:endParaRPr/>
          </a:p>
        </p:txBody>
      </p:sp>
      <p:sp>
        <p:nvSpPr>
          <p:cNvPr id="3" name="object 3"/>
          <p:cNvSpPr txBox="1">
            <a:spLocks noGrp="1"/>
          </p:cNvSpPr>
          <p:nvPr>
            <p:ph type="title"/>
          </p:nvPr>
        </p:nvSpPr>
        <p:spPr>
          <a:xfrm>
            <a:off x="6925122" y="596296"/>
            <a:ext cx="2110105" cy="684162"/>
          </a:xfrm>
          <a:prstGeom prst="rect">
            <a:avLst/>
          </a:prstGeom>
        </p:spPr>
        <p:txBody>
          <a:bodyPr vert="horz" wrap="square" lIns="0" tIns="29845" rIns="0" bIns="0" rtlCol="0">
            <a:spAutoFit/>
          </a:bodyPr>
          <a:lstStyle/>
          <a:p>
            <a:pPr marL="48895" marR="5080" indent="-36830">
              <a:lnSpc>
                <a:spcPts val="5120"/>
              </a:lnSpc>
              <a:spcBef>
                <a:spcPts val="235"/>
              </a:spcBef>
            </a:pPr>
            <a:r>
              <a:rPr lang="en-US" sz="4300" spc="-55" dirty="0"/>
              <a:t>    H.E.</a:t>
            </a:r>
            <a:endParaRPr sz="4300" dirty="0"/>
          </a:p>
        </p:txBody>
      </p:sp>
      <p:sp>
        <p:nvSpPr>
          <p:cNvPr id="4" name="object 4"/>
          <p:cNvSpPr txBox="1"/>
          <p:nvPr/>
        </p:nvSpPr>
        <p:spPr>
          <a:xfrm>
            <a:off x="718820" y="3494777"/>
            <a:ext cx="3937000" cy="443711"/>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97BCC7"/>
                </a:solidFill>
                <a:latin typeface="Tahoma"/>
                <a:cs typeface="Tahoma"/>
              </a:rPr>
              <a:t>STEPS REQUIRED</a:t>
            </a:r>
            <a:endParaRPr sz="2800" dirty="0">
              <a:latin typeface="Tahoma"/>
              <a:cs typeface="Tahoma"/>
            </a:endParaRPr>
          </a:p>
        </p:txBody>
      </p:sp>
      <p:sp>
        <p:nvSpPr>
          <p:cNvPr id="5" name="object 5"/>
          <p:cNvSpPr txBox="1"/>
          <p:nvPr/>
        </p:nvSpPr>
        <p:spPr>
          <a:xfrm>
            <a:off x="718820" y="4169548"/>
            <a:ext cx="3673475" cy="2044727"/>
          </a:xfrm>
          <a:prstGeom prst="rect">
            <a:avLst/>
          </a:prstGeom>
        </p:spPr>
        <p:txBody>
          <a:bodyPr vert="horz" wrap="square" lIns="0" tIns="96520" rIns="0" bIns="0" rtlCol="0">
            <a:spAutoFit/>
          </a:bodyPr>
          <a:lstStyle/>
          <a:p>
            <a:pPr marL="12700">
              <a:lnSpc>
                <a:spcPct val="100000"/>
              </a:lnSpc>
              <a:spcBef>
                <a:spcPts val="760"/>
              </a:spcBef>
            </a:pPr>
            <a:r>
              <a:rPr lang="en-US" sz="1700" spc="65" dirty="0">
                <a:solidFill>
                  <a:srgbClr val="F7FAFD"/>
                </a:solidFill>
                <a:latin typeface="Verdana"/>
                <a:cs typeface="Verdana"/>
              </a:rPr>
              <a:t>Problem Determination</a:t>
            </a:r>
            <a:endParaRPr lang="en-US" sz="1700" dirty="0">
              <a:latin typeface="Verdana"/>
              <a:cs typeface="Verdana"/>
            </a:endParaRPr>
          </a:p>
          <a:p>
            <a:pPr marL="12700" marR="344170">
              <a:lnSpc>
                <a:spcPct val="132400"/>
              </a:lnSpc>
            </a:pPr>
            <a:r>
              <a:rPr lang="en-US" sz="1700" spc="60" dirty="0">
                <a:solidFill>
                  <a:srgbClr val="F7FAFD"/>
                </a:solidFill>
                <a:latin typeface="Verdana"/>
                <a:cs typeface="Verdana"/>
              </a:rPr>
              <a:t>Heuristics</a:t>
            </a:r>
          </a:p>
          <a:p>
            <a:pPr marL="12700" marR="344170">
              <a:lnSpc>
                <a:spcPct val="132400"/>
              </a:lnSpc>
            </a:pPr>
            <a:r>
              <a:rPr lang="en-US" sz="1700" spc="60" dirty="0">
                <a:solidFill>
                  <a:srgbClr val="F7FAFD"/>
                </a:solidFill>
                <a:latin typeface="Verdana"/>
                <a:cs typeface="Verdana"/>
              </a:rPr>
              <a:t>Description </a:t>
            </a:r>
          </a:p>
          <a:p>
            <a:pPr marL="12700" marR="344170">
              <a:lnSpc>
                <a:spcPct val="132400"/>
              </a:lnSpc>
            </a:pPr>
            <a:r>
              <a:rPr lang="en-US" sz="1700" spc="80" dirty="0">
                <a:solidFill>
                  <a:srgbClr val="F7FAFD"/>
                </a:solidFill>
                <a:latin typeface="Verdana"/>
                <a:cs typeface="Verdana"/>
              </a:rPr>
              <a:t>Severity</a:t>
            </a:r>
          </a:p>
          <a:p>
            <a:pPr marL="12700" marR="5080">
              <a:lnSpc>
                <a:spcPct val="132400"/>
              </a:lnSpc>
            </a:pPr>
            <a:r>
              <a:rPr lang="en-US" sz="1700" spc="15" dirty="0">
                <a:solidFill>
                  <a:srgbClr val="F7FAFD"/>
                </a:solidFill>
                <a:latin typeface="Verdana"/>
                <a:cs typeface="Verdana"/>
              </a:rPr>
              <a:t>Recommendation</a:t>
            </a:r>
          </a:p>
          <a:p>
            <a:pPr marL="12700" marR="5080">
              <a:lnSpc>
                <a:spcPct val="132400"/>
              </a:lnSpc>
            </a:pPr>
            <a:r>
              <a:rPr lang="en-US" sz="1700" spc="15" dirty="0">
                <a:solidFill>
                  <a:srgbClr val="F7FAFD"/>
                </a:solidFill>
                <a:latin typeface="Verdana"/>
                <a:cs typeface="Verdana"/>
              </a:rPr>
              <a:t>Screen Shots</a:t>
            </a:r>
            <a:endParaRPr sz="1700" dirty="0">
              <a:latin typeface="Verdana"/>
              <a:cs typeface="Verdana"/>
            </a:endParaRPr>
          </a:p>
        </p:txBody>
      </p:sp>
      <p:grpSp>
        <p:nvGrpSpPr>
          <p:cNvPr id="6" name="object 6"/>
          <p:cNvGrpSpPr/>
          <p:nvPr/>
        </p:nvGrpSpPr>
        <p:grpSpPr>
          <a:xfrm>
            <a:off x="1887222" y="0"/>
            <a:ext cx="7866380" cy="7317740"/>
            <a:chOff x="1887222" y="0"/>
            <a:chExt cx="7866380" cy="7317740"/>
          </a:xfrm>
        </p:grpSpPr>
        <p:sp>
          <p:nvSpPr>
            <p:cNvPr id="7" name="object 7"/>
            <p:cNvSpPr/>
            <p:nvPr/>
          </p:nvSpPr>
          <p:spPr>
            <a:xfrm>
              <a:off x="6394870" y="4530124"/>
              <a:ext cx="3359150" cy="2785110"/>
            </a:xfrm>
            <a:custGeom>
              <a:avLst/>
              <a:gdLst/>
              <a:ahLst/>
              <a:cxnLst/>
              <a:rect l="l" t="t" r="r" b="b"/>
              <a:pathLst>
                <a:path w="3359150" h="2785109">
                  <a:moveTo>
                    <a:pt x="3358729" y="2785075"/>
                  </a:moveTo>
                  <a:lnTo>
                    <a:pt x="0" y="2785075"/>
                  </a:lnTo>
                  <a:lnTo>
                    <a:pt x="2785075" y="0"/>
                  </a:lnTo>
                  <a:lnTo>
                    <a:pt x="3358729" y="573653"/>
                  </a:lnTo>
                  <a:lnTo>
                    <a:pt x="3358729" y="2785075"/>
                  </a:lnTo>
                  <a:close/>
                </a:path>
              </a:pathLst>
            </a:custGeom>
            <a:solidFill>
              <a:srgbClr val="97BCC7"/>
            </a:solidFill>
          </p:spPr>
          <p:txBody>
            <a:bodyPr wrap="square" lIns="0" tIns="0" rIns="0" bIns="0" rtlCol="0"/>
            <a:lstStyle/>
            <a:p>
              <a:endParaRPr/>
            </a:p>
          </p:txBody>
        </p:sp>
        <p:sp>
          <p:nvSpPr>
            <p:cNvPr id="8" name="object 8"/>
            <p:cNvSpPr/>
            <p:nvPr/>
          </p:nvSpPr>
          <p:spPr>
            <a:xfrm>
              <a:off x="1887220" y="0"/>
              <a:ext cx="2768600" cy="2766695"/>
            </a:xfrm>
            <a:custGeom>
              <a:avLst/>
              <a:gdLst/>
              <a:ahLst/>
              <a:cxnLst/>
              <a:rect l="l" t="t" r="r" b="b"/>
              <a:pathLst>
                <a:path w="2768600" h="2766695">
                  <a:moveTo>
                    <a:pt x="2768155" y="2745943"/>
                  </a:moveTo>
                  <a:lnTo>
                    <a:pt x="24688" y="2476"/>
                  </a:lnTo>
                  <a:lnTo>
                    <a:pt x="22682" y="4483"/>
                  </a:lnTo>
                  <a:lnTo>
                    <a:pt x="18199" y="0"/>
                  </a:lnTo>
                  <a:lnTo>
                    <a:pt x="0" y="18199"/>
                  </a:lnTo>
                  <a:lnTo>
                    <a:pt x="4483" y="22682"/>
                  </a:lnTo>
                  <a:lnTo>
                    <a:pt x="2747949" y="2766149"/>
                  </a:lnTo>
                  <a:lnTo>
                    <a:pt x="2768155" y="2745943"/>
                  </a:lnTo>
                  <a:close/>
                </a:path>
              </a:pathLst>
            </a:custGeom>
            <a:solidFill>
              <a:srgbClr val="F7FAFD"/>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7614"/>
            <a:ext cx="9753600" cy="7315200"/>
          </a:xfrm>
          <a:custGeom>
            <a:avLst/>
            <a:gdLst/>
            <a:ahLst/>
            <a:cxnLst/>
            <a:rect l="l" t="t" r="r" b="b"/>
            <a:pathLst>
              <a:path w="9753600" h="7315200">
                <a:moveTo>
                  <a:pt x="9753599" y="7315199"/>
                </a:moveTo>
                <a:lnTo>
                  <a:pt x="0" y="7315199"/>
                </a:lnTo>
                <a:lnTo>
                  <a:pt x="0" y="0"/>
                </a:lnTo>
                <a:lnTo>
                  <a:pt x="9753599" y="0"/>
                </a:lnTo>
                <a:lnTo>
                  <a:pt x="9753599" y="7315199"/>
                </a:lnTo>
                <a:close/>
              </a:path>
            </a:pathLst>
          </a:custGeom>
          <a:solidFill>
            <a:srgbClr val="F7FAFD"/>
          </a:solidFill>
        </p:spPr>
        <p:txBody>
          <a:bodyPr wrap="square" lIns="0" tIns="0" rIns="0" bIns="0" rtlCol="0"/>
          <a:lstStyle/>
          <a:p>
            <a:endParaRPr/>
          </a:p>
        </p:txBody>
      </p:sp>
      <p:sp>
        <p:nvSpPr>
          <p:cNvPr id="3" name="object 3"/>
          <p:cNvSpPr/>
          <p:nvPr/>
        </p:nvSpPr>
        <p:spPr>
          <a:xfrm>
            <a:off x="6970863" y="0"/>
            <a:ext cx="2236470" cy="1118235"/>
          </a:xfrm>
          <a:custGeom>
            <a:avLst/>
            <a:gdLst/>
            <a:ahLst/>
            <a:cxnLst/>
            <a:rect l="l" t="t" r="r" b="b"/>
            <a:pathLst>
              <a:path w="2236470" h="1118235">
                <a:moveTo>
                  <a:pt x="2236157" y="0"/>
                </a:moveTo>
                <a:lnTo>
                  <a:pt x="1118079" y="1118078"/>
                </a:lnTo>
                <a:lnTo>
                  <a:pt x="0" y="0"/>
                </a:lnTo>
                <a:lnTo>
                  <a:pt x="2236157" y="0"/>
                </a:lnTo>
                <a:close/>
              </a:path>
            </a:pathLst>
          </a:custGeom>
          <a:solidFill>
            <a:srgbClr val="97BCC7"/>
          </a:solidFill>
        </p:spPr>
        <p:txBody>
          <a:bodyPr wrap="square" lIns="0" tIns="0" rIns="0" bIns="0" rtlCol="0"/>
          <a:lstStyle/>
          <a:p>
            <a:endParaRPr/>
          </a:p>
        </p:txBody>
      </p:sp>
      <p:sp>
        <p:nvSpPr>
          <p:cNvPr id="4" name="object 4"/>
          <p:cNvSpPr/>
          <p:nvPr/>
        </p:nvSpPr>
        <p:spPr>
          <a:xfrm>
            <a:off x="0" y="3436243"/>
            <a:ext cx="4801235" cy="3898265"/>
          </a:xfrm>
          <a:custGeom>
            <a:avLst/>
            <a:gdLst/>
            <a:ahLst/>
            <a:cxnLst/>
            <a:rect l="l" t="t" r="r" b="b"/>
            <a:pathLst>
              <a:path w="4801235" h="3898265">
                <a:moveTo>
                  <a:pt x="4801053" y="3897809"/>
                </a:moveTo>
                <a:lnTo>
                  <a:pt x="0" y="3897809"/>
                </a:lnTo>
                <a:lnTo>
                  <a:pt x="0" y="903243"/>
                </a:lnTo>
                <a:lnTo>
                  <a:pt x="903244" y="0"/>
                </a:lnTo>
                <a:lnTo>
                  <a:pt x="4801053" y="3897809"/>
                </a:lnTo>
                <a:close/>
              </a:path>
            </a:pathLst>
          </a:custGeom>
          <a:solidFill>
            <a:srgbClr val="97BCC7"/>
          </a:solidFill>
        </p:spPr>
        <p:txBody>
          <a:bodyPr wrap="square" lIns="0" tIns="0" rIns="0" bIns="0" rtlCol="0"/>
          <a:lstStyle/>
          <a:p>
            <a:endParaRPr/>
          </a:p>
        </p:txBody>
      </p:sp>
      <p:sp>
        <p:nvSpPr>
          <p:cNvPr id="5" name="object 5"/>
          <p:cNvSpPr/>
          <p:nvPr/>
        </p:nvSpPr>
        <p:spPr>
          <a:xfrm>
            <a:off x="8528777" y="0"/>
            <a:ext cx="1224915" cy="1218565"/>
          </a:xfrm>
          <a:custGeom>
            <a:avLst/>
            <a:gdLst/>
            <a:ahLst/>
            <a:cxnLst/>
            <a:rect l="l" t="t" r="r" b="b"/>
            <a:pathLst>
              <a:path w="1224915" h="1218565">
                <a:moveTo>
                  <a:pt x="1224822" y="13899"/>
                </a:moveTo>
                <a:lnTo>
                  <a:pt x="20205" y="1218515"/>
                </a:lnTo>
                <a:lnTo>
                  <a:pt x="0" y="1198310"/>
                </a:lnTo>
                <a:lnTo>
                  <a:pt x="1198310" y="0"/>
                </a:lnTo>
                <a:lnTo>
                  <a:pt x="1224822" y="0"/>
                </a:lnTo>
                <a:lnTo>
                  <a:pt x="1224822" y="13899"/>
                </a:lnTo>
                <a:close/>
              </a:path>
            </a:pathLst>
          </a:custGeom>
          <a:solidFill>
            <a:srgbClr val="043C57"/>
          </a:solidFill>
        </p:spPr>
        <p:txBody>
          <a:bodyPr wrap="square" lIns="0" tIns="0" rIns="0" bIns="0" rtlCol="0"/>
          <a:lstStyle/>
          <a:p>
            <a:endParaRPr/>
          </a:p>
        </p:txBody>
      </p:sp>
      <p:grpSp>
        <p:nvGrpSpPr>
          <p:cNvPr id="6" name="object 6"/>
          <p:cNvGrpSpPr/>
          <p:nvPr/>
        </p:nvGrpSpPr>
        <p:grpSpPr>
          <a:xfrm rot="261214">
            <a:off x="358708" y="1824671"/>
            <a:ext cx="5017770" cy="4903470"/>
            <a:chOff x="427402" y="2411771"/>
            <a:chExt cx="5017770" cy="4903470"/>
          </a:xfrm>
        </p:grpSpPr>
        <p:sp>
          <p:nvSpPr>
            <p:cNvPr id="7" name="object 7"/>
            <p:cNvSpPr/>
            <p:nvPr/>
          </p:nvSpPr>
          <p:spPr>
            <a:xfrm>
              <a:off x="1189758" y="3073808"/>
              <a:ext cx="4255135" cy="4241800"/>
            </a:xfrm>
            <a:custGeom>
              <a:avLst/>
              <a:gdLst/>
              <a:ahLst/>
              <a:cxnLst/>
              <a:rect l="l" t="t" r="r" b="b"/>
              <a:pathLst>
                <a:path w="4255135" h="4241800">
                  <a:moveTo>
                    <a:pt x="4254861" y="4241391"/>
                  </a:moveTo>
                  <a:lnTo>
                    <a:pt x="4227921" y="4241391"/>
                  </a:lnTo>
                  <a:lnTo>
                    <a:pt x="0" y="13470"/>
                  </a:lnTo>
                  <a:lnTo>
                    <a:pt x="13470" y="0"/>
                  </a:lnTo>
                  <a:lnTo>
                    <a:pt x="4254861" y="4241391"/>
                  </a:lnTo>
                  <a:close/>
                </a:path>
              </a:pathLst>
            </a:custGeom>
            <a:solidFill>
              <a:srgbClr val="043C57"/>
            </a:solidFill>
          </p:spPr>
          <p:txBody>
            <a:bodyPr wrap="square" lIns="0" tIns="0" rIns="0" bIns="0" rtlCol="0"/>
            <a:lstStyle/>
            <a:p>
              <a:endParaRPr/>
            </a:p>
          </p:txBody>
        </p:sp>
        <p:pic>
          <p:nvPicPr>
            <p:cNvPr id="8" name="object 8"/>
            <p:cNvPicPr/>
            <p:nvPr/>
          </p:nvPicPr>
          <p:blipFill>
            <a:blip r:embed="rId2" cstate="print"/>
            <a:stretch>
              <a:fillRect/>
            </a:stretch>
          </p:blipFill>
          <p:spPr>
            <a:xfrm>
              <a:off x="427402" y="2411771"/>
              <a:ext cx="4448174" cy="2495549"/>
            </a:xfrm>
            <a:prstGeom prst="rect">
              <a:avLst/>
            </a:prstGeom>
          </p:spPr>
        </p:pic>
      </p:grpSp>
      <p:sp>
        <p:nvSpPr>
          <p:cNvPr id="9" name="object 9"/>
          <p:cNvSpPr txBox="1">
            <a:spLocks noGrp="1"/>
          </p:cNvSpPr>
          <p:nvPr>
            <p:ph type="title"/>
          </p:nvPr>
        </p:nvSpPr>
        <p:spPr>
          <a:xfrm>
            <a:off x="5663070" y="2425126"/>
            <a:ext cx="3929549" cy="1336263"/>
          </a:xfrm>
          <a:prstGeom prst="rect">
            <a:avLst/>
          </a:prstGeom>
          <a:effectLst>
            <a:outerShdw blurRad="50800" dist="38100" dir="13500000" algn="br" rotWithShape="0">
              <a:prstClr val="black">
                <a:alpha val="40000"/>
              </a:prstClr>
            </a:outerShdw>
          </a:effectLst>
        </p:spPr>
        <p:txBody>
          <a:bodyPr vert="horz" wrap="square" lIns="0" tIns="12700" rIns="0" bIns="0" rtlCol="0">
            <a:spAutoFit/>
          </a:bodyPr>
          <a:lstStyle/>
          <a:p>
            <a:pPr marL="12700">
              <a:lnSpc>
                <a:spcPct val="100000"/>
              </a:lnSpc>
              <a:spcBef>
                <a:spcPts val="100"/>
              </a:spcBef>
            </a:pPr>
            <a:r>
              <a:rPr lang="en-US" sz="4300" spc="20" dirty="0">
                <a:solidFill>
                  <a:schemeClr val="bg1">
                    <a:lumMod val="85000"/>
                    <a:lumOff val="15000"/>
                  </a:schemeClr>
                </a:solidFill>
              </a:rPr>
              <a:t>Product Description</a:t>
            </a:r>
            <a:endParaRPr sz="4300" dirty="0">
              <a:solidFill>
                <a:schemeClr val="bg1">
                  <a:lumMod val="85000"/>
                  <a:lumOff val="15000"/>
                </a:schemeClr>
              </a:solidFill>
            </a:endParaRPr>
          </a:p>
        </p:txBody>
      </p:sp>
      <p:pic>
        <p:nvPicPr>
          <p:cNvPr id="12" name="Picture 11" descr="A picture containing logo&#10;&#10;Description automatically generated">
            <a:extLst>
              <a:ext uri="{FF2B5EF4-FFF2-40B4-BE49-F238E27FC236}">
                <a16:creationId xmlns:a16="http://schemas.microsoft.com/office/drawing/2014/main" id="{9C2CD104-E006-4827-A96C-E3BB938188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2114746"/>
            <a:ext cx="2258203" cy="1371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0" name="object 10"/>
          <p:cNvSpPr txBox="1"/>
          <p:nvPr/>
        </p:nvSpPr>
        <p:spPr>
          <a:xfrm>
            <a:off x="4559107" y="4152217"/>
            <a:ext cx="4801235" cy="1621982"/>
          </a:xfrm>
          <a:prstGeom prst="rect">
            <a:avLst/>
          </a:prstGeom>
        </p:spPr>
        <p:txBody>
          <a:bodyPr vert="horz" wrap="square" lIns="0" tIns="30480" rIns="0" bIns="0" rtlCol="0">
            <a:spAutoFit/>
          </a:bodyPr>
          <a:lstStyle/>
          <a:p>
            <a:pPr marL="12700" marR="5080" indent="130810" algn="r">
              <a:lnSpc>
                <a:spcPct val="132400"/>
              </a:lnSpc>
              <a:spcBef>
                <a:spcPts val="1335"/>
              </a:spcBef>
            </a:pPr>
            <a:r>
              <a:rPr lang="en-US" sz="2000" spc="340" dirty="0" err="1">
                <a:solidFill>
                  <a:srgbClr val="97BCC7"/>
                </a:solidFill>
                <a:latin typeface="+mj-lt"/>
                <a:ea typeface="+mj-ea"/>
                <a:cs typeface="+mj-cs"/>
              </a:rPr>
              <a:t>GrubHub</a:t>
            </a:r>
            <a:r>
              <a:rPr lang="en-US" sz="2000" spc="340" dirty="0">
                <a:solidFill>
                  <a:srgbClr val="97BCC7"/>
                </a:solidFill>
                <a:latin typeface="+mj-lt"/>
                <a:ea typeface="+mj-ea"/>
                <a:cs typeface="+mj-cs"/>
              </a:rPr>
              <a:t> is an online food ordering company, Which connect  connects users with local restaurants </a:t>
            </a:r>
            <a:endParaRPr sz="2000" spc="340" dirty="0">
              <a:solidFill>
                <a:srgbClr val="97BCC7"/>
              </a:solidFill>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website&#10;&#10;Description automatically generated">
            <a:extLst>
              <a:ext uri="{FF2B5EF4-FFF2-40B4-BE49-F238E27FC236}">
                <a16:creationId xmlns:a16="http://schemas.microsoft.com/office/drawing/2014/main" id="{C9EB9559-98CF-4866-ACF3-39BD0D20D4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4973" y="1438202"/>
            <a:ext cx="2175051" cy="42672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0" descr="A picture containing text, monitor, image&#10;&#10;Description automatically generated">
            <a:extLst>
              <a:ext uri="{FF2B5EF4-FFF2-40B4-BE49-F238E27FC236}">
                <a16:creationId xmlns:a16="http://schemas.microsoft.com/office/drawing/2014/main" id="{0B0B7761-853E-4EBF-8B44-A6932D478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805" y="1239689"/>
            <a:ext cx="3067050" cy="4736906"/>
          </a:xfrm>
          <a:prstGeom prst="rect">
            <a:avLst/>
          </a:prstGeom>
        </p:spPr>
      </p:pic>
      <p:grpSp>
        <p:nvGrpSpPr>
          <p:cNvPr id="2" name="object 2"/>
          <p:cNvGrpSpPr/>
          <p:nvPr/>
        </p:nvGrpSpPr>
        <p:grpSpPr>
          <a:xfrm>
            <a:off x="0" y="-18854"/>
            <a:ext cx="3338829" cy="2159635"/>
            <a:chOff x="0" y="0"/>
            <a:chExt cx="3338829" cy="2159635"/>
          </a:xfrm>
        </p:grpSpPr>
        <p:sp>
          <p:nvSpPr>
            <p:cNvPr id="3" name="object 3"/>
            <p:cNvSpPr/>
            <p:nvPr/>
          </p:nvSpPr>
          <p:spPr>
            <a:xfrm>
              <a:off x="0" y="0"/>
              <a:ext cx="2704465" cy="2157095"/>
            </a:xfrm>
            <a:custGeom>
              <a:avLst/>
              <a:gdLst/>
              <a:ahLst/>
              <a:cxnLst/>
              <a:rect l="l" t="t" r="r" b="b"/>
              <a:pathLst>
                <a:path w="2704465" h="2157095">
                  <a:moveTo>
                    <a:pt x="2704266" y="0"/>
                  </a:moveTo>
                  <a:lnTo>
                    <a:pt x="547414" y="2156851"/>
                  </a:lnTo>
                  <a:lnTo>
                    <a:pt x="0" y="1609437"/>
                  </a:lnTo>
                  <a:lnTo>
                    <a:pt x="0" y="0"/>
                  </a:lnTo>
                  <a:lnTo>
                    <a:pt x="2704266" y="0"/>
                  </a:lnTo>
                  <a:close/>
                </a:path>
              </a:pathLst>
            </a:custGeom>
            <a:solidFill>
              <a:srgbClr val="97BCC7"/>
            </a:solidFill>
          </p:spPr>
          <p:txBody>
            <a:bodyPr wrap="square" lIns="0" tIns="0" rIns="0" bIns="0" rtlCol="0"/>
            <a:lstStyle/>
            <a:p>
              <a:endParaRPr/>
            </a:p>
          </p:txBody>
        </p:sp>
        <p:sp>
          <p:nvSpPr>
            <p:cNvPr id="4" name="object 4"/>
            <p:cNvSpPr/>
            <p:nvPr/>
          </p:nvSpPr>
          <p:spPr>
            <a:xfrm>
              <a:off x="1159363" y="0"/>
              <a:ext cx="2179955" cy="2159635"/>
            </a:xfrm>
            <a:custGeom>
              <a:avLst/>
              <a:gdLst/>
              <a:ahLst/>
              <a:cxnLst/>
              <a:rect l="l" t="t" r="r" b="b"/>
              <a:pathLst>
                <a:path w="2179954" h="2159635">
                  <a:moveTo>
                    <a:pt x="2179327" y="0"/>
                  </a:moveTo>
                  <a:lnTo>
                    <a:pt x="20205" y="2159121"/>
                  </a:lnTo>
                  <a:lnTo>
                    <a:pt x="0" y="2138916"/>
                  </a:lnTo>
                  <a:lnTo>
                    <a:pt x="2138916" y="0"/>
                  </a:lnTo>
                  <a:lnTo>
                    <a:pt x="2179327" y="0"/>
                  </a:lnTo>
                  <a:close/>
                </a:path>
              </a:pathLst>
            </a:custGeom>
            <a:solidFill>
              <a:srgbClr val="F7FAFD"/>
            </a:solidFill>
          </p:spPr>
          <p:txBody>
            <a:bodyPr wrap="square" lIns="0" tIns="0" rIns="0" bIns="0" rtlCol="0"/>
            <a:lstStyle/>
            <a:p>
              <a:endParaRPr/>
            </a:p>
          </p:txBody>
        </p:sp>
      </p:grpSp>
      <p:sp>
        <p:nvSpPr>
          <p:cNvPr id="5" name="object 5"/>
          <p:cNvSpPr/>
          <p:nvPr/>
        </p:nvSpPr>
        <p:spPr>
          <a:xfrm>
            <a:off x="9070215" y="6634890"/>
            <a:ext cx="683895" cy="680720"/>
          </a:xfrm>
          <a:custGeom>
            <a:avLst/>
            <a:gdLst/>
            <a:ahLst/>
            <a:cxnLst/>
            <a:rect l="l" t="t" r="r" b="b"/>
            <a:pathLst>
              <a:path w="683895" h="680720">
                <a:moveTo>
                  <a:pt x="683384" y="680309"/>
                </a:moveTo>
                <a:lnTo>
                  <a:pt x="666839" y="680309"/>
                </a:lnTo>
                <a:lnTo>
                  <a:pt x="0" y="13470"/>
                </a:lnTo>
                <a:lnTo>
                  <a:pt x="13470" y="0"/>
                </a:lnTo>
                <a:lnTo>
                  <a:pt x="683384" y="669914"/>
                </a:lnTo>
                <a:lnTo>
                  <a:pt x="683384" y="680309"/>
                </a:lnTo>
                <a:close/>
              </a:path>
            </a:pathLst>
          </a:custGeom>
          <a:solidFill>
            <a:srgbClr val="F7FAFD"/>
          </a:solidFill>
        </p:spPr>
        <p:txBody>
          <a:bodyPr wrap="square" lIns="0" tIns="0" rIns="0" bIns="0" rtlCol="0"/>
          <a:lstStyle/>
          <a:p>
            <a:endParaRPr/>
          </a:p>
        </p:txBody>
      </p:sp>
      <p:sp>
        <p:nvSpPr>
          <p:cNvPr id="6" name="object 6"/>
          <p:cNvSpPr txBox="1"/>
          <p:nvPr/>
        </p:nvSpPr>
        <p:spPr>
          <a:xfrm>
            <a:off x="152400" y="6131504"/>
            <a:ext cx="2670810" cy="684162"/>
          </a:xfrm>
          <a:prstGeom prst="rect">
            <a:avLst/>
          </a:prstGeom>
        </p:spPr>
        <p:txBody>
          <a:bodyPr vert="horz" wrap="square" lIns="0" tIns="29845" rIns="0" bIns="0" rtlCol="0">
            <a:spAutoFit/>
          </a:bodyPr>
          <a:lstStyle/>
          <a:p>
            <a:pPr marL="12700" marR="5080">
              <a:lnSpc>
                <a:spcPts val="5120"/>
              </a:lnSpc>
              <a:spcBef>
                <a:spcPts val="235"/>
              </a:spcBef>
            </a:pPr>
            <a:r>
              <a:rPr lang="en-US" sz="4300" b="1" spc="40" dirty="0">
                <a:solidFill>
                  <a:srgbClr val="F7FAFD"/>
                </a:solidFill>
                <a:latin typeface="Tahoma"/>
                <a:cs typeface="Tahoma"/>
              </a:rPr>
              <a:t>Visibility</a:t>
            </a:r>
            <a:endParaRPr sz="4300" dirty="0">
              <a:latin typeface="Tahoma"/>
              <a:cs typeface="Tahoma"/>
            </a:endParaRPr>
          </a:p>
        </p:txBody>
      </p:sp>
      <p:sp>
        <p:nvSpPr>
          <p:cNvPr id="7" name="object 7"/>
          <p:cNvSpPr txBox="1">
            <a:spLocks noGrp="1"/>
          </p:cNvSpPr>
          <p:nvPr>
            <p:ph type="title"/>
          </p:nvPr>
        </p:nvSpPr>
        <p:spPr>
          <a:xfrm>
            <a:off x="2205653" y="348734"/>
            <a:ext cx="7511025" cy="5130251"/>
          </a:xfrm>
          <a:prstGeom prst="rect">
            <a:avLst/>
          </a:prstGeom>
        </p:spPr>
        <p:txBody>
          <a:bodyPr vert="horz" wrap="square" lIns="0" tIns="142875" rIns="0" bIns="0" rtlCol="0">
            <a:spAutoFit/>
          </a:bodyPr>
          <a:lstStyle/>
          <a:p>
            <a:pPr marL="2476500">
              <a:lnSpc>
                <a:spcPct val="100000"/>
              </a:lnSpc>
              <a:spcBef>
                <a:spcPts val="1125"/>
              </a:spcBef>
            </a:pPr>
            <a:r>
              <a:rPr lang="en-US" sz="4400" b="0" spc="340" dirty="0" err="1">
                <a:solidFill>
                  <a:srgbClr val="97BCC7"/>
                </a:solidFill>
              </a:rPr>
              <a:t>G</a:t>
            </a:r>
            <a:r>
              <a:rPr lang="en-US" sz="2000" b="0" spc="340" dirty="0" err="1">
                <a:solidFill>
                  <a:srgbClr val="97BCC7"/>
                </a:solidFill>
              </a:rPr>
              <a:t>rubHub</a:t>
            </a:r>
            <a:r>
              <a:rPr lang="en-US" sz="2000" b="0" spc="340" dirty="0">
                <a:solidFill>
                  <a:srgbClr val="97BCC7"/>
                </a:solidFill>
              </a:rPr>
              <a:t> Application Provides the High visibility by allowing four basic tabs linked to each page. Featuring direct link to</a:t>
            </a:r>
            <a:br>
              <a:rPr lang="en-US" sz="2000" b="0" spc="340" dirty="0">
                <a:solidFill>
                  <a:srgbClr val="97BCC7"/>
                </a:solidFill>
              </a:rPr>
            </a:br>
            <a:r>
              <a:rPr lang="en-US" sz="2000" b="0" spc="340" dirty="0">
                <a:solidFill>
                  <a:srgbClr val="97BCC7"/>
                </a:solidFill>
              </a:rPr>
              <a:t>home and accounts tab.</a:t>
            </a:r>
            <a:br>
              <a:rPr lang="en-US" sz="2000" b="0" spc="340" dirty="0">
                <a:solidFill>
                  <a:srgbClr val="97BCC7"/>
                </a:solidFill>
              </a:rPr>
            </a:br>
            <a:br>
              <a:rPr lang="en-US" sz="2000" b="0" spc="340" dirty="0">
                <a:solidFill>
                  <a:srgbClr val="97BCC7"/>
                </a:solidFill>
              </a:rPr>
            </a:br>
            <a:r>
              <a:rPr lang="en-US" sz="2000" b="0" spc="340" dirty="0">
                <a:solidFill>
                  <a:srgbClr val="97BCC7"/>
                </a:solidFill>
              </a:rPr>
              <a:t>Improved visibility heuristic can be determined from the Maps integration that gives user live progress over their delivery. </a:t>
            </a:r>
            <a:br>
              <a:rPr lang="en-US" sz="2000" b="0" spc="340" dirty="0">
                <a:solidFill>
                  <a:srgbClr val="97BCC7"/>
                </a:solidFill>
              </a:rPr>
            </a:br>
            <a:br>
              <a:rPr lang="en-US" sz="2000" b="0" spc="340" dirty="0">
                <a:solidFill>
                  <a:srgbClr val="97BCC7"/>
                </a:solidFill>
              </a:rPr>
            </a:br>
            <a:r>
              <a:rPr lang="en-US" sz="2000" b="0" spc="340" dirty="0">
                <a:solidFill>
                  <a:srgbClr val="97BCC7"/>
                </a:solidFill>
              </a:rPr>
              <a:t>                    </a:t>
            </a:r>
            <a:r>
              <a:rPr lang="en-US" sz="2000" b="0" kern="1200" spc="340" dirty="0">
                <a:solidFill>
                  <a:srgbClr val="97BCC7"/>
                </a:solidFill>
                <a:latin typeface="Verdana"/>
                <a:ea typeface="+mn-ea"/>
              </a:rPr>
              <a:t>Scope: </a:t>
            </a:r>
            <a:r>
              <a:rPr lang="en-US" sz="2000" b="0" kern="1200" spc="60" dirty="0">
                <a:solidFill>
                  <a:srgbClr val="F7FAFD"/>
                </a:solidFill>
                <a:latin typeface="Verdana"/>
                <a:ea typeface="+mn-ea"/>
              </a:rPr>
              <a:t>Various representative symbols, animations conveys the hidden progress helping users to know progress of their task.</a:t>
            </a:r>
            <a:endParaRPr sz="2000" dirty="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753600" cy="7315200"/>
            <a:chOff x="0" y="1"/>
            <a:chExt cx="9753600" cy="7315200"/>
          </a:xfrm>
        </p:grpSpPr>
        <p:pic>
          <p:nvPicPr>
            <p:cNvPr id="3" name="object 3"/>
            <p:cNvPicPr/>
            <p:nvPr/>
          </p:nvPicPr>
          <p:blipFill>
            <a:blip r:embed="rId2" cstate="print"/>
            <a:stretch>
              <a:fillRect/>
            </a:stretch>
          </p:blipFill>
          <p:spPr>
            <a:xfrm>
              <a:off x="0" y="1"/>
              <a:ext cx="6974204" cy="7315198"/>
            </a:xfrm>
            <a:prstGeom prst="rect">
              <a:avLst/>
            </a:prstGeom>
          </p:spPr>
        </p:pic>
        <p:sp>
          <p:nvSpPr>
            <p:cNvPr id="4" name="object 4"/>
            <p:cNvSpPr/>
            <p:nvPr/>
          </p:nvSpPr>
          <p:spPr>
            <a:xfrm>
              <a:off x="1146842" y="1"/>
              <a:ext cx="8606790" cy="7315200"/>
            </a:xfrm>
            <a:custGeom>
              <a:avLst/>
              <a:gdLst/>
              <a:ahLst/>
              <a:cxnLst/>
              <a:rect l="l" t="t" r="r" b="b"/>
              <a:pathLst>
                <a:path w="8606790" h="7315200">
                  <a:moveTo>
                    <a:pt x="8606757" y="7315198"/>
                  </a:moveTo>
                  <a:lnTo>
                    <a:pt x="5768971" y="7315198"/>
                  </a:lnTo>
                  <a:lnTo>
                    <a:pt x="0" y="0"/>
                  </a:lnTo>
                  <a:lnTo>
                    <a:pt x="8606756" y="0"/>
                  </a:lnTo>
                  <a:lnTo>
                    <a:pt x="8606757" y="7315198"/>
                  </a:lnTo>
                  <a:close/>
                </a:path>
              </a:pathLst>
            </a:custGeom>
            <a:solidFill>
              <a:srgbClr val="043C57"/>
            </a:solidFill>
          </p:spPr>
          <p:txBody>
            <a:bodyPr wrap="square" lIns="0" tIns="0" rIns="0" bIns="0" rtlCol="0"/>
            <a:lstStyle/>
            <a:p>
              <a:endParaRPr dirty="0"/>
            </a:p>
          </p:txBody>
        </p:sp>
      </p:grpSp>
      <p:sp>
        <p:nvSpPr>
          <p:cNvPr id="5" name="object 5"/>
          <p:cNvSpPr txBox="1">
            <a:spLocks noGrp="1"/>
          </p:cNvSpPr>
          <p:nvPr>
            <p:ph type="title"/>
          </p:nvPr>
        </p:nvSpPr>
        <p:spPr>
          <a:xfrm>
            <a:off x="-1066800" y="371604"/>
            <a:ext cx="10583945" cy="4198585"/>
          </a:xfrm>
          <a:prstGeom prst="rect">
            <a:avLst/>
          </a:prstGeom>
        </p:spPr>
        <p:txBody>
          <a:bodyPr vert="horz" wrap="square" lIns="0" tIns="12700" rIns="0" bIns="0" rtlCol="0">
            <a:spAutoFit/>
          </a:bodyPr>
          <a:lstStyle/>
          <a:p>
            <a:pPr marL="5400675">
              <a:lnSpc>
                <a:spcPct val="100000"/>
              </a:lnSpc>
              <a:spcBef>
                <a:spcPts val="100"/>
              </a:spcBef>
            </a:pPr>
            <a:r>
              <a:rPr lang="en-US" sz="4400" spc="340" dirty="0">
                <a:solidFill>
                  <a:srgbClr val="97BCC7"/>
                </a:solidFill>
                <a:latin typeface="Tahoma"/>
                <a:cs typeface="Tahoma"/>
              </a:rPr>
              <a:t>A</a:t>
            </a:r>
            <a:r>
              <a:rPr lang="en-US" sz="2000" spc="340" dirty="0">
                <a:solidFill>
                  <a:srgbClr val="97BCC7"/>
                </a:solidFill>
                <a:latin typeface="Tahoma"/>
                <a:cs typeface="Tahoma"/>
              </a:rPr>
              <a:t>s</a:t>
            </a:r>
            <a:r>
              <a:rPr lang="en-US" sz="1800" spc="-110" dirty="0">
                <a:solidFill>
                  <a:srgbClr val="97BCC7"/>
                </a:solidFill>
              </a:rPr>
              <a:t>  </a:t>
            </a:r>
            <a:r>
              <a:rPr lang="en-US" sz="2000" spc="340" dirty="0">
                <a:solidFill>
                  <a:srgbClr val="97BCC7"/>
                </a:solidFill>
              </a:rPr>
              <a:t>we can see while using the </a:t>
            </a:r>
            <a:r>
              <a:rPr lang="en-US" sz="2000" spc="340" dirty="0" err="1">
                <a:solidFill>
                  <a:srgbClr val="97BCC7"/>
                </a:solidFill>
              </a:rPr>
              <a:t>GrubHub</a:t>
            </a:r>
            <a:r>
              <a:rPr lang="en-US" sz="2000" spc="340" dirty="0">
                <a:solidFill>
                  <a:srgbClr val="97BCC7"/>
                </a:solidFill>
              </a:rPr>
              <a:t> Application when user came across Login and network related queries in such cases </a:t>
            </a:r>
            <a:r>
              <a:rPr lang="en-US" sz="2000" spc="340" dirty="0" err="1">
                <a:solidFill>
                  <a:srgbClr val="97BCC7"/>
                </a:solidFill>
              </a:rPr>
              <a:t>GrubHub</a:t>
            </a:r>
            <a:r>
              <a:rPr lang="en-US" sz="2000" spc="340" dirty="0">
                <a:solidFill>
                  <a:srgbClr val="97BCC7"/>
                </a:solidFill>
              </a:rPr>
              <a:t> represents the problem in real world language with steps to solve the respective issue.</a:t>
            </a:r>
            <a:br>
              <a:rPr lang="en-US" sz="1800" spc="-110" dirty="0">
                <a:solidFill>
                  <a:srgbClr val="97BCC7"/>
                </a:solidFill>
              </a:rPr>
            </a:br>
            <a:br>
              <a:rPr lang="en-US" sz="1800" spc="-110" dirty="0">
                <a:solidFill>
                  <a:srgbClr val="97BCC7"/>
                </a:solidFill>
              </a:rPr>
            </a:br>
            <a:r>
              <a:rPr lang="en-US" sz="1800" spc="-110" dirty="0">
                <a:solidFill>
                  <a:srgbClr val="97BCC7"/>
                </a:solidFill>
              </a:rPr>
              <a:t>                                                               </a:t>
            </a:r>
            <a:br>
              <a:rPr lang="en-US" sz="1800" spc="-110" dirty="0">
                <a:solidFill>
                  <a:srgbClr val="97BCC7"/>
                </a:solidFill>
              </a:rPr>
            </a:br>
            <a:r>
              <a:rPr lang="en-US" sz="1800" spc="-110" dirty="0">
                <a:solidFill>
                  <a:srgbClr val="97BCC7"/>
                </a:solidFill>
              </a:rPr>
              <a:t>                                   </a:t>
            </a:r>
            <a:r>
              <a:rPr lang="en-US" sz="1800" b="0" kern="1200" spc="340" dirty="0">
                <a:solidFill>
                  <a:srgbClr val="97BCC7"/>
                </a:solidFill>
                <a:latin typeface="Verdana"/>
                <a:ea typeface="+mn-ea"/>
              </a:rPr>
              <a:t>Scope: </a:t>
            </a:r>
            <a:r>
              <a:rPr lang="en-US" sz="1800" b="0" kern="1200" spc="60" dirty="0">
                <a:solidFill>
                  <a:srgbClr val="F7FAFD"/>
                </a:solidFill>
                <a:latin typeface="Verdana"/>
                <a:ea typeface="+mn-ea"/>
              </a:rPr>
              <a:t>Exact error representation with use of </a:t>
            </a:r>
            <a:r>
              <a:rPr lang="en-US" sz="1800" spc="60" dirty="0">
                <a:solidFill>
                  <a:srgbClr val="F7FAFD"/>
                </a:solidFill>
                <a:latin typeface="Verdana"/>
                <a:ea typeface="+mn-ea"/>
              </a:rPr>
              <a:t>R</a:t>
            </a:r>
            <a:r>
              <a:rPr lang="en-US" sz="1800" b="0" kern="1200" spc="60" dirty="0">
                <a:solidFill>
                  <a:srgbClr val="F7FAFD"/>
                </a:solidFill>
                <a:latin typeface="Verdana"/>
                <a:ea typeface="+mn-ea"/>
              </a:rPr>
              <a:t>eal-World doodles creates significant effect on users understanding.</a:t>
            </a:r>
            <a:endParaRPr sz="1800" spc="-5" dirty="0">
              <a:solidFill>
                <a:srgbClr val="97BCC7"/>
              </a:solidFill>
            </a:endParaRPr>
          </a:p>
        </p:txBody>
      </p:sp>
      <p:sp>
        <p:nvSpPr>
          <p:cNvPr id="7" name="object 7"/>
          <p:cNvSpPr txBox="1"/>
          <p:nvPr/>
        </p:nvSpPr>
        <p:spPr>
          <a:xfrm>
            <a:off x="76200" y="5348956"/>
            <a:ext cx="5486400" cy="1992212"/>
          </a:xfrm>
          <a:prstGeom prst="rect">
            <a:avLst/>
          </a:prstGeom>
        </p:spPr>
        <p:txBody>
          <a:bodyPr vert="horz" wrap="square" lIns="0" tIns="29845" rIns="0" bIns="0" rtlCol="0">
            <a:spAutoFit/>
          </a:bodyPr>
          <a:lstStyle/>
          <a:p>
            <a:pPr marL="12700" marR="5080">
              <a:lnSpc>
                <a:spcPts val="5120"/>
              </a:lnSpc>
              <a:spcBef>
                <a:spcPts val="235"/>
              </a:spcBef>
            </a:pPr>
            <a:r>
              <a:rPr lang="en-US" sz="4300" b="1" spc="-5" dirty="0">
                <a:solidFill>
                  <a:srgbClr val="F7FAFD"/>
                </a:solidFill>
                <a:latin typeface="Tahoma"/>
                <a:cs typeface="Tahoma"/>
              </a:rPr>
              <a:t>Match Between the System and the real world</a:t>
            </a:r>
            <a:endParaRPr sz="4300" dirty="0">
              <a:latin typeface="Tahoma"/>
              <a:cs typeface="Tahoma"/>
            </a:endParaRPr>
          </a:p>
        </p:txBody>
      </p:sp>
      <p:grpSp>
        <p:nvGrpSpPr>
          <p:cNvPr id="8" name="object 8"/>
          <p:cNvGrpSpPr/>
          <p:nvPr/>
        </p:nvGrpSpPr>
        <p:grpSpPr>
          <a:xfrm>
            <a:off x="1669616" y="1"/>
            <a:ext cx="8084184" cy="7315200"/>
            <a:chOff x="1669616" y="1"/>
            <a:chExt cx="8084184" cy="7315200"/>
          </a:xfrm>
        </p:grpSpPr>
        <p:sp>
          <p:nvSpPr>
            <p:cNvPr id="9" name="object 9"/>
            <p:cNvSpPr/>
            <p:nvPr/>
          </p:nvSpPr>
          <p:spPr>
            <a:xfrm>
              <a:off x="7731035" y="5861495"/>
              <a:ext cx="2023110" cy="1454150"/>
            </a:xfrm>
            <a:custGeom>
              <a:avLst/>
              <a:gdLst/>
              <a:ahLst/>
              <a:cxnLst/>
              <a:rect l="l" t="t" r="r" b="b"/>
              <a:pathLst>
                <a:path w="2023109" h="1454150">
                  <a:moveTo>
                    <a:pt x="2022563" y="1453703"/>
                  </a:moveTo>
                  <a:lnTo>
                    <a:pt x="0" y="1453703"/>
                  </a:lnTo>
                  <a:lnTo>
                    <a:pt x="1453703" y="0"/>
                  </a:lnTo>
                  <a:lnTo>
                    <a:pt x="2022563" y="568859"/>
                  </a:lnTo>
                  <a:lnTo>
                    <a:pt x="2022563" y="1453703"/>
                  </a:lnTo>
                  <a:close/>
                </a:path>
              </a:pathLst>
            </a:custGeom>
            <a:solidFill>
              <a:srgbClr val="97BCC7"/>
            </a:solidFill>
          </p:spPr>
          <p:txBody>
            <a:bodyPr wrap="square" lIns="0" tIns="0" rIns="0" bIns="0" rtlCol="0"/>
            <a:lstStyle/>
            <a:p>
              <a:endParaRPr/>
            </a:p>
          </p:txBody>
        </p:sp>
        <p:sp>
          <p:nvSpPr>
            <p:cNvPr id="10" name="object 10"/>
            <p:cNvSpPr/>
            <p:nvPr/>
          </p:nvSpPr>
          <p:spPr>
            <a:xfrm>
              <a:off x="1669616" y="1"/>
              <a:ext cx="1984375" cy="2429510"/>
            </a:xfrm>
            <a:custGeom>
              <a:avLst/>
              <a:gdLst/>
              <a:ahLst/>
              <a:cxnLst/>
              <a:rect l="l" t="t" r="r" b="b"/>
              <a:pathLst>
                <a:path w="1984375" h="2429510">
                  <a:moveTo>
                    <a:pt x="1961906" y="2429127"/>
                  </a:moveTo>
                  <a:lnTo>
                    <a:pt x="0" y="0"/>
                  </a:lnTo>
                  <a:lnTo>
                    <a:pt x="36730" y="0"/>
                  </a:lnTo>
                  <a:lnTo>
                    <a:pt x="1984136" y="2411173"/>
                  </a:lnTo>
                  <a:lnTo>
                    <a:pt x="1961906" y="2429127"/>
                  </a:lnTo>
                  <a:close/>
                </a:path>
              </a:pathLst>
            </a:custGeom>
            <a:solidFill>
              <a:srgbClr val="F7FAFD"/>
            </a:solidFill>
          </p:spPr>
          <p:txBody>
            <a:bodyPr wrap="square" lIns="0" tIns="0" rIns="0" bIns="0" rtlCol="0"/>
            <a:lstStyle/>
            <a:p>
              <a:endParaRPr/>
            </a:p>
          </p:txBody>
        </p:sp>
      </p:grpSp>
      <p:pic>
        <p:nvPicPr>
          <p:cNvPr id="13" name="Picture 12" descr="A picture containing graphical user interface&#10;&#10;Description automatically generated">
            <a:extLst>
              <a:ext uri="{FF2B5EF4-FFF2-40B4-BE49-F238E27FC236}">
                <a16:creationId xmlns:a16="http://schemas.microsoft.com/office/drawing/2014/main" id="{E9AABC05-790E-483E-95DE-5229452511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848" y="740175"/>
            <a:ext cx="2133600" cy="4444642"/>
          </a:xfrm>
          <a:prstGeom prst="rect">
            <a:avLst/>
          </a:prstGeom>
        </p:spPr>
      </p:pic>
      <p:pic>
        <p:nvPicPr>
          <p:cNvPr id="11" name="Picture 10" descr="A picture containing text, monitor, image&#10;&#10;Description automatically generated">
            <a:extLst>
              <a:ext uri="{FF2B5EF4-FFF2-40B4-BE49-F238E27FC236}">
                <a16:creationId xmlns:a16="http://schemas.microsoft.com/office/drawing/2014/main" id="{E7ED277B-1310-4380-AAC1-2167F3256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45" y="618194"/>
            <a:ext cx="2971205" cy="47906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application&#10;&#10;Description automatically generated">
            <a:extLst>
              <a:ext uri="{FF2B5EF4-FFF2-40B4-BE49-F238E27FC236}">
                <a16:creationId xmlns:a16="http://schemas.microsoft.com/office/drawing/2014/main" id="{A72A3D51-DA04-4EBC-AB55-BB1CFB4105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193708"/>
            <a:ext cx="2133600" cy="4461457"/>
          </a:xfrm>
          <a:prstGeom prst="rect">
            <a:avLst/>
          </a:prstGeom>
        </p:spPr>
      </p:pic>
      <p:pic>
        <p:nvPicPr>
          <p:cNvPr id="11" name="Picture 10" descr="A picture containing text, monitor, image&#10;&#10;Description automatically generated">
            <a:extLst>
              <a:ext uri="{FF2B5EF4-FFF2-40B4-BE49-F238E27FC236}">
                <a16:creationId xmlns:a16="http://schemas.microsoft.com/office/drawing/2014/main" id="{89AA21C8-A5CC-4771-8E1D-E53F36947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367" y="1066799"/>
            <a:ext cx="3067050" cy="4803041"/>
          </a:xfrm>
          <a:prstGeom prst="rect">
            <a:avLst/>
          </a:prstGeom>
        </p:spPr>
      </p:pic>
      <p:grpSp>
        <p:nvGrpSpPr>
          <p:cNvPr id="2" name="object 2"/>
          <p:cNvGrpSpPr/>
          <p:nvPr/>
        </p:nvGrpSpPr>
        <p:grpSpPr>
          <a:xfrm>
            <a:off x="0" y="-18854"/>
            <a:ext cx="3338829" cy="2159635"/>
            <a:chOff x="0" y="0"/>
            <a:chExt cx="3338829" cy="2159635"/>
          </a:xfrm>
        </p:grpSpPr>
        <p:sp>
          <p:nvSpPr>
            <p:cNvPr id="3" name="object 3"/>
            <p:cNvSpPr/>
            <p:nvPr/>
          </p:nvSpPr>
          <p:spPr>
            <a:xfrm>
              <a:off x="0" y="0"/>
              <a:ext cx="2704465" cy="2157095"/>
            </a:xfrm>
            <a:custGeom>
              <a:avLst/>
              <a:gdLst/>
              <a:ahLst/>
              <a:cxnLst/>
              <a:rect l="l" t="t" r="r" b="b"/>
              <a:pathLst>
                <a:path w="2704465" h="2157095">
                  <a:moveTo>
                    <a:pt x="2704266" y="0"/>
                  </a:moveTo>
                  <a:lnTo>
                    <a:pt x="547414" y="2156851"/>
                  </a:lnTo>
                  <a:lnTo>
                    <a:pt x="0" y="1609437"/>
                  </a:lnTo>
                  <a:lnTo>
                    <a:pt x="0" y="0"/>
                  </a:lnTo>
                  <a:lnTo>
                    <a:pt x="2704266" y="0"/>
                  </a:lnTo>
                  <a:close/>
                </a:path>
              </a:pathLst>
            </a:custGeom>
            <a:solidFill>
              <a:srgbClr val="97BCC7"/>
            </a:solidFill>
          </p:spPr>
          <p:txBody>
            <a:bodyPr wrap="square" lIns="0" tIns="0" rIns="0" bIns="0" rtlCol="0"/>
            <a:lstStyle/>
            <a:p>
              <a:endParaRPr/>
            </a:p>
          </p:txBody>
        </p:sp>
        <p:sp>
          <p:nvSpPr>
            <p:cNvPr id="4" name="object 4"/>
            <p:cNvSpPr/>
            <p:nvPr/>
          </p:nvSpPr>
          <p:spPr>
            <a:xfrm>
              <a:off x="1159363" y="0"/>
              <a:ext cx="2179955" cy="2159635"/>
            </a:xfrm>
            <a:custGeom>
              <a:avLst/>
              <a:gdLst/>
              <a:ahLst/>
              <a:cxnLst/>
              <a:rect l="l" t="t" r="r" b="b"/>
              <a:pathLst>
                <a:path w="2179954" h="2159635">
                  <a:moveTo>
                    <a:pt x="2179327" y="0"/>
                  </a:moveTo>
                  <a:lnTo>
                    <a:pt x="20205" y="2159121"/>
                  </a:lnTo>
                  <a:lnTo>
                    <a:pt x="0" y="2138916"/>
                  </a:lnTo>
                  <a:lnTo>
                    <a:pt x="2138916" y="0"/>
                  </a:lnTo>
                  <a:lnTo>
                    <a:pt x="2179327" y="0"/>
                  </a:lnTo>
                  <a:close/>
                </a:path>
              </a:pathLst>
            </a:custGeom>
            <a:solidFill>
              <a:srgbClr val="F7FAFD"/>
            </a:solidFill>
          </p:spPr>
          <p:txBody>
            <a:bodyPr wrap="square" lIns="0" tIns="0" rIns="0" bIns="0" rtlCol="0"/>
            <a:lstStyle/>
            <a:p>
              <a:endParaRPr/>
            </a:p>
          </p:txBody>
        </p:sp>
      </p:grpSp>
      <p:sp>
        <p:nvSpPr>
          <p:cNvPr id="5" name="object 5"/>
          <p:cNvSpPr/>
          <p:nvPr/>
        </p:nvSpPr>
        <p:spPr>
          <a:xfrm>
            <a:off x="9070215" y="6634890"/>
            <a:ext cx="683895" cy="680720"/>
          </a:xfrm>
          <a:custGeom>
            <a:avLst/>
            <a:gdLst/>
            <a:ahLst/>
            <a:cxnLst/>
            <a:rect l="l" t="t" r="r" b="b"/>
            <a:pathLst>
              <a:path w="683895" h="680720">
                <a:moveTo>
                  <a:pt x="683384" y="680309"/>
                </a:moveTo>
                <a:lnTo>
                  <a:pt x="666839" y="680309"/>
                </a:lnTo>
                <a:lnTo>
                  <a:pt x="0" y="13470"/>
                </a:lnTo>
                <a:lnTo>
                  <a:pt x="13470" y="0"/>
                </a:lnTo>
                <a:lnTo>
                  <a:pt x="683384" y="669914"/>
                </a:lnTo>
                <a:lnTo>
                  <a:pt x="683384" y="680309"/>
                </a:lnTo>
                <a:close/>
              </a:path>
            </a:pathLst>
          </a:custGeom>
          <a:solidFill>
            <a:srgbClr val="F7FAFD"/>
          </a:solidFill>
        </p:spPr>
        <p:txBody>
          <a:bodyPr wrap="square" lIns="0" tIns="0" rIns="0" bIns="0" rtlCol="0"/>
          <a:lstStyle/>
          <a:p>
            <a:endParaRPr/>
          </a:p>
        </p:txBody>
      </p:sp>
      <p:sp>
        <p:nvSpPr>
          <p:cNvPr id="6" name="object 6"/>
          <p:cNvSpPr txBox="1"/>
          <p:nvPr/>
        </p:nvSpPr>
        <p:spPr>
          <a:xfrm>
            <a:off x="304800" y="5715000"/>
            <a:ext cx="4191000" cy="1338187"/>
          </a:xfrm>
          <a:prstGeom prst="rect">
            <a:avLst/>
          </a:prstGeom>
        </p:spPr>
        <p:txBody>
          <a:bodyPr vert="horz" wrap="square" lIns="0" tIns="29845" rIns="0" bIns="0" rtlCol="0">
            <a:spAutoFit/>
          </a:bodyPr>
          <a:lstStyle/>
          <a:p>
            <a:pPr marL="12700" marR="5080">
              <a:lnSpc>
                <a:spcPts val="5120"/>
              </a:lnSpc>
              <a:spcBef>
                <a:spcPts val="235"/>
              </a:spcBef>
            </a:pPr>
            <a:r>
              <a:rPr lang="en-US" sz="4300" b="1" spc="40" dirty="0">
                <a:solidFill>
                  <a:srgbClr val="F7FAFD"/>
                </a:solidFill>
                <a:latin typeface="Tahoma"/>
                <a:cs typeface="Tahoma"/>
              </a:rPr>
              <a:t>User Control and Freedom</a:t>
            </a:r>
            <a:endParaRPr sz="4300" dirty="0">
              <a:latin typeface="Tahoma"/>
              <a:cs typeface="Tahoma"/>
            </a:endParaRPr>
          </a:p>
        </p:txBody>
      </p:sp>
      <p:sp>
        <p:nvSpPr>
          <p:cNvPr id="7" name="object 7"/>
          <p:cNvSpPr txBox="1">
            <a:spLocks noGrp="1"/>
          </p:cNvSpPr>
          <p:nvPr>
            <p:ph type="title"/>
          </p:nvPr>
        </p:nvSpPr>
        <p:spPr>
          <a:xfrm>
            <a:off x="1981200" y="536126"/>
            <a:ext cx="7511025" cy="2606483"/>
          </a:xfrm>
          <a:prstGeom prst="rect">
            <a:avLst/>
          </a:prstGeom>
        </p:spPr>
        <p:txBody>
          <a:bodyPr vert="horz" wrap="square" lIns="0" tIns="142875" rIns="0" bIns="0" rtlCol="0">
            <a:spAutoFit/>
          </a:bodyPr>
          <a:lstStyle/>
          <a:p>
            <a:pPr marL="2476500">
              <a:lnSpc>
                <a:spcPct val="100000"/>
              </a:lnSpc>
              <a:spcBef>
                <a:spcPts val="1125"/>
              </a:spcBef>
            </a:pPr>
            <a:r>
              <a:rPr lang="en-US" sz="2000" b="0" spc="340" dirty="0">
                <a:solidFill>
                  <a:srgbClr val="97BCC7"/>
                </a:solidFill>
                <a:latin typeface="Tahoma"/>
                <a:cs typeface="Tahoma"/>
              </a:rPr>
              <a:t>Quick Access Tool</a:t>
            </a:r>
            <a:r>
              <a:rPr lang="en-US" sz="2000" b="0" spc="340" dirty="0">
                <a:solidFill>
                  <a:srgbClr val="97BCC7"/>
                </a:solidFill>
              </a:rPr>
              <a:t> Bar on each interface allow user to quickly exit out the current task they are performing.</a:t>
            </a:r>
            <a:br>
              <a:rPr lang="en-US" sz="2000" b="0" spc="340" dirty="0">
                <a:solidFill>
                  <a:srgbClr val="97BCC7"/>
                </a:solidFill>
              </a:rPr>
            </a:br>
            <a:br>
              <a:rPr lang="en-US" sz="2000" b="0" spc="340" dirty="0">
                <a:solidFill>
                  <a:srgbClr val="97BCC7"/>
                </a:solidFill>
              </a:rPr>
            </a:br>
            <a:r>
              <a:rPr lang="en-US" sz="2000" b="0" spc="340" dirty="0">
                <a:solidFill>
                  <a:srgbClr val="97BCC7"/>
                </a:solidFill>
              </a:rPr>
              <a:t>              </a:t>
            </a:r>
            <a:r>
              <a:rPr lang="en-US" sz="2000" b="0" kern="1200" spc="340" dirty="0">
                <a:solidFill>
                  <a:srgbClr val="97BCC7"/>
                </a:solidFill>
                <a:latin typeface="Verdana"/>
                <a:ea typeface="+mn-ea"/>
              </a:rPr>
              <a:t>Scope: </a:t>
            </a:r>
            <a:r>
              <a:rPr lang="en-US" sz="2000" b="0" kern="1200" spc="60" dirty="0">
                <a:solidFill>
                  <a:srgbClr val="F7FAFD"/>
                </a:solidFill>
                <a:latin typeface="Verdana"/>
                <a:ea typeface="+mn-ea"/>
              </a:rPr>
              <a:t>Ease of use can be accomplished by making most important section easily Accessible.</a:t>
            </a:r>
            <a:endParaRPr sz="2000" dirty="0">
              <a:latin typeface="Tahoma"/>
              <a:cs typeface="Tahoma"/>
            </a:endParaRPr>
          </a:p>
        </p:txBody>
      </p:sp>
    </p:spTree>
    <p:extLst>
      <p:ext uri="{BB962C8B-B14F-4D97-AF65-F5344CB8AC3E}">
        <p14:creationId xmlns:p14="http://schemas.microsoft.com/office/powerpoint/2010/main" val="80881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8854"/>
            <a:ext cx="3338829" cy="2159635"/>
            <a:chOff x="0" y="0"/>
            <a:chExt cx="3338829" cy="2159635"/>
          </a:xfrm>
        </p:grpSpPr>
        <p:sp>
          <p:nvSpPr>
            <p:cNvPr id="3" name="object 3"/>
            <p:cNvSpPr/>
            <p:nvPr/>
          </p:nvSpPr>
          <p:spPr>
            <a:xfrm>
              <a:off x="0" y="0"/>
              <a:ext cx="2704465" cy="2157095"/>
            </a:xfrm>
            <a:custGeom>
              <a:avLst/>
              <a:gdLst/>
              <a:ahLst/>
              <a:cxnLst/>
              <a:rect l="l" t="t" r="r" b="b"/>
              <a:pathLst>
                <a:path w="2704465" h="2157095">
                  <a:moveTo>
                    <a:pt x="2704266" y="0"/>
                  </a:moveTo>
                  <a:lnTo>
                    <a:pt x="547414" y="2156851"/>
                  </a:lnTo>
                  <a:lnTo>
                    <a:pt x="0" y="1609437"/>
                  </a:lnTo>
                  <a:lnTo>
                    <a:pt x="0" y="0"/>
                  </a:lnTo>
                  <a:lnTo>
                    <a:pt x="2704266" y="0"/>
                  </a:lnTo>
                  <a:close/>
                </a:path>
              </a:pathLst>
            </a:custGeom>
            <a:solidFill>
              <a:srgbClr val="97BCC7"/>
            </a:solidFill>
          </p:spPr>
          <p:txBody>
            <a:bodyPr wrap="square" lIns="0" tIns="0" rIns="0" bIns="0" rtlCol="0"/>
            <a:lstStyle/>
            <a:p>
              <a:endParaRPr/>
            </a:p>
          </p:txBody>
        </p:sp>
        <p:sp>
          <p:nvSpPr>
            <p:cNvPr id="4" name="object 4"/>
            <p:cNvSpPr/>
            <p:nvPr/>
          </p:nvSpPr>
          <p:spPr>
            <a:xfrm>
              <a:off x="1159363" y="0"/>
              <a:ext cx="2179955" cy="2159635"/>
            </a:xfrm>
            <a:custGeom>
              <a:avLst/>
              <a:gdLst/>
              <a:ahLst/>
              <a:cxnLst/>
              <a:rect l="l" t="t" r="r" b="b"/>
              <a:pathLst>
                <a:path w="2179954" h="2159635">
                  <a:moveTo>
                    <a:pt x="2179327" y="0"/>
                  </a:moveTo>
                  <a:lnTo>
                    <a:pt x="20205" y="2159121"/>
                  </a:lnTo>
                  <a:lnTo>
                    <a:pt x="0" y="2138916"/>
                  </a:lnTo>
                  <a:lnTo>
                    <a:pt x="2138916" y="0"/>
                  </a:lnTo>
                  <a:lnTo>
                    <a:pt x="2179327" y="0"/>
                  </a:lnTo>
                  <a:close/>
                </a:path>
              </a:pathLst>
            </a:custGeom>
            <a:solidFill>
              <a:srgbClr val="F7FAFD"/>
            </a:solidFill>
          </p:spPr>
          <p:txBody>
            <a:bodyPr wrap="square" lIns="0" tIns="0" rIns="0" bIns="0" rtlCol="0"/>
            <a:lstStyle/>
            <a:p>
              <a:endParaRPr/>
            </a:p>
          </p:txBody>
        </p:sp>
      </p:grpSp>
      <p:sp>
        <p:nvSpPr>
          <p:cNvPr id="5" name="object 5"/>
          <p:cNvSpPr/>
          <p:nvPr/>
        </p:nvSpPr>
        <p:spPr>
          <a:xfrm>
            <a:off x="9070215" y="6634890"/>
            <a:ext cx="683895" cy="680720"/>
          </a:xfrm>
          <a:custGeom>
            <a:avLst/>
            <a:gdLst/>
            <a:ahLst/>
            <a:cxnLst/>
            <a:rect l="l" t="t" r="r" b="b"/>
            <a:pathLst>
              <a:path w="683895" h="680720">
                <a:moveTo>
                  <a:pt x="683384" y="680309"/>
                </a:moveTo>
                <a:lnTo>
                  <a:pt x="666839" y="680309"/>
                </a:lnTo>
                <a:lnTo>
                  <a:pt x="0" y="13470"/>
                </a:lnTo>
                <a:lnTo>
                  <a:pt x="13470" y="0"/>
                </a:lnTo>
                <a:lnTo>
                  <a:pt x="683384" y="669914"/>
                </a:lnTo>
                <a:lnTo>
                  <a:pt x="683384" y="680309"/>
                </a:lnTo>
                <a:close/>
              </a:path>
            </a:pathLst>
          </a:custGeom>
          <a:solidFill>
            <a:srgbClr val="F7FAFD"/>
          </a:solidFill>
        </p:spPr>
        <p:txBody>
          <a:bodyPr wrap="square" lIns="0" tIns="0" rIns="0" bIns="0" rtlCol="0"/>
          <a:lstStyle/>
          <a:p>
            <a:endParaRPr/>
          </a:p>
        </p:txBody>
      </p:sp>
      <p:sp>
        <p:nvSpPr>
          <p:cNvPr id="6" name="object 6"/>
          <p:cNvSpPr txBox="1"/>
          <p:nvPr/>
        </p:nvSpPr>
        <p:spPr>
          <a:xfrm>
            <a:off x="304800" y="5715000"/>
            <a:ext cx="4191000" cy="1338187"/>
          </a:xfrm>
          <a:prstGeom prst="rect">
            <a:avLst/>
          </a:prstGeom>
        </p:spPr>
        <p:txBody>
          <a:bodyPr vert="horz" wrap="square" lIns="0" tIns="29845" rIns="0" bIns="0" rtlCol="0">
            <a:spAutoFit/>
          </a:bodyPr>
          <a:lstStyle/>
          <a:p>
            <a:pPr marL="12700" marR="5080">
              <a:lnSpc>
                <a:spcPts val="5120"/>
              </a:lnSpc>
              <a:spcBef>
                <a:spcPts val="235"/>
              </a:spcBef>
            </a:pPr>
            <a:r>
              <a:rPr lang="en-US" sz="4300" b="1" spc="40" dirty="0">
                <a:solidFill>
                  <a:srgbClr val="F7FAFD"/>
                </a:solidFill>
                <a:latin typeface="Tahoma"/>
                <a:cs typeface="Tahoma"/>
              </a:rPr>
              <a:t>Consistency and Standards</a:t>
            </a:r>
            <a:endParaRPr sz="4300" dirty="0">
              <a:latin typeface="Tahoma"/>
              <a:cs typeface="Tahoma"/>
            </a:endParaRPr>
          </a:p>
        </p:txBody>
      </p:sp>
      <p:sp>
        <p:nvSpPr>
          <p:cNvPr id="7" name="object 7"/>
          <p:cNvSpPr txBox="1">
            <a:spLocks noGrp="1"/>
          </p:cNvSpPr>
          <p:nvPr>
            <p:ph type="title"/>
          </p:nvPr>
        </p:nvSpPr>
        <p:spPr>
          <a:xfrm>
            <a:off x="1981200" y="228350"/>
            <a:ext cx="7511025" cy="7530908"/>
          </a:xfrm>
          <a:prstGeom prst="rect">
            <a:avLst/>
          </a:prstGeom>
        </p:spPr>
        <p:txBody>
          <a:bodyPr vert="horz" wrap="square" lIns="0" tIns="142875" rIns="0" bIns="0" rtlCol="0">
            <a:spAutoFit/>
          </a:bodyPr>
          <a:lstStyle/>
          <a:p>
            <a:pPr marL="2476500">
              <a:lnSpc>
                <a:spcPct val="100000"/>
              </a:lnSpc>
              <a:spcBef>
                <a:spcPts val="1125"/>
              </a:spcBef>
            </a:pPr>
            <a:r>
              <a:rPr lang="en-US" sz="2000" spc="340" dirty="0">
                <a:solidFill>
                  <a:srgbClr val="97BCC7"/>
                </a:solidFill>
                <a:latin typeface="Verdana"/>
                <a:ea typeface="+mn-ea"/>
              </a:rPr>
              <a:t>Problem</a:t>
            </a:r>
            <a:r>
              <a:rPr lang="en-US" sz="2000" b="0" spc="340" dirty="0">
                <a:solidFill>
                  <a:srgbClr val="97BCC7"/>
                </a:solidFill>
              </a:rPr>
              <a:t>: </a:t>
            </a:r>
            <a:r>
              <a:rPr lang="en-US" sz="2000" b="0" kern="1200" spc="60" dirty="0">
                <a:solidFill>
                  <a:srgbClr val="F7FAFD"/>
                </a:solidFill>
                <a:latin typeface="Verdana"/>
                <a:ea typeface="+mn-ea"/>
              </a:rPr>
              <a:t>Inconsistent Layout</a:t>
            </a:r>
            <a:br>
              <a:rPr lang="en-US" sz="2000" b="0" spc="340" dirty="0">
                <a:solidFill>
                  <a:srgbClr val="97BCC7"/>
                </a:solidFill>
                <a:latin typeface="Tahoma"/>
                <a:cs typeface="Tahoma"/>
              </a:rPr>
            </a:br>
            <a:br>
              <a:rPr lang="en-US" sz="2000" b="0" spc="340" dirty="0">
                <a:solidFill>
                  <a:srgbClr val="97BCC7"/>
                </a:solidFill>
                <a:latin typeface="Tahoma"/>
                <a:cs typeface="Tahoma"/>
              </a:rPr>
            </a:br>
            <a:r>
              <a:rPr lang="en-US" sz="2000" b="0" spc="340" dirty="0">
                <a:solidFill>
                  <a:srgbClr val="97BCC7"/>
                </a:solidFill>
                <a:latin typeface="Tahoma"/>
                <a:cs typeface="Tahoma"/>
              </a:rPr>
              <a:t>    </a:t>
            </a:r>
            <a:r>
              <a:rPr lang="en-US" sz="2000" b="0" kern="1200" spc="340" dirty="0">
                <a:solidFill>
                  <a:srgbClr val="97BCC7"/>
                </a:solidFill>
                <a:latin typeface="Verdana"/>
                <a:ea typeface="+mn-ea"/>
              </a:rPr>
              <a:t>Reason </a:t>
            </a:r>
            <a:r>
              <a:rPr lang="en-US" sz="2000" b="0" spc="340" dirty="0">
                <a:solidFill>
                  <a:srgbClr val="97BCC7"/>
                </a:solidFill>
              </a:rPr>
              <a:t>:</a:t>
            </a:r>
            <a:br>
              <a:rPr lang="en-US" sz="2000" b="0" spc="340" dirty="0">
                <a:solidFill>
                  <a:srgbClr val="97BCC7"/>
                </a:solidFill>
                <a:latin typeface="Tahoma"/>
                <a:cs typeface="Tahoma"/>
              </a:rPr>
            </a:br>
            <a:r>
              <a:rPr lang="en-US" sz="2000" b="0" spc="340" dirty="0">
                <a:solidFill>
                  <a:srgbClr val="97BCC7"/>
                </a:solidFill>
                <a:latin typeface="Tahoma"/>
                <a:cs typeface="Tahoma"/>
              </a:rPr>
              <a:t>              </a:t>
            </a:r>
            <a:r>
              <a:rPr lang="en-US" sz="2000" b="0" kern="1200" spc="60" dirty="0">
                <a:solidFill>
                  <a:srgbClr val="F7FAFD"/>
                </a:solidFill>
                <a:latin typeface="Verdana"/>
                <a:ea typeface="+mn-ea"/>
                <a:cs typeface="Tahoma"/>
              </a:rPr>
              <a:t>The settings Tab in the </a:t>
            </a:r>
            <a:r>
              <a:rPr lang="en-US" sz="2000" b="0" kern="1200" spc="60" dirty="0" err="1">
                <a:solidFill>
                  <a:srgbClr val="F7FAFD"/>
                </a:solidFill>
                <a:latin typeface="Verdana"/>
                <a:ea typeface="+mn-ea"/>
                <a:cs typeface="Tahoma"/>
              </a:rPr>
              <a:t>Grubhub</a:t>
            </a:r>
            <a:r>
              <a:rPr lang="en-US" sz="2000" b="0" kern="1200" spc="60" dirty="0">
                <a:solidFill>
                  <a:srgbClr val="F7FAFD"/>
                </a:solidFill>
                <a:latin typeface="Verdana"/>
                <a:ea typeface="+mn-ea"/>
              </a:rPr>
              <a:t> application contains unnecessary format change.</a:t>
            </a:r>
            <a:br>
              <a:rPr lang="en-US" sz="2000" b="0" kern="1200" spc="60" dirty="0">
                <a:solidFill>
                  <a:srgbClr val="F7FAFD"/>
                </a:solidFill>
                <a:latin typeface="Verdana"/>
                <a:ea typeface="+mn-ea"/>
              </a:rPr>
            </a:br>
            <a:br>
              <a:rPr lang="en-US" sz="2000" b="0" kern="1200" spc="60" dirty="0">
                <a:solidFill>
                  <a:srgbClr val="F7FAFD"/>
                </a:solidFill>
                <a:latin typeface="Verdana"/>
                <a:ea typeface="+mn-ea"/>
              </a:rPr>
            </a:br>
            <a:r>
              <a:rPr lang="en-US" sz="2000" b="0" kern="1200" spc="60" dirty="0">
                <a:solidFill>
                  <a:srgbClr val="F7FAFD"/>
                </a:solidFill>
                <a:latin typeface="Verdana"/>
                <a:ea typeface="+mn-ea"/>
              </a:rPr>
              <a:t>           </a:t>
            </a:r>
            <a:r>
              <a:rPr lang="en-US" sz="2000" b="0" kern="1200" spc="340" dirty="0">
                <a:solidFill>
                  <a:srgbClr val="97BCC7"/>
                </a:solidFill>
                <a:latin typeface="Verdana"/>
                <a:ea typeface="+mn-ea"/>
              </a:rPr>
              <a:t>Scope: </a:t>
            </a:r>
            <a:br>
              <a:rPr lang="en-US" sz="2000" b="0" kern="1200" spc="340" dirty="0">
                <a:solidFill>
                  <a:srgbClr val="97BCC7"/>
                </a:solidFill>
                <a:latin typeface="Verdana"/>
                <a:ea typeface="+mn-ea"/>
              </a:rPr>
            </a:br>
            <a:r>
              <a:rPr lang="en-US" sz="2000" b="0" kern="1200" spc="340" dirty="0">
                <a:solidFill>
                  <a:srgbClr val="97BCC7"/>
                </a:solidFill>
                <a:latin typeface="Verdana"/>
                <a:ea typeface="+mn-ea"/>
              </a:rPr>
              <a:t>             </a:t>
            </a:r>
            <a:r>
              <a:rPr lang="en-US" sz="2000" b="0" kern="1200" spc="60" dirty="0">
                <a:solidFill>
                  <a:srgbClr val="F7FAFD"/>
                </a:solidFill>
                <a:latin typeface="Verdana"/>
                <a:ea typeface="+mn-ea"/>
              </a:rPr>
              <a:t>User can significantly notice unnecessary design changes. </a:t>
            </a:r>
            <a:br>
              <a:rPr lang="en-US" sz="2000" b="0" kern="1200" spc="60" dirty="0">
                <a:solidFill>
                  <a:srgbClr val="F7FAFD"/>
                </a:solidFill>
                <a:latin typeface="Verdana"/>
                <a:ea typeface="+mn-ea"/>
              </a:rPr>
            </a:br>
            <a:br>
              <a:rPr lang="en-US" sz="2000" b="0" kern="1200" spc="60" dirty="0">
                <a:solidFill>
                  <a:srgbClr val="F7FAFD"/>
                </a:solidFill>
                <a:latin typeface="Verdana"/>
                <a:ea typeface="+mn-ea"/>
              </a:rPr>
            </a:br>
            <a:r>
              <a:rPr lang="en-US" sz="2000" b="0" kern="1200" spc="60" dirty="0">
                <a:solidFill>
                  <a:srgbClr val="F7FAFD"/>
                </a:solidFill>
                <a:latin typeface="Verdana"/>
                <a:ea typeface="+mn-ea"/>
              </a:rPr>
              <a:t>               </a:t>
            </a:r>
            <a:r>
              <a:rPr lang="en-US" sz="2000" b="0" kern="1200" spc="340" dirty="0">
                <a:solidFill>
                  <a:srgbClr val="97BCC7"/>
                </a:solidFill>
                <a:latin typeface="Verdana"/>
                <a:ea typeface="+mn-ea"/>
              </a:rPr>
              <a:t>Severity:</a:t>
            </a:r>
            <a:r>
              <a:rPr lang="en-US" sz="2000" kern="1200" spc="60" dirty="0">
                <a:solidFill>
                  <a:srgbClr val="F7FAFD"/>
                </a:solidFill>
                <a:latin typeface="Verdana"/>
                <a:ea typeface="+mn-ea"/>
              </a:rPr>
              <a:t> </a:t>
            </a:r>
            <a:br>
              <a:rPr lang="en-US" sz="2000" kern="1200" spc="60" dirty="0">
                <a:solidFill>
                  <a:srgbClr val="F7FAFD"/>
                </a:solidFill>
                <a:latin typeface="Verdana"/>
                <a:ea typeface="+mn-ea"/>
              </a:rPr>
            </a:br>
            <a:r>
              <a:rPr lang="en-US" sz="2000" kern="1200" spc="60" dirty="0">
                <a:solidFill>
                  <a:srgbClr val="F7FAFD"/>
                </a:solidFill>
                <a:latin typeface="Verdana"/>
                <a:ea typeface="+mn-ea"/>
              </a:rPr>
              <a:t>                         Rating: </a:t>
            </a:r>
            <a:r>
              <a:rPr lang="en-US" sz="2000" b="0" kern="1200" spc="60" dirty="0">
                <a:solidFill>
                  <a:srgbClr val="F7FAFD"/>
                </a:solidFill>
                <a:latin typeface="Verdana"/>
                <a:ea typeface="+mn-ea"/>
              </a:rPr>
              <a:t>Low</a:t>
            </a:r>
            <a:br>
              <a:rPr lang="en-US" sz="2000" b="0" kern="1200" spc="60" dirty="0">
                <a:solidFill>
                  <a:srgbClr val="F7FAFD"/>
                </a:solidFill>
                <a:latin typeface="Verdana"/>
                <a:ea typeface="+mn-ea"/>
              </a:rPr>
            </a:br>
            <a:r>
              <a:rPr lang="en-US" sz="2000" b="0" kern="1200" spc="60" dirty="0">
                <a:solidFill>
                  <a:srgbClr val="F7FAFD"/>
                </a:solidFill>
                <a:latin typeface="Verdana"/>
                <a:ea typeface="+mn-ea"/>
              </a:rPr>
              <a:t>                         </a:t>
            </a:r>
            <a:r>
              <a:rPr lang="en-US" sz="2000" kern="1200" spc="60" dirty="0">
                <a:solidFill>
                  <a:srgbClr val="F7FAFD"/>
                </a:solidFill>
                <a:latin typeface="Verdana"/>
                <a:ea typeface="+mn-ea"/>
              </a:rPr>
              <a:t>Rational: </a:t>
            </a:r>
            <a:r>
              <a:rPr lang="en-US" sz="2000" b="0" kern="1200" spc="60" dirty="0">
                <a:solidFill>
                  <a:srgbClr val="F7FAFD"/>
                </a:solidFill>
                <a:latin typeface="Verdana"/>
                <a:ea typeface="+mn-ea"/>
              </a:rPr>
              <a:t>It is not threat to the actual functionality of the application.</a:t>
            </a:r>
            <a:br>
              <a:rPr lang="en-US" sz="2000" b="0" spc="340" dirty="0">
                <a:solidFill>
                  <a:srgbClr val="97BCC7"/>
                </a:solidFill>
              </a:rPr>
            </a:br>
            <a:br>
              <a:rPr lang="en-US" sz="2000" b="0" kern="1200" spc="60" dirty="0">
                <a:solidFill>
                  <a:srgbClr val="F7FAFD"/>
                </a:solidFill>
                <a:latin typeface="Verdana"/>
                <a:ea typeface="+mn-ea"/>
              </a:rPr>
            </a:br>
            <a:br>
              <a:rPr lang="en-US" sz="2000" b="0" kern="1200" spc="60" dirty="0">
                <a:solidFill>
                  <a:srgbClr val="F7FAFD"/>
                </a:solidFill>
                <a:latin typeface="Verdana"/>
                <a:ea typeface="+mn-ea"/>
              </a:rPr>
            </a:br>
            <a:br>
              <a:rPr lang="en-US" sz="2000" b="0" spc="340" dirty="0">
                <a:solidFill>
                  <a:srgbClr val="97BCC7"/>
                </a:solidFill>
              </a:rPr>
            </a:br>
            <a:br>
              <a:rPr lang="en-US" sz="2000" b="0" spc="340" dirty="0">
                <a:solidFill>
                  <a:srgbClr val="97BCC7"/>
                </a:solidFill>
              </a:rPr>
            </a:br>
            <a:br>
              <a:rPr lang="en-US" sz="2000" b="0" spc="340" dirty="0">
                <a:solidFill>
                  <a:srgbClr val="97BCC7"/>
                </a:solidFill>
              </a:rPr>
            </a:br>
            <a:br>
              <a:rPr lang="en-US" sz="2000" b="0" spc="340" dirty="0">
                <a:solidFill>
                  <a:srgbClr val="97BCC7"/>
                </a:solidFill>
              </a:rPr>
            </a:br>
            <a:br>
              <a:rPr lang="en-US" sz="2000" b="0" spc="340" dirty="0">
                <a:solidFill>
                  <a:srgbClr val="97BCC7"/>
                </a:solidFill>
              </a:rPr>
            </a:br>
            <a:endParaRPr sz="2000" dirty="0">
              <a:latin typeface="Tahoma"/>
              <a:cs typeface="Tahoma"/>
            </a:endParaRPr>
          </a:p>
        </p:txBody>
      </p:sp>
    </p:spTree>
    <p:extLst>
      <p:ext uri="{BB962C8B-B14F-4D97-AF65-F5344CB8AC3E}">
        <p14:creationId xmlns:p14="http://schemas.microsoft.com/office/powerpoint/2010/main" val="131528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video game&#10;&#10;Description automatically generated with medium confidence">
            <a:extLst>
              <a:ext uri="{FF2B5EF4-FFF2-40B4-BE49-F238E27FC236}">
                <a16:creationId xmlns:a16="http://schemas.microsoft.com/office/drawing/2014/main" id="{2F53BED0-D276-47D3-B0C2-910F04AB96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8948" y="2420098"/>
            <a:ext cx="1752601" cy="33288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2" name="Picture 11" descr="A picture containing text, monitor, image&#10;&#10;Description automatically generated">
            <a:extLst>
              <a:ext uri="{FF2B5EF4-FFF2-40B4-BE49-F238E27FC236}">
                <a16:creationId xmlns:a16="http://schemas.microsoft.com/office/drawing/2014/main" id="{52404269-4E38-4BE3-83E4-96462944A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890" y="2255186"/>
            <a:ext cx="2444718" cy="3658687"/>
          </a:xfrm>
          <a:prstGeom prst="rect">
            <a:avLst/>
          </a:prstGeom>
        </p:spPr>
      </p:pic>
      <p:pic>
        <p:nvPicPr>
          <p:cNvPr id="22" name="Picture 21" descr="Graphical user interface, application&#10;&#10;Description automatically generated">
            <a:extLst>
              <a:ext uri="{FF2B5EF4-FFF2-40B4-BE49-F238E27FC236}">
                <a16:creationId xmlns:a16="http://schemas.microsoft.com/office/drawing/2014/main" id="{422A970F-3DB6-4B7D-9B6B-43B09F2E19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3312" y="1549030"/>
            <a:ext cx="2126161" cy="3965308"/>
          </a:xfrm>
          <a:prstGeom prst="roundRect">
            <a:avLst>
              <a:gd name="adj" fmla="val 14050"/>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 name="Picture 8" descr="A picture containing text, monitor, image&#10;&#10;Description automatically generated">
            <a:extLst>
              <a:ext uri="{FF2B5EF4-FFF2-40B4-BE49-F238E27FC236}">
                <a16:creationId xmlns:a16="http://schemas.microsoft.com/office/drawing/2014/main" id="{4761261C-693C-45D6-81F5-E887492C1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375" y="1393965"/>
            <a:ext cx="2921488" cy="4372205"/>
          </a:xfrm>
          <a:prstGeom prst="rect">
            <a:avLst/>
          </a:prstGeom>
        </p:spPr>
      </p:pic>
      <p:grpSp>
        <p:nvGrpSpPr>
          <p:cNvPr id="2" name="object 2"/>
          <p:cNvGrpSpPr/>
          <p:nvPr/>
        </p:nvGrpSpPr>
        <p:grpSpPr>
          <a:xfrm>
            <a:off x="0" y="-18854"/>
            <a:ext cx="3338829" cy="2159635"/>
            <a:chOff x="0" y="0"/>
            <a:chExt cx="3338829" cy="2159635"/>
          </a:xfrm>
        </p:grpSpPr>
        <p:sp>
          <p:nvSpPr>
            <p:cNvPr id="3" name="object 3"/>
            <p:cNvSpPr/>
            <p:nvPr/>
          </p:nvSpPr>
          <p:spPr>
            <a:xfrm>
              <a:off x="0" y="0"/>
              <a:ext cx="2704465" cy="2157095"/>
            </a:xfrm>
            <a:custGeom>
              <a:avLst/>
              <a:gdLst/>
              <a:ahLst/>
              <a:cxnLst/>
              <a:rect l="l" t="t" r="r" b="b"/>
              <a:pathLst>
                <a:path w="2704465" h="2157095">
                  <a:moveTo>
                    <a:pt x="2704266" y="0"/>
                  </a:moveTo>
                  <a:lnTo>
                    <a:pt x="547414" y="2156851"/>
                  </a:lnTo>
                  <a:lnTo>
                    <a:pt x="0" y="1609437"/>
                  </a:lnTo>
                  <a:lnTo>
                    <a:pt x="0" y="0"/>
                  </a:lnTo>
                  <a:lnTo>
                    <a:pt x="2704266" y="0"/>
                  </a:lnTo>
                  <a:close/>
                </a:path>
              </a:pathLst>
            </a:custGeom>
            <a:solidFill>
              <a:srgbClr val="97BCC7"/>
            </a:solidFill>
          </p:spPr>
          <p:txBody>
            <a:bodyPr wrap="square" lIns="0" tIns="0" rIns="0" bIns="0" rtlCol="0"/>
            <a:lstStyle/>
            <a:p>
              <a:endParaRPr/>
            </a:p>
          </p:txBody>
        </p:sp>
        <p:sp>
          <p:nvSpPr>
            <p:cNvPr id="4" name="object 4"/>
            <p:cNvSpPr/>
            <p:nvPr/>
          </p:nvSpPr>
          <p:spPr>
            <a:xfrm>
              <a:off x="1159363" y="0"/>
              <a:ext cx="2179955" cy="2159635"/>
            </a:xfrm>
            <a:custGeom>
              <a:avLst/>
              <a:gdLst/>
              <a:ahLst/>
              <a:cxnLst/>
              <a:rect l="l" t="t" r="r" b="b"/>
              <a:pathLst>
                <a:path w="2179954" h="2159635">
                  <a:moveTo>
                    <a:pt x="2179327" y="0"/>
                  </a:moveTo>
                  <a:lnTo>
                    <a:pt x="20205" y="2159121"/>
                  </a:lnTo>
                  <a:lnTo>
                    <a:pt x="0" y="2138916"/>
                  </a:lnTo>
                  <a:lnTo>
                    <a:pt x="2138916" y="0"/>
                  </a:lnTo>
                  <a:lnTo>
                    <a:pt x="2179327" y="0"/>
                  </a:lnTo>
                  <a:close/>
                </a:path>
              </a:pathLst>
            </a:custGeom>
            <a:solidFill>
              <a:srgbClr val="F7FAFD"/>
            </a:solidFill>
          </p:spPr>
          <p:txBody>
            <a:bodyPr wrap="square" lIns="0" tIns="0" rIns="0" bIns="0" rtlCol="0"/>
            <a:lstStyle/>
            <a:p>
              <a:endParaRPr/>
            </a:p>
          </p:txBody>
        </p:sp>
      </p:grpSp>
      <p:sp>
        <p:nvSpPr>
          <p:cNvPr id="5" name="object 5"/>
          <p:cNvSpPr/>
          <p:nvPr/>
        </p:nvSpPr>
        <p:spPr>
          <a:xfrm>
            <a:off x="9070215" y="6634890"/>
            <a:ext cx="683895" cy="680720"/>
          </a:xfrm>
          <a:custGeom>
            <a:avLst/>
            <a:gdLst/>
            <a:ahLst/>
            <a:cxnLst/>
            <a:rect l="l" t="t" r="r" b="b"/>
            <a:pathLst>
              <a:path w="683895" h="680720">
                <a:moveTo>
                  <a:pt x="683384" y="680309"/>
                </a:moveTo>
                <a:lnTo>
                  <a:pt x="666839" y="680309"/>
                </a:lnTo>
                <a:lnTo>
                  <a:pt x="0" y="13470"/>
                </a:lnTo>
                <a:lnTo>
                  <a:pt x="13470" y="0"/>
                </a:lnTo>
                <a:lnTo>
                  <a:pt x="683384" y="669914"/>
                </a:lnTo>
                <a:lnTo>
                  <a:pt x="683384" y="680309"/>
                </a:lnTo>
                <a:close/>
              </a:path>
            </a:pathLst>
          </a:custGeom>
          <a:solidFill>
            <a:srgbClr val="F7FAFD"/>
          </a:solidFill>
        </p:spPr>
        <p:txBody>
          <a:bodyPr wrap="square" lIns="0" tIns="0" rIns="0" bIns="0" rtlCol="0"/>
          <a:lstStyle/>
          <a:p>
            <a:endParaRPr/>
          </a:p>
        </p:txBody>
      </p:sp>
      <p:sp>
        <p:nvSpPr>
          <p:cNvPr id="6" name="object 6"/>
          <p:cNvSpPr txBox="1"/>
          <p:nvPr/>
        </p:nvSpPr>
        <p:spPr>
          <a:xfrm>
            <a:off x="304800" y="5715000"/>
            <a:ext cx="4191000" cy="1338187"/>
          </a:xfrm>
          <a:prstGeom prst="rect">
            <a:avLst/>
          </a:prstGeom>
        </p:spPr>
        <p:txBody>
          <a:bodyPr vert="horz" wrap="square" lIns="0" tIns="29845" rIns="0" bIns="0" rtlCol="0">
            <a:spAutoFit/>
          </a:bodyPr>
          <a:lstStyle/>
          <a:p>
            <a:pPr marL="12700" marR="5080">
              <a:lnSpc>
                <a:spcPts val="5120"/>
              </a:lnSpc>
              <a:spcBef>
                <a:spcPts val="235"/>
              </a:spcBef>
            </a:pPr>
            <a:r>
              <a:rPr lang="en-US" sz="4300" b="1" spc="40" dirty="0">
                <a:solidFill>
                  <a:srgbClr val="F7FAFD"/>
                </a:solidFill>
                <a:latin typeface="Tahoma"/>
                <a:cs typeface="Tahoma"/>
              </a:rPr>
              <a:t>Consistency and Standards</a:t>
            </a:r>
            <a:endParaRPr sz="4300" dirty="0">
              <a:latin typeface="Tahoma"/>
              <a:cs typeface="Tahoma"/>
            </a:endParaRPr>
          </a:p>
        </p:txBody>
      </p:sp>
      <p:sp>
        <p:nvSpPr>
          <p:cNvPr id="7" name="object 7"/>
          <p:cNvSpPr txBox="1">
            <a:spLocks noGrp="1"/>
          </p:cNvSpPr>
          <p:nvPr>
            <p:ph type="title"/>
          </p:nvPr>
        </p:nvSpPr>
        <p:spPr>
          <a:xfrm>
            <a:off x="1981200" y="609600"/>
            <a:ext cx="7511025" cy="1436932"/>
          </a:xfrm>
          <a:prstGeom prst="rect">
            <a:avLst/>
          </a:prstGeom>
        </p:spPr>
        <p:txBody>
          <a:bodyPr vert="horz" wrap="square" lIns="0" tIns="142875" rIns="0" bIns="0" rtlCol="0">
            <a:spAutoFit/>
          </a:bodyPr>
          <a:lstStyle/>
          <a:p>
            <a:pPr marL="2476500">
              <a:lnSpc>
                <a:spcPct val="100000"/>
              </a:lnSpc>
              <a:spcBef>
                <a:spcPts val="1125"/>
              </a:spcBef>
            </a:pPr>
            <a:r>
              <a:rPr lang="en-US" sz="2400" b="0" kern="1200" spc="340" dirty="0">
                <a:solidFill>
                  <a:srgbClr val="97BCC7"/>
                </a:solidFill>
                <a:latin typeface="Verdana"/>
                <a:ea typeface="+mn-ea"/>
              </a:rPr>
              <a:t>             Solution: </a:t>
            </a:r>
            <a:r>
              <a:rPr lang="en-US" sz="2000" b="0" kern="1200" spc="60" dirty="0">
                <a:solidFill>
                  <a:srgbClr val="F7FAFD"/>
                </a:solidFill>
                <a:latin typeface="Verdana"/>
                <a:ea typeface="+mn-ea"/>
              </a:rPr>
              <a:t>The Link account section must match with the rest of the contents in terms of font, color and Aesthetics.</a:t>
            </a:r>
            <a:endParaRPr sz="2000" dirty="0">
              <a:latin typeface="Tahoma"/>
              <a:cs typeface="Tahoma"/>
            </a:endParaRPr>
          </a:p>
        </p:txBody>
      </p:sp>
    </p:spTree>
    <p:extLst>
      <p:ext uri="{BB962C8B-B14F-4D97-AF65-F5344CB8AC3E}">
        <p14:creationId xmlns:p14="http://schemas.microsoft.com/office/powerpoint/2010/main" val="18481835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879</TotalTime>
  <Words>870</Words>
  <Application>Microsoft Office PowerPoint</Application>
  <PresentationFormat>Custom</PresentationFormat>
  <Paragraphs>44</Paragraphs>
  <Slides>17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Bradley Hand ITC</vt:lpstr>
      <vt:lpstr>Calibri</vt:lpstr>
      <vt:lpstr>Calibri Light</vt:lpstr>
      <vt:lpstr>Century Gothic</vt:lpstr>
      <vt:lpstr>Tahoma</vt:lpstr>
      <vt:lpstr>Verdana</vt:lpstr>
      <vt:lpstr>Wingdings 3</vt:lpstr>
      <vt:lpstr>Office Theme</vt:lpstr>
      <vt:lpstr>Wisp</vt:lpstr>
      <vt:lpstr>Illinois Institute of Technology</vt:lpstr>
      <vt:lpstr>Heuristic Evaluation is a Usability Inspection method that helps to identify the Usability Problems in the user interface design</vt:lpstr>
      <vt:lpstr>    H.E.</vt:lpstr>
      <vt:lpstr>Product Description</vt:lpstr>
      <vt:lpstr>GrubHub Application Provides the High visibility by allowing four basic tabs linked to each page. Featuring direct link to home and accounts tab.  Improved visibility heuristic can be determined from the Maps integration that gives user live progress over their delivery.                       Scope: Various representative symbols, animations conveys the hidden progress helping users to know progress of their task.</vt:lpstr>
      <vt:lpstr>As  we can see while using the GrubHub Application when user came across Login and network related queries in such cases GrubHub represents the problem in real world language with steps to solve the respective issue.                                                                                                     Scope: Exact error representation with use of Real-World doodles creates significant effect on users understanding.</vt:lpstr>
      <vt:lpstr>Quick Access Tool Bar on each interface allow user to quickly exit out the current task they are performing.                Scope: Ease of use can be accomplished by making most important section easily Accessible.</vt:lpstr>
      <vt:lpstr>Problem: Inconsistent Layout      Reason :               The settings Tab in the Grubhub application contains unnecessary format change.             Scope:               User can significantly notice unnecessary design changes.                  Severity:                           Rating: Low                          Rational: It is not threat to the actual functionality of the application.        </vt:lpstr>
      <vt:lpstr>             Solution: The Link account section must match with the rest of the contents in terms of font, color and Aesthetics.</vt:lpstr>
      <vt:lpstr> Accurate Search Bar Provides the instant search result saving user time and possibility to enter wrong address.  Google+ direct sign is feature eliminate need of remembering the password and UserId while logging each time.   Scope: Faster user interaction with each section sue to guided information resulting in less user prone errors.    </vt:lpstr>
      <vt:lpstr>Problem: Force Exit           Reason :                       At some point when searching for new restaurant if user tries to enable its current location after few seconds it the application force exit user out of the interface.                 Scope: It can heavily interrupt use ordering process.                     Severity:                                 Rating: High                  Rational: It is important for application to work as displayed.                               Solution:                                         Internal modification of page redirection and bug fixes are necessary. As user share its location he should see his location already mapped in the search bar without facing force exiting.     </vt:lpstr>
      <vt:lpstr>Problem: No Favourite Lists            Reason :                         Ordering previously ordered dish could cause extra overhead incursion for the users as they have to go through order history and manually search for the dish name and the date.                Scope: It can cause user inconvenience.                    Severity:                                   Rating:Medium                                  Rational:User likes the interfaces that helps them every step during their transaction.                            Solution: Better to create user favourite list and pin items when user try to search a specific restaurants from their history automatically as a suggestions. User can keep track of favourite items and order them in a single touch from separate interface.    </vt:lpstr>
      <vt:lpstr> Exclusive perks provides flexible discount attribute which can be automatically applied at the checkout.  Pickup and delivery section with Maps Integration effectively helps users to select the appropriate order location.  Scope: Smooth Transition with effective results over each operation performed through the application.    </vt:lpstr>
      <vt:lpstr> Color rich interface includes modern black background matched with the dark red color. Gives a modern and attractive feel to the application.                  Scope: Smooth Transition with effective results over each operation performed through the application.    </vt:lpstr>
      <vt:lpstr> Sperate section in the setting tabs that is devoted to the help and he feedback. Where user can find the FAQ’s with live customer support.   Scope: Detailed Guidance provided to the most basic steps with additional customer support option enabling better navigation.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Institute of Technology</dc:title>
  <dc:creator>Sarvesh Kaushik</dc:creator>
  <cp:lastModifiedBy>Sarvesh Kaushik</cp:lastModifiedBy>
  <cp:revision>78</cp:revision>
  <dcterms:created xsi:type="dcterms:W3CDTF">2021-04-03T19:36:53Z</dcterms:created>
  <dcterms:modified xsi:type="dcterms:W3CDTF">2021-05-05T19:04:22Z</dcterms:modified>
</cp:coreProperties>
</file>