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7"/>
  </p:sldMasterIdLst>
  <p:notesMasterIdLst>
    <p:notesMasterId r:id="rId14"/>
  </p:notesMasterIdLst>
  <p:sldIdLst>
    <p:sldId id="294" r:id="rId8"/>
    <p:sldId id="301" r:id="rId9"/>
    <p:sldId id="302" r:id="rId10"/>
    <p:sldId id="303" r:id="rId11"/>
    <p:sldId id="304" r:id="rId12"/>
    <p:sldId id="305" r:id="rId13"/>
  </p:sldIdLst>
  <p:sldSz cx="12188825" cy="6858000"/>
  <p:notesSz cx="6797675" cy="9928225"/>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1pPr>
    <a:lvl2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2pPr>
    <a:lvl3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3pPr>
    <a:lvl4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4pPr>
    <a:lvl5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5pPr>
    <a:lvl6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6pPr>
    <a:lvl7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7pPr>
    <a:lvl8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8pPr>
    <a:lvl9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40">
          <p15:clr>
            <a:srgbClr val="A4A3A4"/>
          </p15:clr>
        </p15:guide>
        <p15:guide id="3" pos="7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EFF80-827C-40F5-8D5E-76D415009A25}" v="1223" dt="2020-12-03T11:05:34.510"/>
    <p1510:client id="{F08D0438-F0DF-46C4-99A7-0BD4CAB17860}" v="4219" dt="2020-12-03T10:40:57.5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E2F6"/>
          </a:solidFill>
        </a:fill>
      </a:tcStyle>
    </a:wholeTbl>
    <a:band2H>
      <a:tcTxStyle/>
      <a:tcStyle>
        <a:tcBdr/>
        <a:fill>
          <a:solidFill>
            <a:srgbClr val="E6F1FA"/>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3585F"/>
        </a:fontRef>
        <a:srgbClr val="53585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53585F"/>
        </a:fontRef>
        <a:srgbClr val="53585F"/>
      </a:tcTxStyle>
      <a:tcStyle>
        <a:tcBdr>
          <a:left>
            <a:ln w="3175" cap="flat">
              <a:noFill/>
              <a:miter lim="400000"/>
            </a:ln>
          </a:left>
          <a:right>
            <a:ln w="3175" cap="flat">
              <a:noFill/>
              <a:miter lim="400000"/>
            </a:ln>
          </a:right>
          <a:top>
            <a:ln w="508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0D1"/>
          </a:solidFill>
        </a:fill>
      </a:tcStyle>
    </a:wholeTbl>
    <a:band2H>
      <a:tcTxStyle/>
      <a:tcStyle>
        <a:tcBdr/>
        <a:fill>
          <a:solidFill>
            <a:srgbClr val="E9E9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39" y="38"/>
      </p:cViewPr>
      <p:guideLst>
        <p:guide orient="horz" pos="2160"/>
        <p:guide pos="240"/>
        <p:guide pos="74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lrMapOvr bg1="lt1" tx1="dk1" bg2="lt2" tx2="dk2" accent1="accent1" accent2="accent2" accent3="accent3" accent4="accent4" accent5="accent5" accent6="accent6" hlink="hlink" folHlink="folHlink"/>
  <c:chart>
    <c:title>
      <c:tx>
        <c:rich>
          <a:bodyPr/>
          <a:lstStyle/>
          <a:p>
            <a:pPr>
              <a:defRPr/>
            </a:pPr>
            <a:r>
              <a:rPr lang="en-US"/>
              <a:t>Graph</a:t>
            </a:r>
          </a:p>
        </c:rich>
      </c:tx>
      <c:overlay val="0"/>
    </c:title>
    <c:autoTitleDeleted val="0"/>
    <c:plotArea>
      <c:layout/>
      <c:pieChart>
        <c:varyColors val="1"/>
        <c:ser>
          <c:idx val="0"/>
          <c:order val="0"/>
          <c:tx>
            <c:strRef>
              <c:f>'Presentation Graphs '!$G$75</c:f>
              <c:strCache>
                <c:ptCount val="1"/>
                <c:pt idx="0">
                  <c:v>No. of Customers</c:v>
                </c:pt>
              </c:strCache>
            </c:strRef>
          </c:tx>
          <c:explosion val="6"/>
          <c:dPt>
            <c:idx val="0"/>
            <c:bubble3D val="0"/>
            <c:spPr>
              <a:solidFill>
                <a:schemeClr val="bg2">
                  <a:lumMod val="25000"/>
                </a:schemeClr>
              </a:solidFill>
            </c:spPr>
            <c:extLst>
              <c:ext xmlns:c16="http://schemas.microsoft.com/office/drawing/2014/chart" uri="{C3380CC4-5D6E-409C-BE32-E72D297353CC}">
                <c16:uniqueId val="{00000001-C9F8-4188-9D17-F42E82F34552}"/>
              </c:ext>
            </c:extLst>
          </c:dPt>
          <c:dPt>
            <c:idx val="1"/>
            <c:bubble3D val="0"/>
            <c:spPr>
              <a:solidFill>
                <a:srgbClr val="002060"/>
              </a:solidFill>
            </c:spPr>
            <c:extLst>
              <c:ext xmlns:c16="http://schemas.microsoft.com/office/drawing/2014/chart" uri="{C3380CC4-5D6E-409C-BE32-E72D297353CC}">
                <c16:uniqueId val="{00000003-C9F8-4188-9D17-F42E82F34552}"/>
              </c:ext>
            </c:extLst>
          </c:dPt>
          <c:dPt>
            <c:idx val="2"/>
            <c:bubble3D val="0"/>
            <c:spPr>
              <a:solidFill>
                <a:srgbClr val="996600"/>
              </a:solidFill>
            </c:spPr>
            <c:extLst>
              <c:ext xmlns:c16="http://schemas.microsoft.com/office/drawing/2014/chart" uri="{C3380CC4-5D6E-409C-BE32-E72D297353CC}">
                <c16:uniqueId val="{00000005-C9F8-4188-9D17-F42E82F34552}"/>
              </c:ext>
            </c:extLst>
          </c:dPt>
          <c:dPt>
            <c:idx val="3"/>
            <c:bubble3D val="0"/>
            <c:spPr>
              <a:solidFill>
                <a:schemeClr val="tx2">
                  <a:lumMod val="50000"/>
                </a:schemeClr>
              </a:solidFill>
            </c:spPr>
            <c:extLst>
              <c:ext xmlns:c16="http://schemas.microsoft.com/office/drawing/2014/chart" uri="{C3380CC4-5D6E-409C-BE32-E72D297353CC}">
                <c16:uniqueId val="{00000007-C9F8-4188-9D17-F42E82F34552}"/>
              </c:ext>
            </c:extLst>
          </c:dPt>
          <c:dLbls>
            <c:delete val="1"/>
          </c:dLbls>
          <c:cat>
            <c:strRef>
              <c:f>'Presentation Graphs '!$F$76:$F$79</c:f>
              <c:strCache>
                <c:ptCount val="4"/>
                <c:pt idx="0">
                  <c:v>Email</c:v>
                </c:pt>
                <c:pt idx="1">
                  <c:v>Online Search </c:v>
                </c:pt>
                <c:pt idx="2">
                  <c:v>Targeted Online</c:v>
                </c:pt>
                <c:pt idx="3">
                  <c:v>Telemarketing </c:v>
                </c:pt>
              </c:strCache>
            </c:strRef>
          </c:cat>
          <c:val>
            <c:numRef>
              <c:f>'Presentation Graphs '!$G$76:$G$79</c:f>
              <c:numCache>
                <c:formatCode>General</c:formatCode>
                <c:ptCount val="4"/>
                <c:pt idx="0">
                  <c:v>37</c:v>
                </c:pt>
                <c:pt idx="1">
                  <c:v>72</c:v>
                </c:pt>
                <c:pt idx="2">
                  <c:v>60</c:v>
                </c:pt>
                <c:pt idx="3">
                  <c:v>31</c:v>
                </c:pt>
              </c:numCache>
            </c:numRef>
          </c:val>
          <c:extLst>
            <c:ext xmlns:c16="http://schemas.microsoft.com/office/drawing/2014/chart" uri="{C3380CC4-5D6E-409C-BE32-E72D297353CC}">
              <c16:uniqueId val="{00000008-C9F8-4188-9D17-F42E82F34552}"/>
            </c:ext>
          </c:extLst>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92075" y="744538"/>
            <a:ext cx="6613525" cy="3722687"/>
          </a:xfrm>
          <a:prstGeom prst="rect">
            <a:avLst/>
          </a:prstGeom>
        </p:spPr>
        <p:txBody>
          <a:bodyPr/>
          <a:lstStyle/>
          <a:p>
            <a:endParaRPr/>
          </a:p>
        </p:txBody>
      </p:sp>
      <p:sp>
        <p:nvSpPr>
          <p:cNvPr id="63" name="Shape 63"/>
          <p:cNvSpPr>
            <a:spLocks noGrp="1"/>
          </p:cNvSpPr>
          <p:nvPr>
            <p:ph type="body" sz="quarter" idx="1"/>
          </p:nvPr>
        </p:nvSpPr>
        <p:spPr>
          <a:xfrm>
            <a:off x="906357" y="4715907"/>
            <a:ext cx="4984962" cy="4467701"/>
          </a:xfrm>
          <a:prstGeom prst="rect">
            <a:avLst/>
          </a:prstGeom>
        </p:spPr>
        <p:txBody>
          <a:bodyPr/>
          <a:lstStyle/>
          <a:p>
            <a:endParaRPr/>
          </a:p>
        </p:txBody>
      </p:sp>
    </p:spTree>
    <p:extLst>
      <p:ext uri="{BB962C8B-B14F-4D97-AF65-F5344CB8AC3E}">
        <p14:creationId xmlns:p14="http://schemas.microsoft.com/office/powerpoint/2010/main" val="3367552930"/>
      </p:ext>
    </p:extLst>
  </p:cSld>
  <p:clrMap bg1="lt1" tx1="dk1" bg2="lt2" tx2="dk2" accent1="accent1" accent2="accent2" accent3="accent3" accent4="accent4" accent5="accent5" accent6="accent6" hlink="hlink" folHlink="folHlink"/>
  <p:notesStyle>
    <a:lvl1pPr defTabSz="342831" latinLnBrk="0">
      <a:lnSpc>
        <a:spcPct val="117999"/>
      </a:lnSpc>
      <a:defRPr sz="1500">
        <a:latin typeface="+mn-lt"/>
        <a:ea typeface="+mn-ea"/>
        <a:cs typeface="+mn-cs"/>
        <a:sym typeface="Helvetica Neue"/>
      </a:defRPr>
    </a:lvl1pPr>
    <a:lvl2pPr indent="114277" defTabSz="342831" latinLnBrk="0">
      <a:lnSpc>
        <a:spcPct val="117999"/>
      </a:lnSpc>
      <a:defRPr sz="1500">
        <a:latin typeface="+mn-lt"/>
        <a:ea typeface="+mn-ea"/>
        <a:cs typeface="+mn-cs"/>
        <a:sym typeface="Helvetica Neue"/>
      </a:defRPr>
    </a:lvl2pPr>
    <a:lvl3pPr indent="228554" defTabSz="342831" latinLnBrk="0">
      <a:lnSpc>
        <a:spcPct val="117999"/>
      </a:lnSpc>
      <a:defRPr sz="1500">
        <a:latin typeface="+mn-lt"/>
        <a:ea typeface="+mn-ea"/>
        <a:cs typeface="+mn-cs"/>
        <a:sym typeface="Helvetica Neue"/>
      </a:defRPr>
    </a:lvl3pPr>
    <a:lvl4pPr indent="342831" defTabSz="342831" latinLnBrk="0">
      <a:lnSpc>
        <a:spcPct val="117999"/>
      </a:lnSpc>
      <a:defRPr sz="1500">
        <a:latin typeface="+mn-lt"/>
        <a:ea typeface="+mn-ea"/>
        <a:cs typeface="+mn-cs"/>
        <a:sym typeface="Helvetica Neue"/>
      </a:defRPr>
    </a:lvl4pPr>
    <a:lvl5pPr indent="457109" defTabSz="342831" latinLnBrk="0">
      <a:lnSpc>
        <a:spcPct val="117999"/>
      </a:lnSpc>
      <a:defRPr sz="1500">
        <a:latin typeface="+mn-lt"/>
        <a:ea typeface="+mn-ea"/>
        <a:cs typeface="+mn-cs"/>
        <a:sym typeface="Helvetica Neue"/>
      </a:defRPr>
    </a:lvl5pPr>
    <a:lvl6pPr indent="571386" defTabSz="342831" latinLnBrk="0">
      <a:lnSpc>
        <a:spcPct val="117999"/>
      </a:lnSpc>
      <a:defRPr sz="1500">
        <a:latin typeface="+mn-lt"/>
        <a:ea typeface="+mn-ea"/>
        <a:cs typeface="+mn-cs"/>
        <a:sym typeface="Helvetica Neue"/>
      </a:defRPr>
    </a:lvl6pPr>
    <a:lvl7pPr indent="685663" defTabSz="342831" latinLnBrk="0">
      <a:lnSpc>
        <a:spcPct val="117999"/>
      </a:lnSpc>
      <a:defRPr sz="1500">
        <a:latin typeface="+mn-lt"/>
        <a:ea typeface="+mn-ea"/>
        <a:cs typeface="+mn-cs"/>
        <a:sym typeface="Helvetica Neue"/>
      </a:defRPr>
    </a:lvl7pPr>
    <a:lvl8pPr indent="799940" defTabSz="342831" latinLnBrk="0">
      <a:lnSpc>
        <a:spcPct val="117999"/>
      </a:lnSpc>
      <a:defRPr sz="1500">
        <a:latin typeface="+mn-lt"/>
        <a:ea typeface="+mn-ea"/>
        <a:cs typeface="+mn-cs"/>
        <a:sym typeface="Helvetica Neue"/>
      </a:defRPr>
    </a:lvl8pPr>
    <a:lvl9pPr indent="914217" defTabSz="342831" latinLnBrk="0">
      <a:lnSpc>
        <a:spcPct val="117999"/>
      </a:lnSpc>
      <a:defRPr sz="15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377261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209853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248919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72023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317561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Text"/>
          <p:cNvSpPr>
            <a:spLocks noGrp="1"/>
          </p:cNvSpPr>
          <p:nvPr>
            <p:ph type="title"/>
          </p:nvPr>
        </p:nvSpPr>
        <p:spPr>
          <a:xfrm>
            <a:off x="380899" y="89839"/>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a:defRPr>
                <a:latin typeface="+mn-lt"/>
              </a:defRPr>
            </a:lvl1pPr>
          </a:lstStyle>
          <a:p>
            <a:r>
              <a:rPr lang="en-US"/>
              <a:t>Click to edit Master title style</a:t>
            </a:r>
            <a:endParaRPr/>
          </a:p>
        </p:txBody>
      </p:sp>
      <p:sp>
        <p:nvSpPr>
          <p:cNvPr id="7"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650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1787" y="2075421"/>
            <a:ext cx="8451766"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t>Title Text</a:t>
            </a:r>
          </a:p>
        </p:txBody>
      </p:sp>
      <p:sp>
        <p:nvSpPr>
          <p:cNvPr id="15" name="Body Level One…"/>
          <p:cNvSpPr>
            <a:spLocks noGrp="1"/>
          </p:cNvSpPr>
          <p:nvPr>
            <p:ph type="body" sz="quarter" idx="1"/>
          </p:nvPr>
        </p:nvSpPr>
        <p:spPr>
          <a:xfrm>
            <a:off x="7701073" y="232833"/>
            <a:ext cx="410705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t>Body Level One</a:t>
            </a:r>
          </a:p>
          <a:p>
            <a:pPr lvl="1"/>
            <a:r>
              <a:t>Body Level Two</a:t>
            </a:r>
          </a:p>
          <a:p>
            <a:pPr lvl="2"/>
            <a:r>
              <a:t>Body Level Three</a:t>
            </a:r>
          </a:p>
          <a:p>
            <a:pPr lvl="3"/>
            <a:r>
              <a:t>Body Level Four</a:t>
            </a:r>
          </a:p>
          <a:p>
            <a:pPr lvl="4"/>
            <a:r>
              <a:t>Body Level Five</a:t>
            </a:r>
          </a:p>
        </p:txBody>
      </p:sp>
      <p:grpSp>
        <p:nvGrpSpPr>
          <p:cNvPr id="36" name="Group 35"/>
          <p:cNvGrpSpPr/>
          <p:nvPr userDrawn="1"/>
        </p:nvGrpSpPr>
        <p:grpSpPr>
          <a:xfrm>
            <a:off x="-144425" y="5491163"/>
            <a:ext cx="12337218"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333991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80899" y="43645"/>
            <a:ext cx="11427027" cy="6359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r>
              <a:t>Title Text</a:t>
            </a:r>
          </a:p>
        </p:txBody>
      </p:sp>
      <p:sp>
        <p:nvSpPr>
          <p:cNvPr id="4"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
        <p:nvSpPr>
          <p:cNvPr id="5" name="Body Level One…"/>
          <p:cNvSpPr>
            <a:spLocks noGrp="1"/>
          </p:cNvSpPr>
          <p:nvPr>
            <p:ph type="body" idx="1"/>
          </p:nvPr>
        </p:nvSpPr>
        <p:spPr>
          <a:xfrm>
            <a:off x="370318" y="846665"/>
            <a:ext cx="4773959" cy="44196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2pPr marL="558800" indent="-279400">
              <a:buClrTx/>
              <a:buChar char="—"/>
            </a:lvl2pPr>
            <a:lvl3pPr marL="838200" indent="-279400">
              <a:buClr>
                <a:srgbClr val="36AFE0"/>
              </a:buClr>
            </a:lvl3pPr>
            <a:lvl4pPr marL="1308100" indent="-279400">
              <a:buClrTx/>
              <a:buChar char="-"/>
            </a:lvl4pPr>
            <a:lvl5pPr marL="1651000" indent="-279400">
              <a:buClrTx/>
              <a:buChar char="-"/>
            </a:lvl5pPr>
          </a:lstStyle>
          <a:p>
            <a:r>
              <a:t>Body Level One</a:t>
            </a:r>
          </a:p>
          <a:p>
            <a:pPr lvl="1"/>
            <a:r>
              <a:t>Body Level Two</a:t>
            </a:r>
          </a:p>
          <a:p>
            <a:pPr lvl="2"/>
            <a:r>
              <a:t>Body Level Three</a:t>
            </a:r>
          </a:p>
          <a:p>
            <a:pPr lvl="3"/>
            <a:r>
              <a:t>Body Level Four</a:t>
            </a:r>
          </a:p>
          <a:p>
            <a:pPr lvl="4"/>
            <a:r>
              <a:t>Body Level Five</a:t>
            </a:r>
          </a:p>
        </p:txBody>
      </p:sp>
      <p:sp>
        <p:nvSpPr>
          <p:cNvPr id="7" name="Line"/>
          <p:cNvSpPr/>
          <p:nvPr userDrawn="1"/>
        </p:nvSpPr>
        <p:spPr>
          <a:xfrm flipV="1">
            <a:off x="11844154" y="6493536"/>
            <a:ext cx="1" cy="482878"/>
          </a:xfrm>
          <a:prstGeom prst="line">
            <a:avLst/>
          </a:prstGeom>
          <a:ln w="6350">
            <a:solidFill>
              <a:srgbClr val="A7A7A7"/>
            </a:solidFill>
            <a:miter lim="400000"/>
          </a:ln>
        </p:spPr>
        <p:txBody>
          <a:bodyPr lIns="34282" tIns="34282" rIns="34282" bIns="34282"/>
          <a:lstStyle/>
          <a:p>
            <a:pPr defTabSz="914217">
              <a:spcBef>
                <a:spcPts val="0"/>
              </a:spcBef>
              <a:defRPr sz="3600" spc="0">
                <a:solidFill>
                  <a:srgbClr val="000000"/>
                </a:solidFill>
                <a:uFillTx/>
                <a:latin typeface="Interstate-Light"/>
                <a:ea typeface="Interstate-Light"/>
                <a:cs typeface="Interstate-Light"/>
                <a:sym typeface="Interstate-Light"/>
              </a:defRPr>
            </a:pPr>
            <a:endParaRPr/>
          </a:p>
        </p:txBody>
      </p:sp>
      <p:pic>
        <p:nvPicPr>
          <p:cNvPr id="8" name="citi_logo_CMYK_Blue.pdf" descr="citi_logo_CMYK_Blue.pdf"/>
          <p:cNvPicPr>
            <a:picLocks noChangeAspect="1"/>
          </p:cNvPicPr>
          <p:nvPr userDrawn="1"/>
        </p:nvPicPr>
        <p:blipFill>
          <a:blip r:embed="rId4"/>
          <a:srcRect/>
          <a:stretch>
            <a:fillRect/>
          </a:stretch>
        </p:blipFill>
        <p:spPr>
          <a:xfrm>
            <a:off x="11396500" y="6546482"/>
            <a:ext cx="332501" cy="19166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med"/>
  <p:txStyles>
    <p:title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j-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p:titleStyle>
    <p:bodyStyle>
      <a:lvl1pPr marL="139672" marR="0" indent="-139672" algn="l" defTabSz="914217" latinLnBrk="0">
        <a:lnSpc>
          <a:spcPct val="90000"/>
        </a:lnSpc>
        <a:spcBef>
          <a:spcPts val="900"/>
        </a:spcBef>
        <a:spcAft>
          <a:spcPts val="0"/>
        </a:spcAft>
        <a:buClr>
          <a:srgbClr val="0074B0"/>
        </a:buClr>
        <a:buSzPct val="9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1pPr>
      <a:lvl2pPr marL="408760" marR="0" indent="-237345"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2pPr>
      <a:lvl3pPr marL="627643" marR="0" indent="-284812"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3pPr>
      <a:lvl4pPr marL="830706"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4pPr>
      <a:lvl5pPr marL="1002122"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5pPr>
      <a:lvl6pPr marL="1295141"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6pPr>
      <a:lvl7pPr marL="1523695"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7pPr>
      <a:lvl8pPr marL="1752249"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8pPr>
      <a:lvl9pPr marL="1980804"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9pPr>
    </p:bodyStyle>
    <p:otherStyle>
      <a:lvl1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1pPr>
      <a:lvl2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2pPr>
      <a:lvl3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3pPr>
      <a:lvl4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4pPr>
      <a:lvl5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5pPr>
      <a:lvl6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6pPr>
      <a:lvl7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7pPr>
      <a:lvl8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8pPr>
      <a:lvl9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1481667" y="2184400"/>
            <a:ext cx="8930416" cy="2927784"/>
          </a:xfrm>
          <a:prstGeom prst="rect">
            <a:avLst/>
          </a:prstGeom>
        </p:spPr>
        <p:txBody>
          <a:bodyPr/>
          <a:lstStyle/>
          <a:p>
            <a:r>
              <a:rPr lang="en-US">
                <a:latin typeface="Arial" panose="020B0604020202020204" pitchFamily="34" charset="0"/>
                <a:cs typeface="Arial" panose="020B0604020202020204" pitchFamily="34" charset="0"/>
              </a:rPr>
              <a:t>Product Name</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sz="3200">
                <a:latin typeface="Arial" panose="020B0604020202020204" pitchFamily="34" charset="0"/>
                <a:cs typeface="Arial" panose="020B0604020202020204" pitchFamily="34" charset="0"/>
              </a:rPr>
              <a:t>Performance &amp; Insights – Q3 2019 </a:t>
            </a:r>
            <a:endParaRPr sz="5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947"/>
            <a:ext cx="12188825" cy="1714053"/>
          </a:xfrm>
          <a:prstGeom prst="rect">
            <a:avLst/>
          </a:prstGeom>
        </p:spPr>
      </p:pic>
      <p:pic>
        <p:nvPicPr>
          <p:cNvPr id="4" name="Picture 3"/>
          <p:cNvPicPr>
            <a:picLocks noChangeAspect="1"/>
          </p:cNvPicPr>
          <p:nvPr/>
        </p:nvPicPr>
        <p:blipFill>
          <a:blip r:embed="rId4"/>
          <a:stretch>
            <a:fillRect/>
          </a:stretch>
        </p:blipFill>
        <p:spPr>
          <a:xfrm>
            <a:off x="9089349" y="4954343"/>
            <a:ext cx="1552575" cy="1057275"/>
          </a:xfrm>
          <a:prstGeom prst="rect">
            <a:avLst/>
          </a:prstGeom>
        </p:spPr>
      </p:pic>
      <p:sp>
        <p:nvSpPr>
          <p:cNvPr id="5" name="Rectangle 4">
            <a:extLst>
              <a:ext uri="{FF2B5EF4-FFF2-40B4-BE49-F238E27FC236}">
                <a16:creationId xmlns:a16="http://schemas.microsoft.com/office/drawing/2014/main" id="{FE421CC0-D2BC-0948-B3EF-D4BA94026D5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custDataLst>
      <p:tags r:id="rId1"/>
    </p:custDataLst>
    <p:extLst>
      <p:ext uri="{BB962C8B-B14F-4D97-AF65-F5344CB8AC3E}">
        <p14:creationId xmlns:p14="http://schemas.microsoft.com/office/powerpoint/2010/main" val="405255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sym typeface="Helvetica Neue"/>
              </a:rPr>
              <a:t>Revenue Growth and Drivers </a:t>
            </a:r>
            <a:endParaRPr lang="en-US" sz="3200">
              <a:solidFill>
                <a:srgbClr val="002060"/>
              </a:solidFill>
              <a:latin typeface="Calibri" panose="020F0502020204030204" pitchFamily="34" charset="0"/>
              <a:cs typeface="Calibri" panose="020F0502020204030204" pitchFamily="34" charset="0"/>
            </a:endParaRPr>
          </a:p>
        </p:txBody>
      </p:sp>
      <p:sp>
        <p:nvSpPr>
          <p:cNvPr id="3" name="TextBox 2"/>
          <p:cNvSpPr txBox="1"/>
          <p:nvPr/>
        </p:nvSpPr>
        <p:spPr>
          <a:xfrm>
            <a:off x="257074" y="1040873"/>
            <a:ext cx="6026151"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 Total Monthly revenue for each month including  August, September, July is Based on four distinct factors such as Treasury Revenue, Domestic Transactional Revenue, Foreign Transactional Revenue, and Monthly Account fee.</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August is $</a:t>
            </a:r>
            <a:r>
              <a:rPr lang="en-US" sz="1600" b="1" spc="-48">
                <a:latin typeface="Calibri"/>
                <a:cs typeface="Calibri"/>
              </a:rPr>
              <a:t>31842.9893</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September is $34476.7385</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July is $31446.973</a:t>
            </a: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graphicFrame>
        <p:nvGraphicFramePr>
          <p:cNvPr id="16" name="Chart 15"/>
          <p:cNvGraphicFramePr>
            <a:graphicFrameLocks/>
          </p:cNvGraphicFramePr>
          <p:nvPr>
            <p:extLst>
              <p:ext uri="{D42A27DB-BD31-4B8C-83A1-F6EECF244321}">
                <p14:modId xmlns:p14="http://schemas.microsoft.com/office/powerpoint/2010/main" val="1159912018"/>
              </p:ext>
            </p:extLst>
          </p:nvPr>
        </p:nvGraphicFramePr>
        <p:xfrm>
          <a:off x="5085699" y="1093397"/>
          <a:ext cx="8135378" cy="502789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4D6F9CF8-EEA8-ED43-A57A-BB491D9CA7D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
        <p:nvSpPr>
          <p:cNvPr id="2" name="TextBox 1">
            <a:extLst>
              <a:ext uri="{FF2B5EF4-FFF2-40B4-BE49-F238E27FC236}">
                <a16:creationId xmlns:a16="http://schemas.microsoft.com/office/drawing/2014/main" id="{CE1C3E88-6D92-4FB4-AF89-A0C69FEBB8E5}"/>
              </a:ext>
            </a:extLst>
          </p:cNvPr>
          <p:cNvSpPr txBox="1"/>
          <p:nvPr/>
        </p:nvSpPr>
        <p:spPr>
          <a:xfrm>
            <a:off x="6554084" y="1173972"/>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Monthly Transaction fee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6" name="TextBox 5">
            <a:extLst>
              <a:ext uri="{FF2B5EF4-FFF2-40B4-BE49-F238E27FC236}">
                <a16:creationId xmlns:a16="http://schemas.microsoft.com/office/drawing/2014/main" id="{0B50B2AE-EC30-4793-85C2-D3511049345D}"/>
              </a:ext>
            </a:extLst>
          </p:cNvPr>
          <p:cNvSpPr txBox="1"/>
          <p:nvPr/>
        </p:nvSpPr>
        <p:spPr>
          <a:xfrm>
            <a:off x="9775621" y="1316846"/>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Domestic Transactional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9" name="TextBox 8">
            <a:extLst>
              <a:ext uri="{FF2B5EF4-FFF2-40B4-BE49-F238E27FC236}">
                <a16:creationId xmlns:a16="http://schemas.microsoft.com/office/drawing/2014/main" id="{15496F07-2C9D-4740-8BA7-545678C56ABC}"/>
              </a:ext>
            </a:extLst>
          </p:cNvPr>
          <p:cNvSpPr txBox="1"/>
          <p:nvPr/>
        </p:nvSpPr>
        <p:spPr>
          <a:xfrm>
            <a:off x="5477438" y="4928543"/>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Treasury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11" name="TextBox 10">
            <a:extLst>
              <a:ext uri="{FF2B5EF4-FFF2-40B4-BE49-F238E27FC236}">
                <a16:creationId xmlns:a16="http://schemas.microsoft.com/office/drawing/2014/main" id="{BCFB89AD-802B-4DE5-A493-69B3187DCDE7}"/>
              </a:ext>
            </a:extLst>
          </p:cNvPr>
          <p:cNvSpPr txBox="1"/>
          <p:nvPr/>
        </p:nvSpPr>
        <p:spPr>
          <a:xfrm>
            <a:off x="9151485" y="5931064"/>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Foreign Transactional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cxnSp>
        <p:nvCxnSpPr>
          <p:cNvPr id="22" name="Straight Arrow Connector 21">
            <a:extLst>
              <a:ext uri="{FF2B5EF4-FFF2-40B4-BE49-F238E27FC236}">
                <a16:creationId xmlns:a16="http://schemas.microsoft.com/office/drawing/2014/main" id="{85E2BC43-6476-4FC0-B88D-40A743785C28}"/>
              </a:ext>
            </a:extLst>
          </p:cNvPr>
          <p:cNvCxnSpPr/>
          <p:nvPr/>
        </p:nvCxnSpPr>
        <p:spPr>
          <a:xfrm>
            <a:off x="7112406" y="1659747"/>
            <a:ext cx="515783" cy="497959"/>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95C9A6F-FD1B-42EE-9D05-BCD197CDC845}"/>
              </a:ext>
            </a:extLst>
          </p:cNvPr>
          <p:cNvCxnSpPr>
            <a:cxnSpLocks/>
          </p:cNvCxnSpPr>
          <p:nvPr/>
        </p:nvCxnSpPr>
        <p:spPr>
          <a:xfrm flipV="1">
            <a:off x="6318274" y="4537010"/>
            <a:ext cx="471493" cy="485552"/>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3E218352-FEAD-478A-AF0F-F5886D0328A4}"/>
              </a:ext>
            </a:extLst>
          </p:cNvPr>
          <p:cNvCxnSpPr>
            <a:cxnSpLocks/>
          </p:cNvCxnSpPr>
          <p:nvPr/>
        </p:nvCxnSpPr>
        <p:spPr>
          <a:xfrm flipH="1">
            <a:off x="10906411" y="2053760"/>
            <a:ext cx="467472" cy="365053"/>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B47AA1A5-5621-480B-AC7A-108C3FE67F4B}"/>
              </a:ext>
            </a:extLst>
          </p:cNvPr>
          <p:cNvCxnSpPr>
            <a:cxnSpLocks/>
          </p:cNvCxnSpPr>
          <p:nvPr/>
        </p:nvCxnSpPr>
        <p:spPr>
          <a:xfrm>
            <a:off x="10627068" y="5456530"/>
            <a:ext cx="515783" cy="497959"/>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472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Revenue by Customer Segment </a:t>
            </a:r>
          </a:p>
        </p:txBody>
      </p:sp>
      <p:sp>
        <p:nvSpPr>
          <p:cNvPr id="3" name="TextBox 2"/>
          <p:cNvSpPr txBox="1"/>
          <p:nvPr/>
        </p:nvSpPr>
        <p:spPr>
          <a:xfrm>
            <a:off x="265921" y="1049722"/>
            <a:ext cx="6026151" cy="4878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341753" rtl="0" fontAlgn="auto" latinLnBrk="0" hangingPunct="0">
              <a:lnSpc>
                <a:spcPct val="100000"/>
              </a:lnSpc>
              <a:spcBef>
                <a:spcPts val="1800"/>
              </a:spcBef>
              <a:spcAft>
                <a:spcPts val="0"/>
              </a:spcAft>
              <a:buClrTx/>
              <a:buSzTx/>
              <a:tabLst/>
            </a:pP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There are four different types of customer segemts comes under the Citi bank customer database.</a:t>
            </a:r>
            <a:endParaRPr lang="en-US" sz="1600" spc="-48">
              <a:latin typeface="Calibri" panose="020F0502020204030204" pitchFamily="34" charset="0"/>
              <a:cs typeface="Calibri" panose="020F0502020204030204" pitchFamily="34" charset="0"/>
            </a:endParaRPr>
          </a:p>
          <a:p>
            <a:pPr marL="342900" lvl="2" indent="-342900" defTabSz="341753">
              <a:spcBef>
                <a:spcPts val="1800"/>
              </a:spcBef>
              <a:buFont typeface="Arial" panose="020B0604020202020204" pitchFamily="34" charset="0"/>
              <a:buChar char="•"/>
            </a:pPr>
            <a:r>
              <a:rPr lang="en-US" sz="1600" spc="-48">
                <a:latin typeface="Calibri"/>
                <a:cs typeface="Calibri"/>
              </a:rPr>
              <a:t>1&gt; VIP Customers: The VIP customers average revenue for the three months of duration can be calculates as  $4806.83.</a:t>
            </a:r>
          </a:p>
          <a:p>
            <a:pPr marL="342900" lvl="2" indent="-342900" defTabSz="341753">
              <a:spcBef>
                <a:spcPts val="1800"/>
              </a:spcBef>
              <a:buFont typeface="Arial" panose="020B0604020202020204" pitchFamily="34" charset="0"/>
              <a:buChar char="•"/>
            </a:pPr>
            <a:r>
              <a:rPr lang="en-US" sz="1600" spc="-48">
                <a:latin typeface="Calibri"/>
                <a:cs typeface="Calibri"/>
              </a:rPr>
              <a:t>2&gt; Partnership Customers: The three month average revenue of Partnership customer is calculated as $4675.729</a:t>
            </a:r>
          </a:p>
          <a:p>
            <a:pPr marL="342900" lvl="2" indent="-342900" defTabSz="341753">
              <a:spcBef>
                <a:spcPts val="1800"/>
              </a:spcBef>
              <a:buFont typeface="Arial" panose="020B0604020202020204" pitchFamily="34" charset="0"/>
              <a:buChar char="•"/>
            </a:pPr>
            <a:r>
              <a:rPr lang="en-US" sz="1600" spc="-48">
                <a:latin typeface="Calibri"/>
                <a:cs typeface="Calibri"/>
              </a:rPr>
              <a:t>3&gt; Individual Customers: The three months average revenue of the Individual customer is calculated as $4870.595</a:t>
            </a:r>
          </a:p>
          <a:p>
            <a:pPr marL="342900" lvl="2" indent="-342900" defTabSz="341753">
              <a:spcBef>
                <a:spcPts val="1800"/>
              </a:spcBef>
              <a:buFont typeface="Arial" panose="020B0604020202020204" pitchFamily="34" charset="0"/>
              <a:buChar char="•"/>
            </a:pPr>
            <a:r>
              <a:rPr lang="en-US" sz="1600" spc="-48">
                <a:latin typeface="Calibri"/>
                <a:cs typeface="Calibri"/>
              </a:rPr>
              <a:t>4&gt; Company Customers: The overall revenue over specific duration of three months by company is established as $18212.62</a:t>
            </a:r>
          </a:p>
          <a:p>
            <a:pPr marL="342900" lvl="2" indent="-342900" defTabSz="341753">
              <a:spcBef>
                <a:spcPts val="1800"/>
              </a:spcBef>
              <a:buFont typeface="Arial" panose="020B0604020202020204" pitchFamily="34" charset="0"/>
              <a:buChar char="•"/>
            </a:pPr>
            <a:r>
              <a:rPr lang="en-US" sz="1800" b="1" spc="-48">
                <a:latin typeface="Calibri"/>
                <a:cs typeface="Calibri"/>
              </a:rPr>
              <a:t>Out of the all four segments Company segment has the highest average revenue over the three months period.</a:t>
            </a:r>
            <a:endParaRPr lang="en-US" sz="1800" b="1"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74D24E9-1237-A54A-8171-848586A23614}"/>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310367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Segment Engagement </a:t>
            </a:r>
          </a:p>
        </p:txBody>
      </p:sp>
      <p:sp>
        <p:nvSpPr>
          <p:cNvPr id="3" name="TextBox 2"/>
          <p:cNvSpPr txBox="1"/>
          <p:nvPr/>
        </p:nvSpPr>
        <p:spPr>
          <a:xfrm>
            <a:off x="257074" y="1049722"/>
            <a:ext cx="6026151"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endParaRPr lang="en-US" sz="1600" spc="-48">
              <a:latin typeface="Calibri"/>
              <a:cs typeface="Calibri"/>
            </a:endParaRPr>
          </a:p>
          <a:p>
            <a:pPr marL="342900" indent="-342900" defTabSz="341753">
              <a:spcBef>
                <a:spcPts val="1800"/>
              </a:spcBef>
              <a:buFont typeface="Arial" panose="020B0604020202020204" pitchFamily="34" charset="0"/>
              <a:buChar char="•"/>
            </a:pPr>
            <a:r>
              <a:rPr lang="en-US" sz="1600" spc="-48">
                <a:latin typeface="Calibri"/>
                <a:cs typeface="Calibri"/>
              </a:rPr>
              <a:t>As we can see there are four different segments according to the previous slide.</a:t>
            </a:r>
          </a:p>
          <a:p>
            <a:pPr marL="342900" indent="-342900" defTabSz="341753">
              <a:spcBef>
                <a:spcPts val="1800"/>
              </a:spcBef>
              <a:buFont typeface="Arial" panose="020B0604020202020204" pitchFamily="34" charset="0"/>
              <a:buChar char="•"/>
            </a:pPr>
            <a:r>
              <a:rPr lang="en-US" sz="1600" spc="-48">
                <a:latin typeface="Calibri"/>
                <a:cs typeface="Calibri"/>
              </a:rPr>
              <a:t>The Overall engagement can be established according to the tenure data related to each and every segment. As we can see Company  total tenure can be established as 5251.</a:t>
            </a:r>
          </a:p>
          <a:p>
            <a:pPr marL="342900" indent="-342900" defTabSz="341753">
              <a:spcBef>
                <a:spcPts val="1800"/>
              </a:spcBef>
              <a:buFont typeface="Arial" panose="020B0604020202020204" pitchFamily="34" charset="0"/>
              <a:buChar char="•"/>
            </a:pPr>
            <a:r>
              <a:rPr lang="en-US" sz="1600" spc="-48">
                <a:latin typeface="Calibri"/>
                <a:cs typeface="Calibri"/>
              </a:rPr>
              <a:t>All the accounts with Individual status contribute the tenure of 6999. Whereas, Partnership group is contributing  the total tenure of 7044.</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Finally, The VIP group is the highest contributing group with the tenure of 7326. That shows the VIP group is providing the highest engagement ration as compared to all other groups.</a:t>
            </a:r>
          </a:p>
          <a:p>
            <a:pPr marL="342900" indent="-342900" defTabSz="341753">
              <a:spcBef>
                <a:spcPts val="1800"/>
              </a:spcBef>
              <a:buFont typeface="Arial" panose="020B0604020202020204" pitchFamily="34" charset="0"/>
              <a:buChar char="•"/>
            </a:pPr>
            <a:r>
              <a:rPr lang="en-US" sz="1800" b="1" spc="-48">
                <a:latin typeface="Calibri"/>
                <a:cs typeface="Calibri"/>
              </a:rPr>
              <a:t>The VIP group is most engaged in the product</a:t>
            </a:r>
            <a:endParaRPr lang="en-US" sz="1800" b="1"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E46A3C98-613F-DA43-88B8-ADD29071AC75}"/>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98652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Transactional Revenue </a:t>
            </a:r>
          </a:p>
        </p:txBody>
      </p:sp>
      <p:sp>
        <p:nvSpPr>
          <p:cNvPr id="3" name="TextBox 2"/>
          <p:cNvSpPr txBox="1"/>
          <p:nvPr/>
        </p:nvSpPr>
        <p:spPr>
          <a:xfrm>
            <a:off x="257074" y="1049722"/>
            <a:ext cx="6026151" cy="3677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 total transaction revenue earned from the Domestic and the Foreign Transaction can be established as $82382.648</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During both Domestic Transaction Revenue and the revenue Generated by the Foreign Transaction fee, we can clearly establish the relationship between Foreign Transactional revenue percentage over the Total Transactional Revenue,</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800" b="1" spc="-48">
                <a:latin typeface="Calibri"/>
                <a:cs typeface="Calibri"/>
              </a:rPr>
              <a:t>Hence, 98% of the total transaction revenue over three months has been earned from the Foreign Transactions.</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5733D681-9AEB-6841-A551-285209F8DB4B}"/>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548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Acquisition Channels </a:t>
            </a:r>
          </a:p>
        </p:txBody>
      </p:sp>
      <p:sp>
        <p:nvSpPr>
          <p:cNvPr id="3" name="TextBox 2"/>
          <p:cNvSpPr txBox="1"/>
          <p:nvPr/>
        </p:nvSpPr>
        <p:spPr>
          <a:xfrm>
            <a:off x="257074" y="1049722"/>
            <a:ext cx="6026151"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There are four different types of Acquisition Channels,</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1&gt;  Email: The Email is a very basic form of acquisition channel  has proved less efficient as compared to the other types. Over the three months duration 112 customers found enrolled previously through Email.</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2&gt; Online: It is the vast and most successful medium with wide global reach. Most of the customer have been joined Citi through online channels. Total count will be 217</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3&gt; Targeted online: It's also another  form of Acquisition which is less efficient than the Online mode and secured 180 of the customer base.</a:t>
            </a:r>
          </a:p>
          <a:p>
            <a:pPr marL="342900" indent="-342900" defTabSz="341753">
              <a:spcBef>
                <a:spcPts val="1800"/>
              </a:spcBef>
              <a:buFont typeface="Arial" panose="020B0604020202020204" pitchFamily="34" charset="0"/>
              <a:buChar char="•"/>
            </a:pPr>
            <a:r>
              <a:rPr lang="en-US" sz="1600" spc="-48">
                <a:latin typeface="Calibri"/>
                <a:cs typeface="Calibri"/>
              </a:rPr>
              <a:t>4&gt; Telemarketing: With the help of advance Telemarketing  Citi secured 180 customers according to the three months database. Telemarketing and the Targeted Online mode are equally effective.</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800" b="1" spc="-48">
                <a:latin typeface="Calibri"/>
                <a:cs typeface="Calibri"/>
              </a:rPr>
              <a:t>The Online mode is the most successful Acquisition Channels in acquiring customers within this database.</a:t>
            </a:r>
            <a:endParaRPr lang="en-US" sz="1800" b="1"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72A14F06-7390-834B-B66B-D4FC9EB7390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730859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heme/theme1.xml><?xml version="1.0" encoding="utf-8"?>
<a:theme xmlns:a="http://schemas.openxmlformats.org/drawingml/2006/main" name="White">
  <a:themeElements>
    <a:clrScheme name="Citi">
      <a:dk1>
        <a:srgbClr val="5B5B5B"/>
      </a:dk1>
      <a:lt1>
        <a:srgbClr val="FFFFFF"/>
      </a:lt1>
      <a:dk2>
        <a:srgbClr val="0074B0"/>
      </a:dk2>
      <a:lt2>
        <a:srgbClr val="97999B"/>
      </a:lt2>
      <a:accent1>
        <a:srgbClr val="0E4B7E"/>
      </a:accent1>
      <a:accent2>
        <a:srgbClr val="36AFE0"/>
      </a:accent2>
      <a:accent3>
        <a:srgbClr val="FFAA11"/>
      </a:accent3>
      <a:accent4>
        <a:srgbClr val="FF0000"/>
      </a:accent4>
      <a:accent5>
        <a:srgbClr val="890C58"/>
      </a:accent5>
      <a:accent6>
        <a:srgbClr val="00B0B9"/>
      </a:accent6>
      <a:hlink>
        <a:srgbClr val="36AFE0"/>
      </a:hlink>
      <a:folHlink>
        <a:srgbClr val="36AF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CE7"/>
      </a:accent1>
      <a:accent2>
        <a:srgbClr val="707070"/>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HOSTNAME%">sydgcgwa089067.apac.nsroot.net</XMLData>
</file>

<file path=customXml/item2.xml><?xml version="1.0" encoding="utf-8"?>
<XMLData TextToDisplay="%CLASSIFICATIONDATETIME%">07:00 09/01/2020</XMLData>
</file>

<file path=customXml/item3.xml><?xml version="1.0" encoding="utf-8"?>
<XMLData TextToDisplay="%EMAILADDRESS%">cc61057@imcap.ap.ssmb.com</XMLData>
</file>

<file path=customXml/item4.xml><?xml version="1.0" encoding="utf-8"?>
<XMLData TextToDisplay="%DOCUMENTGUID%">{00000000-0000-0000-0000-000000000000}</XMLData>
</file>

<file path=customXml/item5.xml><?xml version="1.0" encoding="utf-8"?>
<XMLData TextToDisplay="RightsWATCHMark">7|CITI-No PII-Public|{00000000-0000-0000-0000-000000000000}</XMLData>
</file>

<file path=customXml/item6.xml><?xml version="1.0" encoding="utf-8"?>
<XMLData TextToDisplay="%USERNAME%">cc61057</XMLData>
</file>

<file path=customXml/itemProps1.xml><?xml version="1.0" encoding="utf-8"?>
<ds:datastoreItem xmlns:ds="http://schemas.openxmlformats.org/officeDocument/2006/customXml" ds:itemID="{458262B6-09BA-47DD-9ED9-4A44858DEC0A}">
  <ds:schemaRefs/>
</ds:datastoreItem>
</file>

<file path=customXml/itemProps2.xml><?xml version="1.0" encoding="utf-8"?>
<ds:datastoreItem xmlns:ds="http://schemas.openxmlformats.org/officeDocument/2006/customXml" ds:itemID="{AB9900DA-913B-4C93-B221-FA58A8CDF7DB}">
  <ds:schemaRefs/>
</ds:datastoreItem>
</file>

<file path=customXml/itemProps3.xml><?xml version="1.0" encoding="utf-8"?>
<ds:datastoreItem xmlns:ds="http://schemas.openxmlformats.org/officeDocument/2006/customXml" ds:itemID="{7BB400CA-72AD-48F0-BE1A-5CBC79395EF1}">
  <ds:schemaRefs/>
</ds:datastoreItem>
</file>

<file path=customXml/itemProps4.xml><?xml version="1.0" encoding="utf-8"?>
<ds:datastoreItem xmlns:ds="http://schemas.openxmlformats.org/officeDocument/2006/customXml" ds:itemID="{6B40AED4-691D-4990-B763-3DF25C09F957}">
  <ds:schemaRefs/>
</ds:datastoreItem>
</file>

<file path=customXml/itemProps5.xml><?xml version="1.0" encoding="utf-8"?>
<ds:datastoreItem xmlns:ds="http://schemas.openxmlformats.org/officeDocument/2006/customXml" ds:itemID="{6549A4A5-5615-447B-8424-22DEC9B16C8F}">
  <ds:schemaRefs/>
</ds:datastoreItem>
</file>

<file path=customXml/itemProps6.xml><?xml version="1.0" encoding="utf-8"?>
<ds:datastoreItem xmlns:ds="http://schemas.openxmlformats.org/officeDocument/2006/customXml" ds:itemID="{613390B3-741A-4351-B0D4-92C8BBCE11E8}">
  <ds:schemaRefs/>
</ds:datastoreItem>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Custom</PresentationFormat>
  <Paragraphs>68</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Helvetica Neue</vt:lpstr>
      <vt:lpstr>Interstate-Light</vt:lpstr>
      <vt:lpstr>Interstate-Regular</vt:lpstr>
      <vt:lpstr>White</vt:lpstr>
      <vt:lpstr>Product Name  Performance &amp; Insights – Q3 2019 </vt:lpstr>
      <vt:lpstr>Revenue Growth and Drivers </vt:lpstr>
      <vt:lpstr>Revenue by Customer Segment </vt:lpstr>
      <vt:lpstr>Segment Engagement </vt:lpstr>
      <vt:lpstr>Transactional Revenue </vt:lpstr>
      <vt:lpstr>Acquisition Channels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Valderrama, William [ICG-TTS NE]</dc:creator>
  <cp:lastModifiedBy>Sarvesh Kaushik</cp:lastModifiedBy>
  <cp:revision>2</cp:revision>
  <cp:lastPrinted>2019-06-12T05:29:56Z</cp:lastPrinted>
  <dcterms:modified xsi:type="dcterms:W3CDTF">2021-04-18T14:30:00Z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y fmtid="{D5CDD505-2E9C-101B-9397-08002B2CF9AE}" pid="3" name="RightsWATCHMark">
    <vt:lpwstr>7|CITI-No PII-Public|{00000000-0000-0000-0000-000000000000}</vt:lpwstr>
  </property>
</Properties>
</file>