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6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94660"/>
  </p:normalViewPr>
  <p:slideViewPr>
    <p:cSldViewPr snapToGrid="0">
      <p:cViewPr varScale="1">
        <p:scale>
          <a:sx n="72" d="100"/>
          <a:sy n="72" d="100"/>
        </p:scale>
        <p:origin x="7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94D66B-F343-4A18-BC0E-82A91BDC7F6B}"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191844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94D66B-F343-4A18-BC0E-82A91BDC7F6B}"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39803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94D66B-F343-4A18-BC0E-82A91BDC7F6B}"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361169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94D66B-F343-4A18-BC0E-82A91BDC7F6B}"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198665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4D66B-F343-4A18-BC0E-82A91BDC7F6B}"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93433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4D66B-F343-4A18-BC0E-82A91BDC7F6B}"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45486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4D66B-F343-4A18-BC0E-82A91BDC7F6B}"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394545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94D66B-F343-4A18-BC0E-82A91BDC7F6B}"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235060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4D66B-F343-4A18-BC0E-82A91BDC7F6B}"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30626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94D66B-F343-4A18-BC0E-82A91BDC7F6B}"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390779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94D66B-F343-4A18-BC0E-82A91BDC7F6B}"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0BB3F-52E4-4D0B-9E92-FF344D1C62ED}" type="slidenum">
              <a:rPr lang="en-US" smtClean="0"/>
              <a:t>‹#›</a:t>
            </a:fld>
            <a:endParaRPr lang="en-US"/>
          </a:p>
        </p:txBody>
      </p:sp>
    </p:spTree>
    <p:extLst>
      <p:ext uri="{BB962C8B-B14F-4D97-AF65-F5344CB8AC3E}">
        <p14:creationId xmlns:p14="http://schemas.microsoft.com/office/powerpoint/2010/main" val="1596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4D66B-F343-4A18-BC0E-82A91BDC7F6B}" type="datetimeFigureOut">
              <a:rPr lang="en-US" smtClean="0"/>
              <a:t>12/13/2020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0BB3F-52E4-4D0B-9E92-FF344D1C62ED}" type="slidenum">
              <a:rPr lang="en-US" smtClean="0"/>
              <a:t>‹#›</a:t>
            </a:fld>
            <a:endParaRPr lang="en-US"/>
          </a:p>
        </p:txBody>
      </p:sp>
    </p:spTree>
    <p:extLst>
      <p:ext uri="{BB962C8B-B14F-4D97-AF65-F5344CB8AC3E}">
        <p14:creationId xmlns:p14="http://schemas.microsoft.com/office/powerpoint/2010/main" val="140243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file:///C:\zSara\My%20Arduino%20Course\LDR_digital.PNG\LDR_digital.PNG.ino"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file:///C:\zSara\My%20Arduino%20Course\LDR_Analog\LDR_Analog.in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C:\zSara\My%20Arduino%20Course\PWM\PWM.ino"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file:///C:\zSara\My%20Arduino%20Course\PWM%20(DAC)\PWM__DAC_.in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file:///C:\zSara\My%20Arduino%20Course\Digital_and_Analog\Digital_and_Analog.ino"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file:///C:\zSara\My%20Arduino%20Course\Bluetooth_basic_code\Bluetooth_basic_code.ino"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Diagonal Corner Rectangle 3"/>
          <p:cNvSpPr/>
          <p:nvPr/>
        </p:nvSpPr>
        <p:spPr>
          <a:xfrm>
            <a:off x="3029803" y="2224585"/>
            <a:ext cx="6141493" cy="2497540"/>
          </a:xfrm>
          <a:prstGeom prst="round2DiagRect">
            <a:avLst/>
          </a:prstGeom>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54990" y="2640841"/>
            <a:ext cx="5691117" cy="1723549"/>
          </a:xfrm>
          <a:prstGeom prst="rect">
            <a:avLst/>
          </a:prstGeom>
          <a:noFill/>
        </p:spPr>
        <p:txBody>
          <a:bodyPr wrap="square" rtlCol="0">
            <a:spAutoFit/>
          </a:bodyPr>
          <a:lstStyle/>
          <a:p>
            <a:pPr algn="ctr"/>
            <a:r>
              <a:rPr lang="en-US" sz="8800" dirty="0" err="1">
                <a:solidFill>
                  <a:schemeClr val="bg1"/>
                </a:solidFill>
                <a:latin typeface="Imprint MT Shadow" panose="04020605060303030202" pitchFamily="82" charset="0"/>
              </a:rPr>
              <a:t>Arduino</a:t>
            </a:r>
            <a:endParaRPr lang="en-US" sz="8800" dirty="0">
              <a:solidFill>
                <a:schemeClr val="bg1"/>
              </a:solidFill>
              <a:latin typeface="Imprint MT Shadow" panose="04020605060303030202" pitchFamily="82" charset="0"/>
            </a:endParaRPr>
          </a:p>
          <a:p>
            <a:r>
              <a:rPr lang="en-US" dirty="0">
                <a:solidFill>
                  <a:schemeClr val="bg1"/>
                </a:solidFill>
                <a:latin typeface="Bell MT" panose="02020503060305020303" pitchFamily="18" charset="0"/>
              </a:rPr>
              <a:t>Session 3</a:t>
            </a:r>
          </a:p>
        </p:txBody>
      </p:sp>
      <p:sp>
        <p:nvSpPr>
          <p:cNvPr id="6" name="Rectangle 5"/>
          <p:cNvSpPr/>
          <p:nvPr/>
        </p:nvSpPr>
        <p:spPr>
          <a:xfrm>
            <a:off x="770504" y="5650173"/>
            <a:ext cx="1919115" cy="40011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b="1" i="1" dirty="0">
                <a:solidFill>
                  <a:srgbClr val="C00000"/>
                </a:solidFill>
              </a:rPr>
              <a:t>Sara </a:t>
            </a:r>
            <a:r>
              <a:rPr lang="en-US" sz="2000" b="1" i="1" dirty="0" err="1">
                <a:solidFill>
                  <a:srgbClr val="C00000"/>
                </a:solidFill>
              </a:rPr>
              <a:t>Almohands</a:t>
            </a:r>
            <a:endParaRPr lang="en-US" sz="2000" b="1" i="1" dirty="0">
              <a:solidFill>
                <a:srgbClr val="C00000"/>
              </a:solidFill>
            </a:endParaRPr>
          </a:p>
        </p:txBody>
      </p:sp>
    </p:spTree>
    <p:extLst>
      <p:ext uri="{BB962C8B-B14F-4D97-AF65-F5344CB8AC3E}">
        <p14:creationId xmlns:p14="http://schemas.microsoft.com/office/powerpoint/2010/main" val="113979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012" y="218364"/>
            <a:ext cx="4612943" cy="707886"/>
          </a:xfrm>
          <a:prstGeom prst="rect">
            <a:avLst/>
          </a:prstGeom>
          <a:noFill/>
        </p:spPr>
        <p:txBody>
          <a:bodyPr wrap="square" rtlCol="0">
            <a:spAutoFit/>
          </a:bodyPr>
          <a:lstStyle/>
          <a:p>
            <a:r>
              <a:rPr lang="en-US" sz="4000" dirty="0">
                <a:solidFill>
                  <a:schemeClr val="bg1"/>
                </a:solidFill>
              </a:rPr>
              <a:t>Digital sensors (LDR): </a:t>
            </a:r>
          </a:p>
        </p:txBody>
      </p:sp>
      <p:pic>
        <p:nvPicPr>
          <p:cNvPr id="5" name="Picture 4">
            <a:hlinkClick r:id="rId3" action="ppaction://hlinkfile"/>
          </p:cNvPr>
          <p:cNvPicPr>
            <a:picLocks noChangeAspect="1"/>
          </p:cNvPicPr>
          <p:nvPr/>
        </p:nvPicPr>
        <p:blipFill rotWithShape="1">
          <a:blip r:embed="rId4">
            <a:extLst>
              <a:ext uri="{28A0092B-C50C-407E-A947-70E740481C1C}">
                <a14:useLocalDpi xmlns:a14="http://schemas.microsoft.com/office/drawing/2010/main" val="0"/>
              </a:ext>
            </a:extLst>
          </a:blip>
          <a:srcRect r="8970"/>
          <a:stretch/>
        </p:blipFill>
        <p:spPr>
          <a:xfrm>
            <a:off x="6961920" y="1094841"/>
            <a:ext cx="5116349" cy="563427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81" y="1094841"/>
            <a:ext cx="6852739" cy="5634271"/>
          </a:xfrm>
          <a:prstGeom prst="rect">
            <a:avLst/>
          </a:prstGeom>
        </p:spPr>
      </p:pic>
    </p:spTree>
    <p:extLst>
      <p:ext uri="{BB962C8B-B14F-4D97-AF65-F5344CB8AC3E}">
        <p14:creationId xmlns:p14="http://schemas.microsoft.com/office/powerpoint/2010/main" val="24480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13898" y="327546"/>
            <a:ext cx="3712191" cy="769441"/>
          </a:xfrm>
          <a:prstGeom prst="rect">
            <a:avLst/>
          </a:prstGeom>
          <a:noFill/>
        </p:spPr>
        <p:txBody>
          <a:bodyPr wrap="square" rtlCol="0">
            <a:spAutoFit/>
          </a:bodyPr>
          <a:lstStyle/>
          <a:p>
            <a:r>
              <a:rPr lang="en-US" sz="4400" dirty="0">
                <a:solidFill>
                  <a:schemeClr val="bg1"/>
                </a:solidFill>
              </a:rPr>
              <a:t>Potentiometer:</a:t>
            </a:r>
            <a:r>
              <a:rPr lang="en-US"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39" y="1219817"/>
            <a:ext cx="6623098" cy="551643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5767" y="1624084"/>
            <a:ext cx="4902957" cy="4902957"/>
          </a:xfrm>
          <a:prstGeom prst="rect">
            <a:avLst/>
          </a:prstGeom>
        </p:spPr>
      </p:pic>
    </p:spTree>
    <p:extLst>
      <p:ext uri="{BB962C8B-B14F-4D97-AF65-F5344CB8AC3E}">
        <p14:creationId xmlns:p14="http://schemas.microsoft.com/office/powerpoint/2010/main" val="184352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54962" y="109183"/>
            <a:ext cx="5369538" cy="769441"/>
          </a:xfrm>
          <a:prstGeom prst="rect">
            <a:avLst/>
          </a:prstGeom>
          <a:noFill/>
        </p:spPr>
        <p:txBody>
          <a:bodyPr wrap="square" rtlCol="0">
            <a:spAutoFit/>
          </a:bodyPr>
          <a:lstStyle/>
          <a:p>
            <a:r>
              <a:rPr lang="en-US" sz="4400" dirty="0">
                <a:solidFill>
                  <a:schemeClr val="bg1"/>
                </a:solidFill>
              </a:rPr>
              <a:t>Analog sensor (LDR):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63" y="1091821"/>
            <a:ext cx="6568962" cy="5612053"/>
          </a:xfrm>
          <a:prstGeom prst="rect">
            <a:avLst/>
          </a:prstGeom>
        </p:spPr>
      </p:pic>
      <p:pic>
        <p:nvPicPr>
          <p:cNvPr id="4" name="Picture 3">
            <a:hlinkClick r:id="rId4" action="ppaction://hlinkfile"/>
          </p:cNvPr>
          <p:cNvPicPr>
            <a:picLocks noChangeAspect="1"/>
          </p:cNvPicPr>
          <p:nvPr/>
        </p:nvPicPr>
        <p:blipFill rotWithShape="1">
          <a:blip r:embed="rId5">
            <a:extLst>
              <a:ext uri="{28A0092B-C50C-407E-A947-70E740481C1C}">
                <a14:useLocalDpi xmlns:a14="http://schemas.microsoft.com/office/drawing/2010/main" val="0"/>
              </a:ext>
            </a:extLst>
          </a:blip>
          <a:srcRect r="4909"/>
          <a:stretch/>
        </p:blipFill>
        <p:spPr>
          <a:xfrm>
            <a:off x="6723926" y="1091821"/>
            <a:ext cx="5313400" cy="5612053"/>
          </a:xfrm>
          <a:prstGeom prst="rect">
            <a:avLst/>
          </a:prstGeom>
        </p:spPr>
      </p:pic>
    </p:spTree>
    <p:extLst>
      <p:ext uri="{BB962C8B-B14F-4D97-AF65-F5344CB8AC3E}">
        <p14:creationId xmlns:p14="http://schemas.microsoft.com/office/powerpoint/2010/main" val="51946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72956" y="313898"/>
            <a:ext cx="6455391" cy="707886"/>
          </a:xfrm>
          <a:prstGeom prst="rect">
            <a:avLst/>
          </a:prstGeom>
          <a:noFill/>
        </p:spPr>
        <p:txBody>
          <a:bodyPr wrap="square" rtlCol="0">
            <a:spAutoFit/>
          </a:bodyPr>
          <a:lstStyle/>
          <a:p>
            <a:r>
              <a:rPr lang="en-US" sz="4000" dirty="0">
                <a:solidFill>
                  <a:schemeClr val="bg1"/>
                </a:solidFill>
              </a:rPr>
              <a:t>Digital vs. Analog: </a:t>
            </a:r>
          </a:p>
        </p:txBody>
      </p:sp>
      <p:sp>
        <p:nvSpPr>
          <p:cNvPr id="2" name="Rounded Rectangle 1"/>
          <p:cNvSpPr/>
          <p:nvPr/>
        </p:nvSpPr>
        <p:spPr>
          <a:xfrm>
            <a:off x="95534" y="1201003"/>
            <a:ext cx="11941791" cy="5527343"/>
          </a:xfrm>
          <a:prstGeom prst="roundRect">
            <a:avLst/>
          </a:prstGeom>
          <a:solidFill>
            <a:srgbClr val="FF0000"/>
          </a:soli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77672" y="1433015"/>
            <a:ext cx="11136573" cy="5049672"/>
          </a:xfrm>
          <a:prstGeom prst="rect">
            <a:avLst/>
          </a:prstGeom>
          <a:noFill/>
        </p:spPr>
        <p:txBody>
          <a:bodyPr wrap="square" rtlCol="0">
            <a:spAutoFit/>
          </a:bodyPr>
          <a:lstStyle/>
          <a:p>
            <a:r>
              <a:rPr lang="en-US" dirty="0">
                <a:solidFill>
                  <a:schemeClr val="bg1"/>
                </a:solidFill>
              </a:rPr>
              <a:t>An analog signal is one that can take on any number of values, unlike a digital signal which has only two values: HIGH and LOW. To measure the value of analog signals, the </a:t>
            </a:r>
            <a:r>
              <a:rPr lang="en-US" dirty="0" err="1">
                <a:solidFill>
                  <a:schemeClr val="bg1"/>
                </a:solidFill>
              </a:rPr>
              <a:t>Arduino</a:t>
            </a:r>
            <a:r>
              <a:rPr lang="en-US" dirty="0">
                <a:solidFill>
                  <a:schemeClr val="bg1"/>
                </a:solidFill>
              </a:rPr>
              <a:t> has a built-in analog-to-digital converter (ADC). The ADC turns the analog voltage into a digital value. The function that you use to obtain the value of an analog signal is </a:t>
            </a:r>
            <a:r>
              <a:rPr lang="en-US" dirty="0" err="1">
                <a:solidFill>
                  <a:schemeClr val="bg1"/>
                </a:solidFill>
              </a:rPr>
              <a:t>analogRead</a:t>
            </a:r>
            <a:r>
              <a:rPr lang="en-US" dirty="0">
                <a:solidFill>
                  <a:schemeClr val="bg1"/>
                </a:solidFill>
              </a:rPr>
              <a:t>(pin). This function converts the value of the voltage on an analog input pin and returns a digital value from 0 to 1023, relative to the reference value. The default reference voltage is 5 V (for 5 V </a:t>
            </a:r>
            <a:r>
              <a:rPr lang="en-US" dirty="0" err="1">
                <a:solidFill>
                  <a:schemeClr val="bg1"/>
                </a:solidFill>
              </a:rPr>
              <a:t>Arduino</a:t>
            </a:r>
            <a:r>
              <a:rPr lang="en-US" dirty="0">
                <a:solidFill>
                  <a:schemeClr val="bg1"/>
                </a:solidFill>
              </a:rPr>
              <a:t> boards) or 3.3 V (for 3.3 V </a:t>
            </a:r>
            <a:r>
              <a:rPr lang="en-US" dirty="0" err="1">
                <a:solidFill>
                  <a:schemeClr val="bg1"/>
                </a:solidFill>
              </a:rPr>
              <a:t>Arduino</a:t>
            </a:r>
            <a:r>
              <a:rPr lang="en-US" dirty="0">
                <a:solidFill>
                  <a:schemeClr val="bg1"/>
                </a:solidFill>
              </a:rPr>
              <a:t> boards). It has one parameter which is the pin number.</a:t>
            </a:r>
          </a:p>
          <a:p>
            <a:endParaRPr lang="en-US" dirty="0">
              <a:solidFill>
                <a:schemeClr val="bg1"/>
              </a:solidFill>
            </a:endParaRPr>
          </a:p>
          <a:p>
            <a:r>
              <a:rPr lang="en-US" dirty="0">
                <a:solidFill>
                  <a:schemeClr val="bg1"/>
                </a:solidFill>
              </a:rPr>
              <a:t>The </a:t>
            </a:r>
            <a:r>
              <a:rPr lang="en-US" dirty="0" err="1">
                <a:solidFill>
                  <a:schemeClr val="bg1"/>
                </a:solidFill>
              </a:rPr>
              <a:t>Arduino</a:t>
            </a:r>
            <a:r>
              <a:rPr lang="en-US" dirty="0">
                <a:solidFill>
                  <a:schemeClr val="bg1"/>
                </a:solidFill>
              </a:rPr>
              <a:t> does not have a built-in digital-to-analog converter (DAC), but it can pulse-width modulate (PWM) a digital signal to achieve some of the functions of an analog output. The function used to output a PWM signal is </a:t>
            </a:r>
            <a:r>
              <a:rPr lang="en-US" dirty="0" err="1">
                <a:solidFill>
                  <a:schemeClr val="bg1"/>
                </a:solidFill>
              </a:rPr>
              <a:t>analogWrite</a:t>
            </a:r>
            <a:r>
              <a:rPr lang="en-US" dirty="0">
                <a:solidFill>
                  <a:schemeClr val="bg1"/>
                </a:solidFill>
              </a:rPr>
              <a:t>(pin, value). pin is the pin number used for the PWM output. value is a number proportional to the duty cycle of the signal. When value = 0, the signal is always off. When value = 255, the signal is always on. On most </a:t>
            </a:r>
            <a:r>
              <a:rPr lang="en-US" dirty="0" err="1">
                <a:solidFill>
                  <a:schemeClr val="bg1"/>
                </a:solidFill>
              </a:rPr>
              <a:t>Arduino</a:t>
            </a:r>
            <a:r>
              <a:rPr lang="en-US" dirty="0">
                <a:solidFill>
                  <a:schemeClr val="bg1"/>
                </a:solidFill>
              </a:rPr>
              <a:t> boards, the PWM function is available on pins 3, 5, 6, 9, 10, and 11. The frequency of the PWM signal on most pins is approximately 490 Hz. On the Uno and similar boards, pins 5 and 6 have a frequency of approximately 980 Hz. Pins 3 and 11 on the Leonardo also run at 980 Hz.</a:t>
            </a:r>
          </a:p>
          <a:p>
            <a:endParaRPr lang="en-US" dirty="0">
              <a:solidFill>
                <a:schemeClr val="bg1"/>
              </a:solidFill>
            </a:endParaRPr>
          </a:p>
          <a:p>
            <a:r>
              <a:rPr lang="en-US" dirty="0">
                <a:solidFill>
                  <a:schemeClr val="bg1"/>
                </a:solidFill>
              </a:rPr>
              <a:t>To map an analog input value, which ranges from 0 to 1023 to a PWM output signal, which ranges from 0 - 255, you can use the map(value, </a:t>
            </a:r>
            <a:r>
              <a:rPr lang="en-US" dirty="0" err="1">
                <a:solidFill>
                  <a:schemeClr val="bg1"/>
                </a:solidFill>
              </a:rPr>
              <a:t>fromLow</a:t>
            </a:r>
            <a:r>
              <a:rPr lang="en-US" dirty="0">
                <a:solidFill>
                  <a:schemeClr val="bg1"/>
                </a:solidFill>
              </a:rPr>
              <a:t>, </a:t>
            </a:r>
            <a:r>
              <a:rPr lang="en-US" dirty="0" err="1">
                <a:solidFill>
                  <a:schemeClr val="bg1"/>
                </a:solidFill>
              </a:rPr>
              <a:t>fromHigh</a:t>
            </a:r>
            <a:r>
              <a:rPr lang="en-US" dirty="0">
                <a:solidFill>
                  <a:schemeClr val="bg1"/>
                </a:solidFill>
              </a:rPr>
              <a:t>, </a:t>
            </a:r>
            <a:r>
              <a:rPr lang="en-US" dirty="0" err="1">
                <a:solidFill>
                  <a:schemeClr val="bg1"/>
                </a:solidFill>
              </a:rPr>
              <a:t>toLow</a:t>
            </a:r>
            <a:r>
              <a:rPr lang="en-US" dirty="0">
                <a:solidFill>
                  <a:schemeClr val="bg1"/>
                </a:solidFill>
              </a:rPr>
              <a:t>, </a:t>
            </a:r>
            <a:r>
              <a:rPr lang="en-US" dirty="0" err="1">
                <a:solidFill>
                  <a:schemeClr val="bg1"/>
                </a:solidFill>
              </a:rPr>
              <a:t>toHigh</a:t>
            </a:r>
            <a:r>
              <a:rPr lang="en-US" dirty="0">
                <a:solidFill>
                  <a:schemeClr val="bg1"/>
                </a:solidFill>
              </a:rPr>
              <a:t>) function. This function has five parameters, one is the variable in which the analog value is stored, while the others are 0, 1023, 0 and 255 respectively. </a:t>
            </a:r>
          </a:p>
        </p:txBody>
      </p:sp>
    </p:spTree>
    <p:extLst>
      <p:ext uri="{BB962C8B-B14F-4D97-AF65-F5344CB8AC3E}">
        <p14:creationId xmlns:p14="http://schemas.microsoft.com/office/powerpoint/2010/main" val="303234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72956" y="313898"/>
            <a:ext cx="6455391" cy="707886"/>
          </a:xfrm>
          <a:prstGeom prst="rect">
            <a:avLst/>
          </a:prstGeom>
          <a:noFill/>
        </p:spPr>
        <p:txBody>
          <a:bodyPr wrap="square" rtlCol="0">
            <a:spAutoFit/>
          </a:bodyPr>
          <a:lstStyle/>
          <a:p>
            <a:r>
              <a:rPr lang="en-US" sz="4000" dirty="0">
                <a:solidFill>
                  <a:schemeClr val="bg1"/>
                </a:solidFill>
                <a:hlinkClick r:id="rId3" action="ppaction://hlinkfile"/>
              </a:rPr>
              <a:t>PWM</a:t>
            </a:r>
            <a:r>
              <a:rPr lang="en-US" sz="4000" dirty="0">
                <a:solidFill>
                  <a:schemeClr val="bg1"/>
                </a:solidFill>
              </a:rPr>
              <a:t>.. DAC:</a:t>
            </a:r>
          </a:p>
        </p:txBody>
      </p:sp>
      <p:pic>
        <p:nvPicPr>
          <p:cNvPr id="5" name="Picture 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8667" y="1021784"/>
            <a:ext cx="8761026" cy="5706000"/>
          </a:xfrm>
          <a:prstGeom prst="rect">
            <a:avLst/>
          </a:prstGeom>
        </p:spPr>
      </p:pic>
    </p:spTree>
    <p:extLst>
      <p:ext uri="{BB962C8B-B14F-4D97-AF65-F5344CB8AC3E}">
        <p14:creationId xmlns:p14="http://schemas.microsoft.com/office/powerpoint/2010/main" val="791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595" y="1027018"/>
            <a:ext cx="7935450" cy="5711780"/>
          </a:xfrm>
          <a:prstGeom prst="rect">
            <a:avLst/>
          </a:prstGeom>
        </p:spPr>
      </p:pic>
      <p:sp>
        <p:nvSpPr>
          <p:cNvPr id="5" name="TextBox 4"/>
          <p:cNvSpPr txBox="1"/>
          <p:nvPr/>
        </p:nvSpPr>
        <p:spPr>
          <a:xfrm>
            <a:off x="347730" y="155977"/>
            <a:ext cx="4997002" cy="769441"/>
          </a:xfrm>
          <a:prstGeom prst="rect">
            <a:avLst/>
          </a:prstGeom>
          <a:noFill/>
        </p:spPr>
        <p:txBody>
          <a:bodyPr wrap="square" rtlCol="0">
            <a:spAutoFit/>
          </a:bodyPr>
          <a:lstStyle/>
          <a:p>
            <a:r>
              <a:rPr lang="en-US" sz="4400" dirty="0">
                <a:solidFill>
                  <a:schemeClr val="bg1"/>
                </a:solidFill>
              </a:rPr>
              <a:t>Digital and Analog: </a:t>
            </a:r>
          </a:p>
        </p:txBody>
      </p:sp>
    </p:spTree>
    <p:extLst>
      <p:ext uri="{BB962C8B-B14F-4D97-AF65-F5344CB8AC3E}">
        <p14:creationId xmlns:p14="http://schemas.microsoft.com/office/powerpoint/2010/main" val="320082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03369" y="264553"/>
            <a:ext cx="4394200" cy="707886"/>
          </a:xfrm>
          <a:prstGeom prst="rect">
            <a:avLst/>
          </a:prstGeom>
          <a:noFill/>
        </p:spPr>
        <p:txBody>
          <a:bodyPr wrap="square" rtlCol="0">
            <a:spAutoFit/>
          </a:bodyPr>
          <a:lstStyle/>
          <a:p>
            <a:r>
              <a:rPr lang="en-US" sz="4000" dirty="0">
                <a:solidFill>
                  <a:schemeClr val="bg1"/>
                </a:solidFill>
              </a:rPr>
              <a:t>Bluetooth Module:</a:t>
            </a:r>
          </a:p>
        </p:txBody>
      </p:sp>
      <p:pic>
        <p:nvPicPr>
          <p:cNvPr id="2" name="Picture 1">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511" y="1126986"/>
            <a:ext cx="8054154" cy="5601351"/>
          </a:xfrm>
          <a:prstGeom prst="rect">
            <a:avLst/>
          </a:prstGeom>
        </p:spPr>
      </p:pic>
    </p:spTree>
    <p:extLst>
      <p:ext uri="{BB962C8B-B14F-4D97-AF65-F5344CB8AC3E}">
        <p14:creationId xmlns:p14="http://schemas.microsoft.com/office/powerpoint/2010/main" val="42322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Diagonal Corner Rectangle 3"/>
          <p:cNvSpPr/>
          <p:nvPr/>
        </p:nvSpPr>
        <p:spPr>
          <a:xfrm>
            <a:off x="2646416" y="2192290"/>
            <a:ext cx="6724309" cy="2497540"/>
          </a:xfrm>
          <a:prstGeom prst="round2DiagRect">
            <a:avLst/>
          </a:prstGeom>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52570" y="2640841"/>
            <a:ext cx="6512000" cy="1323439"/>
          </a:xfrm>
          <a:prstGeom prst="rect">
            <a:avLst/>
          </a:prstGeom>
          <a:noFill/>
        </p:spPr>
        <p:txBody>
          <a:bodyPr wrap="square" rtlCol="0">
            <a:spAutoFit/>
          </a:bodyPr>
          <a:lstStyle/>
          <a:p>
            <a:pPr algn="ctr"/>
            <a:r>
              <a:rPr lang="en-US" sz="8000" dirty="0">
                <a:solidFill>
                  <a:schemeClr val="bg1"/>
                </a:solidFill>
                <a:latin typeface="Bookman Old Style" panose="02050604050505020204" pitchFamily="18" charset="0"/>
              </a:rPr>
              <a:t>End for now</a:t>
            </a:r>
          </a:p>
        </p:txBody>
      </p:sp>
    </p:spTree>
    <p:extLst>
      <p:ext uri="{BB962C8B-B14F-4D97-AF65-F5344CB8AC3E}">
        <p14:creationId xmlns:p14="http://schemas.microsoft.com/office/powerpoint/2010/main" val="1594062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415</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Bell MT</vt:lpstr>
      <vt:lpstr>Bookman Old Style</vt:lpstr>
      <vt:lpstr>Calibri</vt:lpstr>
      <vt:lpstr>Calibri Light</vt:lpstr>
      <vt:lpstr>Imprint MT Shadow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osama</dc:creator>
  <cp:lastModifiedBy>Sara Usama Shaker Ibrahim</cp:lastModifiedBy>
  <cp:revision>18</cp:revision>
  <dcterms:created xsi:type="dcterms:W3CDTF">2019-08-08T22:32:23Z</dcterms:created>
  <dcterms:modified xsi:type="dcterms:W3CDTF">2020-12-13T11:23:58Z</dcterms:modified>
</cp:coreProperties>
</file>