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3" r:id="rId5"/>
  </p:sldMasterIdLst>
  <p:sldIdLst>
    <p:sldId id="256" r:id="rId6"/>
    <p:sldId id="257" r:id="rId7"/>
    <p:sldId id="331" r:id="rId8"/>
    <p:sldId id="291" r:id="rId9"/>
    <p:sldId id="292" r:id="rId10"/>
    <p:sldId id="293" r:id="rId11"/>
    <p:sldId id="294" r:id="rId12"/>
    <p:sldId id="329" r:id="rId13"/>
    <p:sldId id="330" r:id="rId14"/>
    <p:sldId id="333" r:id="rId15"/>
    <p:sldId id="334" r:id="rId16"/>
    <p:sldId id="335" r:id="rId17"/>
    <p:sldId id="336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8" r:id="rId27"/>
    <p:sldId id="289" r:id="rId28"/>
    <p:sldId id="290" r:id="rId29"/>
    <p:sldId id="338" r:id="rId30"/>
    <p:sldId id="339" r:id="rId31"/>
    <p:sldId id="343" r:id="rId32"/>
    <p:sldId id="344" r:id="rId33"/>
    <p:sldId id="345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094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" y="0"/>
            <a:ext cx="9138285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" y="0"/>
            <a:ext cx="9144953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" y="0"/>
            <a:ext cx="9144953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353960" y="2165646"/>
            <a:ext cx="3997411" cy="799980"/>
          </a:xfrm>
        </p:spPr>
        <p:txBody>
          <a:bodyPr/>
          <a:lstStyle/>
          <a:p>
            <a:pPr algn="ctr"/>
            <a:r>
              <a:rPr lang="en-US" altLang="zh-CN" dirty="0"/>
              <a:t>Redis</a:t>
            </a:r>
            <a:endParaRPr lang="en-US" altLang="zh-CN" dirty="0"/>
          </a:p>
        </p:txBody>
      </p:sp>
      <p:sp>
        <p:nvSpPr>
          <p:cNvPr id="3" name="标题 1"/>
          <p:cNvSpPr txBox="1"/>
          <p:nvPr/>
        </p:nvSpPr>
        <p:spPr>
          <a:xfrm>
            <a:off x="6228186" y="4100631"/>
            <a:ext cx="2755193" cy="799980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solidFill>
                  <a:prstClr val="black"/>
                </a:solidFill>
              </a:rPr>
              <a:t>指导老师</a:t>
            </a:r>
            <a:r>
              <a:rPr lang="zh-CN" altLang="en-US" sz="1600" dirty="0" smtClean="0">
                <a:solidFill>
                  <a:prstClr val="black"/>
                </a:solidFill>
              </a:rPr>
              <a:t>：张良</a:t>
            </a:r>
            <a:endParaRPr lang="zh-CN" altLang="en-US" sz="1600" dirty="0">
              <a:solidFill>
                <a:prstClr val="black"/>
              </a:solidFill>
            </a:endParaRPr>
          </a:p>
          <a:p>
            <a:endParaRPr lang="en-US" altLang="zh-CN" sz="1600" dirty="0" smtClean="0">
              <a:solidFill>
                <a:prstClr val="black"/>
              </a:solidFill>
            </a:endParaRPr>
          </a:p>
          <a:p>
            <a:r>
              <a:rPr lang="zh-CN" altLang="en-US" sz="1600" dirty="0" smtClean="0">
                <a:solidFill>
                  <a:prstClr val="black"/>
                </a:solidFill>
              </a:rPr>
              <a:t>主讲人：</a:t>
            </a:r>
            <a:r>
              <a:rPr lang="en-US" altLang="zh-CN" sz="1600" dirty="0" smtClean="0">
                <a:solidFill>
                  <a:prstClr val="black"/>
                </a:solidFill>
              </a:rPr>
              <a:t>K12</a:t>
            </a:r>
            <a:r>
              <a:rPr lang="zh-CN" altLang="en-US" sz="1600" dirty="0" smtClean="0">
                <a:solidFill>
                  <a:prstClr val="black"/>
                </a:solidFill>
              </a:rPr>
              <a:t>部丁丹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直接连接符 7"/>
          <p:cNvCxnSpPr/>
          <p:nvPr>
            <p:custDataLst>
              <p:tags r:id="rId2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292" name="直接连接符 8"/>
          <p:cNvCxnSpPr/>
          <p:nvPr>
            <p:custDataLst>
              <p:tags r:id="rId3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6" name="任意多边形 15"/>
          <p:cNvSpPr/>
          <p:nvPr>
            <p:custDataLst>
              <p:tags r:id="rId4"/>
            </p:custDataLst>
          </p:nvPr>
        </p:nvSpPr>
        <p:spPr bwMode="auto">
          <a:xfrm>
            <a:off x="1439863" y="2457450"/>
            <a:ext cx="115252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  <a:alpha val="76000"/>
            </a:schemeClr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74963" y="270510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 Cluster</a:t>
            </a:r>
            <a:endParaRPr kumimoji="0" lang="zh-CN" altLang="en-US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Redis Cluster</a:t>
            </a:r>
            <a:endParaRPr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616624"/>
          </a:xfrm>
        </p:spPr>
        <p:txBody>
          <a:bodyPr/>
          <a:lstStyle/>
          <a:p>
            <a:pPr algn="l">
              <a:buFontTx/>
              <a:buNone/>
              <a:defRPr/>
            </a:pPr>
            <a:r>
              <a:rPr lang="en-US" altLang="zh-CN" sz="2000" dirty="0"/>
              <a:t>        </a:t>
            </a:r>
            <a:endParaRPr lang="en-US" altLang="zh-CN" sz="2000" dirty="0"/>
          </a:p>
          <a:p>
            <a:pPr algn="l">
              <a:lnSpc>
                <a:spcPct val="150000"/>
              </a:lnSpc>
              <a:buFontTx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smtClean="0">
                <a:sym typeface="+mn-ea"/>
              </a:rPr>
              <a:t>Redis Cluster</a:t>
            </a:r>
            <a:r>
              <a:rPr lang="zh-CN" altLang="en-US" sz="2000" dirty="0" smtClean="0">
                <a:sym typeface="+mn-ea"/>
              </a:rPr>
              <a:t>是</a:t>
            </a:r>
            <a:r>
              <a:rPr lang="en-US" altLang="zh-CN" sz="2000" dirty="0" smtClean="0">
                <a:sym typeface="+mn-ea"/>
              </a:rPr>
              <a:t>Redis</a:t>
            </a:r>
            <a:r>
              <a:rPr lang="zh-CN" altLang="en-US" sz="2000" dirty="0" smtClean="0">
                <a:sym typeface="+mn-ea"/>
              </a:rPr>
              <a:t>的分布式解决方案，在</a:t>
            </a:r>
            <a:r>
              <a:rPr lang="en-US" altLang="zh-CN" sz="2000" dirty="0" smtClean="0">
                <a:sym typeface="+mn-ea"/>
              </a:rPr>
              <a:t>3.0</a:t>
            </a:r>
            <a:r>
              <a:rPr lang="zh-CN" altLang="en-US" sz="2000" dirty="0" smtClean="0">
                <a:sym typeface="+mn-ea"/>
              </a:rPr>
              <a:t>版本正式推出，有效地解决了</a:t>
            </a:r>
            <a:r>
              <a:rPr lang="en-US" altLang="zh-CN" sz="2000" dirty="0" smtClean="0">
                <a:sym typeface="+mn-ea"/>
              </a:rPr>
              <a:t>Redis</a:t>
            </a:r>
            <a:r>
              <a:rPr lang="zh-CN" altLang="en-US" sz="2000" dirty="0" smtClean="0">
                <a:sym typeface="+mn-ea"/>
              </a:rPr>
              <a:t>分布式方面的需求。当遇到单机内存、并发、流量等瓶颈时，可以采用</a:t>
            </a:r>
            <a:r>
              <a:rPr lang="en-US" altLang="zh-CN" sz="2000" dirty="0" smtClean="0">
                <a:sym typeface="+mn-ea"/>
              </a:rPr>
              <a:t>cluster</a:t>
            </a:r>
            <a:r>
              <a:rPr lang="zh-CN" altLang="en-US" sz="2000" dirty="0" smtClean="0">
                <a:sym typeface="+mn-ea"/>
              </a:rPr>
              <a:t>架构方案达到负载均衡的目的。接下来从数据分区、搭建集群、节点通信、集群伸缩、请求路由、故障转移几个方面介绍</a:t>
            </a:r>
            <a:r>
              <a:rPr lang="en-US" altLang="zh-CN" sz="2000" dirty="0" smtClean="0">
                <a:sym typeface="+mn-ea"/>
              </a:rPr>
              <a:t>Redis Cluster</a:t>
            </a:r>
            <a:r>
              <a:rPr lang="zh-CN" altLang="en-US" sz="2000" dirty="0" smtClean="0">
                <a:sym typeface="+mn-ea"/>
              </a:rPr>
              <a:t>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/>
            <a:r>
              <a:rPr lang="zh-CN" altLang="en-US" sz="2400" dirty="0" err="1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数据分区</a:t>
            </a:r>
            <a:endParaRPr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616624"/>
          </a:xfrm>
        </p:spPr>
        <p:txBody>
          <a:bodyPr/>
          <a:lstStyle/>
          <a:p>
            <a:pPr algn="l">
              <a:buFontTx/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 smtClean="0">
                <a:sym typeface="+mn-ea"/>
              </a:rPr>
              <a:t>Redis Cluster</a:t>
            </a:r>
            <a:r>
              <a:rPr lang="zh-CN" altLang="zh-CN" sz="2000" dirty="0" smtClean="0">
                <a:sym typeface="+mn-ea"/>
              </a:rPr>
              <a:t>采用虚拟槽分区，所有的键根据哈希函数映射到</a:t>
            </a:r>
            <a:r>
              <a:rPr lang="en-US" altLang="zh-CN" sz="2000" dirty="0" smtClean="0">
                <a:sym typeface="+mn-ea"/>
              </a:rPr>
              <a:t>0~16383</a:t>
            </a:r>
            <a:r>
              <a:rPr lang="zh-CN" altLang="en-US" sz="2000" dirty="0" smtClean="0">
                <a:sym typeface="+mn-ea"/>
              </a:rPr>
              <a:t>整数槽内，每一个节点负责维护一部分槽以及槽所映射的键值数据。</a:t>
            </a:r>
            <a:endParaRPr lang="zh-CN" altLang="en-US" sz="2000" dirty="0" smtClean="0">
              <a:sym typeface="+mn-ea"/>
            </a:endParaRPr>
          </a:p>
          <a:p>
            <a:pPr algn="l">
              <a:buFontTx/>
              <a:buNone/>
              <a:defRPr/>
            </a:pPr>
            <a:endParaRPr lang="zh-CN" altLang="en-US" sz="2000" dirty="0"/>
          </a:p>
        </p:txBody>
      </p:sp>
      <p:sp>
        <p:nvSpPr>
          <p:cNvPr id="2" name="流程图: 可选过程 1"/>
          <p:cNvSpPr/>
          <p:nvPr/>
        </p:nvSpPr>
        <p:spPr>
          <a:xfrm>
            <a:off x="417830" y="3122930"/>
            <a:ext cx="914400" cy="61150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keys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2" idx="3"/>
          </p:cNvCxnSpPr>
          <p:nvPr/>
        </p:nvCxnSpPr>
        <p:spPr>
          <a:xfrm>
            <a:off x="1332230" y="3429000"/>
            <a:ext cx="6051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流程图: 可选过程 3"/>
          <p:cNvSpPr/>
          <p:nvPr/>
        </p:nvSpPr>
        <p:spPr>
          <a:xfrm>
            <a:off x="1971675" y="3122930"/>
            <a:ext cx="2223135" cy="61150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>
                <a:sym typeface="+mn-ea"/>
              </a:rPr>
              <a:t>CRC16(key)&amp;16383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4" idx="3"/>
          </p:cNvCxnSpPr>
          <p:nvPr/>
        </p:nvCxnSpPr>
        <p:spPr>
          <a:xfrm>
            <a:off x="4194810" y="3429000"/>
            <a:ext cx="5930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流程图: 可选过程 6"/>
          <p:cNvSpPr/>
          <p:nvPr/>
        </p:nvSpPr>
        <p:spPr>
          <a:xfrm>
            <a:off x="4787900" y="1821815"/>
            <a:ext cx="3751580" cy="412623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4972050" y="2153920"/>
            <a:ext cx="1513205" cy="501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0-3276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485255" y="2404745"/>
            <a:ext cx="6051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>
          <a:xfrm>
            <a:off x="7102475" y="2153920"/>
            <a:ext cx="1219835" cy="501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node-1</a:t>
            </a:r>
            <a:endParaRPr lang="en-US" altLang="zh-CN"/>
          </a:p>
        </p:txBody>
      </p:sp>
      <p:sp>
        <p:nvSpPr>
          <p:cNvPr id="12" name="流程图: 可选过程 11"/>
          <p:cNvSpPr/>
          <p:nvPr/>
        </p:nvSpPr>
        <p:spPr>
          <a:xfrm>
            <a:off x="4972050" y="2898775"/>
            <a:ext cx="1513840" cy="5187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3277-6553</a:t>
            </a:r>
            <a:endParaRPr lang="en-US" altLang="zh-CN"/>
          </a:p>
        </p:txBody>
      </p:sp>
      <p:sp>
        <p:nvSpPr>
          <p:cNvPr id="13" name="流程图: 可选过程 12"/>
          <p:cNvSpPr/>
          <p:nvPr/>
        </p:nvSpPr>
        <p:spPr>
          <a:xfrm>
            <a:off x="4972050" y="3660140"/>
            <a:ext cx="1512570" cy="5276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6554-9830</a:t>
            </a:r>
            <a:endParaRPr lang="en-US" altLang="zh-CN"/>
          </a:p>
        </p:txBody>
      </p:sp>
      <p:sp>
        <p:nvSpPr>
          <p:cNvPr id="14" name="流程图: 可选过程 13"/>
          <p:cNvSpPr/>
          <p:nvPr/>
        </p:nvSpPr>
        <p:spPr>
          <a:xfrm>
            <a:off x="4972050" y="4429760"/>
            <a:ext cx="1513840" cy="477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9831-13107</a:t>
            </a:r>
            <a:endParaRPr lang="en-US" altLang="zh-CN"/>
          </a:p>
        </p:txBody>
      </p:sp>
      <p:sp>
        <p:nvSpPr>
          <p:cNvPr id="15" name="流程图: 可选过程 14"/>
          <p:cNvSpPr/>
          <p:nvPr/>
        </p:nvSpPr>
        <p:spPr>
          <a:xfrm>
            <a:off x="4972050" y="5129530"/>
            <a:ext cx="1512570" cy="440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13108-16383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485255" y="3122930"/>
            <a:ext cx="6051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97320" y="3923665"/>
            <a:ext cx="6051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497320" y="4668520"/>
            <a:ext cx="6051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497320" y="5349240"/>
            <a:ext cx="6051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流程图: 可选过程 19"/>
          <p:cNvSpPr/>
          <p:nvPr/>
        </p:nvSpPr>
        <p:spPr>
          <a:xfrm>
            <a:off x="7102475" y="2915920"/>
            <a:ext cx="1219835" cy="501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node-2</a:t>
            </a:r>
            <a:endParaRPr lang="en-US" altLang="zh-CN"/>
          </a:p>
        </p:txBody>
      </p:sp>
      <p:sp>
        <p:nvSpPr>
          <p:cNvPr id="21" name="流程图: 可选过程 20"/>
          <p:cNvSpPr/>
          <p:nvPr/>
        </p:nvSpPr>
        <p:spPr>
          <a:xfrm>
            <a:off x="7102475" y="3686175"/>
            <a:ext cx="1219835" cy="501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node-3</a:t>
            </a:r>
            <a:endParaRPr lang="en-US" altLang="zh-CN"/>
          </a:p>
        </p:txBody>
      </p:sp>
      <p:sp>
        <p:nvSpPr>
          <p:cNvPr id="22" name="流程图: 可选过程 21"/>
          <p:cNvSpPr/>
          <p:nvPr/>
        </p:nvSpPr>
        <p:spPr>
          <a:xfrm>
            <a:off x="7102475" y="4405630"/>
            <a:ext cx="1219835" cy="501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node-4</a:t>
            </a:r>
            <a:endParaRPr lang="en-US" altLang="zh-CN"/>
          </a:p>
        </p:txBody>
      </p:sp>
      <p:sp>
        <p:nvSpPr>
          <p:cNvPr id="23" name="流程图: 可选过程 22"/>
          <p:cNvSpPr/>
          <p:nvPr/>
        </p:nvSpPr>
        <p:spPr>
          <a:xfrm>
            <a:off x="7090410" y="5098415"/>
            <a:ext cx="1219835" cy="501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node-5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集群搭建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616624"/>
          </a:xfrm>
        </p:spPr>
        <p:txBody>
          <a:bodyPr/>
          <a:lstStyle/>
          <a:p>
            <a:pPr algn="l">
              <a:lnSpc>
                <a:spcPct val="150000"/>
              </a:lnSpc>
              <a:buFontTx/>
              <a:buNone/>
              <a:defRPr/>
            </a:pPr>
            <a:r>
              <a:rPr lang="zh-CN" altLang="en-US" sz="2000" dirty="0" smtClean="0">
                <a:sym typeface="+mn-ea"/>
              </a:rPr>
              <a:t>搭建集群工作需要以下三个步骤：</a:t>
            </a:r>
            <a:endParaRPr lang="zh-CN" altLang="en-US" sz="2000" dirty="0" smtClean="0">
              <a:sym typeface="+mn-ea"/>
            </a:endParaRPr>
          </a:p>
          <a:p>
            <a:pPr algn="l">
              <a:lnSpc>
                <a:spcPct val="150000"/>
              </a:lnSpc>
              <a:buFontTx/>
              <a:buNone/>
              <a:defRPr/>
            </a:pPr>
            <a:r>
              <a:rPr lang="en-US" altLang="zh-CN" sz="2000" dirty="0" smtClean="0">
                <a:sym typeface="+mn-ea"/>
              </a:rPr>
              <a:t>1</a:t>
            </a:r>
            <a:r>
              <a:rPr lang="zh-CN" altLang="en-US" sz="2000" dirty="0" smtClean="0">
                <a:sym typeface="+mn-ea"/>
              </a:rPr>
              <a:t>、节点准备：</a:t>
            </a:r>
            <a:r>
              <a:rPr lang="en-US" altLang="zh-CN" sz="2000" dirty="0" smtClean="0">
                <a:sym typeface="+mn-ea"/>
              </a:rPr>
              <a:t>Redis</a:t>
            </a:r>
            <a:r>
              <a:rPr lang="zh-CN" altLang="en-US" sz="2000" dirty="0" smtClean="0">
                <a:sym typeface="+mn-ea"/>
              </a:rPr>
              <a:t>的每个节点需要开启</a:t>
            </a:r>
            <a:r>
              <a:rPr lang="en-US" altLang="zh-CN" sz="2000" dirty="0" smtClean="0">
                <a:sym typeface="+mn-ea"/>
              </a:rPr>
              <a:t>cluster-enabled yes</a:t>
            </a:r>
            <a:r>
              <a:rPr lang="zh-CN" altLang="en-US" sz="2000" dirty="0" smtClean="0">
                <a:sym typeface="+mn-ea"/>
              </a:rPr>
              <a:t>，</a:t>
            </a:r>
            <a:r>
              <a:rPr lang="zh-CN" altLang="en-US" sz="2000" dirty="0" smtClean="0">
                <a:sym typeface="+mn-ea"/>
              </a:rPr>
              <a:t>使用</a:t>
            </a:r>
            <a:r>
              <a:rPr lang="en-US" altLang="zh-CN" sz="2000" dirty="0" smtClean="0">
                <a:sym typeface="+mn-ea"/>
              </a:rPr>
              <a:t>redis-server</a:t>
            </a:r>
            <a:r>
              <a:rPr lang="zh-CN" altLang="en-US" sz="2000" dirty="0" smtClean="0">
                <a:sym typeface="+mn-ea"/>
              </a:rPr>
              <a:t>命令启动每个节点。</a:t>
            </a:r>
            <a:endParaRPr lang="zh-CN" altLang="en-US" sz="2000" dirty="0" smtClean="0">
              <a:sym typeface="+mn-ea"/>
            </a:endParaRPr>
          </a:p>
          <a:p>
            <a:pPr algn="l">
              <a:lnSpc>
                <a:spcPct val="150000"/>
              </a:lnSpc>
              <a:buFontTx/>
              <a:buNone/>
              <a:defRPr/>
            </a:pPr>
            <a:r>
              <a:rPr lang="en-US" altLang="zh-CN" sz="2000" dirty="0" smtClean="0">
                <a:sym typeface="+mn-ea"/>
              </a:rPr>
              <a:t>2</a:t>
            </a:r>
            <a:r>
              <a:rPr lang="zh-CN" altLang="en-US" sz="2000" dirty="0" smtClean="0">
                <a:sym typeface="+mn-ea"/>
              </a:rPr>
              <a:t>、节点握手：客户端发起命令</a:t>
            </a:r>
            <a:r>
              <a:rPr lang="en-US" altLang="zh-CN" sz="2000" dirty="0" smtClean="0">
                <a:sym typeface="+mn-ea"/>
              </a:rPr>
              <a:t>cluster meet {ip} {port}</a:t>
            </a:r>
            <a:r>
              <a:rPr lang="zh-CN" altLang="en-US" sz="2000" dirty="0" smtClean="0">
                <a:sym typeface="+mn-ea"/>
              </a:rPr>
              <a:t>进行握手</a:t>
            </a:r>
            <a:endParaRPr lang="zh-CN" altLang="en-US" sz="2000" dirty="0" smtClean="0">
              <a:sym typeface="+mn-ea"/>
            </a:endParaRPr>
          </a:p>
          <a:p>
            <a:pPr algn="l">
              <a:lnSpc>
                <a:spcPct val="150000"/>
              </a:lnSpc>
              <a:buFontTx/>
              <a:buNone/>
              <a:defRPr/>
            </a:pPr>
            <a:r>
              <a:rPr lang="en-US" altLang="zh-CN" sz="2000" dirty="0" smtClean="0">
                <a:sym typeface="+mn-ea"/>
              </a:rPr>
              <a:t>3</a:t>
            </a:r>
            <a:r>
              <a:rPr lang="zh-CN" altLang="en-US" sz="2000" dirty="0" smtClean="0">
                <a:sym typeface="+mn-ea"/>
              </a:rPr>
              <a:t>、分配槽：使用</a:t>
            </a:r>
            <a:r>
              <a:rPr lang="en-US" altLang="zh-CN" sz="2000" dirty="0" smtClean="0">
                <a:sym typeface="+mn-ea"/>
              </a:rPr>
              <a:t>cluster addslots</a:t>
            </a:r>
            <a:r>
              <a:rPr lang="zh-CN" altLang="en-US" sz="2000" dirty="0" smtClean="0">
                <a:sym typeface="+mn-ea"/>
              </a:rPr>
              <a:t>命令为节点分配槽。</a:t>
            </a:r>
            <a:endParaRPr lang="zh-CN" altLang="en-US" sz="2000" dirty="0" smtClean="0">
              <a:sym typeface="+mn-ea"/>
            </a:endParaRPr>
          </a:p>
          <a:p>
            <a:pPr algn="l">
              <a:buFontTx/>
              <a:buNone/>
              <a:defRPr/>
            </a:pPr>
            <a:endParaRPr lang="zh-CN" altLang="en-US" sz="2000" dirty="0"/>
          </a:p>
          <a:p>
            <a:pPr algn="l">
              <a:buFontTx/>
              <a:buNone/>
              <a:defRPr/>
            </a:pPr>
            <a:r>
              <a:rPr lang="zh-CN" altLang="en-US" sz="2000" dirty="0"/>
              <a:t>                             </a:t>
            </a:r>
            <a:r>
              <a:rPr lang="en-US" altLang="zh-CN" sz="2000" dirty="0"/>
              <a:t>cluster meet                        meet</a:t>
            </a:r>
            <a:endParaRPr lang="en-US" altLang="zh-CN" sz="2000" dirty="0"/>
          </a:p>
          <a:p>
            <a:pPr algn="l">
              <a:buFontTx/>
              <a:buNone/>
              <a:defRPr/>
            </a:pPr>
            <a:r>
              <a:rPr lang="en-US" altLang="zh-CN" sz="2000" dirty="0"/>
              <a:t>                            127.0.0.1 6380</a:t>
            </a:r>
            <a:endParaRPr lang="en-US" altLang="zh-CN" sz="2000" dirty="0"/>
          </a:p>
          <a:p>
            <a:pPr algn="l">
              <a:buFontTx/>
              <a:buNone/>
              <a:defRPr/>
            </a:pPr>
            <a:r>
              <a:rPr lang="en-US" altLang="zh-CN" sz="2000" dirty="0"/>
              <a:t>                                               </a:t>
            </a:r>
            <a:endParaRPr lang="zh-CN" altLang="en-US" sz="2000" dirty="0"/>
          </a:p>
        </p:txBody>
      </p:sp>
      <p:sp>
        <p:nvSpPr>
          <p:cNvPr id="2" name="流程图: 可选过程 1"/>
          <p:cNvSpPr/>
          <p:nvPr/>
        </p:nvSpPr>
        <p:spPr>
          <a:xfrm>
            <a:off x="739775" y="4124960"/>
            <a:ext cx="119507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2" idx="3"/>
            <a:endCxn id="4" idx="1"/>
          </p:cNvCxnSpPr>
          <p:nvPr/>
        </p:nvCxnSpPr>
        <p:spPr>
          <a:xfrm>
            <a:off x="1934845" y="4431030"/>
            <a:ext cx="1749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流程图: 可选过程 3"/>
          <p:cNvSpPr/>
          <p:nvPr/>
        </p:nvSpPr>
        <p:spPr>
          <a:xfrm>
            <a:off x="3684270" y="4124960"/>
            <a:ext cx="91440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6379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3"/>
          </p:cNvCxnSpPr>
          <p:nvPr/>
        </p:nvCxnSpPr>
        <p:spPr>
          <a:xfrm>
            <a:off x="4598670" y="4431030"/>
            <a:ext cx="7823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流程图: 可选过程 8"/>
          <p:cNvSpPr/>
          <p:nvPr/>
        </p:nvSpPr>
        <p:spPr>
          <a:xfrm>
            <a:off x="5380990" y="4124960"/>
            <a:ext cx="91440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节点通信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616624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zh-CN" sz="2000" dirty="0"/>
              <a:t>        </a:t>
            </a:r>
            <a:r>
              <a:rPr lang="zh-CN" altLang="en-US" sz="2000" dirty="0"/>
              <a:t>一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Gossip</a:t>
            </a:r>
            <a:r>
              <a:rPr lang="zh-CN" altLang="en-US" sz="2000" b="1" dirty="0"/>
              <a:t>消息： </a:t>
            </a:r>
            <a:r>
              <a:rPr lang="en-US" altLang="zh-CN" sz="2000" dirty="0">
                <a:sym typeface="+mn-ea"/>
              </a:rPr>
              <a:t>Redis</a:t>
            </a:r>
            <a:r>
              <a:rPr lang="zh-CN" altLang="en-US" sz="2000" dirty="0">
                <a:sym typeface="+mn-ea"/>
              </a:rPr>
              <a:t>集群采用</a:t>
            </a:r>
            <a:r>
              <a:rPr lang="en-US" altLang="zh-CN" sz="2000" dirty="0">
                <a:sym typeface="+mn-ea"/>
              </a:rPr>
              <a:t>P2P</a:t>
            </a:r>
            <a:r>
              <a:rPr lang="zh-CN" altLang="en-US" sz="2000" dirty="0">
                <a:sym typeface="+mn-ea"/>
              </a:rPr>
              <a:t>的</a:t>
            </a:r>
            <a:r>
              <a:rPr lang="en-US" altLang="zh-CN" sz="2000" dirty="0">
                <a:sym typeface="+mn-ea"/>
              </a:rPr>
              <a:t>Gossip</a:t>
            </a:r>
            <a:r>
              <a:rPr lang="zh-CN" altLang="en-US" sz="2000" dirty="0">
                <a:sym typeface="+mn-ea"/>
              </a:rPr>
              <a:t>协议，常用的</a:t>
            </a:r>
            <a:r>
              <a:rPr lang="en-US" altLang="zh-CN" sz="2000" dirty="0">
                <a:sym typeface="+mn-ea"/>
              </a:rPr>
              <a:t>Gossip</a:t>
            </a:r>
            <a:r>
              <a:rPr lang="zh-CN" altLang="en-US" sz="2000" dirty="0">
                <a:sym typeface="+mn-ea"/>
              </a:rPr>
              <a:t>消息可分为：</a:t>
            </a:r>
            <a:r>
              <a:rPr lang="en-US" altLang="zh-CN" sz="2000" dirty="0">
                <a:sym typeface="+mn-ea"/>
              </a:rPr>
              <a:t>ping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>
                <a:sym typeface="+mn-ea"/>
              </a:rPr>
              <a:t>pong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>
                <a:sym typeface="+mn-ea"/>
              </a:rPr>
              <a:t>meet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>
                <a:sym typeface="+mn-ea"/>
              </a:rPr>
              <a:t>fail</a:t>
            </a:r>
            <a:r>
              <a:rPr lang="zh-CN" altLang="en-US" sz="2000" dirty="0">
                <a:sym typeface="+mn-ea"/>
              </a:rPr>
              <a:t>等。</a:t>
            </a:r>
            <a:endParaRPr lang="zh-CN" altLang="en-US" sz="2000" b="1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                                           </a:t>
            </a:r>
            <a:r>
              <a:rPr lang="zh-CN" altLang="en-US" sz="2000" dirty="0"/>
              <a:t>不同消息的通信模式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                        meet                                                        ping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                        pong                                                        pong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                        pong                                                         fail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                         pong                                                        fail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                         pong                                                        fail</a:t>
            </a:r>
            <a:endParaRPr lang="en-US" altLang="zh-CN" sz="2000" dirty="0"/>
          </a:p>
        </p:txBody>
      </p:sp>
      <p:sp>
        <p:nvSpPr>
          <p:cNvPr id="2" name="椭圆 1"/>
          <p:cNvSpPr/>
          <p:nvPr/>
        </p:nvSpPr>
        <p:spPr>
          <a:xfrm>
            <a:off x="899795" y="23456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6379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2767330" y="23456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6380</a:t>
            </a: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1949450" y="2703830"/>
            <a:ext cx="734695" cy="113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1949450" y="2836545"/>
            <a:ext cx="734695" cy="113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4662170" y="23456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6379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6452235" y="23456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6380</a:t>
            </a:r>
            <a:endParaRPr lang="en-US" altLang="zh-CN"/>
          </a:p>
        </p:txBody>
      </p:sp>
      <p:sp>
        <p:nvSpPr>
          <p:cNvPr id="12" name="右箭头 11"/>
          <p:cNvSpPr/>
          <p:nvPr/>
        </p:nvSpPr>
        <p:spPr>
          <a:xfrm>
            <a:off x="5653405" y="2703830"/>
            <a:ext cx="734695" cy="113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0800000">
            <a:off x="5653405" y="2836545"/>
            <a:ext cx="734695" cy="113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99795" y="46488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6379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2767330" y="361378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6380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2767330" y="46488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6381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2767330" y="57556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1" name="右箭头 20"/>
          <p:cNvSpPr/>
          <p:nvPr/>
        </p:nvSpPr>
        <p:spPr>
          <a:xfrm rot="19800000">
            <a:off x="1781810" y="4510405"/>
            <a:ext cx="1018540" cy="1409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1922780" y="5049520"/>
            <a:ext cx="734695" cy="113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1680000">
            <a:off x="1787525" y="5589270"/>
            <a:ext cx="1018540" cy="1409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662170" y="46488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6379</a:t>
            </a:r>
            <a:endParaRPr lang="en-US" altLang="zh-CN"/>
          </a:p>
        </p:txBody>
      </p:sp>
      <p:sp>
        <p:nvSpPr>
          <p:cNvPr id="27" name="椭圆 26"/>
          <p:cNvSpPr/>
          <p:nvPr/>
        </p:nvSpPr>
        <p:spPr>
          <a:xfrm>
            <a:off x="6452235" y="361378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6380</a:t>
            </a:r>
            <a:endParaRPr lang="en-US" altLang="zh-CN"/>
          </a:p>
        </p:txBody>
      </p:sp>
      <p:sp>
        <p:nvSpPr>
          <p:cNvPr id="28" name="椭圆 27"/>
          <p:cNvSpPr/>
          <p:nvPr/>
        </p:nvSpPr>
        <p:spPr>
          <a:xfrm>
            <a:off x="6452235" y="46488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6381</a:t>
            </a:r>
            <a:endParaRPr lang="en-US" altLang="zh-CN"/>
          </a:p>
        </p:txBody>
      </p:sp>
      <p:sp>
        <p:nvSpPr>
          <p:cNvPr id="29" name="椭圆 28"/>
          <p:cNvSpPr/>
          <p:nvPr/>
        </p:nvSpPr>
        <p:spPr>
          <a:xfrm>
            <a:off x="6452235" y="57556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1" name="右箭头 30"/>
          <p:cNvSpPr/>
          <p:nvPr/>
        </p:nvSpPr>
        <p:spPr>
          <a:xfrm rot="19800000">
            <a:off x="5454015" y="4436745"/>
            <a:ext cx="1018540" cy="1409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5653405" y="5049520"/>
            <a:ext cx="734695" cy="113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1680000">
            <a:off x="5460365" y="5690235"/>
            <a:ext cx="1018540" cy="1409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节点通信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61662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2000" dirty="0"/>
              <a:t>         </a:t>
            </a:r>
            <a:r>
              <a:rPr lang="zh-CN" altLang="en-US" sz="2000" dirty="0"/>
              <a:t>二</a:t>
            </a:r>
            <a:r>
              <a:rPr lang="zh-CN" altLang="en-US" sz="2000" b="1" dirty="0"/>
              <a:t>：消息解析流程</a:t>
            </a:r>
            <a:endParaRPr lang="zh-CN" altLang="en-US" sz="2000" b="1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     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                                             </a:t>
            </a:r>
            <a:r>
              <a:rPr lang="en-US" altLang="zh-CN" sz="2000" dirty="0"/>
              <a:t>yes</a:t>
            </a:r>
            <a:r>
              <a:rPr lang="zh-CN" altLang="zh-CN" sz="2000" dirty="0"/>
              <a:t>                                          </a:t>
            </a:r>
            <a:r>
              <a:rPr lang="en-US" altLang="zh-CN" sz="2000" dirty="0"/>
              <a:t>no</a:t>
            </a:r>
            <a:endParaRPr lang="en-US" altLang="zh-CN" sz="2000" dirty="0"/>
          </a:p>
        </p:txBody>
      </p:sp>
      <p:sp>
        <p:nvSpPr>
          <p:cNvPr id="2" name="流程图: 可选过程 1"/>
          <p:cNvSpPr/>
          <p:nvPr/>
        </p:nvSpPr>
        <p:spPr>
          <a:xfrm>
            <a:off x="3416935" y="1508760"/>
            <a:ext cx="2164080" cy="4692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接收</a:t>
            </a:r>
            <a:r>
              <a:rPr lang="en-US" altLang="zh-CN"/>
              <a:t>ping/meet</a:t>
            </a:r>
            <a:r>
              <a:rPr lang="zh-CN" altLang="zh-CN"/>
              <a:t>消息</a:t>
            </a:r>
            <a:endParaRPr lang="zh-CN" altLang="zh-CN"/>
          </a:p>
        </p:txBody>
      </p:sp>
      <p:sp>
        <p:nvSpPr>
          <p:cNvPr id="4" name="下箭头 3"/>
          <p:cNvSpPr/>
          <p:nvPr/>
        </p:nvSpPr>
        <p:spPr>
          <a:xfrm>
            <a:off x="4436110" y="2056130"/>
            <a:ext cx="125095" cy="4127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3186430" y="2547620"/>
            <a:ext cx="2626995" cy="84264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3416935" y="2663190"/>
            <a:ext cx="1019175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消息头</a:t>
            </a:r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4561205" y="2663190"/>
            <a:ext cx="1019175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消息体</a:t>
            </a:r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437380" y="3390265"/>
            <a:ext cx="125095" cy="4127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决策 10"/>
          <p:cNvSpPr/>
          <p:nvPr/>
        </p:nvSpPr>
        <p:spPr>
          <a:xfrm>
            <a:off x="3592195" y="3803015"/>
            <a:ext cx="1815465" cy="9074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是否新节点</a:t>
            </a:r>
            <a:endParaRPr lang="zh-CN" altLang="en-US"/>
          </a:p>
        </p:txBody>
      </p:sp>
      <p:sp>
        <p:nvSpPr>
          <p:cNvPr id="12" name="流程图: 可选过程 11"/>
          <p:cNvSpPr/>
          <p:nvPr/>
        </p:nvSpPr>
        <p:spPr>
          <a:xfrm>
            <a:off x="1644650" y="4866005"/>
            <a:ext cx="1287145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发送</a:t>
            </a:r>
            <a:r>
              <a:rPr lang="en-US" altLang="zh-CN"/>
              <a:t>meet</a:t>
            </a:r>
            <a:r>
              <a:rPr lang="zh-CN" altLang="en-US"/>
              <a:t>消息握手</a:t>
            </a:r>
            <a:endParaRPr lang="zh-CN" altLang="en-US"/>
          </a:p>
        </p:txBody>
      </p:sp>
      <p:sp>
        <p:nvSpPr>
          <p:cNvPr id="13" name="流程图: 可选过程 12"/>
          <p:cNvSpPr/>
          <p:nvPr/>
        </p:nvSpPr>
        <p:spPr>
          <a:xfrm>
            <a:off x="6180455" y="4866005"/>
            <a:ext cx="1287145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更新节点状态</a:t>
            </a:r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3420000">
            <a:off x="3104515" y="4044315"/>
            <a:ext cx="76200" cy="10223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8120000">
            <a:off x="5822950" y="4051300"/>
            <a:ext cx="76200" cy="10223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可选过程 17"/>
          <p:cNvSpPr/>
          <p:nvPr/>
        </p:nvSpPr>
        <p:spPr>
          <a:xfrm>
            <a:off x="3689985" y="5767070"/>
            <a:ext cx="1647825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回复</a:t>
            </a:r>
            <a:r>
              <a:rPr lang="en-US" altLang="zh-CN"/>
              <a:t>pong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17580000">
            <a:off x="3166110" y="5201285"/>
            <a:ext cx="76200" cy="10223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3480000">
            <a:off x="5713095" y="5151120"/>
            <a:ext cx="85090" cy="9594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节点选择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61662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2000" dirty="0"/>
              <a:t>        </a:t>
            </a:r>
            <a:endParaRPr lang="zh-CN" altLang="en-US" sz="2000" dirty="0"/>
          </a:p>
        </p:txBody>
      </p:sp>
      <p:sp>
        <p:nvSpPr>
          <p:cNvPr id="2" name="流程图: 可选过程 1"/>
          <p:cNvSpPr/>
          <p:nvPr/>
        </p:nvSpPr>
        <p:spPr>
          <a:xfrm>
            <a:off x="568960" y="1161415"/>
            <a:ext cx="1649095" cy="4438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节点定时任务</a:t>
            </a:r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1350645" y="1605280"/>
            <a:ext cx="85725" cy="45021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69595" y="2132965"/>
            <a:ext cx="164846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每秒执行</a:t>
            </a:r>
            <a:r>
              <a:rPr lang="en-US" altLang="zh-CN"/>
              <a:t>10</a:t>
            </a:r>
            <a:r>
              <a:rPr lang="zh-CN" altLang="en-US"/>
              <a:t>次，间隔</a:t>
            </a:r>
            <a:r>
              <a:rPr lang="en-US" altLang="zh-CN"/>
              <a:t>1</a:t>
            </a:r>
            <a:r>
              <a:rPr lang="zh-CN" altLang="en-US"/>
              <a:t>秒</a:t>
            </a:r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1351280" y="3086100"/>
            <a:ext cx="85725" cy="45021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135890" y="3613785"/>
            <a:ext cx="2649855" cy="163004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323215" y="3708400"/>
            <a:ext cx="2339975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每秒随机选</a:t>
            </a:r>
            <a:r>
              <a:rPr lang="en-US" altLang="zh-CN" sz="1600"/>
              <a:t>5</a:t>
            </a:r>
            <a:r>
              <a:rPr lang="zh-CN" altLang="en-US" sz="1600"/>
              <a:t>个节点找出最久没通信的一个</a:t>
            </a:r>
            <a:endParaRPr lang="zh-CN" altLang="en-US" sz="1600"/>
          </a:p>
        </p:txBody>
      </p:sp>
      <p:sp>
        <p:nvSpPr>
          <p:cNvPr id="10" name="流程图: 可选过程 9"/>
          <p:cNvSpPr/>
          <p:nvPr/>
        </p:nvSpPr>
        <p:spPr>
          <a:xfrm>
            <a:off x="323215" y="4476750"/>
            <a:ext cx="2339975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最后通信时间大于</a:t>
            </a:r>
            <a:r>
              <a:rPr lang="en-US" altLang="zh-CN"/>
              <a:t>node-timeout/2</a:t>
            </a:r>
            <a:endParaRPr lang="en-US" altLang="zh-CN"/>
          </a:p>
        </p:txBody>
      </p:sp>
      <p:sp>
        <p:nvSpPr>
          <p:cNvPr id="11" name="右箭头 10"/>
          <p:cNvSpPr/>
          <p:nvPr/>
        </p:nvSpPr>
        <p:spPr>
          <a:xfrm>
            <a:off x="2896870" y="4320540"/>
            <a:ext cx="760730" cy="1562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流程图: 可选过程 11"/>
          <p:cNvSpPr/>
          <p:nvPr/>
        </p:nvSpPr>
        <p:spPr>
          <a:xfrm>
            <a:off x="3767455" y="3583940"/>
            <a:ext cx="2332355" cy="163004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流程图: 可选过程 12"/>
          <p:cNvSpPr/>
          <p:nvPr/>
        </p:nvSpPr>
        <p:spPr>
          <a:xfrm>
            <a:off x="3896995" y="3709035"/>
            <a:ext cx="207391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节点自身信息</a:t>
            </a:r>
            <a:endParaRPr lang="zh-CN" altLang="zh-CN"/>
          </a:p>
        </p:txBody>
      </p:sp>
      <p:sp>
        <p:nvSpPr>
          <p:cNvPr id="14" name="流程图: 可选过程 13"/>
          <p:cNvSpPr/>
          <p:nvPr/>
        </p:nvSpPr>
        <p:spPr>
          <a:xfrm>
            <a:off x="3896995" y="4476750"/>
            <a:ext cx="207391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1/10</a:t>
            </a:r>
            <a:r>
              <a:rPr lang="zh-CN" altLang="zh-CN"/>
              <a:t>其他节点信息</a:t>
            </a:r>
            <a:endParaRPr lang="zh-CN" altLang="zh-CN"/>
          </a:p>
        </p:txBody>
      </p:sp>
      <p:sp>
        <p:nvSpPr>
          <p:cNvPr id="15" name="右箭头 14"/>
          <p:cNvSpPr/>
          <p:nvPr/>
        </p:nvSpPr>
        <p:spPr>
          <a:xfrm>
            <a:off x="6181725" y="4319905"/>
            <a:ext cx="760730" cy="1562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可选过程 15"/>
          <p:cNvSpPr/>
          <p:nvPr/>
        </p:nvSpPr>
        <p:spPr>
          <a:xfrm>
            <a:off x="7163435" y="4091940"/>
            <a:ext cx="162306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发送</a:t>
            </a:r>
            <a:r>
              <a:rPr lang="en-US" altLang="zh-CN"/>
              <a:t>ping</a:t>
            </a:r>
            <a:r>
              <a:rPr lang="zh-CN" altLang="en-US"/>
              <a:t>消息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集群伸缩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61662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2000" dirty="0"/>
              <a:t>         </a:t>
            </a:r>
            <a:r>
              <a:rPr lang="zh-CN" altLang="en-US" sz="2000" b="1" dirty="0"/>
              <a:t>一：扩容集群：</a:t>
            </a:r>
            <a:r>
              <a:rPr lang="zh-CN" altLang="en-US" sz="2000" dirty="0">
                <a:sym typeface="+mn-ea"/>
              </a:rPr>
              <a:t>准备新节点、加入集群、</a:t>
            </a:r>
            <a:r>
              <a:rPr lang="zh-CN" altLang="zh-CN" sz="2000" dirty="0">
                <a:sym typeface="+mn-ea"/>
              </a:rPr>
              <a:t>迁移槽和数据</a:t>
            </a:r>
            <a:endParaRPr lang="zh-CN" altLang="en-US" sz="2000" b="1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         </a:t>
            </a:r>
            <a:endParaRPr lang="zh-CN" altLang="zh-CN" sz="2000" dirty="0"/>
          </a:p>
          <a:p>
            <a:pPr algn="l">
              <a:lnSpc>
                <a:spcPct val="100000"/>
              </a:lnSpc>
            </a:pPr>
            <a:r>
              <a:rPr lang="zh-CN" altLang="zh-CN" sz="2000" dirty="0"/>
              <a:t>                                  </a:t>
            </a:r>
            <a:r>
              <a:rPr lang="en-US" altLang="zh-CN" sz="1800" dirty="0"/>
              <a:t>1)</a:t>
            </a:r>
            <a:r>
              <a:rPr lang="zh-CN" altLang="zh-CN" sz="1800" dirty="0"/>
              <a:t> 目标节点准备导入槽</a:t>
            </a:r>
            <a:r>
              <a:rPr lang="en-US" altLang="zh-CN" sz="1800" dirty="0"/>
              <a:t>{slot}</a:t>
            </a:r>
            <a:endParaRPr lang="en-US" altLang="zh-CN" sz="18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                                  </a:t>
            </a:r>
            <a:r>
              <a:rPr lang="en-US" altLang="zh-CN" sz="1800" dirty="0"/>
              <a:t>6) </a:t>
            </a:r>
            <a:r>
              <a:rPr lang="zh-CN" altLang="zh-CN" sz="1800" dirty="0"/>
              <a:t>通知槽分配给目标节点</a:t>
            </a:r>
            <a:endParaRPr lang="zh-CN" altLang="zh-CN" sz="1800" dirty="0"/>
          </a:p>
          <a:p>
            <a:pPr algn="l">
              <a:lnSpc>
                <a:spcPct val="100000"/>
              </a:lnSpc>
            </a:pP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                                  </a:t>
            </a:r>
            <a:r>
              <a:rPr lang="en-US" altLang="zh-CN" sz="1800" dirty="0"/>
              <a:t>4)</a:t>
            </a:r>
            <a:r>
              <a:rPr lang="zh-CN" altLang="zh-CN" sz="1800" dirty="0"/>
              <a:t> 批量迁移相关键的数据</a:t>
            </a:r>
            <a:endParaRPr lang="zh-CN" altLang="zh-CN" sz="1800" dirty="0"/>
          </a:p>
          <a:p>
            <a:pPr algn="l">
              <a:lnSpc>
                <a:spcPct val="100000"/>
              </a:lnSpc>
            </a:pP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                                  </a:t>
            </a:r>
            <a:r>
              <a:rPr lang="en-US" altLang="zh-CN" sz="1800" dirty="0"/>
              <a:t>3) </a:t>
            </a:r>
            <a:r>
              <a:rPr lang="zh-CN" altLang="zh-CN" sz="1800" dirty="0"/>
              <a:t>获取</a:t>
            </a:r>
            <a:r>
              <a:rPr lang="en-US" altLang="zh-CN" sz="1800" dirty="0"/>
              <a:t>slot</a:t>
            </a:r>
            <a:r>
              <a:rPr lang="zh-CN" altLang="en-US" sz="1800" dirty="0"/>
              <a:t>下</a:t>
            </a:r>
            <a:r>
              <a:rPr lang="en-US" altLang="zh-CN" sz="1800" dirty="0"/>
              <a:t>{count}</a:t>
            </a:r>
            <a:r>
              <a:rPr lang="zh-CN" altLang="zh-CN" sz="1800" dirty="0"/>
              <a:t>个键</a:t>
            </a:r>
            <a:endParaRPr lang="zh-CN" altLang="zh-CN" sz="18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                                  </a:t>
            </a:r>
            <a:r>
              <a:rPr lang="en-US" altLang="zh-CN" sz="1800" dirty="0"/>
              <a:t>2)</a:t>
            </a:r>
            <a:r>
              <a:rPr lang="zh-CN" altLang="zh-CN" sz="1800" dirty="0"/>
              <a:t> 源节点准备导出槽</a:t>
            </a:r>
            <a:r>
              <a:rPr lang="en-US" altLang="zh-CN" sz="1800" dirty="0"/>
              <a:t>{slot}</a:t>
            </a:r>
            <a:endParaRPr lang="en-US" altLang="zh-CN" sz="1800" dirty="0"/>
          </a:p>
          <a:p>
            <a:pPr algn="l">
              <a:lnSpc>
                <a:spcPct val="150000"/>
              </a:lnSpc>
            </a:pPr>
            <a:endParaRPr lang="zh-CN" altLang="zh-CN" sz="2000" dirty="0"/>
          </a:p>
          <a:p>
            <a:pPr algn="l">
              <a:lnSpc>
                <a:spcPct val="150000"/>
              </a:lnSpc>
            </a:pPr>
            <a:r>
              <a:rPr lang="zh-CN" altLang="zh-CN" sz="2000" dirty="0"/>
              <a:t>       </a:t>
            </a:r>
            <a:r>
              <a:rPr lang="zh-CN" altLang="en-US" sz="2000" dirty="0"/>
              <a:t>     </a:t>
            </a:r>
            <a:endParaRPr lang="zh-CN" altLang="en-US" sz="2000" dirty="0"/>
          </a:p>
        </p:txBody>
      </p:sp>
      <p:sp>
        <p:nvSpPr>
          <p:cNvPr id="2" name="流程图: 可选过程 1"/>
          <p:cNvSpPr/>
          <p:nvPr/>
        </p:nvSpPr>
        <p:spPr>
          <a:xfrm>
            <a:off x="1303655" y="1938655"/>
            <a:ext cx="824865" cy="32626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5179060" y="1956435"/>
            <a:ext cx="1145540" cy="96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target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5179060" y="4249420"/>
            <a:ext cx="114554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source</a:t>
            </a: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2268220" y="2250440"/>
            <a:ext cx="2910840" cy="125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268220" y="2709545"/>
            <a:ext cx="2910840" cy="125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268220" y="4885055"/>
            <a:ext cx="2910840" cy="125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268220" y="4431665"/>
            <a:ext cx="2910840" cy="125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179060" y="3168015"/>
            <a:ext cx="114554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5)</a:t>
            </a:r>
            <a:r>
              <a:rPr lang="zh-CN" altLang="zh-CN"/>
              <a:t>循环迁移键</a:t>
            </a:r>
            <a:endParaRPr lang="en-US" altLang="zh-CN"/>
          </a:p>
        </p:txBody>
      </p:sp>
      <p:sp>
        <p:nvSpPr>
          <p:cNvPr id="12" name="右箭头 11"/>
          <p:cNvSpPr/>
          <p:nvPr/>
        </p:nvSpPr>
        <p:spPr>
          <a:xfrm>
            <a:off x="2268220" y="3562350"/>
            <a:ext cx="2910840" cy="125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节点通信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61662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2000" dirty="0"/>
              <a:t>         </a:t>
            </a:r>
            <a:r>
              <a:rPr lang="zh-CN" altLang="en-US" sz="2000" dirty="0"/>
              <a:t>二</a:t>
            </a:r>
            <a:r>
              <a:rPr lang="zh-CN" altLang="en-US" sz="2000" b="1" dirty="0"/>
              <a:t>：收缩集群：</a:t>
            </a:r>
            <a:r>
              <a:rPr lang="zh-CN" altLang="en-US" sz="2000" dirty="0">
                <a:sym typeface="+mn-ea"/>
              </a:rPr>
              <a:t>下线迁移槽、忘记节点</a:t>
            </a:r>
            <a:endParaRPr lang="zh-CN" altLang="en-US" sz="2000" b="1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         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endParaRPr lang="zh-CN" altLang="en-US" sz="2000" dirty="0"/>
          </a:p>
          <a:p>
            <a:pPr algn="l">
              <a:lnSpc>
                <a:spcPct val="100000"/>
              </a:lnSpc>
            </a:pPr>
            <a:endParaRPr lang="zh-CN" altLang="en-US" sz="2000" dirty="0"/>
          </a:p>
          <a:p>
            <a:pPr algn="l">
              <a:lnSpc>
                <a:spcPct val="100000"/>
              </a:lnSpc>
            </a:pPr>
            <a:endParaRPr lang="zh-CN" altLang="en-US" sz="2000" dirty="0"/>
          </a:p>
          <a:p>
            <a:pPr algn="l">
              <a:lnSpc>
                <a:spcPct val="100000"/>
              </a:lnSpc>
            </a:pP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zh-CN" altLang="en-US" sz="2000" dirty="0"/>
              <a:t>                                  </a:t>
            </a:r>
            <a:r>
              <a:rPr lang="en-US" altLang="zh-CN" sz="2000" dirty="0"/>
              <a:t>yes                                                       no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zh-CN" altLang="en-US" sz="2000" dirty="0"/>
              <a:t>                                                         </a:t>
            </a:r>
            <a:endParaRPr lang="zh-CN" altLang="en-US" sz="2000" dirty="0"/>
          </a:p>
        </p:txBody>
      </p:sp>
      <p:sp>
        <p:nvSpPr>
          <p:cNvPr id="2" name="椭圆 1"/>
          <p:cNvSpPr/>
          <p:nvPr/>
        </p:nvSpPr>
        <p:spPr>
          <a:xfrm>
            <a:off x="3767455" y="169608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下线节点</a:t>
            </a:r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4175125" y="2610485"/>
            <a:ext cx="99060" cy="5029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决策 3"/>
          <p:cNvSpPr/>
          <p:nvPr/>
        </p:nvSpPr>
        <p:spPr>
          <a:xfrm>
            <a:off x="3332480" y="3113405"/>
            <a:ext cx="1826895" cy="8566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是否持有槽</a:t>
            </a:r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1500505" y="4204970"/>
            <a:ext cx="159766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迁移槽到其他节点</a:t>
            </a:r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5364480" y="4184015"/>
            <a:ext cx="168783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通知其他节点忘记下线节点</a:t>
            </a:r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3420000">
            <a:off x="2788285" y="3351530"/>
            <a:ext cx="147320" cy="102552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8000000">
            <a:off x="5566410" y="3351530"/>
            <a:ext cx="147320" cy="102552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6200000">
            <a:off x="4159885" y="3521710"/>
            <a:ext cx="172720" cy="19786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流程图: 可选过程 11"/>
          <p:cNvSpPr/>
          <p:nvPr/>
        </p:nvSpPr>
        <p:spPr>
          <a:xfrm>
            <a:off x="3767455" y="5293995"/>
            <a:ext cx="122301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关闭节点</a:t>
            </a: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3420000">
            <a:off x="5151120" y="4721225"/>
            <a:ext cx="135890" cy="6680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请求路由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616624"/>
          </a:xfrm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 sz="2000" b="1" dirty="0"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 b="1" dirty="0">
                <a:sym typeface="+mn-ea"/>
              </a:rPr>
              <a:t>一：</a:t>
            </a:r>
            <a:r>
              <a:rPr lang="en-US" altLang="zh-CN" sz="2000" b="1" dirty="0">
                <a:sym typeface="+mn-ea"/>
              </a:rPr>
              <a:t>MOVED</a:t>
            </a:r>
            <a:r>
              <a:rPr lang="zh-CN" altLang="zh-CN" sz="2000" b="1" dirty="0">
                <a:sym typeface="+mn-ea"/>
              </a:rPr>
              <a:t>重定向：</a:t>
            </a:r>
            <a:r>
              <a:rPr lang="zh-CN" altLang="zh-CN" sz="2000" dirty="0">
                <a:sym typeface="+mn-ea"/>
              </a:rPr>
              <a:t>当客户端请求对应的节点不是自身则回复</a:t>
            </a:r>
            <a:r>
              <a:rPr lang="en-US" altLang="zh-CN" sz="2000" dirty="0">
                <a:sym typeface="+mn-ea"/>
              </a:rPr>
              <a:t>MOVED</a:t>
            </a:r>
            <a:r>
              <a:rPr lang="zh-CN" altLang="en-US" sz="2000" dirty="0">
                <a:sym typeface="+mn-ea"/>
              </a:rPr>
              <a:t>重定向错误。</a:t>
            </a:r>
            <a:endParaRPr lang="zh-CN" altLang="zh-CN" sz="2000" dirty="0"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b="1" dirty="0">
                <a:sym typeface="+mn-ea"/>
              </a:rPr>
              <a:t>      </a:t>
            </a:r>
            <a:endParaRPr lang="zh-CN" altLang="en-US" sz="20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                               </a:t>
            </a:r>
            <a:r>
              <a:rPr lang="en-US" altLang="zh-CN" sz="1800" dirty="0">
                <a:sym typeface="+mn-ea"/>
              </a:rPr>
              <a:t>1)</a:t>
            </a:r>
            <a:r>
              <a:rPr lang="zh-CN" altLang="zh-CN" sz="1800" dirty="0">
                <a:sym typeface="+mn-ea"/>
              </a:rPr>
              <a:t>发送键命令</a:t>
            </a:r>
            <a:endParaRPr lang="zh-CN" altLang="zh-CN" sz="1800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zh-CN" sz="1800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zh-CN" sz="1800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zh-CN" sz="1800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zh-CN" sz="1800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zh-CN" sz="18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dirty="0">
                <a:sym typeface="+mn-ea"/>
              </a:rPr>
              <a:t>                          </a:t>
            </a:r>
            <a:r>
              <a:rPr lang="en-US" altLang="zh-CN" sz="1800" dirty="0">
                <a:sym typeface="+mn-ea"/>
              </a:rPr>
              <a:t>4)</a:t>
            </a:r>
            <a:r>
              <a:rPr lang="zh-CN" altLang="zh-CN" sz="1800" dirty="0">
                <a:sym typeface="+mn-ea"/>
              </a:rPr>
              <a:t>发送键命令</a:t>
            </a:r>
            <a:endParaRPr lang="zh-CN" altLang="zh-CN" sz="1800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zh-CN" sz="1800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zh-CN" sz="1800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zh-CN" sz="18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dirty="0">
                <a:sym typeface="+mn-ea"/>
              </a:rPr>
              <a:t>                                                           </a:t>
            </a:r>
            <a:r>
              <a:rPr lang="en-US" altLang="zh-CN" sz="1800" dirty="0">
                <a:sym typeface="+mn-ea"/>
              </a:rPr>
              <a:t>no                                                  yes</a:t>
            </a:r>
            <a:endParaRPr lang="en-US" altLang="zh-CN" sz="1800" dirty="0">
              <a:sym typeface="+mn-ea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915670" y="2480945"/>
            <a:ext cx="824230" cy="41560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4514850" y="24809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任意节点</a:t>
            </a:r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4928870" y="3395345"/>
            <a:ext cx="85725" cy="3098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4334510" y="3705225"/>
            <a:ext cx="1391285" cy="61150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2)</a:t>
            </a:r>
            <a:r>
              <a:rPr lang="zh-CN" altLang="zh-CN"/>
              <a:t>计算槽和对应节点</a:t>
            </a:r>
            <a:endParaRPr lang="zh-CN" altLang="zh-CN"/>
          </a:p>
        </p:txBody>
      </p:sp>
      <p:sp>
        <p:nvSpPr>
          <p:cNvPr id="7" name="右箭头 6"/>
          <p:cNvSpPr/>
          <p:nvPr/>
        </p:nvSpPr>
        <p:spPr>
          <a:xfrm>
            <a:off x="1881505" y="3016885"/>
            <a:ext cx="2453005" cy="996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929505" y="4316730"/>
            <a:ext cx="85725" cy="3098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决策 10"/>
          <p:cNvSpPr/>
          <p:nvPr/>
        </p:nvSpPr>
        <p:spPr>
          <a:xfrm>
            <a:off x="4025265" y="4626610"/>
            <a:ext cx="189357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是否指向自己</a:t>
            </a:r>
            <a:endParaRPr lang="zh-CN" altLang="en-US"/>
          </a:p>
        </p:txBody>
      </p:sp>
      <p:sp>
        <p:nvSpPr>
          <p:cNvPr id="12" name="流程图: 可选过程 11"/>
          <p:cNvSpPr/>
          <p:nvPr/>
        </p:nvSpPr>
        <p:spPr>
          <a:xfrm>
            <a:off x="2762885" y="5340985"/>
            <a:ext cx="1854835" cy="4438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3-1)</a:t>
            </a:r>
            <a:r>
              <a:rPr lang="zh-CN" altLang="zh-CN"/>
              <a:t>回复</a:t>
            </a:r>
            <a:r>
              <a:rPr lang="en-US" altLang="zh-CN"/>
              <a:t>MOVED</a:t>
            </a:r>
            <a:endParaRPr lang="en-US" altLang="zh-CN"/>
          </a:p>
        </p:txBody>
      </p:sp>
      <p:sp>
        <p:nvSpPr>
          <p:cNvPr id="13" name="流程图: 可选过程 12"/>
          <p:cNvSpPr/>
          <p:nvPr/>
        </p:nvSpPr>
        <p:spPr>
          <a:xfrm>
            <a:off x="5519420" y="5340985"/>
            <a:ext cx="1607185" cy="4438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3-2)</a:t>
            </a:r>
            <a:r>
              <a:rPr lang="zh-CN" altLang="en-US"/>
              <a:t>执行命令</a:t>
            </a:r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3960000">
            <a:off x="3651885" y="4788535"/>
            <a:ext cx="76200" cy="736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8000000">
            <a:off x="6166485" y="4832985"/>
            <a:ext cx="76200" cy="6254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>
            <a:off x="1739900" y="5509260"/>
            <a:ext cx="880745" cy="107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660000">
            <a:off x="1737360" y="5975350"/>
            <a:ext cx="2606040" cy="1066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514215" y="5942965"/>
            <a:ext cx="1005840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目标节点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8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内容提要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531791" y="1641039"/>
            <a:ext cx="4740164" cy="336757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主从复制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集群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配置和调优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请求路由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61662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二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ASK</a:t>
            </a:r>
            <a:r>
              <a:rPr lang="zh-CN" altLang="en-US" sz="2000" b="1" dirty="0"/>
              <a:t>重定向：</a:t>
            </a:r>
            <a:r>
              <a:rPr lang="zh-CN" altLang="en-US" sz="2000" dirty="0"/>
              <a:t>槽在迁移过程中一部分数据在源节点，一部分在目标节点，此时请求源节点已经迁出的数据时便会返回</a:t>
            </a:r>
            <a:r>
              <a:rPr lang="en-US" altLang="zh-CN" sz="2000" dirty="0"/>
              <a:t>ASK</a:t>
            </a:r>
            <a:r>
              <a:rPr lang="zh-CN" altLang="en-US" sz="2000" dirty="0"/>
              <a:t>重定向。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                                              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                                             </a:t>
            </a:r>
            <a:r>
              <a:rPr lang="en-US" altLang="zh-CN" sz="1800" dirty="0"/>
              <a:t>1) </a:t>
            </a:r>
            <a:r>
              <a:rPr lang="zh-CN" altLang="zh-CN" sz="1800" dirty="0"/>
              <a:t>发送键命令</a:t>
            </a:r>
            <a:endParaRPr lang="zh-CN" altLang="zh-CN" sz="1800" dirty="0"/>
          </a:p>
          <a:p>
            <a:pPr algn="l">
              <a:lnSpc>
                <a:spcPct val="150000"/>
              </a:lnSpc>
            </a:pPr>
            <a:r>
              <a:rPr lang="zh-CN" altLang="zh-CN" sz="1800" dirty="0"/>
              <a:t>                                                       </a:t>
            </a:r>
            <a:r>
              <a:rPr lang="en-US" altLang="zh-CN" sz="1800" dirty="0"/>
              <a:t>2) </a:t>
            </a:r>
            <a:r>
              <a:rPr lang="zh-CN" altLang="zh-CN" sz="1800" dirty="0"/>
              <a:t>回复</a:t>
            </a:r>
            <a:r>
              <a:rPr lang="en-US" altLang="zh-CN" sz="1800" dirty="0"/>
              <a:t>ASK</a:t>
            </a:r>
            <a:r>
              <a:rPr lang="zh-CN" altLang="en-US" sz="1800" dirty="0"/>
              <a:t>转向</a:t>
            </a:r>
            <a:endParaRPr lang="zh-CN" altLang="en-US" sz="1800" dirty="0"/>
          </a:p>
          <a:p>
            <a:pPr algn="l">
              <a:lnSpc>
                <a:spcPct val="150000"/>
              </a:lnSpc>
            </a:pPr>
            <a:r>
              <a:rPr lang="zh-CN" altLang="en-US" sz="1800" dirty="0"/>
              <a:t>          </a:t>
            </a:r>
            <a:endParaRPr lang="zh-CN" altLang="en-US" sz="1800" dirty="0"/>
          </a:p>
          <a:p>
            <a:pPr algn="l">
              <a:lnSpc>
                <a:spcPct val="150000"/>
              </a:lnSpc>
            </a:pPr>
            <a:r>
              <a:rPr lang="en-US" altLang="zh-CN" sz="1800" dirty="0"/>
              <a:t>         5) </a:t>
            </a:r>
            <a:r>
              <a:rPr lang="zh-CN" altLang="zh-CN" sz="1800" dirty="0"/>
              <a:t>相应结果</a:t>
            </a:r>
            <a:r>
              <a:rPr lang="zh-CN" altLang="en-US" sz="1800" dirty="0"/>
              <a:t>                   </a:t>
            </a:r>
            <a:r>
              <a:rPr lang="en-US" altLang="zh-CN" sz="1800" dirty="0"/>
              <a:t>3)</a:t>
            </a:r>
            <a:r>
              <a:rPr lang="zh-CN" altLang="zh-CN" sz="1800" dirty="0"/>
              <a:t> </a:t>
            </a:r>
            <a:r>
              <a:rPr lang="en-US" altLang="zh-CN" sz="1800" dirty="0"/>
              <a:t>asking</a:t>
            </a:r>
            <a:endParaRPr lang="en-US" altLang="zh-CN" sz="1800" dirty="0"/>
          </a:p>
        </p:txBody>
      </p:sp>
      <p:sp>
        <p:nvSpPr>
          <p:cNvPr id="2" name="流程图: 可选过程 1"/>
          <p:cNvSpPr/>
          <p:nvPr/>
        </p:nvSpPr>
        <p:spPr>
          <a:xfrm>
            <a:off x="1874520" y="2831465"/>
            <a:ext cx="1171575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4973955" y="2680335"/>
            <a:ext cx="114681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source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>
            <a:off x="3202940" y="2978785"/>
            <a:ext cx="1540510" cy="1060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0800000">
            <a:off x="3202940" y="3170555"/>
            <a:ext cx="1540510" cy="1060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73885" y="5173345"/>
            <a:ext cx="1172210" cy="100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target</a:t>
            </a:r>
            <a:endParaRPr lang="en-US" altLang="zh-CN"/>
          </a:p>
        </p:txBody>
      </p:sp>
      <p:sp>
        <p:nvSpPr>
          <p:cNvPr id="9" name="下箭头 8"/>
          <p:cNvSpPr/>
          <p:nvPr/>
        </p:nvSpPr>
        <p:spPr>
          <a:xfrm>
            <a:off x="2807335" y="3594735"/>
            <a:ext cx="105410" cy="134239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407285" y="3594735"/>
            <a:ext cx="105410" cy="134239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2512695" y="3595370"/>
            <a:ext cx="208915" cy="1491615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4)</a:t>
            </a:r>
            <a:r>
              <a:rPr lang="zh-CN" altLang="zh-CN"/>
              <a:t>发送键命令</a:t>
            </a:r>
            <a:endParaRPr lang="zh-CN" altLang="zh-CN"/>
          </a:p>
        </p:txBody>
      </p:sp>
      <p:sp>
        <p:nvSpPr>
          <p:cNvPr id="12" name="上箭头 11"/>
          <p:cNvSpPr/>
          <p:nvPr/>
        </p:nvSpPr>
        <p:spPr>
          <a:xfrm>
            <a:off x="2087245" y="3595370"/>
            <a:ext cx="94615" cy="134175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故障转移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61662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一：故障发现：</a:t>
            </a:r>
            <a:r>
              <a:rPr lang="zh-CN" altLang="en-US" sz="2000" dirty="0">
                <a:sym typeface="+mn-ea"/>
              </a:rPr>
              <a:t>节点的下线状态分为两种：主观下线和客观下线。</a:t>
            </a:r>
            <a:endParaRPr lang="zh-CN" altLang="en-US" sz="20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/>
              <a:t>                                             </a:t>
            </a:r>
            <a:endParaRPr lang="zh-CN" altLang="en-US" sz="2000" b="1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    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                                    yes                 no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                                                         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                                                    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                                          </a:t>
            </a:r>
            <a:r>
              <a:rPr lang="zh-CN" altLang="en-US" sz="2000" b="1" dirty="0"/>
              <a:t>主观下线流程</a:t>
            </a:r>
            <a:r>
              <a:rPr lang="zh-CN" altLang="en-US" sz="2000" dirty="0"/>
              <a:t>              </a:t>
            </a:r>
            <a:endParaRPr lang="en-US" altLang="zh-CN" sz="2000" dirty="0"/>
          </a:p>
        </p:txBody>
      </p:sp>
      <p:sp>
        <p:nvSpPr>
          <p:cNvPr id="2" name="椭圆 1"/>
          <p:cNvSpPr/>
          <p:nvPr/>
        </p:nvSpPr>
        <p:spPr>
          <a:xfrm>
            <a:off x="2994660" y="160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节点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下箭头 2"/>
          <p:cNvSpPr/>
          <p:nvPr/>
        </p:nvSpPr>
        <p:spPr>
          <a:xfrm>
            <a:off x="3404235" y="2562860"/>
            <a:ext cx="106045" cy="391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决策 3"/>
          <p:cNvSpPr/>
          <p:nvPr/>
        </p:nvSpPr>
        <p:spPr>
          <a:xfrm>
            <a:off x="2749550" y="2985135"/>
            <a:ext cx="1415415" cy="611505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是否成功</a:t>
            </a:r>
            <a:endParaRPr lang="zh-CN" altLang="en-US" sz="1600"/>
          </a:p>
        </p:txBody>
      </p:sp>
      <p:sp>
        <p:nvSpPr>
          <p:cNvPr id="5" name="椭圆 4"/>
          <p:cNvSpPr/>
          <p:nvPr/>
        </p:nvSpPr>
        <p:spPr>
          <a:xfrm>
            <a:off x="1494155" y="44189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节点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下箭头 6"/>
          <p:cNvSpPr/>
          <p:nvPr/>
        </p:nvSpPr>
        <p:spPr>
          <a:xfrm rot="2940000">
            <a:off x="2632710" y="3347720"/>
            <a:ext cx="121285" cy="12363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1892300" y="3943985"/>
            <a:ext cx="106680" cy="39941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/>
        </p:nvSpPr>
        <p:spPr>
          <a:xfrm>
            <a:off x="1120775" y="3382645"/>
            <a:ext cx="1477010" cy="47752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1.1)</a:t>
            </a:r>
            <a:r>
              <a:rPr lang="zh-CN" altLang="zh-CN" sz="1600"/>
              <a:t> 回复</a:t>
            </a:r>
            <a:r>
              <a:rPr lang="en-US" altLang="zh-CN" sz="1600"/>
              <a:t>pong</a:t>
            </a:r>
            <a:r>
              <a:rPr lang="zh-CN" altLang="en-US" sz="1600"/>
              <a:t>消息</a:t>
            </a:r>
            <a:endParaRPr lang="zh-CN" altLang="en-US" sz="1600"/>
          </a:p>
        </p:txBody>
      </p:sp>
      <p:sp>
        <p:nvSpPr>
          <p:cNvPr id="11" name="上箭头 10"/>
          <p:cNvSpPr/>
          <p:nvPr/>
        </p:nvSpPr>
        <p:spPr>
          <a:xfrm rot="3060000">
            <a:off x="2352040" y="2171065"/>
            <a:ext cx="114300" cy="123698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流程图: 可选过程 11"/>
          <p:cNvSpPr/>
          <p:nvPr/>
        </p:nvSpPr>
        <p:spPr>
          <a:xfrm>
            <a:off x="820420" y="2037080"/>
            <a:ext cx="1588135" cy="61150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1.2)</a:t>
            </a:r>
            <a:r>
              <a:rPr lang="zh-CN" altLang="zh-CN" sz="1600"/>
              <a:t> 更新节点</a:t>
            </a:r>
            <a:r>
              <a:rPr lang="en-US" altLang="zh-CN" sz="1600"/>
              <a:t>B</a:t>
            </a:r>
            <a:r>
              <a:rPr lang="zh-CN" altLang="en-US" sz="1600"/>
              <a:t>最后通信时间</a:t>
            </a:r>
            <a:endParaRPr lang="zh-CN" altLang="en-US" sz="1600"/>
          </a:p>
        </p:txBody>
      </p:sp>
      <p:sp>
        <p:nvSpPr>
          <p:cNvPr id="13" name="流程图: 可选过程 12"/>
          <p:cNvSpPr/>
          <p:nvPr/>
        </p:nvSpPr>
        <p:spPr>
          <a:xfrm>
            <a:off x="2749550" y="2606040"/>
            <a:ext cx="1645920" cy="30480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发送</a:t>
            </a:r>
            <a:r>
              <a:rPr lang="en-US" altLang="zh-CN"/>
              <a:t>ping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010025" y="1996440"/>
            <a:ext cx="1346200" cy="1181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594350" y="1691640"/>
            <a:ext cx="1282065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cron</a:t>
            </a:r>
            <a:r>
              <a:rPr lang="zh-CN" altLang="en-US"/>
              <a:t>定时任务</a:t>
            </a:r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6280150" y="2648585"/>
            <a:ext cx="106045" cy="7340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流程图: 可选过程 16"/>
          <p:cNvSpPr/>
          <p:nvPr/>
        </p:nvSpPr>
        <p:spPr>
          <a:xfrm>
            <a:off x="4669790" y="3382645"/>
            <a:ext cx="3679825" cy="77025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3)</a:t>
            </a:r>
            <a:r>
              <a:rPr lang="zh-CN" altLang="zh-CN"/>
              <a:t> 与节点</a:t>
            </a:r>
            <a:r>
              <a:rPr lang="en-US" altLang="zh-CN"/>
              <a:t>B</a:t>
            </a:r>
            <a:r>
              <a:rPr lang="zh-CN" altLang="en-US"/>
              <a:t>最后通信时间超过</a:t>
            </a:r>
            <a:r>
              <a:rPr lang="en-US" altLang="zh-CN"/>
              <a:t>cluster-node-timeout</a:t>
            </a:r>
            <a:r>
              <a:rPr lang="zh-CN" altLang="zh-CN"/>
              <a:t>标记</a:t>
            </a:r>
            <a:r>
              <a:rPr lang="en-US" altLang="zh-CN"/>
              <a:t>pfail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8720000">
            <a:off x="4206875" y="3355340"/>
            <a:ext cx="121285" cy="12363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流程图: 可选过程 18"/>
          <p:cNvSpPr/>
          <p:nvPr/>
        </p:nvSpPr>
        <p:spPr>
          <a:xfrm>
            <a:off x="4767580" y="4418965"/>
            <a:ext cx="1842135" cy="61150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2)</a:t>
            </a:r>
            <a:r>
              <a:rPr lang="zh-CN" altLang="zh-CN"/>
              <a:t> 通信异常断开连接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故障转移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215" y="908685"/>
            <a:ext cx="8482965" cy="561657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2000" b="1" dirty="0"/>
              <a:t>                                                 </a:t>
            </a:r>
            <a:r>
              <a:rPr lang="zh-CN" altLang="en-US" sz="2000" b="1" dirty="0"/>
              <a:t>客观下线流程</a:t>
            </a:r>
            <a:endParaRPr lang="zh-CN" altLang="en-US" sz="2000" b="1" dirty="0"/>
          </a:p>
          <a:p>
            <a:pPr algn="l">
              <a:lnSpc>
                <a:spcPct val="100000"/>
              </a:lnSpc>
            </a:pPr>
            <a:r>
              <a:rPr lang="zh-CN" altLang="en-US" sz="2000" dirty="0"/>
              <a:t>         </a:t>
            </a:r>
            <a:endParaRPr lang="zh-CN" altLang="en-US" sz="2000" dirty="0"/>
          </a:p>
        </p:txBody>
      </p:sp>
      <p:sp>
        <p:nvSpPr>
          <p:cNvPr id="2" name="流程图: 可选过程 1"/>
          <p:cNvSpPr/>
          <p:nvPr/>
        </p:nvSpPr>
        <p:spPr>
          <a:xfrm>
            <a:off x="975995" y="2472055"/>
            <a:ext cx="1646555" cy="501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接收</a:t>
            </a:r>
            <a:r>
              <a:rPr lang="en-US" altLang="zh-CN"/>
              <a:t>ping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1721485" y="2973705"/>
            <a:ext cx="154940" cy="42799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233680" y="3401695"/>
            <a:ext cx="3130550" cy="74549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323215" y="3529330"/>
            <a:ext cx="1349375" cy="4895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包含其他</a:t>
            </a:r>
            <a:r>
              <a:rPr lang="en-US" altLang="zh-CN"/>
              <a:t>pfail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2012950" y="3534410"/>
            <a:ext cx="1257300" cy="484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主节点发送消息</a:t>
            </a:r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1722120" y="4147185"/>
            <a:ext cx="154940" cy="42799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/>
        </p:nvSpPr>
        <p:spPr>
          <a:xfrm>
            <a:off x="975995" y="4575175"/>
            <a:ext cx="1732915" cy="501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维护故障链表</a:t>
            </a: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721485" y="5076825"/>
            <a:ext cx="154940" cy="42799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流程图: 可选过程 11"/>
          <p:cNvSpPr/>
          <p:nvPr/>
        </p:nvSpPr>
        <p:spPr>
          <a:xfrm>
            <a:off x="1005840" y="5504815"/>
            <a:ext cx="170307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尝试客观下线</a:t>
            </a:r>
            <a:endParaRPr lang="zh-CN" altLang="en-US"/>
          </a:p>
        </p:txBody>
      </p:sp>
      <p:cxnSp>
        <p:nvCxnSpPr>
          <p:cNvPr id="15" name="直接连接符 14"/>
          <p:cNvCxnSpPr>
            <a:stCxn id="12" idx="3"/>
          </p:cNvCxnSpPr>
          <p:nvPr/>
        </p:nvCxnSpPr>
        <p:spPr>
          <a:xfrm flipV="1">
            <a:off x="2708910" y="5805170"/>
            <a:ext cx="1287145" cy="57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3996055" y="2708910"/>
            <a:ext cx="14605" cy="31076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流程图: 可选过程 17"/>
          <p:cNvSpPr/>
          <p:nvPr/>
        </p:nvSpPr>
        <p:spPr>
          <a:xfrm>
            <a:off x="5723890" y="2472055"/>
            <a:ext cx="1514475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计算有效下线报告数量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998595" y="2708910"/>
            <a:ext cx="172529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下箭头 19"/>
          <p:cNvSpPr/>
          <p:nvPr/>
        </p:nvSpPr>
        <p:spPr>
          <a:xfrm>
            <a:off x="6428105" y="3142615"/>
            <a:ext cx="106045" cy="39179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流程图: 决策 20"/>
          <p:cNvSpPr/>
          <p:nvPr/>
        </p:nvSpPr>
        <p:spPr>
          <a:xfrm>
            <a:off x="5460365" y="3535680"/>
            <a:ext cx="2089150" cy="8801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是否大于槽节点总数一半</a:t>
            </a:r>
            <a:endParaRPr lang="zh-CN" altLang="en-US" sz="1600"/>
          </a:p>
        </p:txBody>
      </p:sp>
      <p:sp>
        <p:nvSpPr>
          <p:cNvPr id="22" name="流程图: 可选过程 21"/>
          <p:cNvSpPr/>
          <p:nvPr/>
        </p:nvSpPr>
        <p:spPr>
          <a:xfrm>
            <a:off x="4404360" y="4575175"/>
            <a:ext cx="105664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退出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2520000">
            <a:off x="5166360" y="3983990"/>
            <a:ext cx="93980" cy="6324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 rot="19020000">
            <a:off x="7756525" y="3973830"/>
            <a:ext cx="76200" cy="6369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流程图: 可选过程 24"/>
          <p:cNvSpPr/>
          <p:nvPr/>
        </p:nvSpPr>
        <p:spPr>
          <a:xfrm>
            <a:off x="7239000" y="4566285"/>
            <a:ext cx="1550670" cy="5105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更新为客观下线</a:t>
            </a:r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7961630" y="5094605"/>
            <a:ext cx="106045" cy="39179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流程图: 可选过程 27"/>
          <p:cNvSpPr/>
          <p:nvPr/>
        </p:nvSpPr>
        <p:spPr>
          <a:xfrm>
            <a:off x="7125335" y="5504815"/>
            <a:ext cx="180848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向集群广播下线节点的</a:t>
            </a:r>
            <a:r>
              <a:rPr lang="en-US" altLang="zh-CN" sz="1600"/>
              <a:t>fail</a:t>
            </a:r>
            <a:r>
              <a:rPr lang="zh-CN" altLang="en-US" sz="1600"/>
              <a:t>消息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故障转移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11768" y="741715"/>
            <a:ext cx="8352928" cy="561662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二：故障恢复</a:t>
            </a:r>
            <a:endParaRPr lang="zh-CN" altLang="en-US" sz="2000" b="1" dirty="0"/>
          </a:p>
          <a:p>
            <a:pPr algn="l">
              <a:lnSpc>
                <a:spcPct val="150000"/>
              </a:lnSpc>
            </a:pPr>
            <a:endParaRPr lang="zh-CN" altLang="en-US" sz="2000" b="1" dirty="0"/>
          </a:p>
          <a:p>
            <a:pPr algn="l">
              <a:lnSpc>
                <a:spcPct val="150000"/>
              </a:lnSpc>
            </a:pPr>
            <a:endParaRPr lang="zh-CN" altLang="en-US" sz="2000" b="1" dirty="0"/>
          </a:p>
          <a:p>
            <a:pPr algn="l">
              <a:lnSpc>
                <a:spcPct val="150000"/>
              </a:lnSpc>
            </a:pPr>
            <a:endParaRPr lang="zh-CN" altLang="en-US" sz="2000" b="1" dirty="0"/>
          </a:p>
          <a:p>
            <a:pPr algn="l">
              <a:lnSpc>
                <a:spcPct val="150000"/>
              </a:lnSpc>
            </a:pPr>
            <a:endParaRPr lang="zh-CN" altLang="en-US" sz="2000" b="1" dirty="0"/>
          </a:p>
          <a:p>
            <a:pPr algn="l">
              <a:lnSpc>
                <a:spcPct val="150000"/>
              </a:lnSpc>
            </a:pPr>
            <a:endParaRPr lang="zh-CN" altLang="en-US" sz="2000" b="1" dirty="0"/>
          </a:p>
          <a:p>
            <a:pPr algn="l">
              <a:lnSpc>
                <a:spcPct val="150000"/>
              </a:lnSpc>
            </a:pPr>
            <a:endParaRPr lang="zh-CN" altLang="en-US" sz="2000" b="1" dirty="0"/>
          </a:p>
          <a:p>
            <a:pPr algn="l">
              <a:lnSpc>
                <a:spcPct val="150000"/>
              </a:lnSpc>
            </a:pPr>
            <a:endParaRPr lang="zh-CN" altLang="en-US" sz="2000" b="1" dirty="0"/>
          </a:p>
          <a:p>
            <a:pPr algn="l">
              <a:lnSpc>
                <a:spcPct val="150000"/>
              </a:lnSpc>
            </a:pPr>
            <a:r>
              <a:rPr lang="zh-CN" altLang="en-US" sz="2000" b="1" dirty="0"/>
              <a:t>                                                               </a:t>
            </a:r>
            <a:r>
              <a:rPr lang="zh-CN" altLang="en-US" sz="2000" dirty="0"/>
              <a:t>故障恢复流程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zh-CN" altLang="en-US" sz="2000" dirty="0"/>
              <a:t>         </a:t>
            </a:r>
            <a:endParaRPr lang="zh-CN" altLang="en-US" sz="2000" dirty="0"/>
          </a:p>
        </p:txBody>
      </p:sp>
      <p:sp>
        <p:nvSpPr>
          <p:cNvPr id="2" name="流程图: 可选过程 1"/>
          <p:cNvSpPr/>
          <p:nvPr/>
        </p:nvSpPr>
        <p:spPr>
          <a:xfrm>
            <a:off x="3061335" y="1387475"/>
            <a:ext cx="3141980" cy="3869055"/>
          </a:xfrm>
          <a:prstGeom prst="flowChartAlternateProcess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可选过程 2"/>
          <p:cNvSpPr/>
          <p:nvPr/>
        </p:nvSpPr>
        <p:spPr>
          <a:xfrm>
            <a:off x="3360420" y="1647190"/>
            <a:ext cx="2481580" cy="477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1) </a:t>
            </a:r>
            <a:r>
              <a:rPr lang="zh-CN" altLang="en-US"/>
              <a:t>资格检查</a:t>
            </a:r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3391535" y="2325370"/>
            <a:ext cx="2481580" cy="477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2) </a:t>
            </a:r>
            <a:r>
              <a:rPr lang="zh-CN" altLang="zh-CN"/>
              <a:t>准备选举时间</a:t>
            </a:r>
            <a:endParaRPr lang="zh-CN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3391535" y="2999105"/>
            <a:ext cx="2481580" cy="477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3) </a:t>
            </a:r>
            <a:r>
              <a:rPr lang="zh-CN" altLang="en-US"/>
              <a:t>发起选举</a:t>
            </a:r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3391535" y="3684905"/>
            <a:ext cx="2481580" cy="477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4) </a:t>
            </a:r>
            <a:r>
              <a:rPr lang="zh-CN" altLang="en-US"/>
              <a:t>选举投票</a:t>
            </a:r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3360420" y="4394835"/>
            <a:ext cx="2481580" cy="477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5) </a:t>
            </a:r>
            <a:r>
              <a:rPr lang="zh-CN" altLang="en-US"/>
              <a:t>替换主节点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集群运维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61662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开发和运维过程中常见的问题：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、超大规模集群带宽消耗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pub/sub</a:t>
            </a:r>
            <a:r>
              <a:rPr lang="zh-CN" altLang="zh-CN" sz="2000" dirty="0"/>
              <a:t>广播问题</a:t>
            </a:r>
            <a:endParaRPr lang="zh-CN" altLang="zh-CN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、集群节点倾斜问题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4</a:t>
            </a:r>
            <a:r>
              <a:rPr lang="zh-CN" altLang="en-US" sz="2000" dirty="0"/>
              <a:t>、手动故障转移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5</a:t>
            </a:r>
            <a:r>
              <a:rPr lang="zh-CN" altLang="en-US" sz="2000" dirty="0"/>
              <a:t>、在线迁移数据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2" name="直接连接符 8"/>
          <p:cNvCxnSpPr/>
          <p:nvPr>
            <p:custDataLst>
              <p:tags r:id="rId1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TextBox 2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" name="直接连接符 7"/>
          <p:cNvCxnSpPr/>
          <p:nvPr>
            <p:custDataLst>
              <p:tags r:id="rId3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" name="任意多边形 15"/>
          <p:cNvSpPr/>
          <p:nvPr>
            <p:custDataLst>
              <p:tags r:id="rId4"/>
            </p:custDataLst>
          </p:nvPr>
        </p:nvSpPr>
        <p:spPr bwMode="auto">
          <a:xfrm>
            <a:off x="1440180" y="2457450"/>
            <a:ext cx="143573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  <a:alpha val="76000"/>
            </a:schemeClr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01963" y="281305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r>
              <a:rPr kumimoji="0" lang="zh-CN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配置与优化</a:t>
            </a: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配置与优化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7"/>
          <p:cNvSpPr>
            <a:spLocks noGrp="1"/>
          </p:cNvSpPr>
          <p:nvPr/>
        </p:nvSpPr>
        <p:spPr>
          <a:xfrm>
            <a:off x="135255" y="872490"/>
            <a:ext cx="8154035" cy="555561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000" dirty="0"/>
              <a:t>一：最大内存及策略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maxmemory</a:t>
            </a:r>
            <a:r>
              <a:rPr lang="zh-CN" altLang="en-US" sz="2000" dirty="0"/>
              <a:t>：最大可用内存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maxmemory-policy</a:t>
            </a:r>
            <a:r>
              <a:rPr lang="zh-CN" altLang="en-US" sz="2000" dirty="0"/>
              <a:t>：内存不够时的淘汰策略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maxmemory-samples</a:t>
            </a:r>
            <a:r>
              <a:rPr lang="zh-CN" altLang="en-US" sz="2000" dirty="0"/>
              <a:t>：检测</a:t>
            </a:r>
            <a:r>
              <a:rPr lang="en-US" altLang="zh-CN" sz="2000" dirty="0"/>
              <a:t>LRU</a:t>
            </a:r>
            <a:r>
              <a:rPr lang="zh-CN" altLang="en-US" sz="2000" dirty="0"/>
              <a:t>采样数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1800" dirty="0"/>
              <a:t>内存溢出控制策略：</a:t>
            </a:r>
            <a:r>
              <a:rPr lang="en-US" altLang="zh-CN" sz="1800" dirty="0"/>
              <a:t>noeviction</a:t>
            </a:r>
            <a:r>
              <a:rPr lang="zh-CN" altLang="zh-CN" sz="1800" dirty="0"/>
              <a:t>、</a:t>
            </a:r>
            <a:r>
              <a:rPr lang="en-US" altLang="zh-CN" sz="1800" dirty="0"/>
              <a:t>volatile-lru</a:t>
            </a:r>
            <a:r>
              <a:rPr lang="zh-CN" altLang="zh-CN" sz="1800" dirty="0"/>
              <a:t>、</a:t>
            </a:r>
            <a:r>
              <a:rPr lang="en-US" altLang="zh-CN" sz="1800" dirty="0"/>
              <a:t>allkeys-lru</a:t>
            </a:r>
            <a:r>
              <a:rPr lang="zh-CN" altLang="zh-CN" sz="1800" dirty="0"/>
              <a:t>、</a:t>
            </a:r>
            <a:r>
              <a:rPr lang="en-US" altLang="zh-CN" sz="1800" dirty="0"/>
              <a:t>allkeys-random</a:t>
            </a:r>
            <a:r>
              <a:rPr lang="zh-CN" altLang="zh-CN" sz="1800" dirty="0"/>
              <a:t>、</a:t>
            </a:r>
            <a:r>
              <a:rPr lang="en-US" altLang="zh-CN" sz="1800" dirty="0"/>
              <a:t>volatile-random</a:t>
            </a:r>
            <a:r>
              <a:rPr lang="zh-CN" altLang="zh-CN" sz="1800" dirty="0"/>
              <a:t>、</a:t>
            </a:r>
            <a:r>
              <a:rPr lang="en-US" altLang="zh-CN" sz="1800" dirty="0"/>
              <a:t>volatile-ttl</a:t>
            </a:r>
            <a:r>
              <a:rPr lang="zh-CN" altLang="zh-CN" sz="1800" dirty="0"/>
              <a:t>。</a:t>
            </a:r>
            <a:endParaRPr lang="zh-CN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配置与优化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2390" y="827405"/>
            <a:ext cx="8999855" cy="561657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2000" dirty="0"/>
              <a:t>二：复制相关配置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slaveof {ip} {port}</a:t>
            </a:r>
            <a:r>
              <a:rPr lang="zh-CN" altLang="en-US" sz="2000" dirty="0"/>
              <a:t>：指定当前从节点配置哪个主节点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repl-ping-slave-period</a:t>
            </a:r>
            <a:r>
              <a:rPr lang="zh-CN" altLang="en-US" sz="2000" dirty="0"/>
              <a:t>：主节点定期向从节点发送</a:t>
            </a:r>
            <a:r>
              <a:rPr lang="en-US" altLang="zh-CN" sz="2000" dirty="0"/>
              <a:t>ping</a:t>
            </a:r>
            <a:r>
              <a:rPr lang="zh-CN" altLang="en-US" sz="2000" dirty="0"/>
              <a:t>命令周期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repl-timeout</a:t>
            </a:r>
            <a:r>
              <a:rPr lang="zh-CN" altLang="en-US" sz="2000" dirty="0"/>
              <a:t>：主从节点复制超时时间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repl-backlog-size</a:t>
            </a:r>
            <a:r>
              <a:rPr lang="zh-CN" altLang="en-US" sz="2000" dirty="0"/>
              <a:t>：复制积压缓存区大小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repl-backlog-ttl</a:t>
            </a:r>
            <a:r>
              <a:rPr lang="zh-CN" altLang="en-US" sz="2000" dirty="0"/>
              <a:t>：主节点在没有从节点的情况下多长时间释放复制积压缓存区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slave-priority</a:t>
            </a:r>
            <a:r>
              <a:rPr lang="zh-CN" altLang="en-US" sz="2000" dirty="0"/>
              <a:t>：从节点优先级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min-slaves-to-write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min-slaves-max-lag</a:t>
            </a:r>
            <a:r>
              <a:rPr lang="zh-CN" altLang="en-US" sz="2000" dirty="0"/>
              <a:t>：当主从延迟太大的时候主节点停止写入操作配置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slave-serve-stale-data</a:t>
            </a:r>
            <a:r>
              <a:rPr lang="zh-CN" altLang="en-US" sz="2000" dirty="0"/>
              <a:t>：当主从连接中断时从节点是否可以继续处理客户端请求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slave-read-only</a:t>
            </a:r>
            <a:r>
              <a:rPr lang="zh-CN" altLang="en-US" sz="2000" dirty="0"/>
              <a:t>：从节点是否开启只读模式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repl-disable-tcp-nodelay</a:t>
            </a:r>
            <a:r>
              <a:rPr lang="zh-CN" altLang="en-US" sz="2000" dirty="0"/>
              <a:t>：是否开启主从复制</a:t>
            </a:r>
            <a:r>
              <a:rPr lang="en-US" altLang="zh-CN" sz="2000" dirty="0"/>
              <a:t>socket</a:t>
            </a:r>
            <a:r>
              <a:rPr lang="zh-CN" altLang="en-US" sz="2000" dirty="0"/>
              <a:t>的</a:t>
            </a:r>
            <a:r>
              <a:rPr lang="en-US" altLang="zh-CN" sz="2000" dirty="0"/>
              <a:t>NO_DELAY</a:t>
            </a:r>
            <a:r>
              <a:rPr lang="zh-CN" altLang="en-US" sz="2000" dirty="0"/>
              <a:t>选项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repl-diskless-sync</a:t>
            </a:r>
            <a:r>
              <a:rPr lang="zh-CN" altLang="en-US" sz="2000" dirty="0"/>
              <a:t>：是否开启无盘复制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repl-diskless-sync-delay</a:t>
            </a:r>
            <a:r>
              <a:rPr lang="zh-CN" altLang="en-US" sz="2000" dirty="0"/>
              <a:t>：开启无盘复制后延迟多少秒进行</a:t>
            </a:r>
            <a:r>
              <a:rPr lang="en-US" altLang="zh-CN" sz="2000" dirty="0"/>
              <a:t>RDB</a:t>
            </a:r>
            <a:r>
              <a:rPr lang="zh-CN" altLang="en-US" sz="2000" dirty="0"/>
              <a:t>创建操作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配置与优化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2390" y="827405"/>
            <a:ext cx="8999855" cy="561657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2000" dirty="0"/>
              <a:t>三：客户端相关配置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maxclients</a:t>
            </a:r>
            <a:r>
              <a:rPr lang="zh-CN" altLang="en-US" sz="2000" dirty="0"/>
              <a:t>：最大客户端连接数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client-output-buffer-limit</a:t>
            </a:r>
            <a:r>
              <a:rPr lang="zh-CN" altLang="en-US" sz="2000" dirty="0"/>
              <a:t>：客户端输出缓冲区限制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timeout</a:t>
            </a:r>
            <a:r>
              <a:rPr lang="zh-CN" altLang="en-US" sz="2000" dirty="0"/>
              <a:t>：客户端闲置多少秒后关闭连接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tcp-keepalive</a:t>
            </a:r>
            <a:r>
              <a:rPr lang="zh-CN" altLang="en-US" sz="2000" dirty="0"/>
              <a:t>：检测</a:t>
            </a:r>
            <a:r>
              <a:rPr lang="en-US" altLang="zh-CN" sz="2000" dirty="0"/>
              <a:t>TCP</a:t>
            </a:r>
            <a:r>
              <a:rPr lang="zh-CN" altLang="en-US" sz="2000" dirty="0"/>
              <a:t>连接活性的周期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zh-CN" altLang="en-US" sz="2000" dirty="0"/>
              <a:t>四：集群相关配置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cluster-node-timeout</a:t>
            </a:r>
            <a:r>
              <a:rPr lang="zh-CN" altLang="en-US" sz="2000" dirty="0"/>
              <a:t>：集群节点超时时间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cluster-migration-barrier</a:t>
            </a:r>
            <a:r>
              <a:rPr lang="zh-CN" altLang="en-US" sz="2000" dirty="0"/>
              <a:t>：主从节点切换需要的从节点数最小个数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cluster-slave-validity-factor</a:t>
            </a:r>
            <a:r>
              <a:rPr lang="zh-CN" altLang="en-US" sz="2000" dirty="0"/>
              <a:t>：从节点有效性判断因子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cluster-require-full-coverage</a:t>
            </a:r>
            <a:r>
              <a:rPr lang="zh-CN" altLang="en-US" sz="2000" dirty="0"/>
              <a:t>：集群是否需要所有的</a:t>
            </a:r>
            <a:r>
              <a:rPr lang="en-US" altLang="zh-CN" sz="2000" dirty="0"/>
              <a:t>slot</a:t>
            </a:r>
            <a:r>
              <a:rPr lang="zh-CN" altLang="en-US" sz="2000" dirty="0"/>
              <a:t>都分配给在线节点才能正常访问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cluster-enabled</a:t>
            </a:r>
            <a:r>
              <a:rPr lang="zh-CN" altLang="en-US" sz="2000" dirty="0"/>
              <a:t>：是否开启集群模式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cluster-config-file</a:t>
            </a:r>
            <a:r>
              <a:rPr lang="zh-CN" altLang="en-US" sz="2000" dirty="0"/>
              <a:t>：集群配置文件名称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2" name="直接连接符 8"/>
          <p:cNvCxnSpPr/>
          <p:nvPr>
            <p:custDataLst>
              <p:tags r:id="rId1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TextBox 2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</a:t>
            </a:r>
            <a:endParaRPr kumimoji="0" lang="en-US" altLang="zh-CN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" name="直接连接符 7"/>
          <p:cNvCxnSpPr/>
          <p:nvPr>
            <p:custDataLst>
              <p:tags r:id="rId3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" name="Text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01963" y="281305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直接连接符 7"/>
          <p:cNvCxnSpPr/>
          <p:nvPr>
            <p:custDataLst>
              <p:tags r:id="rId2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292" name="直接连接符 8"/>
          <p:cNvCxnSpPr/>
          <p:nvPr>
            <p:custDataLst>
              <p:tags r:id="rId3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6" name="任意多边形 15"/>
          <p:cNvSpPr/>
          <p:nvPr>
            <p:custDataLst>
              <p:tags r:id="rId4"/>
            </p:custDataLst>
          </p:nvPr>
        </p:nvSpPr>
        <p:spPr bwMode="auto">
          <a:xfrm>
            <a:off x="1439863" y="2457450"/>
            <a:ext cx="115252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  <a:alpha val="76000"/>
            </a:schemeClr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74963" y="270510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r>
              <a:rPr kumimoji="0" lang="zh-CN" altLang="en-US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主从复制</a:t>
            </a:r>
            <a:endParaRPr kumimoji="0" lang="zh-CN" altLang="en-US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复制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616624"/>
          </a:xfrm>
        </p:spPr>
        <p:txBody>
          <a:bodyPr/>
          <a:lstStyle/>
          <a:p>
            <a:pPr algn="l">
              <a:buNone/>
            </a:pPr>
            <a:r>
              <a:rPr lang="zh-CN" altLang="en-US" sz="2000" b="1" dirty="0" smtClean="0">
                <a:sym typeface="+mn-ea"/>
              </a:rPr>
              <a:t>一：拓扑结构</a:t>
            </a:r>
            <a:r>
              <a:rPr lang="zh-CN" altLang="en-US" sz="2000" dirty="0" smtClean="0">
                <a:sym typeface="+mn-ea"/>
              </a:rPr>
              <a:t>：</a:t>
            </a:r>
            <a:r>
              <a:rPr lang="en-US" altLang="zh-CN" sz="2000" dirty="0" smtClean="0">
                <a:sym typeface="+mn-ea"/>
              </a:rPr>
              <a:t>Redis</a:t>
            </a:r>
            <a:r>
              <a:rPr lang="zh-CN" altLang="en-US" sz="2000" dirty="0" smtClean="0">
                <a:sym typeface="+mn-ea"/>
              </a:rPr>
              <a:t>复制的拓扑结构有如下三种：一主一从、一主多从、树状主从结构。</a:t>
            </a:r>
            <a:endParaRPr lang="zh-CN" altLang="en-US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73710" y="2186940"/>
            <a:ext cx="1108710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redis-A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圆角矩形 3"/>
          <p:cNvSpPr/>
          <p:nvPr/>
        </p:nvSpPr>
        <p:spPr>
          <a:xfrm>
            <a:off x="473710" y="3620135"/>
            <a:ext cx="1108710" cy="61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redis-B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980440" y="2798445"/>
            <a:ext cx="94615" cy="7467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453130" y="2186940"/>
            <a:ext cx="1108710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redis-A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圆角矩形 3"/>
          <p:cNvSpPr/>
          <p:nvPr/>
        </p:nvSpPr>
        <p:spPr>
          <a:xfrm>
            <a:off x="2033905" y="3620135"/>
            <a:ext cx="1108710" cy="61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redis-B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圆角矩形 3"/>
          <p:cNvSpPr/>
          <p:nvPr/>
        </p:nvSpPr>
        <p:spPr>
          <a:xfrm>
            <a:off x="3453130" y="3620135"/>
            <a:ext cx="1108710" cy="61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redis-C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圆角矩形 3"/>
          <p:cNvSpPr/>
          <p:nvPr/>
        </p:nvSpPr>
        <p:spPr>
          <a:xfrm>
            <a:off x="4866005" y="3620135"/>
            <a:ext cx="1108710" cy="61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redis-D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下箭头 10"/>
          <p:cNvSpPr/>
          <p:nvPr/>
        </p:nvSpPr>
        <p:spPr>
          <a:xfrm rot="3240000">
            <a:off x="3263265" y="2635250"/>
            <a:ext cx="88265" cy="10731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3959860" y="2830195"/>
            <a:ext cx="94615" cy="7467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720000">
            <a:off x="4607560" y="2707640"/>
            <a:ext cx="88265" cy="9677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960235" y="2186940"/>
            <a:ext cx="1108710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redis-A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261735" y="3656965"/>
            <a:ext cx="1108710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redis-B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下箭头 15"/>
          <p:cNvSpPr/>
          <p:nvPr/>
        </p:nvSpPr>
        <p:spPr>
          <a:xfrm rot="3240000">
            <a:off x="7033895" y="2649220"/>
            <a:ext cx="88265" cy="10731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18720000">
            <a:off x="8028940" y="2707640"/>
            <a:ext cx="88265" cy="9677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3"/>
          <p:cNvSpPr/>
          <p:nvPr/>
        </p:nvSpPr>
        <p:spPr>
          <a:xfrm>
            <a:off x="7854315" y="3656965"/>
            <a:ext cx="1108710" cy="5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redis-C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" name="圆角矩形 3"/>
          <p:cNvSpPr/>
          <p:nvPr/>
        </p:nvSpPr>
        <p:spPr>
          <a:xfrm>
            <a:off x="5509260" y="4922520"/>
            <a:ext cx="1108710" cy="61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redis-D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圆角矩形 3"/>
          <p:cNvSpPr/>
          <p:nvPr/>
        </p:nvSpPr>
        <p:spPr>
          <a:xfrm>
            <a:off x="7148195" y="4922520"/>
            <a:ext cx="1108710" cy="61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redis-E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" name="下箭头 21"/>
          <p:cNvSpPr/>
          <p:nvPr/>
        </p:nvSpPr>
        <p:spPr>
          <a:xfrm rot="3240000">
            <a:off x="6113780" y="4044950"/>
            <a:ext cx="88265" cy="10731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18720000">
            <a:off x="7305040" y="4103370"/>
            <a:ext cx="88265" cy="9677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复制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61662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zh-CN" altLang="en-US" sz="2000" dirty="0"/>
              <a:t>二</a:t>
            </a:r>
            <a:r>
              <a:rPr lang="zh-CN" altLang="en-US" sz="2000" b="1" dirty="0"/>
              <a:t>：复制过程</a:t>
            </a:r>
            <a:endParaRPr lang="zh-CN" altLang="en-US" sz="2000" b="1" dirty="0"/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  </a:t>
            </a:r>
            <a:endParaRPr lang="zh-CN" altLang="en-US" sz="2000" dirty="0"/>
          </a:p>
        </p:txBody>
      </p:sp>
      <p:sp>
        <p:nvSpPr>
          <p:cNvPr id="79" name="流程图: 可选过程 79"/>
          <p:cNvSpPr/>
          <p:nvPr/>
        </p:nvSpPr>
        <p:spPr>
          <a:xfrm>
            <a:off x="511175" y="1657985"/>
            <a:ext cx="1656080" cy="5657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slaveof 127.0.0.1 6379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9" name="椭圆 89"/>
          <p:cNvSpPr/>
          <p:nvPr/>
        </p:nvSpPr>
        <p:spPr>
          <a:xfrm>
            <a:off x="3613785" y="14833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slave 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6380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318385" y="1875790"/>
            <a:ext cx="1149985" cy="1301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4018280" y="2397760"/>
            <a:ext cx="106045" cy="330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3248025" y="2727960"/>
            <a:ext cx="1683385" cy="346456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3360420" y="2839720"/>
            <a:ext cx="1465580" cy="4889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保存主节点信息</a:t>
            </a:r>
            <a:endParaRPr lang="zh-CN" altLang="en-US" sz="1600"/>
          </a:p>
        </p:txBody>
      </p:sp>
      <p:sp>
        <p:nvSpPr>
          <p:cNvPr id="7" name="流程图: 可选过程 6"/>
          <p:cNvSpPr/>
          <p:nvPr/>
        </p:nvSpPr>
        <p:spPr>
          <a:xfrm>
            <a:off x="3360420" y="3411220"/>
            <a:ext cx="1465580" cy="4768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主从建立</a:t>
            </a:r>
            <a:r>
              <a:rPr lang="en-US" altLang="zh-CN" sz="1600"/>
              <a:t>socket</a:t>
            </a:r>
            <a:r>
              <a:rPr lang="zh-CN" altLang="en-US" sz="1600"/>
              <a:t>连接</a:t>
            </a:r>
            <a:endParaRPr lang="zh-CN" altLang="en-US" sz="1600"/>
          </a:p>
        </p:txBody>
      </p:sp>
      <p:sp>
        <p:nvSpPr>
          <p:cNvPr id="9" name="流程图: 可选过程 8"/>
          <p:cNvSpPr/>
          <p:nvPr/>
        </p:nvSpPr>
        <p:spPr>
          <a:xfrm>
            <a:off x="3360420" y="4008120"/>
            <a:ext cx="1465580" cy="4394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发送</a:t>
            </a:r>
            <a:r>
              <a:rPr lang="en-US" altLang="zh-CN" sz="1600"/>
              <a:t>ping</a:t>
            </a:r>
            <a:endParaRPr lang="en-US" altLang="zh-CN" sz="1600"/>
          </a:p>
        </p:txBody>
      </p:sp>
      <p:sp>
        <p:nvSpPr>
          <p:cNvPr id="10" name="流程图: 可选过程 9"/>
          <p:cNvSpPr/>
          <p:nvPr/>
        </p:nvSpPr>
        <p:spPr>
          <a:xfrm>
            <a:off x="3360420" y="4563110"/>
            <a:ext cx="1465580" cy="4152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权限验证</a:t>
            </a:r>
            <a:endParaRPr lang="zh-CN" altLang="en-US" sz="1600"/>
          </a:p>
        </p:txBody>
      </p:sp>
      <p:sp>
        <p:nvSpPr>
          <p:cNvPr id="11" name="流程图: 可选过程 10"/>
          <p:cNvSpPr/>
          <p:nvPr/>
        </p:nvSpPr>
        <p:spPr>
          <a:xfrm>
            <a:off x="3360420" y="5103495"/>
            <a:ext cx="1465580" cy="4159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数据同步</a:t>
            </a:r>
            <a:endParaRPr lang="zh-CN" altLang="en-US" sz="1600"/>
          </a:p>
        </p:txBody>
      </p:sp>
      <p:sp>
        <p:nvSpPr>
          <p:cNvPr id="12" name="流程图: 可选过程 11"/>
          <p:cNvSpPr/>
          <p:nvPr/>
        </p:nvSpPr>
        <p:spPr>
          <a:xfrm>
            <a:off x="3360420" y="5617210"/>
            <a:ext cx="1465580" cy="416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命令持续复制</a:t>
            </a:r>
            <a:endParaRPr lang="zh-CN" altLang="en-US" sz="1600"/>
          </a:p>
        </p:txBody>
      </p:sp>
      <p:sp>
        <p:nvSpPr>
          <p:cNvPr id="13" name="右箭头 12"/>
          <p:cNvSpPr/>
          <p:nvPr/>
        </p:nvSpPr>
        <p:spPr>
          <a:xfrm>
            <a:off x="5081905" y="4077335"/>
            <a:ext cx="881380" cy="1435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190615" y="3691890"/>
            <a:ext cx="1145540" cy="1084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master 6379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复制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61662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三</a:t>
            </a:r>
            <a:r>
              <a:rPr lang="zh-CN" altLang="en-US" sz="2000" b="1" dirty="0"/>
              <a:t>：数据同步</a:t>
            </a:r>
            <a:endParaRPr lang="zh-CN" altLang="en-US" sz="2000" b="1" dirty="0"/>
          </a:p>
          <a:p>
            <a:pPr algn="l">
              <a:lnSpc>
                <a:spcPct val="100000"/>
              </a:lnSpc>
              <a:buNone/>
            </a:pPr>
            <a:r>
              <a:rPr lang="en-US" altLang="zh-CN" sz="2000" dirty="0"/>
              <a:t>         </a:t>
            </a:r>
            <a:r>
              <a:rPr lang="en-US" altLang="zh-CN" sz="2000" dirty="0" smtClean="0">
                <a:latin typeface="+mn-ea"/>
                <a:sym typeface="+mn-ea"/>
              </a:rPr>
              <a:t>Redis</a:t>
            </a:r>
            <a:r>
              <a:rPr lang="zh-CN" altLang="en-US" sz="2000" dirty="0" smtClean="0">
                <a:latin typeface="+mn-ea"/>
                <a:sym typeface="+mn-ea"/>
              </a:rPr>
              <a:t>在</a:t>
            </a:r>
            <a:r>
              <a:rPr lang="en-US" altLang="zh-CN" sz="2000" dirty="0" smtClean="0">
                <a:latin typeface="+mn-ea"/>
                <a:sym typeface="+mn-ea"/>
              </a:rPr>
              <a:t>2.8</a:t>
            </a:r>
            <a:r>
              <a:rPr lang="zh-CN" altLang="en-US" sz="2000" dirty="0" smtClean="0">
                <a:latin typeface="+mn-ea"/>
                <a:sym typeface="+mn-ea"/>
              </a:rPr>
              <a:t>及以上版本使用</a:t>
            </a:r>
            <a:r>
              <a:rPr lang="en-US" altLang="zh-CN" sz="2000" dirty="0" smtClean="0">
                <a:latin typeface="+mn-ea"/>
                <a:sym typeface="+mn-ea"/>
              </a:rPr>
              <a:t>psync</a:t>
            </a:r>
            <a:r>
              <a:rPr lang="zh-CN" altLang="en-US" sz="2000" dirty="0" smtClean="0">
                <a:latin typeface="+mn-ea"/>
                <a:sym typeface="+mn-ea"/>
              </a:rPr>
              <a:t>命令完成主从数据同步，同步过程分为全量复制和部分复制。</a:t>
            </a:r>
            <a:endParaRPr lang="zh-CN" altLang="en-US" sz="2000" dirty="0" smtClean="0">
              <a:latin typeface="+mn-ea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000" dirty="0" smtClean="0">
                <a:latin typeface="+mn-ea"/>
                <a:sym typeface="+mn-ea"/>
              </a:rPr>
              <a:t>    全量复制：一般用于初次复制场景，</a:t>
            </a:r>
            <a:r>
              <a:rPr lang="en-US" altLang="zh-CN" sz="2000" dirty="0" smtClean="0">
                <a:latin typeface="+mn-ea"/>
                <a:sym typeface="+mn-ea"/>
              </a:rPr>
              <a:t>Redis</a:t>
            </a:r>
            <a:r>
              <a:rPr lang="zh-CN" altLang="en-US" sz="2000" dirty="0" smtClean="0">
                <a:latin typeface="+mn-ea"/>
                <a:sym typeface="+mn-ea"/>
              </a:rPr>
              <a:t>早期支持的复制功能只有全量复制，它会把主节点全部数据一次性发送给从节点，当数据量较大时，会对主从节点和网络造成很大的开销。</a:t>
            </a:r>
            <a:endParaRPr lang="zh-CN" altLang="en-US" sz="2000" dirty="0" smtClean="0">
              <a:latin typeface="+mn-ea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000" dirty="0" smtClean="0">
                <a:latin typeface="+mn-ea"/>
                <a:sym typeface="+mn-ea"/>
              </a:rPr>
              <a:t>    部分复制：用于处理在主从复制中因网络闪断等原因造成的数据丢失场景，当从节点再次连上主节点后，如果条件允许，主节点会补发丢失数据给从节点，有效地避免了全量复制的过高开销。所需组件支持：主从节点各自复制偏移量、主节点复制积压缓冲区、主节点运行</a:t>
            </a:r>
            <a:r>
              <a:rPr lang="en-US" altLang="zh-CN" sz="2000" dirty="0" smtClean="0">
                <a:latin typeface="+mn-ea"/>
                <a:sym typeface="+mn-ea"/>
              </a:rPr>
              <a:t>ID</a:t>
            </a:r>
            <a:r>
              <a:rPr lang="zh-CN" altLang="en-US" sz="2000" dirty="0" smtClean="0">
                <a:latin typeface="+mn-ea"/>
                <a:sym typeface="+mn-ea"/>
              </a:rPr>
              <a:t>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复制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-19050" y="908685"/>
            <a:ext cx="8695055" cy="561657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zh-CN" sz="2000" dirty="0"/>
              <a:t>                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                      </a:t>
            </a:r>
            <a:r>
              <a:rPr lang="en-US" altLang="zh-CN" sz="1800" dirty="0"/>
              <a:t>1) psync ? -1                                                               1) connection lost </a:t>
            </a:r>
            <a:endParaRPr lang="en-US" altLang="zh-CN" sz="18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          </a:t>
            </a:r>
            <a:r>
              <a:rPr lang="en-US" altLang="zh-CN" sz="1800" dirty="0"/>
              <a:t>2) FULLRESYNC {runId} {offset}                                                 2) request</a:t>
            </a:r>
            <a:endParaRPr lang="en-US" altLang="zh-CN" sz="1800" dirty="0"/>
          </a:p>
          <a:p>
            <a:pPr algn="l">
              <a:lnSpc>
                <a:spcPct val="100000"/>
              </a:lnSpc>
            </a:pPr>
            <a:r>
              <a:rPr lang="en-US" altLang="zh-CN" sz="1800" dirty="0"/>
              <a:t>                         3)save masterInfo                                               3) connecting to master</a:t>
            </a:r>
            <a:endParaRPr lang="en-US" altLang="zh-CN" sz="1800" dirty="0"/>
          </a:p>
          <a:p>
            <a:pPr algn="l">
              <a:lnSpc>
                <a:spcPct val="100000"/>
              </a:lnSpc>
            </a:pPr>
            <a:endParaRPr lang="en-US" altLang="zh-CN" sz="1800" dirty="0"/>
          </a:p>
          <a:p>
            <a:pPr algn="l">
              <a:lnSpc>
                <a:spcPct val="100000"/>
              </a:lnSpc>
            </a:pPr>
            <a:r>
              <a:rPr lang="en-US" altLang="zh-CN" sz="1800" dirty="0"/>
              <a:t>client                         4) bgsave                 master          client   4) psync {offset} {runid}  master</a:t>
            </a:r>
            <a:endParaRPr lang="en-US" altLang="zh-CN" sz="1800" dirty="0"/>
          </a:p>
          <a:p>
            <a:pPr algn="l">
              <a:lnSpc>
                <a:spcPct val="100000"/>
              </a:lnSpc>
            </a:pPr>
            <a:r>
              <a:rPr lang="en-US" altLang="zh-CN" sz="1800" dirty="0"/>
              <a:t>                       5) send RDB                                                                     5) CONTINUE</a:t>
            </a:r>
            <a:endParaRPr lang="en-US" altLang="zh-CN" sz="1800" dirty="0"/>
          </a:p>
          <a:p>
            <a:pPr algn="l">
              <a:lnSpc>
                <a:spcPct val="100000"/>
              </a:lnSpc>
            </a:pPr>
            <a:r>
              <a:rPr lang="en-US" altLang="zh-CN" sz="1800" dirty="0"/>
              <a:t>                      6) send buffer                                                             6) send partial data</a:t>
            </a:r>
            <a:endParaRPr lang="en-US" altLang="zh-CN" sz="1800" dirty="0"/>
          </a:p>
          <a:p>
            <a:pPr algn="l">
              <a:lnSpc>
                <a:spcPct val="100000"/>
              </a:lnSpc>
            </a:pPr>
            <a:r>
              <a:rPr lang="en-US" altLang="zh-CN" sz="1800" dirty="0"/>
              <a:t>                           7) flush old data</a:t>
            </a:r>
            <a:endParaRPr lang="en-US" altLang="zh-CN" sz="1800" dirty="0"/>
          </a:p>
          <a:p>
            <a:pPr algn="l">
              <a:lnSpc>
                <a:spcPct val="100000"/>
              </a:lnSpc>
            </a:pPr>
            <a:endParaRPr lang="en-US" altLang="zh-CN" sz="1800" dirty="0"/>
          </a:p>
          <a:p>
            <a:pPr algn="l">
              <a:lnSpc>
                <a:spcPct val="100000"/>
              </a:lnSpc>
            </a:pPr>
            <a:r>
              <a:rPr lang="en-US" altLang="zh-CN" sz="1800" dirty="0"/>
              <a:t>                            8) load RDB</a:t>
            </a:r>
            <a:endParaRPr lang="en-US" altLang="zh-CN" sz="1800" dirty="0"/>
          </a:p>
          <a:p>
            <a:pPr algn="l">
              <a:lnSpc>
                <a:spcPct val="100000"/>
              </a:lnSpc>
            </a:pPr>
            <a:r>
              <a:rPr lang="en-US" altLang="zh-CN" sz="1800" dirty="0"/>
              <a:t>                            9) bgrewriteaof</a:t>
            </a:r>
            <a:endParaRPr lang="en-US" altLang="zh-CN" sz="1800" dirty="0"/>
          </a:p>
          <a:p>
            <a:pPr algn="l">
              <a:lnSpc>
                <a:spcPct val="100000"/>
              </a:lnSpc>
            </a:pPr>
            <a:endParaRPr lang="en-US" altLang="zh-CN" sz="1800" dirty="0"/>
          </a:p>
          <a:p>
            <a:pPr algn="l">
              <a:lnSpc>
                <a:spcPct val="100000"/>
              </a:lnSpc>
            </a:pPr>
            <a:r>
              <a:rPr lang="en-US" altLang="zh-CN" sz="1800" dirty="0"/>
              <a:t>                            </a:t>
            </a:r>
            <a:r>
              <a:rPr lang="zh-CN" altLang="zh-CN" sz="1800" dirty="0"/>
              <a:t>全量复制                                                                        部分复制</a:t>
            </a:r>
            <a:endParaRPr lang="zh-CN" altLang="zh-CN" sz="18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48970" y="1089660"/>
            <a:ext cx="0" cy="5008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495040" y="1089660"/>
            <a:ext cx="0" cy="5008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822960" y="1432560"/>
            <a:ext cx="25476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810895" y="1873250"/>
            <a:ext cx="25596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76275" y="2399665"/>
            <a:ext cx="63690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00480" y="2387600"/>
            <a:ext cx="0" cy="4527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651510" y="2840355"/>
            <a:ext cx="6369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733675" y="2975610"/>
            <a:ext cx="6489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45740" y="2962910"/>
            <a:ext cx="0" cy="4775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745740" y="3428365"/>
            <a:ext cx="6616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62000" y="3783330"/>
            <a:ext cx="25958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774700" y="4216400"/>
            <a:ext cx="25958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49935" y="4445000"/>
            <a:ext cx="6362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374140" y="4445000"/>
            <a:ext cx="0" cy="3060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676275" y="4739005"/>
            <a:ext cx="685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37235" y="4996180"/>
            <a:ext cx="6616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86205" y="4996180"/>
            <a:ext cx="0" cy="3181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700405" y="5302250"/>
            <a:ext cx="673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37235" y="5657215"/>
            <a:ext cx="6616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386205" y="5657215"/>
            <a:ext cx="0" cy="3308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713105" y="5988050"/>
            <a:ext cx="673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405120" y="1089660"/>
            <a:ext cx="0" cy="5008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576820" y="1089660"/>
            <a:ext cx="0" cy="5008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454650" y="1701800"/>
            <a:ext cx="20447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960870" y="1958975"/>
            <a:ext cx="4895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960870" y="1958975"/>
            <a:ext cx="0" cy="2813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960870" y="2240280"/>
            <a:ext cx="5264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双波形 47"/>
          <p:cNvSpPr/>
          <p:nvPr/>
        </p:nvSpPr>
        <p:spPr>
          <a:xfrm>
            <a:off x="7658100" y="2060575"/>
            <a:ext cx="1323975" cy="359410"/>
          </a:xfrm>
          <a:prstGeom prst="doubleWav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repl-backlog-buffer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503545" y="2613660"/>
            <a:ext cx="1983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593080" y="3428365"/>
            <a:ext cx="1983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5549265" y="3771265"/>
            <a:ext cx="1983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5593080" y="4216400"/>
            <a:ext cx="1983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复制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61662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四：心跳</a:t>
            </a:r>
            <a:endParaRPr lang="zh-CN" altLang="en-US" sz="2000" b="1" dirty="0"/>
          </a:p>
          <a:p>
            <a:pPr algn="l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 smtClean="0">
                <a:latin typeface="+mn-ea"/>
                <a:sym typeface="+mn-ea"/>
              </a:rPr>
              <a:t>主从节点在建立复制后，他们之间维护着长连接并彼此发送心跳命令。</a:t>
            </a:r>
            <a:endParaRPr lang="zh-CN" altLang="en-US" sz="2000" dirty="0" smtClean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  <a:buFontTx/>
              <a:buNone/>
              <a:defRPr/>
            </a:pPr>
            <a:r>
              <a:rPr lang="en-US" altLang="zh-CN" sz="2000" dirty="0" smtClean="0">
                <a:latin typeface="+mn-ea"/>
                <a:sym typeface="+mn-ea"/>
              </a:rPr>
              <a:t>1</a:t>
            </a:r>
            <a:r>
              <a:rPr lang="zh-CN" altLang="en-US" sz="2000" dirty="0" smtClean="0">
                <a:latin typeface="+mn-ea"/>
                <a:sym typeface="+mn-ea"/>
              </a:rPr>
              <a:t>、</a:t>
            </a:r>
            <a:r>
              <a:rPr lang="zh-CN" altLang="zh-CN" sz="2000" dirty="0" smtClean="0">
                <a:latin typeface="+mn-ea"/>
                <a:sym typeface="+mn-ea"/>
              </a:rPr>
              <a:t>主节点默认每隔</a:t>
            </a:r>
            <a:r>
              <a:rPr lang="en-US" altLang="zh-CN" sz="2000" dirty="0" smtClean="0">
                <a:latin typeface="+mn-ea"/>
                <a:sym typeface="+mn-ea"/>
              </a:rPr>
              <a:t>10</a:t>
            </a:r>
            <a:r>
              <a:rPr lang="zh-CN" altLang="en-US" sz="2000" dirty="0" smtClean="0">
                <a:latin typeface="+mn-ea"/>
                <a:sym typeface="+mn-ea"/>
              </a:rPr>
              <a:t>秒对从节点发送</a:t>
            </a:r>
            <a:r>
              <a:rPr lang="en-US" altLang="zh-CN" sz="2000" dirty="0" smtClean="0">
                <a:latin typeface="+mn-ea"/>
                <a:sym typeface="+mn-ea"/>
              </a:rPr>
              <a:t>ping</a:t>
            </a:r>
            <a:r>
              <a:rPr lang="zh-CN" altLang="en-US" sz="2000" dirty="0" smtClean="0">
                <a:latin typeface="+mn-ea"/>
                <a:sym typeface="+mn-ea"/>
              </a:rPr>
              <a:t>命令，判断从节点的存活性和连接状态；</a:t>
            </a:r>
            <a:endParaRPr lang="zh-CN" altLang="en-US" sz="2000" dirty="0" smtClean="0">
              <a:latin typeface="+mn-ea"/>
            </a:endParaRPr>
          </a:p>
          <a:p>
            <a:pPr algn="l">
              <a:lnSpc>
                <a:spcPct val="100000"/>
              </a:lnSpc>
              <a:buFontTx/>
              <a:buNone/>
              <a:defRPr/>
            </a:pPr>
            <a:r>
              <a:rPr lang="en-US" altLang="zh-CN" sz="2000" dirty="0" smtClean="0">
                <a:latin typeface="+mn-ea"/>
                <a:sym typeface="+mn-ea"/>
              </a:rPr>
              <a:t>2</a:t>
            </a:r>
            <a:r>
              <a:rPr lang="zh-CN" altLang="en-US" sz="2000" dirty="0" smtClean="0">
                <a:latin typeface="+mn-ea"/>
                <a:sym typeface="+mn-ea"/>
              </a:rPr>
              <a:t>、</a:t>
            </a:r>
            <a:r>
              <a:rPr lang="zh-CN" altLang="zh-CN" sz="2000" dirty="0" smtClean="0">
                <a:latin typeface="+mn-ea"/>
                <a:sym typeface="+mn-ea"/>
              </a:rPr>
              <a:t>从节点在主线程中每隔</a:t>
            </a:r>
            <a:r>
              <a:rPr lang="en-US" altLang="zh-CN" sz="2000" dirty="0" smtClean="0">
                <a:latin typeface="+mn-ea"/>
                <a:sym typeface="+mn-ea"/>
              </a:rPr>
              <a:t>1</a:t>
            </a:r>
            <a:r>
              <a:rPr lang="zh-CN" altLang="en-US" sz="2000" dirty="0" smtClean="0">
                <a:latin typeface="+mn-ea"/>
                <a:sym typeface="+mn-ea"/>
              </a:rPr>
              <a:t>秒发送</a:t>
            </a:r>
            <a:r>
              <a:rPr lang="en-US" altLang="zh-CN" sz="2000" dirty="0" smtClean="0">
                <a:latin typeface="+mn-ea"/>
                <a:sym typeface="+mn-ea"/>
              </a:rPr>
              <a:t>replconf ack {offset}</a:t>
            </a:r>
            <a:r>
              <a:rPr lang="zh-CN" altLang="en-US" sz="2000" dirty="0" smtClean="0">
                <a:latin typeface="+mn-ea"/>
                <a:sym typeface="+mn-ea"/>
              </a:rPr>
              <a:t>命令，给主节点上报自身当前的复制偏移量，该命令主要有以下作用：</a:t>
            </a:r>
            <a:endParaRPr lang="zh-CN" altLang="en-US" sz="2000" dirty="0" smtClean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 smtClean="0">
                <a:latin typeface="+mn-ea"/>
                <a:sym typeface="+mn-ea"/>
              </a:rPr>
              <a:t>   </a:t>
            </a:r>
            <a:r>
              <a:rPr lang="en-US" altLang="zh-CN" sz="2000" dirty="0" smtClean="0">
                <a:latin typeface="+mn-ea"/>
                <a:sym typeface="+mn-ea"/>
              </a:rPr>
              <a:t>1) </a:t>
            </a:r>
            <a:r>
              <a:rPr lang="zh-CN" altLang="en-US" sz="2000" dirty="0" smtClean="0">
                <a:latin typeface="+mn-ea"/>
                <a:sym typeface="+mn-ea"/>
              </a:rPr>
              <a:t>实时监测主从节点网络状态；</a:t>
            </a:r>
            <a:endParaRPr lang="en-US" altLang="zh-CN" sz="2000" dirty="0" smtClean="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 smtClean="0">
                <a:latin typeface="+mn-ea"/>
                <a:sym typeface="+mn-ea"/>
              </a:rPr>
              <a:t>   </a:t>
            </a:r>
            <a:r>
              <a:rPr lang="en-US" altLang="zh-CN" sz="2000" dirty="0" smtClean="0">
                <a:latin typeface="+mn-ea"/>
                <a:sym typeface="+mn-ea"/>
              </a:rPr>
              <a:t>2) </a:t>
            </a:r>
            <a:r>
              <a:rPr lang="zh-CN" altLang="en-US" sz="2000" dirty="0" smtClean="0">
                <a:latin typeface="+mn-ea"/>
                <a:sym typeface="+mn-ea"/>
              </a:rPr>
              <a:t>上报自身复制偏移量，检查复制数据是否丢失，如果从节点数据丢失，再从主节点的复制缓冲区中拉取丢失的数据；</a:t>
            </a:r>
            <a:endParaRPr lang="zh-CN" altLang="en-US" sz="2000" dirty="0" smtClean="0">
              <a:latin typeface="+mn-ea"/>
            </a:endParaRPr>
          </a:p>
          <a:p>
            <a:pPr algn="l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 smtClean="0">
                <a:latin typeface="+mn-ea"/>
                <a:sym typeface="+mn-ea"/>
              </a:rPr>
              <a:t>   </a:t>
            </a:r>
            <a:r>
              <a:rPr lang="en-US" altLang="zh-CN" sz="2000" dirty="0" smtClean="0">
                <a:latin typeface="+mn-ea"/>
                <a:sym typeface="+mn-ea"/>
              </a:rPr>
              <a:t>3) </a:t>
            </a:r>
            <a:r>
              <a:rPr lang="zh-CN" altLang="en-US" sz="2000" dirty="0" smtClean="0">
                <a:latin typeface="+mn-ea"/>
                <a:sym typeface="+mn-ea"/>
              </a:rPr>
              <a:t>实现保证从节点的数量和延迟性功能，通过</a:t>
            </a:r>
            <a:r>
              <a:rPr lang="en-US" altLang="zh-CN" sz="2000" dirty="0" smtClean="0">
                <a:latin typeface="+mn-ea"/>
                <a:sym typeface="+mn-ea"/>
              </a:rPr>
              <a:t>min-slaves-to-write</a:t>
            </a:r>
            <a:r>
              <a:rPr lang="zh-CN" altLang="zh-CN" sz="2000" dirty="0" smtClean="0">
                <a:latin typeface="+mn-ea"/>
                <a:sym typeface="+mn-ea"/>
              </a:rPr>
              <a:t>、</a:t>
            </a:r>
            <a:r>
              <a:rPr lang="en-US" altLang="zh-CN" sz="2000" dirty="0" smtClean="0">
                <a:latin typeface="+mn-ea"/>
                <a:sym typeface="+mn-ea"/>
              </a:rPr>
              <a:t>min-slaves-max-lag</a:t>
            </a:r>
            <a:r>
              <a:rPr lang="zh-CN" altLang="zh-CN" sz="2000" dirty="0" smtClean="0">
                <a:latin typeface="+mn-ea"/>
                <a:sym typeface="+mn-ea"/>
              </a:rPr>
              <a:t>参数配置定义。</a:t>
            </a:r>
            <a:endParaRPr lang="zh-CN" altLang="zh-CN" sz="2000" dirty="0" smtClean="0">
              <a:latin typeface="+mn-ea"/>
            </a:endParaRPr>
          </a:p>
          <a:p>
            <a:pPr algn="l">
              <a:lnSpc>
                <a:spcPct val="100000"/>
              </a:lnSpc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复制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61662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五：开发与运维中的问题</a:t>
            </a:r>
            <a:endParaRPr lang="en-US" altLang="zh-CN" sz="2000" b="1" dirty="0"/>
          </a:p>
          <a:p>
            <a:pPr algn="l">
              <a:lnSpc>
                <a:spcPct val="150000"/>
              </a:lnSpc>
              <a:buNone/>
            </a:pPr>
            <a:r>
              <a:rPr lang="en-US" sz="2000" dirty="0" smtClean="0">
                <a:sym typeface="+mn-ea"/>
              </a:rPr>
              <a:t>1</a:t>
            </a:r>
            <a:r>
              <a:rPr lang="zh-CN" altLang="en-US" sz="2000" dirty="0" smtClean="0">
                <a:sym typeface="+mn-ea"/>
              </a:rPr>
              <a:t>、读写分离：当使用从节点响应读请求时，业务端可能会遇到如下问题：复制数据延迟、读到过期数据</a:t>
            </a:r>
            <a:r>
              <a:rPr lang="en-US" altLang="zh-CN" sz="2000" dirty="0" smtClean="0">
                <a:sym typeface="+mn-ea"/>
              </a:rPr>
              <a:t>(</a:t>
            </a:r>
            <a:r>
              <a:rPr lang="zh-CN" altLang="zh-CN" sz="2000" dirty="0" smtClean="0">
                <a:sym typeface="+mn-ea"/>
              </a:rPr>
              <a:t>可以升级到</a:t>
            </a:r>
            <a:r>
              <a:rPr lang="en-US" altLang="zh-CN" sz="2000" dirty="0" smtClean="0">
                <a:sym typeface="+mn-ea"/>
              </a:rPr>
              <a:t>3.2</a:t>
            </a:r>
            <a:r>
              <a:rPr lang="zh-CN" altLang="zh-CN" sz="2000" dirty="0" smtClean="0">
                <a:sym typeface="+mn-ea"/>
              </a:rPr>
              <a:t>版本来规避这个问题</a:t>
            </a:r>
            <a:r>
              <a:rPr lang="en-US" altLang="zh-CN" sz="2000" dirty="0" smtClean="0">
                <a:sym typeface="+mn-ea"/>
              </a:rPr>
              <a:t>)</a:t>
            </a:r>
            <a:r>
              <a:rPr lang="zh-CN" altLang="en-US" sz="2000" dirty="0" smtClean="0">
                <a:sym typeface="+mn-ea"/>
              </a:rPr>
              <a:t>、从节点故障问题。</a:t>
            </a:r>
            <a:endParaRPr lang="zh-CN" altLang="en-US" sz="2000" dirty="0" smtClean="0"/>
          </a:p>
          <a:p>
            <a:pPr algn="l">
              <a:lnSpc>
                <a:spcPct val="150000"/>
              </a:lnSpc>
              <a:buNone/>
            </a:pPr>
            <a:r>
              <a:rPr lang="en-US" altLang="zh-CN" sz="2000" dirty="0" smtClean="0">
                <a:sym typeface="+mn-ea"/>
              </a:rPr>
              <a:t>2</a:t>
            </a:r>
            <a:r>
              <a:rPr lang="zh-CN" altLang="en-US" sz="2000" dirty="0" smtClean="0">
                <a:sym typeface="+mn-ea"/>
              </a:rPr>
              <a:t>、主从配置不一致</a:t>
            </a:r>
            <a:endParaRPr lang="zh-CN" altLang="en-US" sz="2000" dirty="0" smtClean="0"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altLang="zh-CN" sz="2000" dirty="0" smtClean="0">
                <a:sym typeface="+mn-ea"/>
              </a:rPr>
              <a:t>3</a:t>
            </a:r>
            <a:r>
              <a:rPr lang="zh-CN" altLang="en-US" sz="2000" dirty="0" smtClean="0">
                <a:sym typeface="+mn-ea"/>
              </a:rPr>
              <a:t>、规避全量复制</a:t>
            </a:r>
            <a:endParaRPr lang="zh-CN" altLang="en-US" sz="2000" dirty="0" smtClean="0"/>
          </a:p>
          <a:p>
            <a:pPr algn="l">
              <a:lnSpc>
                <a:spcPct val="150000"/>
              </a:lnSpc>
              <a:buNone/>
            </a:pPr>
            <a:r>
              <a:rPr lang="en-US" altLang="zh-CN" sz="2000" dirty="0" smtClean="0">
                <a:sym typeface="+mn-ea"/>
              </a:rPr>
              <a:t>4</a:t>
            </a:r>
            <a:r>
              <a:rPr lang="zh-CN" altLang="en-US" sz="2000" dirty="0" smtClean="0">
                <a:sym typeface="+mn-ea"/>
              </a:rPr>
              <a:t>、规避复制风暴</a:t>
            </a:r>
            <a:r>
              <a:rPr lang="en-US" altLang="zh-CN" sz="2000" dirty="0" smtClean="0">
                <a:sym typeface="+mn-ea"/>
              </a:rPr>
              <a:t>(</a:t>
            </a:r>
            <a:r>
              <a:rPr lang="zh-CN" altLang="zh-CN" sz="2000" dirty="0" smtClean="0">
                <a:sym typeface="+mn-ea"/>
              </a:rPr>
              <a:t>单主节点复制风暴和单机器复制风暴</a:t>
            </a:r>
            <a:r>
              <a:rPr lang="en-US" altLang="zh-CN" sz="2000" dirty="0" smtClean="0">
                <a:sym typeface="+mn-ea"/>
              </a:rPr>
              <a:t>)</a:t>
            </a:r>
            <a:endParaRPr lang="en-US" altLang="zh-CN" sz="2000" dirty="0" smtClean="0"/>
          </a:p>
          <a:p>
            <a:pPr algn="l">
              <a:lnSpc>
                <a:spcPct val="100000"/>
              </a:lnSpc>
              <a:buFontTx/>
              <a:buNone/>
              <a:defRPr/>
            </a:pPr>
            <a:endParaRPr lang="zh-CN" altLang="zh-CN" sz="2000" dirty="0" smtClean="0">
              <a:latin typeface="+mn-ea"/>
            </a:endParaRPr>
          </a:p>
          <a:p>
            <a:pPr algn="l">
              <a:lnSpc>
                <a:spcPct val="100000"/>
              </a:lnSpc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10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11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12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13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14.xml><?xml version="1.0" encoding="utf-8"?>
<p:tagLst xmlns:p="http://schemas.openxmlformats.org/presentationml/2006/main">
  <p:tag name="MH" val="20160512105222"/>
  <p:tag name="MH_LIBRARY" val="GRAPHIC"/>
  <p:tag name="MH_ORDER" val="任意多边形 15"/>
</p:tagLst>
</file>

<file path=ppt/tags/tag15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16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17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18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19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2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3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4.xml><?xml version="1.0" encoding="utf-8"?>
<p:tagLst xmlns:p="http://schemas.openxmlformats.org/presentationml/2006/main">
  <p:tag name="MH" val="20160512105222"/>
  <p:tag name="MH_LIBRARY" val="GRAPHIC"/>
  <p:tag name="MH_ORDER" val="任意多边形 15"/>
</p:tagLst>
</file>

<file path=ppt/tags/tag5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6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7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8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9.xml><?xml version="1.0" encoding="utf-8"?>
<p:tagLst xmlns:p="http://schemas.openxmlformats.org/presentationml/2006/main">
  <p:tag name="MH" val="20160512105222"/>
  <p:tag name="MH_LIBRARY" val="GRAPHIC"/>
  <p:tag name="MH_ORDER" val="任意多边形 1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6507</Words>
  <Application>WPS 演示</Application>
  <PresentationFormat>全屏显示(4:3)</PresentationFormat>
  <Paragraphs>484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Calibri</vt:lpstr>
      <vt:lpstr>Times New Roman</vt:lpstr>
      <vt:lpstr>Calibri Light</vt:lpstr>
      <vt:lpstr>Arial Unicode MS</vt:lpstr>
      <vt:lpstr>-apple-system</vt:lpstr>
      <vt:lpstr>Times New Roman</vt:lpstr>
      <vt:lpstr>Arial</vt:lpstr>
      <vt:lpstr>IDAutomationC39XS</vt:lpstr>
      <vt:lpstr>Calibri</vt:lpstr>
      <vt:lpstr>Impact</vt:lpstr>
      <vt:lpstr>黑体</vt:lpstr>
      <vt:lpstr>Office 主题</vt:lpstr>
      <vt:lpstr>1_Office 主题</vt:lpstr>
      <vt:lpstr>自定义设计方案</vt:lpstr>
      <vt:lpstr>1_自定义设计方案</vt:lpstr>
      <vt:lpstr>Redis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Administrator</dc:creator>
  <cp:lastModifiedBy>asus</cp:lastModifiedBy>
  <cp:revision>171</cp:revision>
  <dcterms:created xsi:type="dcterms:W3CDTF">2017-12-02T05:36:00Z</dcterms:created>
  <dcterms:modified xsi:type="dcterms:W3CDTF">2017-12-10T15:52:28Z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