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72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8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9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4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1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9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2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A859-5DB1-43D3-B26A-A439215A532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7093-18A5-407C-AD5D-BEEDA5727C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9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core/2_9_4/api/core/org/apache/lucene/search/Similarity.html" TargetMode="External"/><Relationship Id="rId2" Type="http://schemas.openxmlformats.org/officeDocument/2006/relationships/hyperlink" Target="https://www.elastic.co/guide/en/elasticsearch/reference/current/search-expla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elasticsearch/reference/current/query-dsl-prefix-query.html" TargetMode="External"/><Relationship Id="rId3" Type="http://schemas.openxmlformats.org/officeDocument/2006/relationships/hyperlink" Target="https://www.elastic.co/guide/en/elasticsearch/reference/current/query-dsl-match-query.html" TargetMode="External"/><Relationship Id="rId7" Type="http://schemas.openxmlformats.org/officeDocument/2006/relationships/hyperlink" Target="https://www.elastic.co/guide/en/elasticsearch/reference/current/query-dsl-range-query.html" TargetMode="External"/><Relationship Id="rId2" Type="http://schemas.openxmlformats.org/officeDocument/2006/relationships/hyperlink" Target="https://www.elastic.co/guide/en/elasticsearch/reference/current/query-dsl-match-all-que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elasticsearch/reference/current/query-dsl-term-query.html" TargetMode="External"/><Relationship Id="rId11" Type="http://schemas.openxmlformats.org/officeDocument/2006/relationships/hyperlink" Target="https://www.elastic.co/guide/en/elasticsearch/reference/current/query-dsl-fuzzy-query.html" TargetMode="External"/><Relationship Id="rId5" Type="http://schemas.openxmlformats.org/officeDocument/2006/relationships/hyperlink" Target="https://www.elastic.co/guide/en/elasticsearch/reference/current/query-dsl-match-query-phrase-prefix.html" TargetMode="External"/><Relationship Id="rId10" Type="http://schemas.openxmlformats.org/officeDocument/2006/relationships/hyperlink" Target="https://www.elastic.co/guide/en/elasticsearch/reference/current/query-dsl-regexp-query.html" TargetMode="External"/><Relationship Id="rId4" Type="http://schemas.openxmlformats.org/officeDocument/2006/relationships/hyperlink" Target="https://www.elastic.co/guide/en/elasticsearch/reference/current/query-dsl-match-query-phrase.html" TargetMode="External"/><Relationship Id="rId9" Type="http://schemas.openxmlformats.org/officeDocument/2006/relationships/hyperlink" Target="https://www.elastic.co/guide/en/elasticsearch/reference/current/query-dsl-wildcard-query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7.1/query-dsl-bool-query.html" TargetMode="External"/><Relationship Id="rId2" Type="http://schemas.openxmlformats.org/officeDocument/2006/relationships/hyperlink" Target="https://www.elastic.co/guide/en/elasticsearch/reference/current/query-dsl-constant-score-que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lastic.co/guide/en/elasticsearch/reference/7.1/query-dsl-function-score-query.html" TargetMode="External"/><Relationship Id="rId4" Type="http://schemas.openxmlformats.org/officeDocument/2006/relationships/hyperlink" Target="https://www.elastic.co/guide/en/elasticsearch/reference/7.1/query-dsl-dis-max-query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search-aggregations-metrics-avg-aggregation.html" TargetMode="External"/><Relationship Id="rId7" Type="http://schemas.openxmlformats.org/officeDocument/2006/relationships/hyperlink" Target="https://www.elastic.co/guide/en/elasticsearch/reference/current/search-aggregations-bucket-terms-aggregation.html" TargetMode="External"/><Relationship Id="rId2" Type="http://schemas.openxmlformats.org/officeDocument/2006/relationships/hyperlink" Target="https://www.elastic.co/guide/en/elasticsearch/reference/current/search-aggregations-metri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elasticsearch/reference/current/search-aggregations-bucket.html" TargetMode="External"/><Relationship Id="rId5" Type="http://schemas.openxmlformats.org/officeDocument/2006/relationships/hyperlink" Target="https://www.elastic.co/guide/en/elasticsearch/reference/current/search-aggregations-metrics-min-aggregation.html" TargetMode="External"/><Relationship Id="rId4" Type="http://schemas.openxmlformats.org/officeDocument/2006/relationships/hyperlink" Target="https://www.elastic.co/guide/en/elasticsearch/reference/current/search-aggregations-metrics-max-aggregation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fielddata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0432" y="1147077"/>
            <a:ext cx="9144000" cy="2387600"/>
          </a:xfrm>
        </p:spPr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原理与实践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30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ES(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的评分机制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1766" y="2197894"/>
            <a:ext cx="10628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TF/IDF</a:t>
            </a:r>
            <a:r>
              <a:rPr lang="zh-CN" altLang="en-US" sz="1600" dirty="0">
                <a:latin typeface="+mn-ea"/>
              </a:rPr>
              <a:t>算法：</a:t>
            </a:r>
            <a:endParaRPr lang="en-US" altLang="zh-CN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tf</a:t>
            </a:r>
            <a:r>
              <a:rPr lang="en-US" altLang="zh-CN" sz="1600" dirty="0">
                <a:latin typeface="+mn-ea"/>
              </a:rPr>
              <a:t>(t in d)</a:t>
            </a:r>
            <a:r>
              <a:rPr lang="zh-CN" altLang="en-US" sz="1600" dirty="0">
                <a:latin typeface="+mn-ea"/>
              </a:rPr>
              <a:t>：代表词项在文档中出现</a:t>
            </a:r>
            <a:r>
              <a:rPr lang="zh-CN" altLang="en-US" sz="1600" dirty="0" smtClean="0">
                <a:latin typeface="+mn-ea"/>
              </a:rPr>
              <a:t>的次数（</a:t>
            </a:r>
            <a:r>
              <a:rPr lang="en-US" altLang="zh-CN" sz="1600" dirty="0" smtClean="0">
                <a:latin typeface="+mn-ea"/>
              </a:rPr>
              <a:t>term frequency</a:t>
            </a:r>
            <a:r>
              <a:rPr lang="zh-CN" altLang="en-US" sz="1600" dirty="0">
                <a:latin typeface="+mn-ea"/>
              </a:rPr>
              <a:t>）</a:t>
            </a:r>
            <a:endParaRPr lang="en-US" altLang="zh-CN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idf</a:t>
            </a:r>
            <a:r>
              <a:rPr lang="en-US" altLang="zh-CN" sz="1600" dirty="0">
                <a:latin typeface="+mn-ea"/>
              </a:rPr>
              <a:t>(t)</a:t>
            </a:r>
            <a:r>
              <a:rPr lang="zh-CN" altLang="en-US" sz="1600" dirty="0">
                <a:latin typeface="+mn-ea"/>
              </a:rPr>
              <a:t>：代表词项在多少个文档中出现（</a:t>
            </a:r>
            <a:r>
              <a:rPr lang="en-US" altLang="zh-CN" sz="1600" dirty="0">
                <a:latin typeface="+mn-ea"/>
              </a:rPr>
              <a:t>inverse </a:t>
            </a:r>
            <a:r>
              <a:rPr lang="en-US" altLang="zh-CN" sz="1600" dirty="0" smtClean="0">
                <a:latin typeface="+mn-ea"/>
              </a:rPr>
              <a:t>document </a:t>
            </a:r>
            <a:r>
              <a:rPr lang="en-US" altLang="zh-CN" sz="1600" dirty="0">
                <a:latin typeface="+mn-ea"/>
              </a:rPr>
              <a:t>frequency</a:t>
            </a:r>
            <a:r>
              <a:rPr lang="zh-CN" altLang="en-US" sz="1600" dirty="0">
                <a:latin typeface="+mn-ea"/>
              </a:rPr>
              <a:t>）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次数越少 </a:t>
            </a:r>
            <a:r>
              <a:rPr lang="en-US" altLang="zh-CN" sz="1600" dirty="0" err="1">
                <a:latin typeface="+mn-ea"/>
              </a:rPr>
              <a:t>idf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就越高（物以稀为贵）</a:t>
            </a:r>
            <a:endParaRPr lang="en-US" altLang="zh-CN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 smtClean="0">
                <a:latin typeface="+mn-ea"/>
              </a:rPr>
              <a:t>t.getBoost</a:t>
            </a:r>
            <a:r>
              <a:rPr lang="en-US" altLang="zh-CN" sz="1600" dirty="0" smtClean="0">
                <a:latin typeface="+mn-ea"/>
              </a:rPr>
              <a:t>()</a:t>
            </a:r>
            <a:r>
              <a:rPr lang="zh-CN" altLang="en-US" sz="1600" dirty="0" smtClean="0">
                <a:latin typeface="+mn-ea"/>
              </a:rPr>
              <a:t>：词项在查询时设置的权重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 smtClean="0">
                <a:latin typeface="+mn-ea"/>
              </a:rPr>
              <a:t>lengthNorm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t.field</a:t>
            </a:r>
            <a:r>
              <a:rPr lang="en-US" altLang="zh-CN" sz="1600" dirty="0" smtClean="0">
                <a:latin typeface="+mn-ea"/>
              </a:rPr>
              <a:t> in d)</a:t>
            </a:r>
            <a:r>
              <a:rPr lang="zh-CN" altLang="en-US" sz="1600" dirty="0" smtClean="0">
                <a:latin typeface="+mn-ea"/>
              </a:rPr>
              <a:t> ：是字段长度的加权因子，目的是为了将同样匹配的文档，比较短的放比较前面。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 smtClean="0">
                <a:latin typeface="+mn-ea"/>
              </a:rPr>
              <a:t>coord</a:t>
            </a:r>
            <a:r>
              <a:rPr lang="en-US" altLang="zh-CN" sz="1600" dirty="0" smtClean="0">
                <a:latin typeface="+mn-ea"/>
              </a:rPr>
              <a:t>(q</a:t>
            </a:r>
            <a:r>
              <a:rPr lang="en-US" altLang="zh-CN" sz="1600" dirty="0">
                <a:latin typeface="+mn-ea"/>
              </a:rPr>
              <a:t>, d) </a:t>
            </a:r>
            <a:r>
              <a:rPr lang="zh-CN" altLang="en-US" sz="1600" dirty="0">
                <a:latin typeface="+mn-ea"/>
              </a:rPr>
              <a:t>：文档中出现查询项的个数。越多的查询项在一个文档中，说明些文档的匹配程序越高。</a:t>
            </a:r>
            <a:endParaRPr lang="en-US" altLang="zh-CN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queryNorm</a:t>
            </a:r>
            <a:r>
              <a:rPr lang="en-US" altLang="zh-CN" sz="1600" dirty="0">
                <a:latin typeface="+mn-ea"/>
              </a:rPr>
              <a:t>(q)</a:t>
            </a:r>
            <a:r>
              <a:rPr lang="zh-CN" altLang="en-US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：用于全局比较得分（不同查询甚至不同索引）</a:t>
            </a: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hlinkClick r:id="rId2"/>
              </a:rPr>
              <a:t>https://www.elastic.co/guide/en/elasticsearch/reference/current/search-explain.html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hlinkClick r:id="rId3"/>
              </a:rPr>
              <a:t>https://lucene.apache.org/core/2_9_4/api/core/org/apache/lucene/search/Similarity.html</a:t>
            </a:r>
            <a:endParaRPr lang="en-US" altLang="zh-CN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zh-CN" altLang="en-US" sz="14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6" y="1262063"/>
            <a:ext cx="7448550" cy="857250"/>
          </a:xfrm>
        </p:spPr>
      </p:pic>
    </p:spTree>
    <p:extLst>
      <p:ext uri="{BB962C8B-B14F-4D97-AF65-F5344CB8AC3E}">
        <p14:creationId xmlns:p14="http://schemas.microsoft.com/office/powerpoint/2010/main" val="28712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924697" y="1062123"/>
            <a:ext cx="10515600" cy="5683250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Match All </a:t>
            </a:r>
            <a:r>
              <a:rPr lang="en-US" altLang="zh-CN" dirty="0" smtClean="0">
                <a:hlinkClick r:id="rId2"/>
              </a:rPr>
              <a:t>Query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Match</a:t>
            </a:r>
            <a:r>
              <a:rPr lang="en-US" altLang="zh-CN" b="1" dirty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Query</a:t>
            </a:r>
            <a:r>
              <a:rPr lang="en-US" altLang="zh-CN" b="1" dirty="0"/>
              <a:t>:</a:t>
            </a:r>
            <a:endParaRPr lang="en-US" altLang="zh-CN" dirty="0" smtClean="0"/>
          </a:p>
          <a:p>
            <a:r>
              <a:rPr lang="en-US" altLang="zh-CN" u="sng" dirty="0">
                <a:hlinkClick r:id="rId4"/>
              </a:rPr>
              <a:t>Match Phrase </a:t>
            </a:r>
            <a:r>
              <a:rPr lang="en-US" altLang="zh-CN" u="sng" dirty="0" smtClean="0">
                <a:hlinkClick r:id="rId4"/>
              </a:rPr>
              <a:t>Query</a:t>
            </a:r>
            <a:r>
              <a:rPr lang="en-US" altLang="zh-CN" u="sng" dirty="0"/>
              <a:t>:</a:t>
            </a:r>
            <a:endParaRPr lang="en-US" altLang="zh-CN" u="sng" dirty="0" smtClean="0"/>
          </a:p>
          <a:p>
            <a:r>
              <a:rPr lang="en-US" altLang="zh-CN" u="sng" dirty="0">
                <a:hlinkClick r:id="rId5"/>
              </a:rPr>
              <a:t>Match</a:t>
            </a:r>
            <a:r>
              <a:rPr lang="en-US" altLang="zh-CN" b="1" u="sng" dirty="0">
                <a:hlinkClick r:id="rId5"/>
              </a:rPr>
              <a:t> </a:t>
            </a:r>
            <a:r>
              <a:rPr lang="en-US" altLang="zh-CN" dirty="0">
                <a:hlinkClick r:id="rId5"/>
              </a:rPr>
              <a:t>Phrase</a:t>
            </a:r>
            <a:r>
              <a:rPr lang="en-US" altLang="zh-CN" b="1" u="sng" dirty="0">
                <a:hlinkClick r:id="rId5"/>
              </a:rPr>
              <a:t> </a:t>
            </a:r>
            <a:r>
              <a:rPr lang="en-US" altLang="zh-CN" u="sng" dirty="0">
                <a:hlinkClick r:id="rId5"/>
              </a:rPr>
              <a:t>Prefix</a:t>
            </a:r>
            <a:r>
              <a:rPr lang="en-US" altLang="zh-CN" b="1" u="sng" dirty="0">
                <a:hlinkClick r:id="rId5"/>
              </a:rPr>
              <a:t> </a:t>
            </a:r>
            <a:r>
              <a:rPr lang="en-US" altLang="zh-CN" u="sng" dirty="0" smtClean="0">
                <a:hlinkClick r:id="rId5"/>
              </a:rPr>
              <a:t>Query</a:t>
            </a:r>
            <a:r>
              <a:rPr lang="en-US" altLang="zh-CN" u="sng" dirty="0"/>
              <a:t>:</a:t>
            </a:r>
            <a:endParaRPr lang="en-US" altLang="zh-CN" u="sng" dirty="0" smtClean="0"/>
          </a:p>
          <a:p>
            <a:r>
              <a:rPr lang="en-US" altLang="zh-CN" dirty="0">
                <a:hlinkClick r:id="rId6"/>
              </a:rPr>
              <a:t>Term</a:t>
            </a:r>
            <a:r>
              <a:rPr lang="en-US" altLang="zh-CN" b="1" dirty="0">
                <a:hlinkClick r:id="rId6"/>
              </a:rPr>
              <a:t> </a:t>
            </a:r>
            <a:r>
              <a:rPr lang="en-US" altLang="zh-CN" dirty="0" smtClean="0">
                <a:hlinkClick r:id="rId6"/>
              </a:rPr>
              <a:t>Query</a:t>
            </a:r>
            <a:r>
              <a:rPr lang="en-US" altLang="zh-CN" dirty="0" smtClean="0"/>
              <a:t>: </a:t>
            </a:r>
            <a:r>
              <a:rPr lang="zh-CN" altLang="en-US" sz="2000" dirty="0" smtClean="0">
                <a:latin typeface="+mn-ea"/>
              </a:rPr>
              <a:t>用于精确值查找，避免在</a:t>
            </a:r>
            <a:r>
              <a:rPr lang="en-US" altLang="zh-CN" sz="2000" dirty="0" smtClean="0">
                <a:latin typeface="+mn-ea"/>
              </a:rPr>
              <a:t>text</a:t>
            </a:r>
            <a:r>
              <a:rPr lang="zh-CN" altLang="en-US" sz="2000" dirty="0" smtClean="0">
                <a:latin typeface="+mn-ea"/>
              </a:rPr>
              <a:t>字段上进行查找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dirty="0">
                <a:hlinkClick r:id="rId7"/>
              </a:rPr>
              <a:t>Range</a:t>
            </a:r>
            <a:r>
              <a:rPr lang="en-US" altLang="zh-CN" b="1" dirty="0">
                <a:hlinkClick r:id="rId7"/>
              </a:rPr>
              <a:t> </a:t>
            </a:r>
            <a:r>
              <a:rPr lang="en-US" altLang="zh-CN" dirty="0" smtClean="0">
                <a:hlinkClick r:id="rId7"/>
              </a:rPr>
              <a:t>Query</a:t>
            </a:r>
            <a:r>
              <a:rPr lang="en-US" altLang="zh-CN" dirty="0" smtClean="0"/>
              <a:t>:</a:t>
            </a:r>
          </a:p>
          <a:p>
            <a:r>
              <a:rPr lang="en-US" altLang="zh-CN" dirty="0">
                <a:hlinkClick r:id="rId8"/>
              </a:rPr>
              <a:t>Prefix </a:t>
            </a:r>
            <a:r>
              <a:rPr lang="en-US" altLang="zh-CN" dirty="0" smtClean="0">
                <a:hlinkClick r:id="rId8"/>
              </a:rPr>
              <a:t>Query</a:t>
            </a:r>
            <a:r>
              <a:rPr lang="en-US" altLang="zh-CN" dirty="0" smtClean="0"/>
              <a:t>:</a:t>
            </a:r>
          </a:p>
          <a:p>
            <a:r>
              <a:rPr lang="en-US" altLang="zh-CN" u="sng" dirty="0">
                <a:hlinkClick r:id="rId9"/>
              </a:rPr>
              <a:t>Wildcard</a:t>
            </a:r>
            <a:r>
              <a:rPr lang="en-US" altLang="zh-CN" b="1" u="sng" dirty="0">
                <a:hlinkClick r:id="rId9"/>
              </a:rPr>
              <a:t> </a:t>
            </a:r>
            <a:r>
              <a:rPr lang="en-US" altLang="zh-CN" u="sng" dirty="0" smtClean="0">
                <a:hlinkClick r:id="rId9"/>
              </a:rPr>
              <a:t>Query</a:t>
            </a:r>
            <a:r>
              <a:rPr lang="en-US" altLang="zh-CN" u="sng" dirty="0" smtClean="0"/>
              <a:t>:</a:t>
            </a:r>
          </a:p>
          <a:p>
            <a:r>
              <a:rPr lang="en-US" altLang="zh-CN" u="sng" dirty="0" err="1">
                <a:hlinkClick r:id="rId10"/>
              </a:rPr>
              <a:t>Regexp</a:t>
            </a:r>
            <a:r>
              <a:rPr lang="en-US" altLang="zh-CN" b="1" u="sng" dirty="0">
                <a:hlinkClick r:id="rId10"/>
              </a:rPr>
              <a:t> </a:t>
            </a:r>
            <a:r>
              <a:rPr lang="en-US" altLang="zh-CN" u="sng" dirty="0" smtClean="0">
                <a:hlinkClick r:id="rId10"/>
              </a:rPr>
              <a:t>Query</a:t>
            </a:r>
            <a:r>
              <a:rPr lang="en-US" altLang="zh-CN" u="sng" dirty="0" smtClean="0"/>
              <a:t>:</a:t>
            </a:r>
          </a:p>
          <a:p>
            <a:r>
              <a:rPr lang="en-US" altLang="zh-CN" dirty="0">
                <a:hlinkClick r:id="rId11"/>
              </a:rPr>
              <a:t>Fuzzy</a:t>
            </a:r>
            <a:r>
              <a:rPr lang="en-US" altLang="zh-CN" b="1" dirty="0">
                <a:hlinkClick r:id="rId11"/>
              </a:rPr>
              <a:t> </a:t>
            </a:r>
            <a:r>
              <a:rPr lang="en-US" altLang="zh-CN" dirty="0" smtClean="0">
                <a:hlinkClick r:id="rId11"/>
              </a:rPr>
              <a:t>Query</a:t>
            </a:r>
            <a:r>
              <a:rPr lang="en-US" altLang="zh-CN" dirty="0" smtClean="0"/>
              <a:t>:</a:t>
            </a:r>
            <a:endParaRPr lang="en-US" altLang="zh-CN" dirty="0" smtClean="0">
              <a:latin typeface="+mn-ea"/>
            </a:endParaRPr>
          </a:p>
          <a:p>
            <a:endParaRPr lang="en-US" altLang="zh-CN" u="sng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4059" y="-9207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的查询类型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02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557"/>
            <a:ext cx="10515600" cy="5707405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Constant</a:t>
            </a:r>
            <a:r>
              <a:rPr lang="en-US" altLang="zh-CN" b="1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Score</a:t>
            </a:r>
            <a:r>
              <a:rPr lang="en-US" altLang="zh-CN" b="1" dirty="0">
                <a:hlinkClick r:id="rId2"/>
              </a:rPr>
              <a:t> </a:t>
            </a:r>
            <a:r>
              <a:rPr lang="en-US" altLang="zh-CN" dirty="0" smtClean="0">
                <a:hlinkClick r:id="rId2"/>
              </a:rPr>
              <a:t>Query</a:t>
            </a:r>
            <a:r>
              <a:rPr lang="en-US" altLang="zh-CN" dirty="0" smtClean="0"/>
              <a:t>:  </a:t>
            </a:r>
            <a:r>
              <a:rPr lang="en-US" altLang="zh-CN" sz="2000" dirty="0" smtClean="0">
                <a:latin typeface="+mn-ea"/>
              </a:rPr>
              <a:t>ES</a:t>
            </a:r>
            <a:r>
              <a:rPr lang="zh-CN" altLang="en-US" sz="2000" dirty="0" smtClean="0">
                <a:latin typeface="+mn-ea"/>
              </a:rPr>
              <a:t>会缓存</a:t>
            </a:r>
            <a:r>
              <a:rPr lang="zh-CN" altLang="en-US" sz="2000" dirty="0">
                <a:latin typeface="+mn-ea"/>
              </a:rPr>
              <a:t>查询</a:t>
            </a:r>
            <a:r>
              <a:rPr lang="zh-CN" altLang="en-US" sz="2000" dirty="0" smtClean="0">
                <a:latin typeface="+mn-ea"/>
              </a:rPr>
              <a:t>结果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dirty="0" err="1">
                <a:hlinkClick r:id="rId3"/>
              </a:rPr>
              <a:t>Bool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Query</a:t>
            </a:r>
            <a:r>
              <a:rPr lang="en-US" altLang="zh-CN" dirty="0" smtClean="0"/>
              <a:t>: </a:t>
            </a:r>
            <a:r>
              <a:rPr lang="zh-CN" altLang="en-US" sz="1800" dirty="0" smtClean="0"/>
              <a:t>取各个子查询的和作为最终得分</a:t>
            </a:r>
            <a:endParaRPr lang="en-US" altLang="zh-CN" sz="1800" dirty="0" smtClean="0"/>
          </a:p>
          <a:p>
            <a:r>
              <a:rPr lang="en-US" altLang="zh-CN" u="sng" dirty="0">
                <a:hlinkClick r:id="rId4"/>
              </a:rPr>
              <a:t>Dis Max </a:t>
            </a:r>
            <a:r>
              <a:rPr lang="en-US" altLang="zh-CN" u="sng" dirty="0" smtClean="0">
                <a:hlinkClick r:id="rId4"/>
              </a:rPr>
              <a:t>Query</a:t>
            </a:r>
            <a:r>
              <a:rPr lang="en-US" altLang="zh-CN" u="sng" dirty="0" smtClean="0"/>
              <a:t>: </a:t>
            </a:r>
            <a:r>
              <a:rPr lang="zh-CN" altLang="en-US" sz="1800" u="sng" dirty="0" smtClean="0"/>
              <a:t>取子查询的最大值作为最终得分</a:t>
            </a:r>
            <a:endParaRPr lang="en-US" altLang="zh-CN" sz="1800" u="sng" dirty="0" smtClean="0"/>
          </a:p>
          <a:p>
            <a:r>
              <a:rPr lang="en-US" altLang="zh-CN" dirty="0">
                <a:hlinkClick r:id="rId5"/>
              </a:rPr>
              <a:t>Function Score </a:t>
            </a:r>
            <a:r>
              <a:rPr lang="en-US" altLang="zh-CN" dirty="0" smtClean="0">
                <a:hlinkClick r:id="rId5"/>
              </a:rPr>
              <a:t>Query</a:t>
            </a:r>
            <a:r>
              <a:rPr lang="en-US" altLang="zh-CN" dirty="0" smtClean="0"/>
              <a:t>: </a:t>
            </a:r>
            <a:r>
              <a:rPr lang="zh-CN" altLang="en-US" sz="1800" dirty="0" smtClean="0">
                <a:latin typeface="+mn-ea"/>
              </a:rPr>
              <a:t>自定义评分规则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1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聚合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410" y="15167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u="sng" dirty="0">
                <a:hlinkClick r:id="rId2"/>
              </a:rPr>
              <a:t>Metrics </a:t>
            </a:r>
            <a:r>
              <a:rPr lang="en-US" altLang="zh-CN" u="sng" dirty="0" smtClean="0">
                <a:hlinkClick r:id="rId2"/>
              </a:rPr>
              <a:t>Aggregations</a:t>
            </a:r>
            <a:r>
              <a:rPr lang="zh-CN" altLang="en-US" u="sng" dirty="0" smtClean="0"/>
              <a:t>：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u="sng" dirty="0"/>
              <a:t>	</a:t>
            </a:r>
            <a:r>
              <a:rPr lang="en-US" altLang="zh-CN" u="sng" dirty="0">
                <a:hlinkClick r:id="rId3"/>
              </a:rPr>
              <a:t> </a:t>
            </a:r>
            <a:r>
              <a:rPr lang="en-US" altLang="zh-CN" u="sng" dirty="0" err="1">
                <a:hlinkClick r:id="rId3"/>
              </a:rPr>
              <a:t>Avg</a:t>
            </a:r>
            <a:r>
              <a:rPr lang="en-US" altLang="zh-CN" u="sng" dirty="0">
                <a:hlinkClick r:id="rId3"/>
              </a:rPr>
              <a:t> </a:t>
            </a:r>
            <a:r>
              <a:rPr lang="en-US" altLang="zh-CN" u="sng" dirty="0" smtClean="0">
                <a:hlinkClick r:id="rId3"/>
              </a:rPr>
              <a:t>Aggregation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u="sng" dirty="0"/>
              <a:t>	 </a:t>
            </a:r>
            <a:r>
              <a:rPr lang="en-US" altLang="zh-CN" dirty="0">
                <a:hlinkClick r:id="rId4"/>
              </a:rPr>
              <a:t>Max </a:t>
            </a:r>
            <a:r>
              <a:rPr lang="en-US" altLang="zh-CN" dirty="0" smtClean="0">
                <a:hlinkClick r:id="rId4"/>
              </a:rPr>
              <a:t>Aggregation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hlinkClick r:id="rId5"/>
              </a:rPr>
              <a:t> Min </a:t>
            </a:r>
            <a:r>
              <a:rPr lang="en-US" altLang="zh-CN" dirty="0" smtClean="0">
                <a:hlinkClick r:id="rId5"/>
              </a:rPr>
              <a:t>Aggregation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u="sng" dirty="0">
                <a:hlinkClick r:id="rId6"/>
              </a:rPr>
              <a:t>Bucket </a:t>
            </a:r>
            <a:r>
              <a:rPr lang="en-US" altLang="zh-CN" u="sng" dirty="0" smtClean="0">
                <a:hlinkClick r:id="rId6"/>
              </a:rPr>
              <a:t>Aggregations</a:t>
            </a:r>
            <a:r>
              <a:rPr lang="en-US" altLang="zh-CN" u="sng" dirty="0" smtClean="0"/>
              <a:t>:</a:t>
            </a:r>
          </a:p>
          <a:p>
            <a:pPr marL="0" indent="0">
              <a:buNone/>
            </a:pPr>
            <a:r>
              <a:rPr lang="en-US" altLang="zh-CN" u="sng" dirty="0"/>
              <a:t>	</a:t>
            </a:r>
            <a:r>
              <a:rPr lang="en-US" altLang="zh-CN" u="sng" dirty="0">
                <a:hlinkClick r:id="rId7"/>
              </a:rPr>
              <a:t> Terms Aggregation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05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搜索实践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+mn-ea"/>
              </a:rPr>
              <a:t>需求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、匹配逻辑：搜索</a:t>
            </a:r>
            <a:r>
              <a:rPr lang="en-US" altLang="zh-CN" sz="2000" dirty="0" err="1">
                <a:latin typeface="+mn-ea"/>
              </a:rPr>
              <a:t>abc</a:t>
            </a:r>
            <a:r>
              <a:rPr lang="zh-CN" altLang="en-US" sz="2000" dirty="0">
                <a:latin typeface="+mn-ea"/>
              </a:rPr>
              <a:t>时，搜索到</a:t>
            </a:r>
            <a:r>
              <a:rPr lang="en-US" altLang="zh-CN" sz="2000" dirty="0" err="1">
                <a:latin typeface="+mn-ea"/>
              </a:rPr>
              <a:t>abc</a:t>
            </a:r>
            <a:r>
              <a:rPr lang="zh-CN" altLang="en-US" sz="2000" dirty="0">
                <a:latin typeface="+mn-ea"/>
              </a:rPr>
              <a:t>为精准匹配，搜索到</a:t>
            </a:r>
            <a:r>
              <a:rPr lang="en-US" altLang="zh-CN" sz="2000" dirty="0" err="1">
                <a:latin typeface="+mn-ea"/>
              </a:rPr>
              <a:t>abcxxx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 err="1">
                <a:latin typeface="+mn-ea"/>
              </a:rPr>
              <a:t>xxxabc</a:t>
            </a:r>
            <a:r>
              <a:rPr lang="zh-CN" altLang="en-US" sz="2000" dirty="0">
                <a:latin typeface="+mn-ea"/>
              </a:rPr>
              <a:t>及</a:t>
            </a:r>
            <a:r>
              <a:rPr lang="en-US" altLang="zh-CN" sz="2000" dirty="0" err="1">
                <a:latin typeface="+mn-ea"/>
              </a:rPr>
              <a:t>xxxabcxxx</a:t>
            </a:r>
            <a:r>
              <a:rPr lang="zh-CN" altLang="en-US" sz="2000" dirty="0">
                <a:latin typeface="+mn-ea"/>
              </a:rPr>
              <a:t>为模糊匹配，模糊匹配时，字母不区分大小写。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、搜索条件：搜索结果匹配用户昵称</a:t>
            </a:r>
            <a:r>
              <a:rPr lang="en-US" altLang="zh-CN" sz="2000" dirty="0">
                <a:latin typeface="+mn-ea"/>
              </a:rPr>
              <a:t>+</a:t>
            </a:r>
            <a:r>
              <a:rPr lang="en-US" altLang="zh-CN" sz="2000" dirty="0" err="1">
                <a:latin typeface="+mn-ea"/>
              </a:rPr>
              <a:t>UserID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标签关系</a:t>
            </a:r>
            <a:r>
              <a:rPr lang="en-US" altLang="zh-CN" sz="2000" dirty="0">
                <a:latin typeface="+mn-ea"/>
              </a:rPr>
              <a:t>+</a:t>
            </a:r>
            <a:r>
              <a:rPr lang="zh-CN" altLang="en-US" sz="2000" dirty="0">
                <a:latin typeface="+mn-ea"/>
              </a:rPr>
              <a:t>游戏属性。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、展示逻辑：精准匹配</a:t>
            </a:r>
            <a:r>
              <a:rPr lang="en-US" altLang="zh-CN" sz="2000" dirty="0">
                <a:latin typeface="+mn-ea"/>
              </a:rPr>
              <a:t>ID &gt; </a:t>
            </a:r>
            <a:r>
              <a:rPr lang="zh-CN" altLang="en-US" sz="2000" dirty="0">
                <a:latin typeface="+mn-ea"/>
              </a:rPr>
              <a:t>精准匹配昵称官方认证主播 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模糊匹配官方认证主播 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精准匹配昵称普通主播 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模糊匹配普通主播，相同条件下：关注人数 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正在直播 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人气 </a:t>
            </a:r>
            <a:r>
              <a:rPr lang="en-US" altLang="zh-CN" sz="2000" dirty="0">
                <a:latin typeface="+mn-ea"/>
              </a:rPr>
              <a:t>&gt; ID</a:t>
            </a:r>
            <a:r>
              <a:rPr lang="zh-CN" altLang="en-US" sz="2000" dirty="0">
                <a:latin typeface="+mn-ea"/>
              </a:rPr>
              <a:t>（较小的优先排列）。</a:t>
            </a:r>
            <a:endParaRPr lang="en-US" altLang="zh-CN" sz="20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23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15" y="404813"/>
            <a:ext cx="8570815" cy="4351337"/>
          </a:xfrm>
        </p:spPr>
      </p:pic>
    </p:spTree>
    <p:extLst>
      <p:ext uri="{BB962C8B-B14F-4D97-AF65-F5344CB8AC3E}">
        <p14:creationId xmlns:p14="http://schemas.microsoft.com/office/powerpoint/2010/main" val="4287973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633" y="231604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解决方案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、索引设置</a:t>
            </a:r>
            <a:r>
              <a:rPr lang="en-US" altLang="zh-CN" dirty="0" smtClean="0">
                <a:latin typeface="+mn-ea"/>
              </a:rPr>
              <a:t/>
            </a:r>
            <a:br>
              <a:rPr lang="en-US" altLang="zh-CN" dirty="0" smtClean="0">
                <a:latin typeface="+mn-ea"/>
              </a:rPr>
            </a:b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2" y="1403908"/>
            <a:ext cx="6953250" cy="5038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52984" y="125311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/>
              <a:t>分片</a:t>
            </a:r>
            <a:r>
              <a:rPr lang="en-US" altLang="zh-CN" sz="1600" dirty="0" smtClean="0"/>
              <a:t>tips: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分片</a:t>
            </a:r>
            <a:r>
              <a:rPr lang="zh-CN" altLang="en-US" sz="1600" dirty="0"/>
              <a:t>是越多越好吗</a:t>
            </a:r>
            <a:r>
              <a:rPr lang="en-US" altLang="zh-CN" sz="1600" dirty="0"/>
              <a:t>?</a:t>
            </a:r>
          </a:p>
          <a:p>
            <a:pPr lvl="1"/>
            <a:r>
              <a:rPr lang="zh-CN" altLang="en-US" sz="1600" dirty="0"/>
              <a:t>单个分片索引越小查询越快</a:t>
            </a:r>
            <a:endParaRPr lang="en-US" altLang="zh-CN" sz="1600" dirty="0"/>
          </a:p>
          <a:p>
            <a:pPr lvl="1"/>
            <a:r>
              <a:rPr lang="zh-CN" altLang="en-US" sz="1600" dirty="0"/>
              <a:t>分片越多搜索合并越慢</a:t>
            </a:r>
            <a:endParaRPr lang="en-US" altLang="zh-CN" sz="1600" dirty="0"/>
          </a:p>
          <a:p>
            <a:pPr lvl="1"/>
            <a:r>
              <a:rPr lang="zh-CN" altLang="en-US" sz="1600" dirty="0"/>
              <a:t>多分片与多索引</a:t>
            </a:r>
            <a:endParaRPr lang="en-US" altLang="zh-CN" sz="1600" dirty="0"/>
          </a:p>
          <a:p>
            <a:r>
              <a:rPr lang="zh-CN" altLang="en-US" sz="1600" dirty="0"/>
              <a:t>参考值</a:t>
            </a:r>
            <a:endParaRPr lang="en-US" altLang="zh-CN" sz="1600" dirty="0"/>
          </a:p>
          <a:p>
            <a:pPr lvl="1"/>
            <a:r>
              <a:rPr lang="zh-CN" altLang="en-US" sz="1600" dirty="0"/>
              <a:t>分片索引最大容量不要超过</a:t>
            </a:r>
            <a:r>
              <a:rPr lang="en-US" altLang="zh-CN" sz="1600" dirty="0"/>
              <a:t>20GB</a:t>
            </a:r>
          </a:p>
          <a:p>
            <a:pPr lvl="1"/>
            <a:r>
              <a:rPr lang="zh-CN" altLang="en-US" sz="1600" dirty="0"/>
              <a:t>单个分片可以支撑千万级文档数量</a:t>
            </a:r>
            <a:endParaRPr lang="en-US" altLang="zh-CN" sz="1600" dirty="0"/>
          </a:p>
          <a:p>
            <a:r>
              <a:rPr lang="zh-CN" altLang="en-US" sz="1600" dirty="0"/>
              <a:t>最大节点数 </a:t>
            </a:r>
            <a:r>
              <a:rPr lang="en-US" altLang="zh-CN" sz="1600" dirty="0"/>
              <a:t>=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</a:t>
            </a:r>
            <a:r>
              <a:rPr lang="zh-CN" altLang="en-US" sz="1600" dirty="0" smtClean="0"/>
              <a:t>分片</a:t>
            </a:r>
            <a:r>
              <a:rPr lang="zh-CN" altLang="en-US" sz="1600" dirty="0"/>
              <a:t>数量 * </a:t>
            </a:r>
            <a:r>
              <a:rPr lang="en-US" altLang="zh-CN" sz="1600" dirty="0"/>
              <a:t>( </a:t>
            </a:r>
            <a:r>
              <a:rPr lang="zh-CN" altLang="en-US" sz="1600" dirty="0"/>
              <a:t>副本数 </a:t>
            </a:r>
            <a:r>
              <a:rPr lang="en-US" altLang="zh-CN" sz="1600" dirty="0"/>
              <a:t>+ 1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1600" dirty="0"/>
              <a:t>副本</a:t>
            </a:r>
            <a:r>
              <a:rPr lang="zh-CN" altLang="en-US" sz="1600" dirty="0" smtClean="0"/>
              <a:t>数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通过增加副本数提升查询性能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浪费存储空间和写入的性能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59301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276" y="132749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、搜索规则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3" y="943022"/>
            <a:ext cx="10058400" cy="36646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7903" y="4817763"/>
            <a:ext cx="7525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Tips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、用短语查询代替模糊查询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、为不同查询设置不同的权重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、对于不需要打分的查询包装一层</a:t>
            </a:r>
            <a:r>
              <a:rPr lang="en-US" altLang="zh-CN" dirty="0" err="1">
                <a:latin typeface="+mn-ea"/>
              </a:rPr>
              <a:t>ConstantScoreQueryBuilder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644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346" y="220628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68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集群</a:t>
            </a:r>
            <a:endParaRPr lang="en-US" altLang="zh-CN" dirty="0"/>
          </a:p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实践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839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Elasticsearch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是一个开源的搜索引擎，建立在全文搜索引擎库 </a:t>
            </a:r>
            <a:r>
              <a:rPr lang="en-US" altLang="zh-CN" sz="1800" dirty="0" smtClean="0"/>
              <a:t>Apache </a:t>
            </a:r>
            <a:r>
              <a:rPr lang="en-US" altLang="zh-CN" sz="1800" dirty="0" err="1" smtClean="0"/>
              <a:t>Lucene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基础之上。无论是开源还是私有， </a:t>
            </a:r>
            <a:r>
              <a:rPr lang="en-US" altLang="zh-CN" sz="1800" dirty="0" err="1" smtClean="0"/>
              <a:t>Lucene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可以说是当下最先进、高性能、全功能的搜索引擎库。</a:t>
            </a:r>
            <a:r>
              <a:rPr lang="en-US" altLang="zh-CN" sz="1800" dirty="0" err="1" smtClean="0"/>
              <a:t>Elasticsearch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也是使用 </a:t>
            </a:r>
            <a:r>
              <a:rPr lang="en-US" altLang="zh-CN" sz="1800" dirty="0" smtClean="0"/>
              <a:t>Java </a:t>
            </a:r>
            <a:r>
              <a:rPr lang="zh-CN" altLang="en-US" sz="1800" dirty="0" smtClean="0"/>
              <a:t>编写的，它的内部使用 </a:t>
            </a:r>
            <a:r>
              <a:rPr lang="en-US" altLang="zh-CN" sz="1800" dirty="0" err="1" smtClean="0"/>
              <a:t>Lucene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做索引与搜索，但是它的目的是使全文检索变得简单， 通过隐藏 </a:t>
            </a:r>
            <a:r>
              <a:rPr lang="en-US" altLang="zh-CN" sz="1800" dirty="0" err="1" smtClean="0"/>
              <a:t>Lucene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的复杂性，取而代之的提供一套简单一致的 </a:t>
            </a:r>
            <a:r>
              <a:rPr lang="en-US" altLang="zh-CN" sz="1800" dirty="0" err="1" smtClean="0"/>
              <a:t>RESTful</a:t>
            </a:r>
            <a:r>
              <a:rPr lang="en-US" altLang="zh-CN" sz="1800" dirty="0" smtClean="0"/>
              <a:t> API</a:t>
            </a:r>
            <a:r>
              <a:rPr lang="zh-CN" altLang="en-US" sz="1800" dirty="0" smtClean="0"/>
              <a:t>。它具有以下特点：一个分布式的实时文档存储，每个字段 可以被索引与搜索；一个分布式实时分析搜索引擎；能胜任上百个服务节点的扩展。</a:t>
            </a:r>
            <a:r>
              <a:rPr lang="en-US" altLang="zh-CN" sz="1800" dirty="0" err="1"/>
              <a:t>Elasticsearch</a:t>
            </a:r>
            <a:r>
              <a:rPr lang="zh-CN" altLang="en-US" sz="1800" dirty="0"/>
              <a:t>主要功能分为：</a:t>
            </a:r>
            <a:r>
              <a:rPr lang="en-US" altLang="zh-CN" sz="1800" dirty="0"/>
              <a:t>1 </a:t>
            </a:r>
            <a:r>
              <a:rPr lang="en-US" altLang="zh-CN" sz="1800" dirty="0" err="1"/>
              <a:t>Elasticsearch</a:t>
            </a:r>
            <a:r>
              <a:rPr lang="zh-CN" altLang="en-US" sz="1800" dirty="0"/>
              <a:t>集群；</a:t>
            </a:r>
            <a:r>
              <a:rPr lang="en-US" altLang="zh-CN" sz="1800" dirty="0"/>
              <a:t>2 </a:t>
            </a:r>
            <a:r>
              <a:rPr lang="zh-CN" altLang="en-US" sz="1800" dirty="0"/>
              <a:t>文档存储；</a:t>
            </a:r>
            <a:r>
              <a:rPr lang="en-US" altLang="zh-CN" sz="1800" dirty="0"/>
              <a:t>3 </a:t>
            </a:r>
            <a:r>
              <a:rPr lang="zh-CN" altLang="en-US" sz="1800" dirty="0"/>
              <a:t>搜索；</a:t>
            </a:r>
            <a:r>
              <a:rPr lang="en-US" altLang="zh-CN" sz="1800" dirty="0"/>
              <a:t>4 </a:t>
            </a:r>
            <a:r>
              <a:rPr lang="zh-CN" altLang="en-US" sz="1800" dirty="0"/>
              <a:t>聚合</a:t>
            </a:r>
            <a:r>
              <a:rPr lang="zh-CN" altLang="en-US" sz="1800" dirty="0" smtClean="0"/>
              <a:t>，并支持 </a:t>
            </a:r>
            <a:r>
              <a:rPr lang="en-US" altLang="zh-CN" sz="1800" dirty="0" smtClean="0"/>
              <a:t>PB </a:t>
            </a:r>
            <a:r>
              <a:rPr lang="zh-CN" altLang="en-US" sz="1800" dirty="0" smtClean="0"/>
              <a:t>级别的结构化或者非结构化数据。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017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中几个关键概念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 smtClean="0"/>
              <a:t>Elasticsearch</a:t>
            </a:r>
            <a:r>
              <a:rPr lang="zh-CN" altLang="en-US" sz="1600" dirty="0" smtClean="0"/>
              <a:t>中几个关键概念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</a:t>
            </a:r>
            <a:r>
              <a:rPr lang="zh-CN" altLang="en-US" sz="1600" dirty="0" smtClean="0"/>
              <a:t>节点（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）：物理概念，一个运行的</a:t>
            </a:r>
            <a:r>
              <a:rPr lang="en-US" altLang="zh-CN" sz="1600" dirty="0" err="1" smtClean="0"/>
              <a:t>Elasticearch</a:t>
            </a:r>
            <a:r>
              <a:rPr lang="zh-CN" altLang="en-US" sz="1600" dirty="0" smtClean="0"/>
              <a:t>实例。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索引（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）：逻辑概念，包括配置信息</a:t>
            </a:r>
            <a:r>
              <a:rPr lang="en-US" altLang="zh-CN" sz="1600" dirty="0" smtClean="0"/>
              <a:t>mapping</a:t>
            </a:r>
            <a:r>
              <a:rPr lang="zh-CN" altLang="en-US" sz="1600" dirty="0" smtClean="0"/>
              <a:t>和倒排正排数据文件，一个索引的数据文件可能会     分布于一台机器，也有可能分布于多台机器。索引的另外一层意思是倒排索引文件。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分片（</a:t>
            </a:r>
            <a:r>
              <a:rPr lang="en-US" altLang="zh-CN" sz="1600" dirty="0" smtClean="0"/>
              <a:t>Shard</a:t>
            </a:r>
            <a:r>
              <a:rPr lang="zh-CN" altLang="en-US" sz="1600" dirty="0" smtClean="0"/>
              <a:t>）：为了支持更大量的数据，索引一般会按某个维度分成多个部分，每个部分就是一个分片，分片被节点</a:t>
            </a:r>
            <a:r>
              <a:rPr lang="en-US" altLang="zh-CN" sz="1600" dirty="0" smtClean="0"/>
              <a:t>(Node)</a:t>
            </a:r>
            <a:r>
              <a:rPr lang="zh-CN" altLang="en-US" sz="1600" dirty="0" smtClean="0"/>
              <a:t>管理。一个节点</a:t>
            </a:r>
            <a:r>
              <a:rPr lang="en-US" altLang="zh-CN" sz="1600" dirty="0" smtClean="0"/>
              <a:t>(Node)</a:t>
            </a:r>
            <a:r>
              <a:rPr lang="zh-CN" altLang="en-US" sz="1600" dirty="0" smtClean="0"/>
              <a:t>一般会管理多个分片，这些分片可能是属于同一份索引，也有可能属于不同索引，但是为了可靠性和可用性，同一个索引的分片尽量会分布在不同节点</a:t>
            </a:r>
            <a:r>
              <a:rPr lang="en-US" altLang="zh-CN" sz="1600" dirty="0" smtClean="0"/>
              <a:t>(Node)</a:t>
            </a:r>
            <a:r>
              <a:rPr lang="zh-CN" altLang="en-US" sz="1600" dirty="0" smtClean="0"/>
              <a:t>上。分片有两种，主分片和副本分片。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副本</a:t>
            </a:r>
            <a:r>
              <a:rPr lang="zh-CN" altLang="en-US" sz="1600" dirty="0"/>
              <a:t>（</a:t>
            </a:r>
            <a:r>
              <a:rPr lang="en-US" altLang="zh-CN" sz="1600" dirty="0"/>
              <a:t>Replica</a:t>
            </a:r>
            <a:r>
              <a:rPr lang="zh-CN" altLang="en-US" sz="1600" dirty="0"/>
              <a:t>）：同一个分片</a:t>
            </a:r>
            <a:r>
              <a:rPr lang="en-US" altLang="zh-CN" sz="1600" dirty="0"/>
              <a:t>(Shard)</a:t>
            </a:r>
            <a:r>
              <a:rPr lang="zh-CN" altLang="en-US" sz="1600" dirty="0"/>
              <a:t>的备份数据，一个分片可能会有</a:t>
            </a:r>
            <a:r>
              <a:rPr lang="en-US" altLang="zh-CN" sz="1600" dirty="0"/>
              <a:t>0</a:t>
            </a:r>
            <a:r>
              <a:rPr lang="zh-CN" altLang="en-US" sz="1600" dirty="0"/>
              <a:t>个或多个副本，这些副本中的数据保证强一致或最终一致。</a:t>
            </a:r>
            <a:endParaRPr lang="zh-CN" altLang="en-US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33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8" y="1515642"/>
            <a:ext cx="5762625" cy="17430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0960"/>
            <a:ext cx="5762625" cy="1495425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3431964" y="3160635"/>
            <a:ext cx="287548" cy="97840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35967" y="1929227"/>
            <a:ext cx="50040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0" dirty="0" smtClean="0">
                <a:solidFill>
                  <a:srgbClr val="3F3F3F"/>
                </a:solidFill>
                <a:effectLst/>
                <a:latin typeface="+mn-ea"/>
              </a:rPr>
              <a:t>基于系统可用性的考虑，同一个</a:t>
            </a:r>
            <a:r>
              <a:rPr lang="en-US" altLang="zh-CN" sz="1600" i="0" dirty="0" smtClean="0">
                <a:solidFill>
                  <a:srgbClr val="3F3F3F"/>
                </a:solidFill>
                <a:effectLst/>
                <a:latin typeface="+mn-ea"/>
              </a:rPr>
              <a:t>shard</a:t>
            </a:r>
            <a:r>
              <a:rPr lang="zh-CN" altLang="en-US" sz="1600" i="0" dirty="0" smtClean="0">
                <a:solidFill>
                  <a:srgbClr val="3F3F3F"/>
                </a:solidFill>
                <a:effectLst/>
                <a:latin typeface="+mn-ea"/>
              </a:rPr>
              <a:t>的</a:t>
            </a:r>
            <a:r>
              <a:rPr lang="en-US" altLang="zh-CN" sz="1600" i="0" dirty="0" smtClean="0">
                <a:solidFill>
                  <a:srgbClr val="3F3F3F"/>
                </a:solidFill>
                <a:effectLst/>
                <a:latin typeface="+mn-ea"/>
              </a:rPr>
              <a:t>primary</a:t>
            </a:r>
            <a:r>
              <a:rPr lang="zh-CN" altLang="en-US" sz="1600" i="0" dirty="0" smtClean="0">
                <a:solidFill>
                  <a:srgbClr val="3F3F3F"/>
                </a:solidFill>
                <a:effectLst/>
                <a:latin typeface="+mn-ea"/>
              </a:rPr>
              <a:t>和</a:t>
            </a:r>
            <a:r>
              <a:rPr lang="en-US" altLang="zh-CN" sz="1600" i="0" dirty="0" smtClean="0">
                <a:solidFill>
                  <a:srgbClr val="3F3F3F"/>
                </a:solidFill>
                <a:effectLst/>
                <a:latin typeface="+mn-ea"/>
              </a:rPr>
              <a:t>replica</a:t>
            </a:r>
            <a:r>
              <a:rPr lang="zh-CN" altLang="en-US" sz="1600" i="0" dirty="0" smtClean="0">
                <a:solidFill>
                  <a:srgbClr val="3F3F3F"/>
                </a:solidFill>
                <a:effectLst/>
                <a:latin typeface="+mn-ea"/>
              </a:rPr>
              <a:t>不能位于同一个</a:t>
            </a:r>
            <a:r>
              <a:rPr lang="en-US" altLang="zh-CN" sz="1600" i="0" dirty="0" smtClean="0">
                <a:solidFill>
                  <a:srgbClr val="3F3F3F"/>
                </a:solidFill>
                <a:effectLst/>
                <a:latin typeface="+mn-ea"/>
              </a:rPr>
              <a:t>Node</a:t>
            </a:r>
            <a:r>
              <a:rPr lang="zh-CN" altLang="en-US" sz="1600" i="0" dirty="0" smtClean="0">
                <a:solidFill>
                  <a:srgbClr val="3F3F3F"/>
                </a:solidFill>
                <a:effectLst/>
                <a:latin typeface="+mn-ea"/>
              </a:rPr>
              <a:t>中（此时集群会处于</a:t>
            </a:r>
            <a:r>
              <a:rPr lang="en-US" altLang="zh-CN" sz="1600" i="0" dirty="0" smtClean="0">
                <a:solidFill>
                  <a:srgbClr val="3F3F3F"/>
                </a:solidFill>
                <a:effectLst/>
                <a:latin typeface="+mn-ea"/>
              </a:rPr>
              <a:t>yellow</a:t>
            </a:r>
            <a:r>
              <a:rPr lang="zh-CN" altLang="en-US" sz="1600" i="0" dirty="0" smtClean="0">
                <a:solidFill>
                  <a:srgbClr val="3F3F3F"/>
                </a:solidFill>
                <a:effectLst/>
                <a:latin typeface="+mn-ea"/>
              </a:rPr>
              <a:t>状态）</a:t>
            </a:r>
            <a:endParaRPr lang="en-US" altLang="zh-CN" sz="1600" i="0" dirty="0" smtClean="0">
              <a:solidFill>
                <a:srgbClr val="3F3F3F"/>
              </a:solidFill>
              <a:effectLst/>
              <a:latin typeface="+mn-ea"/>
            </a:endParaRPr>
          </a:p>
          <a:p>
            <a:endParaRPr lang="en-US" altLang="zh-CN" sz="1600" dirty="0">
              <a:solidFill>
                <a:srgbClr val="3F3F3F"/>
              </a:solidFill>
              <a:latin typeface="+mn-ea"/>
            </a:endParaRPr>
          </a:p>
          <a:p>
            <a:r>
              <a:rPr lang="zh-CN" altLang="en-US" sz="1600" i="0" dirty="0" smtClean="0">
                <a:solidFill>
                  <a:srgbClr val="3F3F3F"/>
                </a:solidFill>
                <a:effectLst/>
                <a:latin typeface="+mn-ea"/>
              </a:rPr>
              <a:t>副本分片的作用：</a:t>
            </a:r>
            <a:endParaRPr lang="en-US" altLang="zh-CN" sz="1600" i="0" dirty="0" smtClean="0">
              <a:solidFill>
                <a:srgbClr val="3F3F3F"/>
              </a:solidFill>
              <a:effectLst/>
              <a:latin typeface="+mn-ea"/>
            </a:endParaRPr>
          </a:p>
          <a:p>
            <a:r>
              <a:rPr lang="en-US" altLang="zh-CN" sz="1600" dirty="0" smtClean="0">
                <a:solidFill>
                  <a:srgbClr val="3F3F3F"/>
                </a:solidFill>
                <a:latin typeface="+mn-ea"/>
              </a:rPr>
              <a:t>1</a:t>
            </a:r>
            <a:r>
              <a:rPr lang="zh-CN" altLang="en-US" sz="1600" dirty="0" smtClean="0">
                <a:solidFill>
                  <a:srgbClr val="3F3F3F"/>
                </a:solidFill>
                <a:latin typeface="+mn-ea"/>
              </a:rPr>
              <a:t>、灾备：</a:t>
            </a:r>
            <a:r>
              <a:rPr lang="zh-CN" altLang="en-US" sz="1600" dirty="0"/>
              <a:t>当主分片发生故障时，需要切换，这时候需要选举一个副本作为新</a:t>
            </a:r>
            <a:r>
              <a:rPr lang="zh-CN" altLang="en-US" sz="1600" dirty="0" smtClean="0"/>
              <a:t>主。</a:t>
            </a:r>
            <a:endParaRPr lang="en-US" altLang="zh-CN" sz="1600" dirty="0" smtClean="0"/>
          </a:p>
          <a:p>
            <a:r>
              <a:rPr lang="en-US" altLang="zh-CN" sz="1600" i="0" dirty="0" smtClean="0">
                <a:solidFill>
                  <a:srgbClr val="3F3F3F"/>
                </a:solidFill>
                <a:effectLst/>
                <a:latin typeface="+mn-ea"/>
              </a:rPr>
              <a:t>2</a:t>
            </a:r>
            <a:r>
              <a:rPr lang="zh-CN" altLang="en-US" sz="1600" i="0" dirty="0" smtClean="0">
                <a:solidFill>
                  <a:srgbClr val="3F3F3F"/>
                </a:solidFill>
                <a:effectLst/>
                <a:latin typeface="+mn-ea"/>
              </a:rPr>
              <a:t>、分担主节点查询压力：通过增加副本的数量而不是分片的数量来提升查询的性能。</a:t>
            </a:r>
            <a:endParaRPr lang="en-US" altLang="zh-CN" sz="1600" i="0" dirty="0" smtClean="0">
              <a:solidFill>
                <a:srgbClr val="3F3F3F"/>
              </a:solidFill>
              <a:effectLst/>
              <a:latin typeface="+mn-ea"/>
            </a:endParaRPr>
          </a:p>
          <a:p>
            <a:endParaRPr lang="en-US" altLang="zh-CN" sz="1600" i="0" dirty="0" smtClean="0">
              <a:solidFill>
                <a:srgbClr val="3F3F3F"/>
              </a:solidFill>
              <a:effectLst/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11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集群的两种部署模式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8088"/>
            <a:ext cx="6591300" cy="3695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12993" y="1316943"/>
            <a:ext cx="4340807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 smtClean="0">
                <a:solidFill>
                  <a:srgbClr val="3F3F3F"/>
                </a:solidFill>
                <a:effectLst/>
                <a:latin typeface="+mn-ea"/>
              </a:rPr>
              <a:t>1</a:t>
            </a:r>
            <a:r>
              <a:rPr lang="zh-CN" altLang="en-US" sz="1600" b="0" i="0" dirty="0" smtClean="0">
                <a:solidFill>
                  <a:srgbClr val="3F3F3F"/>
                </a:solidFill>
                <a:effectLst/>
                <a:latin typeface="+mn-ea"/>
              </a:rPr>
              <a:t>、混合部署：每个节点既是</a:t>
            </a:r>
            <a:r>
              <a:rPr lang="en-US" altLang="zh-CN" sz="1600" dirty="0" smtClean="0">
                <a:solidFill>
                  <a:srgbClr val="3F3F3F"/>
                </a:solidFill>
                <a:latin typeface="+mn-ea"/>
              </a:rPr>
              <a:t>Transport</a:t>
            </a:r>
            <a:r>
              <a:rPr lang="en-US" altLang="zh-CN" sz="1600" b="0" i="0" dirty="0" smtClean="0">
                <a:solidFill>
                  <a:srgbClr val="3F3F3F"/>
                </a:solidFill>
                <a:effectLst/>
                <a:latin typeface="+mn-ea"/>
              </a:rPr>
              <a:t> Node</a:t>
            </a:r>
            <a:r>
              <a:rPr lang="zh-CN" altLang="en-US" sz="1600" dirty="0" smtClean="0">
                <a:solidFill>
                  <a:srgbClr val="3F3F3F"/>
                </a:solidFill>
                <a:latin typeface="+mn-ea"/>
              </a:rPr>
              <a:t>又是</a:t>
            </a:r>
            <a:r>
              <a:rPr lang="en-US" altLang="zh-CN" sz="1600" dirty="0" smtClean="0">
                <a:solidFill>
                  <a:srgbClr val="3F3F3F"/>
                </a:solidFill>
                <a:latin typeface="+mn-ea"/>
              </a:rPr>
              <a:t>Data Node</a:t>
            </a:r>
            <a:r>
              <a:rPr lang="zh-CN" altLang="en-US" sz="1600" dirty="0" smtClean="0">
                <a:solidFill>
                  <a:srgbClr val="3F3F3F"/>
                </a:solidFill>
                <a:latin typeface="+mn-ea"/>
              </a:rPr>
              <a:t>。特点是简单易上手，</a:t>
            </a:r>
            <a:r>
              <a:rPr lang="zh-CN" altLang="en-US" sz="1600" dirty="0">
                <a:latin typeface="+mn-ea"/>
              </a:rPr>
              <a:t>最简单的场景下只需要启动一</a:t>
            </a:r>
            <a:r>
              <a:rPr lang="zh-CN" altLang="en-US" sz="1600" dirty="0" smtClean="0">
                <a:latin typeface="+mn-ea"/>
              </a:rPr>
              <a:t>个</a:t>
            </a:r>
            <a:r>
              <a:rPr lang="zh-CN" altLang="en-US" sz="1600" dirty="0">
                <a:latin typeface="+mn-ea"/>
              </a:rPr>
              <a:t>节点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dirty="0">
                <a:latin typeface="+mn-ea"/>
              </a:rPr>
              <a:t>就能完成所有的</a:t>
            </a:r>
            <a:r>
              <a:rPr lang="zh-CN" altLang="en-US" sz="1600" dirty="0" smtClean="0">
                <a:latin typeface="+mn-ea"/>
              </a:rPr>
              <a:t>功能；</a:t>
            </a:r>
            <a:r>
              <a:rPr lang="zh-CN" altLang="en-US" sz="1600" dirty="0">
                <a:latin typeface="+mn-ea"/>
              </a:rPr>
              <a:t>缺点就是多种类型的请求会相互影响，在大集群如果某一</a:t>
            </a:r>
            <a:r>
              <a:rPr lang="zh-CN" altLang="en-US" sz="1600" dirty="0" smtClean="0">
                <a:latin typeface="+mn-ea"/>
              </a:rPr>
              <a:t>个</a:t>
            </a:r>
            <a:r>
              <a:rPr lang="en-US" altLang="zh-CN" sz="1600" dirty="0" smtClean="0">
                <a:latin typeface="+mn-ea"/>
              </a:rPr>
              <a:t>Data Node</a:t>
            </a:r>
            <a:r>
              <a:rPr lang="zh-CN" altLang="en-US" sz="1600" dirty="0" smtClean="0">
                <a:latin typeface="+mn-ea"/>
              </a:rPr>
              <a:t>出现</a:t>
            </a:r>
            <a:r>
              <a:rPr lang="zh-CN" altLang="en-US" sz="1600" dirty="0">
                <a:latin typeface="+mn-ea"/>
              </a:rPr>
              <a:t>热点，那么就会影响途经这个</a:t>
            </a:r>
            <a:r>
              <a:rPr lang="en-US" altLang="zh-CN" sz="1600" dirty="0">
                <a:latin typeface="+mn-ea"/>
              </a:rPr>
              <a:t>Data Node</a:t>
            </a:r>
            <a:r>
              <a:rPr lang="zh-CN" altLang="en-US" sz="1600" dirty="0">
                <a:latin typeface="+mn-ea"/>
              </a:rPr>
              <a:t>的所有其他跨</a:t>
            </a:r>
            <a:r>
              <a:rPr lang="en-US" altLang="zh-CN" sz="1600" dirty="0">
                <a:latin typeface="+mn-ea"/>
              </a:rPr>
              <a:t>Node</a:t>
            </a:r>
            <a:r>
              <a:rPr lang="zh-CN" altLang="en-US" sz="1600" dirty="0">
                <a:latin typeface="+mn-ea"/>
              </a:rPr>
              <a:t>请求。如果发生故障，故障影响面会变大</a:t>
            </a:r>
            <a:r>
              <a:rPr lang="zh-CN" altLang="en-US" sz="1600" dirty="0" smtClean="0">
                <a:latin typeface="+mn-ea"/>
              </a:rPr>
              <a:t>很多；</a:t>
            </a:r>
            <a:r>
              <a:rPr lang="en-US" altLang="zh-CN" sz="1600" dirty="0" err="1">
                <a:latin typeface="+mn-ea"/>
              </a:rPr>
              <a:t>Elasticsearch</a:t>
            </a:r>
            <a:r>
              <a:rPr lang="zh-CN" altLang="en-US" sz="1600" dirty="0">
                <a:latin typeface="+mn-ea"/>
              </a:rPr>
              <a:t>中每个</a:t>
            </a:r>
            <a:r>
              <a:rPr lang="en-US" altLang="zh-CN" sz="1600" dirty="0">
                <a:latin typeface="+mn-ea"/>
              </a:rPr>
              <a:t>Node</a:t>
            </a:r>
            <a:r>
              <a:rPr lang="zh-CN" altLang="en-US" sz="1600" dirty="0">
                <a:latin typeface="+mn-ea"/>
              </a:rPr>
              <a:t>都需要和其余的每一个</a:t>
            </a:r>
            <a:r>
              <a:rPr lang="en-US" altLang="zh-CN" sz="1600" dirty="0">
                <a:latin typeface="+mn-ea"/>
              </a:rPr>
              <a:t>Node</a:t>
            </a:r>
            <a:r>
              <a:rPr lang="zh-CN" altLang="en-US" sz="1600" dirty="0">
                <a:latin typeface="+mn-ea"/>
              </a:rPr>
              <a:t>都保持</a:t>
            </a:r>
            <a:r>
              <a:rPr lang="en-US" altLang="zh-CN" sz="1600" dirty="0">
                <a:latin typeface="+mn-ea"/>
              </a:rPr>
              <a:t>13</a:t>
            </a:r>
            <a:r>
              <a:rPr lang="zh-CN" altLang="en-US" sz="1600" dirty="0">
                <a:latin typeface="+mn-ea"/>
              </a:rPr>
              <a:t>个连接。这种情况下，每个</a:t>
            </a:r>
            <a:r>
              <a:rPr lang="en-US" altLang="zh-CN" sz="1600" dirty="0">
                <a:latin typeface="+mn-ea"/>
              </a:rPr>
              <a:t>Node</a:t>
            </a:r>
            <a:r>
              <a:rPr lang="zh-CN" altLang="en-US" sz="1600" dirty="0">
                <a:latin typeface="+mn-ea"/>
              </a:rPr>
              <a:t>都需要和其他所有</a:t>
            </a:r>
            <a:r>
              <a:rPr lang="en-US" altLang="zh-CN" sz="1600" dirty="0">
                <a:latin typeface="+mn-ea"/>
              </a:rPr>
              <a:t>Node</a:t>
            </a:r>
            <a:r>
              <a:rPr lang="zh-CN" altLang="en-US" sz="1600" dirty="0">
                <a:latin typeface="+mn-ea"/>
              </a:rPr>
              <a:t>保持连接，而一个系统的连接数是有上限的，这样连接数就会限制集群</a:t>
            </a:r>
            <a:r>
              <a:rPr lang="zh-CN" altLang="en-US" sz="1600" dirty="0" smtClean="0">
                <a:latin typeface="+mn-ea"/>
              </a:rPr>
              <a:t>规模。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、分层部署：</a:t>
            </a:r>
            <a:r>
              <a:rPr lang="en-US" altLang="zh-CN" sz="1600" dirty="0">
                <a:latin typeface="+mn-ea"/>
              </a:rPr>
              <a:t>Transport </a:t>
            </a:r>
            <a:r>
              <a:rPr lang="en-US" altLang="zh-CN" sz="1600" dirty="0" smtClean="0">
                <a:latin typeface="+mn-ea"/>
              </a:rPr>
              <a:t>Node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smtClean="0">
                <a:latin typeface="+mn-ea"/>
              </a:rPr>
              <a:t>Data Node</a:t>
            </a:r>
            <a:r>
              <a:rPr lang="zh-CN" altLang="en-US" sz="1600" dirty="0" smtClean="0">
                <a:latin typeface="+mn-ea"/>
              </a:rPr>
              <a:t>部署在不同的节点，各司其职。</a:t>
            </a:r>
            <a:r>
              <a:rPr lang="zh-CN" altLang="en-US" sz="1600" dirty="0"/>
              <a:t>缺点是上手复杂，需要提前设置好</a:t>
            </a:r>
            <a:r>
              <a:rPr lang="en-US" altLang="zh-CN" sz="1600" dirty="0"/>
              <a:t>Transport</a:t>
            </a:r>
            <a:r>
              <a:rPr lang="zh-CN" altLang="en-US" sz="1600" dirty="0"/>
              <a:t>的数量，且数量和</a:t>
            </a:r>
            <a:r>
              <a:rPr lang="en-US" altLang="zh-CN" sz="1600" dirty="0"/>
              <a:t>Data Node</a:t>
            </a:r>
            <a:r>
              <a:rPr lang="zh-CN" altLang="en-US" sz="1600" dirty="0"/>
              <a:t>、流量等相关，否则要么资源闲置，要么机器被打爆</a:t>
            </a:r>
            <a:r>
              <a:rPr lang="zh-CN" altLang="en-US" sz="1600" dirty="0" smtClean="0"/>
              <a:t>。好处是</a:t>
            </a:r>
            <a:r>
              <a:rPr lang="zh-CN" altLang="en-US" sz="1600" dirty="0"/>
              <a:t>角色相互独立，不会相互</a:t>
            </a:r>
            <a:r>
              <a:rPr lang="zh-CN" altLang="en-US" sz="1600" dirty="0" smtClean="0"/>
              <a:t>影响，</a:t>
            </a:r>
            <a:r>
              <a:rPr lang="zh-CN" altLang="en-US" sz="1600" dirty="0"/>
              <a:t> </a:t>
            </a:r>
            <a:r>
              <a:rPr lang="en-US" altLang="zh-CN" sz="1600" dirty="0" err="1"/>
              <a:t>DataNode</a:t>
            </a:r>
            <a:r>
              <a:rPr lang="zh-CN" altLang="en-US" sz="1600" dirty="0"/>
              <a:t>如果出了故障只是影响单节点的数据处理，不会影响其他节点的请求，影响限制在最小的范围</a:t>
            </a:r>
            <a:r>
              <a:rPr lang="zh-CN" altLang="en-US" sz="1600" dirty="0" smtClean="0"/>
              <a:t>内；集群内部的连接数减少。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solidFill>
                <a:srgbClr val="3F3F3F"/>
              </a:solidFill>
              <a:latin typeface="+mn-ea"/>
            </a:endParaRPr>
          </a:p>
          <a:p>
            <a:endParaRPr lang="en-US" altLang="zh-CN" sz="1600" dirty="0" smtClean="0">
              <a:solidFill>
                <a:srgbClr val="3F3F3F"/>
              </a:solidFill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6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)</a:t>
            </a:r>
            <a:r>
              <a:rPr lang="zh-CN" altLang="en-US" dirty="0" smtClean="0"/>
              <a:t>查询基本原理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664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 lvl="1"/>
            <a:r>
              <a:rPr lang="zh-CN" altLang="en-US" sz="1800" dirty="0" smtClean="0">
                <a:latin typeface="+mn-ea"/>
              </a:rPr>
              <a:t>文档（</a:t>
            </a:r>
            <a:r>
              <a:rPr lang="en-US" altLang="zh-CN" sz="1800" dirty="0" smtClean="0">
                <a:latin typeface="+mn-ea"/>
              </a:rPr>
              <a:t>document</a:t>
            </a:r>
            <a:r>
              <a:rPr lang="zh-CN" altLang="en-US" sz="1800" dirty="0" smtClean="0">
                <a:latin typeface="+mn-ea"/>
              </a:rPr>
              <a:t>）：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索引和搜索时使用的主要数据载体，包含一个或多个存有数据的字段。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字段（</a:t>
            </a:r>
            <a:r>
              <a:rPr lang="en-US" altLang="zh-CN" sz="1800" dirty="0" smtClean="0">
                <a:latin typeface="+mn-ea"/>
              </a:rPr>
              <a:t>field</a:t>
            </a:r>
            <a:r>
              <a:rPr lang="zh-CN" altLang="en-US" sz="1800" dirty="0" smtClean="0">
                <a:latin typeface="+mn-ea"/>
              </a:rPr>
              <a:t>）：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文档的一部分，包含名称和值两部分。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词项（</a:t>
            </a:r>
            <a:r>
              <a:rPr lang="en-US" altLang="zh-CN" sz="1800" dirty="0" smtClean="0">
                <a:latin typeface="+mn-ea"/>
              </a:rPr>
              <a:t>term</a:t>
            </a:r>
            <a:r>
              <a:rPr lang="zh-CN" altLang="en-US" sz="1800" dirty="0" smtClean="0">
                <a:latin typeface="+mn-ea"/>
              </a:rPr>
              <a:t>）：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一个搜索单元，表示文本中的一个词。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标记（</a:t>
            </a:r>
            <a:r>
              <a:rPr lang="en-US" altLang="zh-CN" sz="1800" dirty="0" smtClean="0">
                <a:latin typeface="+mn-ea"/>
              </a:rPr>
              <a:t>token</a:t>
            </a:r>
            <a:r>
              <a:rPr lang="zh-CN" altLang="en-US" sz="1800" dirty="0" smtClean="0">
                <a:latin typeface="+mn-ea"/>
              </a:rPr>
              <a:t>）：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表示在字段文本中出现的词，由这个词的文本、开始和结束偏移量以及类型组成。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21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ES(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)</a:t>
            </a:r>
            <a:r>
              <a:rPr lang="zh-CN" altLang="en-US" dirty="0" smtClean="0"/>
              <a:t>基本数据结构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616" y="1523475"/>
            <a:ext cx="10134600" cy="29054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、倒排索引（</a:t>
            </a:r>
            <a:r>
              <a:rPr lang="en-US" altLang="zh-CN" sz="1800" dirty="0" smtClean="0"/>
              <a:t>inverted index</a:t>
            </a:r>
            <a:r>
              <a:rPr lang="zh-CN" altLang="en-US" sz="1800" dirty="0" smtClean="0"/>
              <a:t>）的结构形式。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A49904F-B9C2-47E4-B9D9-AFDE8DA0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96" y="1856221"/>
            <a:ext cx="5686472" cy="25726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0496" y="4651715"/>
            <a:ext cx="112658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</a:rPr>
              <a:t>Doc </a:t>
            </a:r>
            <a:r>
              <a:rPr lang="en-US" altLang="zh-CN" dirty="0" err="1" smtClean="0">
                <a:latin typeface="+mn-ea"/>
              </a:rPr>
              <a:t>Values:</a:t>
            </a:r>
            <a:r>
              <a:rPr lang="en-US" altLang="zh-CN" dirty="0" err="1" smtClean="0"/>
              <a:t>For</a:t>
            </a:r>
            <a:r>
              <a:rPr lang="en-US" altLang="zh-CN" dirty="0" smtClean="0"/>
              <a:t> Sorting Aggregations </a:t>
            </a:r>
            <a:r>
              <a:rPr lang="en-US" altLang="zh-CN" dirty="0"/>
              <a:t>on a </a:t>
            </a:r>
            <a:r>
              <a:rPr lang="en-US" altLang="zh-CN" dirty="0" smtClean="0"/>
              <a:t>field Certain </a:t>
            </a:r>
            <a:r>
              <a:rPr lang="en-US" altLang="zh-CN" dirty="0"/>
              <a:t>filters (for example, </a:t>
            </a:r>
            <a:r>
              <a:rPr lang="en-US" altLang="zh-CN" dirty="0" err="1"/>
              <a:t>geolocation</a:t>
            </a:r>
            <a:r>
              <a:rPr lang="en-US" altLang="zh-CN" dirty="0"/>
              <a:t> filters)</a:t>
            </a:r>
          </a:p>
          <a:p>
            <a:r>
              <a:rPr lang="en-US" altLang="zh-CN" dirty="0"/>
              <a:t>Scripts that refer to </a:t>
            </a:r>
            <a:r>
              <a:rPr lang="en-US" altLang="zh-CN" dirty="0" smtClean="0"/>
              <a:t>fields </a:t>
            </a:r>
            <a:r>
              <a:rPr lang="zh-CN" altLang="en-US" dirty="0" smtClean="0"/>
              <a:t>对所有的非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字段默认建立</a:t>
            </a:r>
            <a:r>
              <a:rPr lang="en-US" altLang="zh-CN" dirty="0" smtClean="0"/>
              <a:t>Doc Values</a:t>
            </a: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Field data</a:t>
            </a:r>
            <a:r>
              <a:rPr lang="zh-CN" altLang="en-US" dirty="0" smtClean="0"/>
              <a:t>：</a:t>
            </a:r>
            <a:r>
              <a:rPr lang="en-US" altLang="zh-CN" dirty="0"/>
              <a:t>Good for operations like doc </a:t>
            </a:r>
            <a:r>
              <a:rPr lang="en-US" altLang="zh-CN" dirty="0" err="1" smtClean="0"/>
              <a:t>values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But</a:t>
            </a:r>
            <a:r>
              <a:rPr lang="en-US" altLang="zh-CN" dirty="0" smtClean="0"/>
              <a:t> </a:t>
            </a:r>
            <a:r>
              <a:rPr lang="en-US" altLang="zh-CN" dirty="0"/>
              <a:t>for text fields </a:t>
            </a:r>
            <a:r>
              <a:rPr lang="en-US" altLang="zh-CN" dirty="0" err="1" smtClean="0"/>
              <a:t>only,Created</a:t>
            </a:r>
            <a:r>
              <a:rPr lang="en-US" altLang="zh-CN" dirty="0" smtClean="0"/>
              <a:t> </a:t>
            </a:r>
            <a:r>
              <a:rPr lang="en-US" altLang="zh-CN" dirty="0"/>
              <a:t>at </a:t>
            </a:r>
            <a:r>
              <a:rPr lang="en-US" altLang="zh-CN" b="1" dirty="0" smtClean="0"/>
              <a:t>query-time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in-memory </a:t>
            </a:r>
            <a:r>
              <a:rPr lang="en-US" altLang="zh-CN" dirty="0"/>
              <a:t>data </a:t>
            </a:r>
            <a:r>
              <a:rPr lang="en-US" altLang="zh-CN" dirty="0" smtClean="0"/>
              <a:t>structure, Is </a:t>
            </a:r>
            <a:r>
              <a:rPr lang="en-US" altLang="zh-CN" dirty="0"/>
              <a:t>not serialized to </a:t>
            </a:r>
            <a:r>
              <a:rPr lang="en-US" altLang="zh-CN" dirty="0" err="1" smtClean="0"/>
              <a:t>disk,Is</a:t>
            </a:r>
            <a:r>
              <a:rPr lang="en-US" altLang="zh-CN" dirty="0" smtClean="0"/>
              <a:t> </a:t>
            </a:r>
            <a:r>
              <a:rPr lang="en-US" altLang="zh-CN" dirty="0"/>
              <a:t>disabled by default (expensive to build them, and </a:t>
            </a:r>
            <a:r>
              <a:rPr lang="en-US" altLang="zh-CN" dirty="0" err="1"/>
              <a:t>preseve</a:t>
            </a:r>
            <a:r>
              <a:rPr lang="en-US" altLang="zh-CN" dirty="0"/>
              <a:t> in heap)</a:t>
            </a:r>
          </a:p>
          <a:p>
            <a:endParaRPr lang="en-US" altLang="zh-CN" dirty="0"/>
          </a:p>
          <a:p>
            <a:endParaRPr lang="en-US" altLang="zh-CN" b="1" i="1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20123"/>
              </p:ext>
            </p:extLst>
          </p:nvPr>
        </p:nvGraphicFramePr>
        <p:xfrm>
          <a:off x="5048250" y="1703651"/>
          <a:ext cx="7143750" cy="1188720"/>
        </p:xfrm>
        <a:graphic>
          <a:graphicData uri="http://schemas.openxmlformats.org/drawingml/2006/table">
            <a:tbl>
              <a:tblPr/>
              <a:tblGrid>
                <a:gridCol w="7143750"/>
              </a:tblGrid>
              <a:tr h="965889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</a:rPr>
                        <a:t/>
                      </a:r>
                      <a:br>
                        <a:rPr lang="en-US" b="0" dirty="0">
                          <a:solidFill>
                            <a:srgbClr val="444444"/>
                          </a:solidFill>
                          <a:effectLst/>
                        </a:rPr>
                      </a:b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</a:rPr>
                        <a:t>terms aggregation should be a field of type keyword or any other data type suitable for bucket aggregations. In order to use it with text you will need to enable </a:t>
                      </a:r>
                      <a:r>
                        <a:rPr lang="en-US" b="0" u="none" strike="noStrike" dirty="0" err="1">
                          <a:solidFill>
                            <a:srgbClr val="00A9E5"/>
                          </a:solidFill>
                          <a:effectLst/>
                          <a:hlinkClick r:id="rId3" tooltip="fielddata"/>
                        </a:rPr>
                        <a:t>fielddata</a:t>
                      </a:r>
                      <a:endParaRPr lang="en-US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5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ES(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的评分机制</a:t>
            </a:r>
            <a:endParaRPr lang="zh-CN" altLang="en-US" dirty="0"/>
          </a:p>
        </p:txBody>
      </p:sp>
      <p:pic>
        <p:nvPicPr>
          <p:cNvPr id="4" name="Picture 2" descr="http://2.bp.blogspot.com/-EQMeZCDRHCk/U4uG_9WG-dI/AAAAAAAAAWs/tnzFqUh4FKY/s1600/Analysis.png">
            <a:extLst>
              <a:ext uri="{FF2B5EF4-FFF2-40B4-BE49-F238E27FC236}">
                <a16:creationId xmlns="" xmlns:a16="http://schemas.microsoft.com/office/drawing/2014/main" xmlns:lc="http://schemas.openxmlformats.org/drawingml/2006/lockedCanvas" id="{E244D267-D32E-44C7-B65F-AD5EBF0C19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07" y="1862695"/>
            <a:ext cx="64455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1126</Words>
  <Application>Microsoft Office PowerPoint</Application>
  <PresentationFormat>宽屏</PresentationFormat>
  <Paragraphs>107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Elasticsearch原理与实践</vt:lpstr>
      <vt:lpstr>目录</vt:lpstr>
      <vt:lpstr>Elasticsearch综述</vt:lpstr>
      <vt:lpstr>Elasticsearch中几个关键概念</vt:lpstr>
      <vt:lpstr>Elasticsearch集群</vt:lpstr>
      <vt:lpstr>Elasticsearch集群</vt:lpstr>
      <vt:lpstr>Elasticsearch(lucene)查询基本原理</vt:lpstr>
      <vt:lpstr>ES(Lucene)基本数据结构</vt:lpstr>
      <vt:lpstr>ES(lucene)的评分机制</vt:lpstr>
      <vt:lpstr>ES(Lucene)的评分机制</vt:lpstr>
      <vt:lpstr>ES的查询类型</vt:lpstr>
      <vt:lpstr>PowerPoint 演示文稿</vt:lpstr>
      <vt:lpstr>ES聚合</vt:lpstr>
      <vt:lpstr>ES搜索实践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Administrator</dc:creator>
  <cp:lastModifiedBy>Administrator</cp:lastModifiedBy>
  <cp:revision>72</cp:revision>
  <dcterms:created xsi:type="dcterms:W3CDTF">2019-06-22T10:26:39Z</dcterms:created>
  <dcterms:modified xsi:type="dcterms:W3CDTF">2019-06-26T04:51:18Z</dcterms:modified>
</cp:coreProperties>
</file>