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61" r:id="rId3"/>
    <p:sldId id="257" r:id="rId4"/>
    <p:sldId id="276" r:id="rId5"/>
    <p:sldId id="272" r:id="rId6"/>
    <p:sldId id="264" r:id="rId7"/>
    <p:sldId id="277" r:id="rId8"/>
    <p:sldId id="331" r:id="rId9"/>
    <p:sldId id="282" r:id="rId10"/>
    <p:sldId id="284" r:id="rId11"/>
    <p:sldId id="358" r:id="rId12"/>
    <p:sldId id="360" r:id="rId13"/>
    <p:sldId id="364" r:id="rId14"/>
    <p:sldId id="368" r:id="rId15"/>
    <p:sldId id="328" r:id="rId16"/>
    <p:sldId id="362" r:id="rId17"/>
    <p:sldId id="363" r:id="rId18"/>
    <p:sldId id="352" r:id="rId19"/>
    <p:sldId id="353" r:id="rId20"/>
    <p:sldId id="366" r:id="rId21"/>
    <p:sldId id="367" r:id="rId22"/>
    <p:sldId id="365" r:id="rId23"/>
    <p:sldId id="266" r:id="rId24"/>
    <p:sldId id="311" r:id="rId25"/>
    <p:sldId id="322" r:id="rId26"/>
    <p:sldId id="323" r:id="rId27"/>
    <p:sldId id="324" r:id="rId28"/>
    <p:sldId id="325" r:id="rId29"/>
    <p:sldId id="330" r:id="rId30"/>
    <p:sldId id="339" r:id="rId31"/>
    <p:sldId id="333" r:id="rId32"/>
    <p:sldId id="310" r:id="rId33"/>
    <p:sldId id="344" r:id="rId34"/>
    <p:sldId id="343" r:id="rId35"/>
    <p:sldId id="306" r:id="rId36"/>
    <p:sldId id="34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A9A4FB-05CB-4303-90E9-D21400DE52E3}">
          <p14:sldIdLst>
            <p14:sldId id="261"/>
            <p14:sldId id="257"/>
            <p14:sldId id="276"/>
            <p14:sldId id="272"/>
            <p14:sldId id="264"/>
            <p14:sldId id="277"/>
            <p14:sldId id="331"/>
            <p14:sldId id="282"/>
            <p14:sldId id="284"/>
            <p14:sldId id="358"/>
            <p14:sldId id="360"/>
            <p14:sldId id="364"/>
            <p14:sldId id="368"/>
            <p14:sldId id="328"/>
            <p14:sldId id="362"/>
            <p14:sldId id="363"/>
            <p14:sldId id="352"/>
            <p14:sldId id="353"/>
            <p14:sldId id="366"/>
            <p14:sldId id="367"/>
            <p14:sldId id="365"/>
            <p14:sldId id="266"/>
            <p14:sldId id="311"/>
            <p14:sldId id="322"/>
            <p14:sldId id="323"/>
            <p14:sldId id="324"/>
            <p14:sldId id="325"/>
            <p14:sldId id="330"/>
            <p14:sldId id="339"/>
            <p14:sldId id="333"/>
            <p14:sldId id="310"/>
            <p14:sldId id="344"/>
            <p14:sldId id="343"/>
            <p14:sldId id="30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9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10/21/2017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10/21/2017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671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883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2017/10/21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2017/10/21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2017/10/21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2017/10/21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2017/10/21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2017/10/21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2017/10/21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2017/10/21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10/21/2017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olr-vs-elasticsearch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Lucene</a:t>
            </a:r>
            <a:r>
              <a:rPr lang="zh-CN" altLang="en-US" sz="4800" dirty="0"/>
              <a:t>的全文检索服务实践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/>
          <a:lstStyle/>
          <a:p>
            <a:pPr algn="ctr"/>
            <a:r>
              <a:rPr lang="zh-CN" altLang="en-US" dirty="0"/>
              <a:t>张良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05189-968B-403E-B719-A062BBD6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中文搜索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2D4C4-5ABE-46C1-9013-84F7E065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20103"/>
          </a:xfrm>
        </p:spPr>
        <p:txBody>
          <a:bodyPr>
            <a:normAutofit/>
          </a:bodyPr>
          <a:lstStyle/>
          <a:p>
            <a:r>
              <a:rPr lang="zh-CN" altLang="en-US" dirty="0"/>
              <a:t>英文以空格作为天然的分隔符</a:t>
            </a:r>
            <a:r>
              <a:rPr lang="en-US" altLang="zh-CN" dirty="0"/>
              <a:t>,</a:t>
            </a:r>
            <a:r>
              <a:rPr lang="zh-CN" altLang="en-US" dirty="0"/>
              <a:t>自带分词</a:t>
            </a:r>
            <a:r>
              <a:rPr lang="en-US" altLang="zh-CN" dirty="0"/>
              <a:t>: I am a student</a:t>
            </a:r>
          </a:p>
          <a:p>
            <a:r>
              <a:rPr lang="zh-CN" altLang="en-US" dirty="0"/>
              <a:t>中文分词技术属于自然语言处理技术范畴</a:t>
            </a:r>
            <a:r>
              <a:rPr lang="en-US" altLang="zh-CN" dirty="0"/>
              <a:t>: </a:t>
            </a:r>
            <a:r>
              <a:rPr lang="zh-CN" altLang="en-US" dirty="0"/>
              <a:t>我是一个学生</a:t>
            </a:r>
            <a:endParaRPr lang="en-US" altLang="zh-CN" dirty="0"/>
          </a:p>
          <a:p>
            <a:r>
              <a:rPr lang="en-US" altLang="zh-CN" dirty="0"/>
              <a:t>IK Analysis </a:t>
            </a:r>
          </a:p>
          <a:p>
            <a:pPr lvl="2"/>
            <a:r>
              <a:rPr lang="nl-NL" altLang="zh-CN" dirty="0"/>
              <a:t>ik_max_word </a:t>
            </a:r>
            <a:r>
              <a:rPr lang="en-US" altLang="zh-CN" dirty="0"/>
              <a:t>:</a:t>
            </a:r>
            <a:r>
              <a:rPr lang="zh-CN" altLang="en-US" dirty="0"/>
              <a:t>最大细粒度分词</a:t>
            </a:r>
            <a:r>
              <a:rPr lang="en-US" altLang="zh-CN" dirty="0"/>
              <a:t>,</a:t>
            </a:r>
            <a:r>
              <a:rPr lang="zh-CN" altLang="en-US" dirty="0"/>
              <a:t>一般创建索引时使用</a:t>
            </a:r>
            <a:endParaRPr lang="en-US" altLang="zh-CN" dirty="0"/>
          </a:p>
          <a:p>
            <a:pPr lvl="2"/>
            <a:r>
              <a:rPr lang="nl-NL" altLang="zh-CN" dirty="0"/>
              <a:t>ik_smart </a:t>
            </a:r>
            <a:r>
              <a:rPr lang="en-US" altLang="zh-CN" dirty="0"/>
              <a:t>:</a:t>
            </a:r>
            <a:r>
              <a:rPr lang="zh-CN" altLang="en-US" dirty="0"/>
              <a:t>智能分词</a:t>
            </a:r>
            <a:r>
              <a:rPr lang="en-US" altLang="zh-CN" dirty="0"/>
              <a:t>,</a:t>
            </a:r>
            <a:r>
              <a:rPr lang="zh-CN" altLang="en-US" dirty="0"/>
              <a:t>一般查询时使用</a:t>
            </a:r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:”</a:t>
            </a:r>
            <a:r>
              <a:rPr lang="zh-CN" altLang="en-US" dirty="0"/>
              <a:t>中华人民共和国国歌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nl-NL" altLang="zh-CN" sz="1400" dirty="0"/>
              <a:t>ik_max_word </a:t>
            </a:r>
            <a:r>
              <a:rPr lang="en-US" altLang="zh-CN" sz="1400" dirty="0"/>
              <a:t>: </a:t>
            </a:r>
            <a:r>
              <a:rPr lang="zh-CN" altLang="en-US" sz="1400" dirty="0"/>
              <a:t>中华人民共和国</a:t>
            </a:r>
            <a:r>
              <a:rPr lang="en-US" altLang="zh-CN" sz="1400" dirty="0"/>
              <a:t>,</a:t>
            </a:r>
            <a:r>
              <a:rPr lang="zh-CN" altLang="en-US" sz="1400" dirty="0"/>
              <a:t>中华人民</a:t>
            </a:r>
            <a:r>
              <a:rPr lang="en-US" altLang="zh-CN" sz="1400" dirty="0"/>
              <a:t>,</a:t>
            </a:r>
            <a:r>
              <a:rPr lang="zh-CN" altLang="en-US" sz="1400" dirty="0"/>
              <a:t>中华</a:t>
            </a:r>
            <a:r>
              <a:rPr lang="en-US" altLang="zh-CN" sz="1400" dirty="0"/>
              <a:t>,</a:t>
            </a:r>
            <a:r>
              <a:rPr lang="zh-CN" altLang="en-US" sz="1400" dirty="0"/>
              <a:t>华人</a:t>
            </a:r>
            <a:r>
              <a:rPr lang="en-US" altLang="zh-CN" sz="1400" dirty="0"/>
              <a:t>,</a:t>
            </a:r>
            <a:r>
              <a:rPr lang="zh-CN" altLang="en-US" sz="1400" dirty="0"/>
              <a:t>人民共和国</a:t>
            </a:r>
            <a:r>
              <a:rPr lang="en-US" altLang="zh-CN" sz="1400" dirty="0"/>
              <a:t>,</a:t>
            </a:r>
            <a:r>
              <a:rPr lang="zh-CN" altLang="en-US" sz="1400" dirty="0"/>
              <a:t>人民</a:t>
            </a:r>
            <a:r>
              <a:rPr lang="en-US" altLang="zh-CN" sz="1400" dirty="0"/>
              <a:t>,</a:t>
            </a:r>
            <a:r>
              <a:rPr lang="zh-CN" altLang="en-US" sz="1400" dirty="0"/>
              <a:t>人</a:t>
            </a:r>
            <a:r>
              <a:rPr lang="en-US" altLang="zh-CN" sz="1400" dirty="0"/>
              <a:t>,</a:t>
            </a:r>
            <a:r>
              <a:rPr lang="zh-CN" altLang="en-US" sz="1400" dirty="0"/>
              <a:t>民</a:t>
            </a:r>
            <a:r>
              <a:rPr lang="en-US" altLang="zh-CN" sz="1400" dirty="0"/>
              <a:t>,</a:t>
            </a:r>
            <a:r>
              <a:rPr lang="zh-CN" altLang="en-US" sz="1400" dirty="0"/>
              <a:t>共和国</a:t>
            </a:r>
            <a:r>
              <a:rPr lang="en-US" altLang="zh-CN" sz="1400" dirty="0"/>
              <a:t>,</a:t>
            </a:r>
            <a:r>
              <a:rPr lang="zh-CN" altLang="en-US" sz="1400" dirty="0"/>
              <a:t>共和</a:t>
            </a:r>
            <a:r>
              <a:rPr lang="en-US" altLang="zh-CN" sz="1400" dirty="0"/>
              <a:t>,</a:t>
            </a:r>
            <a:r>
              <a:rPr lang="zh-CN" altLang="en-US" sz="1400" dirty="0"/>
              <a:t>和</a:t>
            </a:r>
            <a:r>
              <a:rPr lang="en-US" altLang="zh-CN" sz="1400" dirty="0"/>
              <a:t>,</a:t>
            </a:r>
            <a:r>
              <a:rPr lang="zh-CN" altLang="en-US" sz="1400" dirty="0"/>
              <a:t>国国</a:t>
            </a:r>
            <a:r>
              <a:rPr lang="en-US" altLang="zh-CN" sz="1400" dirty="0"/>
              <a:t>,</a:t>
            </a:r>
            <a:r>
              <a:rPr lang="zh-CN" altLang="en-US" sz="1400" dirty="0"/>
              <a:t>国歌</a:t>
            </a:r>
            <a:endParaRPr lang="en-US" altLang="zh-CN" sz="1400" dirty="0"/>
          </a:p>
          <a:p>
            <a:pPr lvl="1"/>
            <a:r>
              <a:rPr lang="nl-NL" altLang="zh-CN" sz="1400" dirty="0"/>
              <a:t>ik_smart </a:t>
            </a:r>
            <a:r>
              <a:rPr lang="en-US" altLang="zh-CN" sz="1400" dirty="0"/>
              <a:t>: </a:t>
            </a:r>
            <a:r>
              <a:rPr lang="zh-CN" altLang="en-US" sz="1400" dirty="0"/>
              <a:t>中华人民共和国</a:t>
            </a:r>
            <a:r>
              <a:rPr lang="en-US" altLang="zh-CN" sz="1400" dirty="0"/>
              <a:t>,</a:t>
            </a:r>
            <a:r>
              <a:rPr lang="zh-CN" altLang="en-US" sz="1400" dirty="0"/>
              <a:t>国歌</a:t>
            </a:r>
            <a:endParaRPr lang="en-US" altLang="zh-CN" sz="14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1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F80F6-CD01-4BFC-AED5-775E42A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中文搜索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B4DFA-3E45-444E-BFFC-98925EC4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自定义词库</a:t>
            </a:r>
            <a:endParaRPr lang="en-US" altLang="zh-CN" dirty="0"/>
          </a:p>
          <a:p>
            <a:pPr lvl="1"/>
            <a:r>
              <a:rPr lang="zh-CN" altLang="en-US" dirty="0"/>
              <a:t>停止词</a:t>
            </a:r>
            <a:r>
              <a:rPr lang="en-US" altLang="zh-CN" dirty="0"/>
              <a:t>: </a:t>
            </a:r>
            <a:r>
              <a:rPr lang="zh-CN" altLang="en-US" dirty="0"/>
              <a:t>无功能意义的词，比如</a:t>
            </a:r>
            <a:r>
              <a:rPr lang="en-US" altLang="zh-CN" dirty="0"/>
              <a:t>is </a:t>
            </a:r>
            <a:r>
              <a:rPr lang="zh-CN" altLang="en-US" dirty="0"/>
              <a:t>、</a:t>
            </a:r>
            <a:r>
              <a:rPr lang="en-US" altLang="zh-CN" dirty="0"/>
              <a:t>a </a:t>
            </a:r>
            <a:r>
              <a:rPr lang="zh-CN" altLang="en-US" dirty="0"/>
              <a:t>、</a:t>
            </a:r>
            <a:r>
              <a:rPr lang="en-US" altLang="zh-CN" dirty="0"/>
              <a:t>are </a:t>
            </a:r>
            <a:r>
              <a:rPr lang="zh-CN" altLang="en-US" dirty="0"/>
              <a:t>、”的”，“得”，“我” 等</a:t>
            </a:r>
            <a:endParaRPr lang="en-US" altLang="zh-CN" dirty="0"/>
          </a:p>
          <a:p>
            <a:pPr lvl="1"/>
            <a:r>
              <a:rPr lang="zh-CN" altLang="en-US" dirty="0"/>
              <a:t>扩展词库</a:t>
            </a:r>
            <a:r>
              <a:rPr lang="en-US" altLang="zh-CN" dirty="0"/>
              <a:t>: </a:t>
            </a:r>
            <a:r>
              <a:rPr lang="zh-CN" altLang="en-US" dirty="0"/>
              <a:t>表示一个完整意义的词</a:t>
            </a:r>
            <a:r>
              <a:rPr lang="en-US" altLang="zh-CN" dirty="0"/>
              <a:t>, </a:t>
            </a:r>
            <a:r>
              <a:rPr lang="zh-CN" altLang="en-US" dirty="0"/>
              <a:t>不被再分词</a:t>
            </a:r>
            <a:r>
              <a:rPr lang="en-US" altLang="zh-CN" dirty="0"/>
              <a:t>. </a:t>
            </a:r>
            <a:r>
              <a:rPr lang="zh-CN" altLang="en-US" dirty="0"/>
              <a:t>比如</a:t>
            </a:r>
            <a:r>
              <a:rPr lang="en-US" altLang="zh-CN" dirty="0"/>
              <a:t>: “</a:t>
            </a:r>
            <a:r>
              <a:rPr lang="zh-CN" altLang="en-US" dirty="0"/>
              <a:t>虎牙</a:t>
            </a:r>
            <a:r>
              <a:rPr lang="en-US" altLang="zh-CN" dirty="0"/>
              <a:t>”,”</a:t>
            </a:r>
            <a:r>
              <a:rPr lang="zh-CN" altLang="en-US" dirty="0"/>
              <a:t>大逃杀</a:t>
            </a:r>
            <a:r>
              <a:rPr lang="en-US" altLang="zh-CN" dirty="0"/>
              <a:t>”,”</a:t>
            </a:r>
            <a:r>
              <a:rPr lang="zh-CN" altLang="en-US" dirty="0"/>
              <a:t>狗带</a:t>
            </a:r>
            <a:r>
              <a:rPr lang="en-US" altLang="zh-CN" dirty="0"/>
              <a:t>”,”</a:t>
            </a:r>
            <a:r>
              <a:rPr lang="zh-CN" altLang="en-US" dirty="0"/>
              <a:t>人艰不拆</a:t>
            </a:r>
            <a:r>
              <a:rPr lang="en-US" altLang="zh-CN" dirty="0"/>
              <a:t>”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F80F6-CD01-4BFC-AED5-775E42A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中文搜索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B4DFA-3E45-444E-BFFC-98925EC4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自定义词库</a:t>
            </a:r>
            <a:endParaRPr lang="en-US" altLang="zh-CN" dirty="0"/>
          </a:p>
          <a:p>
            <a:pPr lvl="1"/>
            <a:r>
              <a:rPr lang="zh-CN" altLang="en-US" dirty="0"/>
              <a:t>停止词</a:t>
            </a:r>
            <a:r>
              <a:rPr lang="en-US" altLang="zh-CN" dirty="0"/>
              <a:t>: </a:t>
            </a:r>
            <a:r>
              <a:rPr lang="zh-CN" altLang="en-US" dirty="0"/>
              <a:t>无功能意义的词，比如</a:t>
            </a:r>
            <a:r>
              <a:rPr lang="en-US" altLang="zh-CN" dirty="0"/>
              <a:t>is </a:t>
            </a:r>
            <a:r>
              <a:rPr lang="zh-CN" altLang="en-US" dirty="0"/>
              <a:t>、</a:t>
            </a:r>
            <a:r>
              <a:rPr lang="en-US" altLang="zh-CN" dirty="0"/>
              <a:t>a </a:t>
            </a:r>
            <a:r>
              <a:rPr lang="zh-CN" altLang="en-US" dirty="0"/>
              <a:t>、</a:t>
            </a:r>
            <a:r>
              <a:rPr lang="en-US" altLang="zh-CN" dirty="0"/>
              <a:t>are </a:t>
            </a:r>
            <a:r>
              <a:rPr lang="zh-CN" altLang="en-US" dirty="0"/>
              <a:t>、”的”，“得”，“我” 等</a:t>
            </a:r>
            <a:endParaRPr lang="en-US" altLang="zh-CN" dirty="0"/>
          </a:p>
          <a:p>
            <a:pPr lvl="1"/>
            <a:r>
              <a:rPr lang="zh-CN" altLang="en-US" dirty="0"/>
              <a:t>扩展词库</a:t>
            </a:r>
            <a:r>
              <a:rPr lang="en-US" altLang="zh-CN" dirty="0"/>
              <a:t>: </a:t>
            </a:r>
            <a:r>
              <a:rPr lang="zh-CN" altLang="en-US" dirty="0"/>
              <a:t>表示一个完整意义的词</a:t>
            </a:r>
            <a:r>
              <a:rPr lang="en-US" altLang="zh-CN" dirty="0"/>
              <a:t>, </a:t>
            </a:r>
            <a:r>
              <a:rPr lang="zh-CN" altLang="en-US" dirty="0"/>
              <a:t>不被再分词</a:t>
            </a:r>
            <a:r>
              <a:rPr lang="en-US" altLang="zh-CN" dirty="0"/>
              <a:t>. </a:t>
            </a:r>
            <a:r>
              <a:rPr lang="zh-CN" altLang="en-US" dirty="0"/>
              <a:t>比如</a:t>
            </a:r>
            <a:r>
              <a:rPr lang="en-US" altLang="zh-CN" dirty="0"/>
              <a:t>: “</a:t>
            </a:r>
            <a:r>
              <a:rPr lang="zh-CN" altLang="en-US" dirty="0"/>
              <a:t>虎牙</a:t>
            </a:r>
            <a:r>
              <a:rPr lang="en-US" altLang="zh-CN" dirty="0"/>
              <a:t>”,”</a:t>
            </a:r>
            <a:r>
              <a:rPr lang="zh-CN" altLang="en-US" dirty="0"/>
              <a:t>大逃杀</a:t>
            </a:r>
            <a:r>
              <a:rPr lang="en-US" altLang="zh-CN" dirty="0"/>
              <a:t>”,”</a:t>
            </a:r>
            <a:r>
              <a:rPr lang="zh-CN" altLang="en-US" dirty="0"/>
              <a:t>狗带</a:t>
            </a:r>
            <a:r>
              <a:rPr lang="en-US" altLang="zh-CN" dirty="0"/>
              <a:t>”,”</a:t>
            </a:r>
            <a:r>
              <a:rPr lang="zh-CN" altLang="en-US" dirty="0"/>
              <a:t>人艰不拆</a:t>
            </a:r>
            <a:r>
              <a:rPr lang="en-US" altLang="zh-CN" dirty="0"/>
              <a:t>”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9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如何同时从多个字段查询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1:</a:t>
            </a:r>
            <a:r>
              <a:rPr lang="zh-CN" altLang="en-US" dirty="0"/>
              <a:t>同一个关键词需要从文章标题和摘要中查找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1: </a:t>
            </a:r>
          </a:p>
          <a:p>
            <a:pPr lvl="2"/>
            <a:r>
              <a:rPr lang="en-US" altLang="zh-CN" dirty="0"/>
              <a:t>title:”</a:t>
            </a:r>
            <a:r>
              <a:rPr lang="zh-CN" altLang="en-US" dirty="0"/>
              <a:t>虎牙科技</a:t>
            </a:r>
            <a:r>
              <a:rPr lang="en-US" altLang="zh-CN" dirty="0"/>
              <a:t>” OR </a:t>
            </a:r>
            <a:r>
              <a:rPr lang="en-US" altLang="zh-CN" dirty="0" err="1"/>
              <a:t>desc</a:t>
            </a:r>
            <a:r>
              <a:rPr lang="en-US" altLang="zh-CN" dirty="0"/>
              <a:t>:”</a:t>
            </a:r>
            <a:r>
              <a:rPr lang="zh-CN" altLang="en-US" dirty="0"/>
              <a:t>虎牙科技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2: </a:t>
            </a:r>
          </a:p>
          <a:p>
            <a:pPr lvl="2"/>
            <a:r>
              <a:rPr lang="zh-CN" altLang="en-US" dirty="0"/>
              <a:t>索引时增加一个新的字段</a:t>
            </a:r>
            <a:r>
              <a:rPr lang="en-US" altLang="zh-CN" dirty="0"/>
              <a:t>: default</a:t>
            </a:r>
          </a:p>
          <a:p>
            <a:pPr lvl="3"/>
            <a:r>
              <a:rPr lang="en-US" altLang="zh-CN" dirty="0"/>
              <a:t>&lt;</a:t>
            </a:r>
            <a:r>
              <a:rPr lang="en-US" altLang="zh-CN" dirty="0" err="1"/>
              <a:t>copyField</a:t>
            </a:r>
            <a:r>
              <a:rPr lang="en-US" altLang="zh-CN" dirty="0"/>
              <a:t> source="title" </a:t>
            </a:r>
            <a:r>
              <a:rPr lang="en-US" altLang="zh-CN" dirty="0" err="1"/>
              <a:t>dest</a:t>
            </a:r>
            <a:r>
              <a:rPr lang="en-US" altLang="zh-CN" dirty="0"/>
              <a:t>="default" /&gt;  </a:t>
            </a:r>
          </a:p>
          <a:p>
            <a:pPr lvl="3"/>
            <a:r>
              <a:rPr lang="en-US" altLang="zh-CN" dirty="0"/>
              <a:t>&lt;</a:t>
            </a:r>
            <a:r>
              <a:rPr lang="en-US" altLang="zh-CN" dirty="0" err="1"/>
              <a:t>copyField</a:t>
            </a:r>
            <a:r>
              <a:rPr lang="en-US" altLang="zh-CN" dirty="0"/>
              <a:t> source="</a:t>
            </a:r>
            <a:r>
              <a:rPr lang="en-US" altLang="zh-CN" dirty="0" err="1"/>
              <a:t>desc</a:t>
            </a:r>
            <a:r>
              <a:rPr lang="en-US" altLang="zh-CN" dirty="0"/>
              <a:t>" </a:t>
            </a:r>
            <a:r>
              <a:rPr lang="en-US" altLang="zh-CN" dirty="0" err="1"/>
              <a:t>dest</a:t>
            </a:r>
            <a:r>
              <a:rPr lang="en-US" altLang="zh-CN" dirty="0"/>
              <a:t>="default" /&gt;</a:t>
            </a:r>
          </a:p>
          <a:p>
            <a:pPr lvl="2"/>
            <a:r>
              <a:rPr lang="zh-CN" altLang="en-US" dirty="0"/>
              <a:t>查询时</a:t>
            </a:r>
            <a:r>
              <a:rPr lang="en-US" altLang="zh-CN" dirty="0"/>
              <a:t>: default : "</a:t>
            </a:r>
            <a:r>
              <a:rPr lang="zh-CN" altLang="en-US" dirty="0"/>
              <a:t>虎牙科技</a:t>
            </a:r>
            <a:r>
              <a:rPr lang="en-US" altLang="zh-C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67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如何影响搜索结果排序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1: </a:t>
            </a:r>
            <a:r>
              <a:rPr lang="zh-CN" altLang="en-US" dirty="0"/>
              <a:t>微信公众号搜索</a:t>
            </a:r>
            <a:r>
              <a:rPr lang="en-US" altLang="zh-CN" dirty="0"/>
              <a:t>,</a:t>
            </a:r>
            <a:r>
              <a:rPr lang="zh-CN" altLang="en-US" dirty="0"/>
              <a:t>认证公众号优先排前面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: </a:t>
            </a:r>
            <a:r>
              <a:rPr lang="zh-CN" altLang="en-US" dirty="0"/>
              <a:t>文档加权</a:t>
            </a:r>
            <a:endParaRPr lang="en-US" altLang="zh-CN" dirty="0"/>
          </a:p>
          <a:p>
            <a:pPr lvl="2"/>
            <a:r>
              <a:rPr lang="zh-CN" altLang="en-US" dirty="0"/>
              <a:t>创建索引时</a:t>
            </a:r>
            <a:r>
              <a:rPr lang="en-US" altLang="zh-CN" dirty="0"/>
              <a:t>: </a:t>
            </a:r>
            <a:r>
              <a:rPr lang="zh-CN" altLang="en-US" dirty="0"/>
              <a:t>认证公众号</a:t>
            </a:r>
            <a:r>
              <a:rPr lang="en-US" altLang="zh-CN" dirty="0"/>
              <a:t>document</a:t>
            </a:r>
            <a:r>
              <a:rPr lang="zh-CN" altLang="en-US" dirty="0"/>
              <a:t>加权</a:t>
            </a:r>
            <a:r>
              <a:rPr lang="en-US" altLang="zh-CN" dirty="0"/>
              <a:t>, </a:t>
            </a:r>
            <a:r>
              <a:rPr lang="en-US" altLang="zh-CN" dirty="0" err="1"/>
              <a:t>doc.setBoost</a:t>
            </a:r>
            <a:r>
              <a:rPr lang="en-US" altLang="zh-CN" dirty="0"/>
              <a:t>(2.5F);</a:t>
            </a:r>
          </a:p>
          <a:p>
            <a:r>
              <a:rPr lang="zh-CN" altLang="en-US" dirty="0"/>
              <a:t>案例</a:t>
            </a:r>
            <a:r>
              <a:rPr lang="en-US" altLang="zh-CN" dirty="0"/>
              <a:t>2: </a:t>
            </a:r>
            <a:r>
              <a:rPr lang="zh-CN" altLang="en-US" dirty="0"/>
              <a:t>文章标题包含搜索关键词的优先排前面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1: </a:t>
            </a:r>
            <a:r>
              <a:rPr lang="zh-CN" altLang="en-US" dirty="0"/>
              <a:t>字段加权</a:t>
            </a:r>
            <a:endParaRPr lang="en-US" altLang="zh-CN" dirty="0"/>
          </a:p>
          <a:p>
            <a:pPr lvl="2"/>
            <a:r>
              <a:rPr lang="zh-CN" altLang="en-US" dirty="0"/>
              <a:t>创建索引时</a:t>
            </a:r>
            <a:r>
              <a:rPr lang="en-US" altLang="zh-CN" dirty="0"/>
              <a:t>: </a:t>
            </a:r>
            <a:r>
              <a:rPr lang="en-US" altLang="zh-CN" dirty="0" err="1"/>
              <a:t>titleField.setBoost</a:t>
            </a:r>
            <a:r>
              <a:rPr lang="en-US" altLang="zh-CN" dirty="0"/>
              <a:t>(1.5F);</a:t>
            </a:r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2: </a:t>
            </a:r>
            <a:r>
              <a:rPr lang="zh-CN" altLang="en-US" dirty="0"/>
              <a:t>子查询加权</a:t>
            </a:r>
            <a:endParaRPr lang="en-US" altLang="zh-CN" dirty="0"/>
          </a:p>
          <a:p>
            <a:pPr lvl="2"/>
            <a:r>
              <a:rPr lang="zh-CN" altLang="en-US" dirty="0"/>
              <a:t>搜索时</a:t>
            </a:r>
            <a:r>
              <a:rPr lang="en-US" altLang="zh-CN" dirty="0"/>
              <a:t>: title:”</a:t>
            </a:r>
            <a:r>
              <a:rPr lang="zh-CN" altLang="en-US" dirty="0"/>
              <a:t>虎牙科技</a:t>
            </a:r>
            <a:r>
              <a:rPr lang="en-US" altLang="zh-CN" dirty="0"/>
              <a:t>” ^2.0 OR </a:t>
            </a:r>
            <a:r>
              <a:rPr lang="en-US" altLang="zh-CN" dirty="0" err="1"/>
              <a:t>desc</a:t>
            </a:r>
            <a:r>
              <a:rPr lang="en-US" altLang="zh-CN" dirty="0"/>
              <a:t>:”</a:t>
            </a:r>
            <a:r>
              <a:rPr lang="zh-CN" altLang="en-US" dirty="0"/>
              <a:t>虎牙科技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0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如何影响搜索结果排序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3: </a:t>
            </a:r>
            <a:r>
              <a:rPr lang="zh-CN" altLang="en-US" dirty="0"/>
              <a:t>搜索关键词完整匹配的排前面</a:t>
            </a:r>
            <a:r>
              <a:rPr lang="en-US" altLang="zh-CN" dirty="0"/>
              <a:t>,</a:t>
            </a:r>
            <a:r>
              <a:rPr lang="zh-CN" altLang="en-US" dirty="0"/>
              <a:t>模糊匹配的排后面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: </a:t>
            </a:r>
            <a:r>
              <a:rPr lang="zh-CN" altLang="en-US" dirty="0"/>
              <a:t>子查询加权</a:t>
            </a:r>
            <a:endParaRPr lang="en-US" altLang="zh-CN" dirty="0"/>
          </a:p>
          <a:p>
            <a:pPr lvl="2"/>
            <a:r>
              <a:rPr lang="zh-CN" altLang="en-US" dirty="0"/>
              <a:t>搜索时</a:t>
            </a:r>
            <a:r>
              <a:rPr lang="en-US" altLang="zh-CN" dirty="0"/>
              <a:t>: </a:t>
            </a:r>
            <a:r>
              <a:rPr lang="en-US" altLang="zh-CN" dirty="0" err="1"/>
              <a:t>nickName</a:t>
            </a:r>
            <a:r>
              <a:rPr lang="en-US" altLang="zh-CN" dirty="0"/>
              <a:t> :love OR </a:t>
            </a:r>
            <a:r>
              <a:rPr lang="en-US" altLang="zh-CN" dirty="0" err="1"/>
              <a:t>nickName:love</a:t>
            </a:r>
            <a:r>
              <a:rPr lang="en-US" altLang="zh-CN" dirty="0"/>
              <a:t>* ^0.5 </a:t>
            </a:r>
          </a:p>
        </p:txBody>
      </p:sp>
    </p:spTree>
    <p:extLst>
      <p:ext uri="{BB962C8B-B14F-4D97-AF65-F5344CB8AC3E}">
        <p14:creationId xmlns:p14="http://schemas.microsoft.com/office/powerpoint/2010/main" val="29785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拼音搜索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用户名字可以通过拼音搜到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创建索引时</a:t>
            </a:r>
            <a:r>
              <a:rPr lang="en-US" altLang="zh-CN" dirty="0"/>
              <a:t>: </a:t>
            </a:r>
            <a:r>
              <a:rPr lang="zh-CN" altLang="en-US" dirty="0"/>
              <a:t>汉字转拼音</a:t>
            </a:r>
            <a:r>
              <a:rPr lang="en-US" altLang="zh-CN" dirty="0"/>
              <a:t>,</a:t>
            </a:r>
            <a:r>
              <a:rPr lang="zh-CN" altLang="en-US" dirty="0"/>
              <a:t>增加拼音字段</a:t>
            </a:r>
            <a:r>
              <a:rPr lang="en-US" altLang="zh-CN" dirty="0"/>
              <a:t>,</a:t>
            </a:r>
            <a:r>
              <a:rPr lang="zh-CN" altLang="en-US" dirty="0"/>
              <a:t>拼音首字母字段等</a:t>
            </a:r>
            <a:endParaRPr lang="en-US" altLang="zh-CN" dirty="0"/>
          </a:p>
          <a:p>
            <a:pPr lvl="2"/>
            <a:r>
              <a:rPr lang="zh-CN" altLang="en-US" dirty="0"/>
              <a:t>搜索时</a:t>
            </a:r>
            <a:r>
              <a:rPr lang="en-US" altLang="zh-CN" dirty="0"/>
              <a:t>:</a:t>
            </a:r>
            <a:r>
              <a:rPr lang="zh-CN" altLang="en-US" dirty="0"/>
              <a:t>汉字转拼音</a:t>
            </a:r>
            <a:r>
              <a:rPr lang="en-US" altLang="zh-CN" dirty="0"/>
              <a:t>, name:”</a:t>
            </a:r>
            <a:r>
              <a:rPr lang="zh-CN" altLang="en-US" dirty="0"/>
              <a:t>张三</a:t>
            </a:r>
            <a:r>
              <a:rPr lang="en-US" altLang="zh-CN" dirty="0"/>
              <a:t>” ^2.0 OR name :”</a:t>
            </a:r>
            <a:r>
              <a:rPr lang="en-US" altLang="zh-CN" dirty="0" err="1"/>
              <a:t>zhang</a:t>
            </a:r>
            <a:r>
              <a:rPr lang="en-US" altLang="zh-CN" dirty="0"/>
              <a:t> san” OR </a:t>
            </a:r>
            <a:r>
              <a:rPr lang="en-US" altLang="zh-CN" dirty="0" err="1"/>
              <a:t>namePinYinHeadChar</a:t>
            </a:r>
            <a:r>
              <a:rPr lang="en-US" altLang="zh-CN" dirty="0"/>
              <a:t>:”</a:t>
            </a:r>
            <a:r>
              <a:rPr lang="en-US" altLang="zh-CN" dirty="0" err="1"/>
              <a:t>zs</a:t>
            </a:r>
            <a:r>
              <a:rPr lang="en-US" altLang="zh-CN" dirty="0"/>
              <a:t>”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8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DF271-CADC-4701-87E2-69295751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地理位置搜索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5355F-393A-4DBA-B954-0F46A91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fieldType</a:t>
            </a:r>
            <a:r>
              <a:rPr lang="en-US" altLang="zh-CN" dirty="0"/>
              <a:t> name="location" class="</a:t>
            </a:r>
            <a:r>
              <a:rPr lang="en-US" altLang="zh-CN" dirty="0" err="1"/>
              <a:t>solr.LatLonPointSpatialField</a:t>
            </a:r>
            <a:r>
              <a:rPr lang="en-US" altLang="zh-CN" dirty="0"/>
              <a:t>" </a:t>
            </a:r>
            <a:r>
              <a:rPr lang="en-US" altLang="zh-CN" dirty="0" err="1"/>
              <a:t>docValues</a:t>
            </a:r>
            <a:r>
              <a:rPr lang="en-US" altLang="zh-CN" dirty="0"/>
              <a:t>="true"/&gt;</a:t>
            </a:r>
          </a:p>
          <a:p>
            <a:r>
              <a:rPr lang="zh-CN" altLang="en-US" dirty="0"/>
              <a:t>索引时</a:t>
            </a:r>
            <a:r>
              <a:rPr lang="en-US" altLang="zh-CN" dirty="0"/>
              <a:t>:   location =“</a:t>
            </a:r>
            <a:r>
              <a:rPr lang="zh-CN" altLang="en-US" dirty="0"/>
              <a:t>纬度</a:t>
            </a:r>
            <a:r>
              <a:rPr lang="en-US" altLang="zh-CN" dirty="0"/>
              <a:t>,</a:t>
            </a:r>
            <a:r>
              <a:rPr lang="zh-CN" altLang="en-US" dirty="0"/>
              <a:t>经度</a:t>
            </a:r>
            <a:r>
              <a:rPr lang="en-US" altLang="zh-CN" dirty="0"/>
              <a:t>“</a:t>
            </a:r>
          </a:p>
          <a:p>
            <a:r>
              <a:rPr lang="zh-CN" altLang="en-US" dirty="0"/>
              <a:t>检索时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&amp;q=</a:t>
            </a:r>
            <a:r>
              <a:rPr lang="en-US" altLang="zh-CN" b="1" dirty="0"/>
              <a:t>:</a:t>
            </a:r>
            <a:r>
              <a:rPr lang="en-US" altLang="zh-CN" dirty="0"/>
              <a:t>&amp;</a:t>
            </a:r>
            <a:r>
              <a:rPr lang="en-US" altLang="zh-CN" dirty="0" err="1"/>
              <a:t>fq</a:t>
            </a:r>
            <a:r>
              <a:rPr lang="en-US" altLang="zh-CN" dirty="0"/>
              <a:t>={!</a:t>
            </a:r>
            <a:r>
              <a:rPr lang="en-US" altLang="zh-CN" dirty="0" err="1"/>
              <a:t>geofilt</a:t>
            </a:r>
            <a:r>
              <a:rPr lang="en-US" altLang="zh-CN" dirty="0"/>
              <a:t> </a:t>
            </a:r>
            <a:r>
              <a:rPr lang="en-US" altLang="zh-CN" dirty="0" err="1"/>
              <a:t>sfield</a:t>
            </a:r>
            <a:r>
              <a:rPr lang="en-US" altLang="zh-CN" dirty="0"/>
              <a:t>=store}&amp;</a:t>
            </a:r>
            <a:r>
              <a:rPr lang="en-US" altLang="zh-CN" dirty="0" err="1"/>
              <a:t>pt</a:t>
            </a:r>
            <a:r>
              <a:rPr lang="en-US" altLang="zh-CN" dirty="0"/>
              <a:t>=45.15,-93.85&amp;d=5</a:t>
            </a:r>
          </a:p>
          <a:p>
            <a:pPr lvl="2"/>
            <a:r>
              <a:rPr lang="zh-CN" altLang="en-US" dirty="0"/>
              <a:t>更准确</a:t>
            </a:r>
            <a:r>
              <a:rPr lang="en-US" altLang="zh-CN" dirty="0"/>
              <a:t>, </a:t>
            </a:r>
            <a:r>
              <a:rPr lang="zh-CN" altLang="en-US" dirty="0"/>
              <a:t>但计算速度慢</a:t>
            </a:r>
            <a:endParaRPr lang="en-US" altLang="zh-CN" dirty="0"/>
          </a:p>
          <a:p>
            <a:pPr lvl="1"/>
            <a:r>
              <a:rPr lang="en-US" altLang="zh-CN" dirty="0"/>
              <a:t>&amp;q=</a:t>
            </a:r>
            <a:r>
              <a:rPr lang="en-US" altLang="zh-CN" b="1" dirty="0"/>
              <a:t>:</a:t>
            </a:r>
            <a:r>
              <a:rPr lang="en-US" altLang="zh-CN" dirty="0"/>
              <a:t>&amp;</a:t>
            </a:r>
            <a:r>
              <a:rPr lang="en-US" altLang="zh-CN" dirty="0" err="1"/>
              <a:t>fq</a:t>
            </a:r>
            <a:r>
              <a:rPr lang="en-US" altLang="zh-CN" dirty="0"/>
              <a:t>={!</a:t>
            </a:r>
            <a:r>
              <a:rPr lang="en-US" altLang="zh-CN" dirty="0" err="1"/>
              <a:t>bbox</a:t>
            </a:r>
            <a:r>
              <a:rPr lang="en-US" altLang="zh-CN" dirty="0"/>
              <a:t> </a:t>
            </a:r>
            <a:r>
              <a:rPr lang="en-US" altLang="zh-CN" dirty="0" err="1"/>
              <a:t>sfield</a:t>
            </a:r>
            <a:r>
              <a:rPr lang="en-US" altLang="zh-CN" dirty="0"/>
              <a:t>=store}&amp;</a:t>
            </a:r>
            <a:r>
              <a:rPr lang="en-US" altLang="zh-CN" dirty="0" err="1"/>
              <a:t>pt</a:t>
            </a:r>
            <a:r>
              <a:rPr lang="en-US" altLang="zh-CN" dirty="0"/>
              <a:t>=45.15,-93.85&amp;d=5</a:t>
            </a:r>
          </a:p>
          <a:p>
            <a:pPr lvl="2"/>
            <a:r>
              <a:rPr lang="zh-CN" altLang="en-US" dirty="0"/>
              <a:t>有一定误差</a:t>
            </a:r>
            <a:r>
              <a:rPr lang="en-US" altLang="zh-CN" dirty="0"/>
              <a:t>, </a:t>
            </a:r>
            <a:r>
              <a:rPr lang="zh-CN" altLang="en-US" dirty="0"/>
              <a:t>但计算速度更快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7" name="Picture 9" descr="图片">
            <a:extLst>
              <a:ext uri="{FF2B5EF4-FFF2-40B4-BE49-F238E27FC236}">
                <a16:creationId xmlns:a16="http://schemas.microsoft.com/office/drawing/2014/main" id="{B164A28B-E963-421C-8C65-5FEB22C6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82" y="4413521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图片">
            <a:extLst>
              <a:ext uri="{FF2B5EF4-FFF2-40B4-BE49-F238E27FC236}">
                <a16:creationId xmlns:a16="http://schemas.microsoft.com/office/drawing/2014/main" id="{B59F8410-69D7-41DD-83AE-60FF54D1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82" y="2867164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3C809D-028B-4155-93B6-EC8339BB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限定搜索范围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C431EEF-845F-4E5C-AA98-93CC5AEA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363156"/>
          </a:xfrm>
        </p:spPr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搜索所有昵称叫</a:t>
            </a:r>
            <a:r>
              <a:rPr lang="en-US" altLang="zh-CN" dirty="0"/>
              <a:t>”</a:t>
            </a:r>
            <a:r>
              <a:rPr lang="zh-CN" altLang="en-US" dirty="0"/>
              <a:t>白富美</a:t>
            </a:r>
            <a:r>
              <a:rPr lang="en-US" altLang="zh-CN" dirty="0"/>
              <a:t>” </a:t>
            </a:r>
            <a:r>
              <a:rPr lang="zh-CN" altLang="en-US" dirty="0"/>
              <a:t>的</a:t>
            </a:r>
            <a:r>
              <a:rPr lang="zh-CN" altLang="en-US" u="sng" dirty="0"/>
              <a:t>女性</a:t>
            </a:r>
            <a:r>
              <a:rPr lang="zh-CN" altLang="en-US" dirty="0"/>
              <a:t>用户</a:t>
            </a:r>
            <a:r>
              <a:rPr lang="en-US" altLang="zh-CN" dirty="0"/>
              <a:t>; </a:t>
            </a:r>
          </a:p>
          <a:p>
            <a:pPr lvl="1"/>
            <a:r>
              <a:rPr lang="zh-CN" altLang="en-US" dirty="0"/>
              <a:t>搜索</a:t>
            </a:r>
            <a:r>
              <a:rPr lang="en-US" altLang="zh-CN" u="sng" dirty="0"/>
              <a:t>PC</a:t>
            </a:r>
            <a:r>
              <a:rPr lang="zh-CN" altLang="en-US" u="sng" dirty="0"/>
              <a:t>版我的世界</a:t>
            </a:r>
            <a:r>
              <a:rPr lang="zh-CN" altLang="en-US" dirty="0"/>
              <a:t>的专用地图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使用过滤器</a:t>
            </a:r>
            <a:r>
              <a:rPr lang="en-US" altLang="zh-CN" dirty="0"/>
              <a:t>(filter)</a:t>
            </a:r>
          </a:p>
          <a:p>
            <a:pPr lvl="2"/>
            <a:r>
              <a:rPr lang="en-US" altLang="zh-CN" dirty="0"/>
              <a:t>q=</a:t>
            </a:r>
            <a:r>
              <a:rPr lang="en-US" altLang="zh-CN" dirty="0" err="1"/>
              <a:t>nickName</a:t>
            </a:r>
            <a:r>
              <a:rPr lang="en-US" altLang="zh-CN" dirty="0"/>
              <a:t>:"</a:t>
            </a:r>
            <a:r>
              <a:rPr lang="en-US" altLang="zh-CN" dirty="0" err="1"/>
              <a:t>mary</a:t>
            </a:r>
            <a:r>
              <a:rPr lang="en-US" altLang="zh-CN" dirty="0"/>
              <a:t>"&amp;</a:t>
            </a:r>
            <a:r>
              <a:rPr lang="en-US" altLang="zh-CN" dirty="0" err="1"/>
              <a:t>fq</a:t>
            </a:r>
            <a:r>
              <a:rPr lang="en-US" altLang="zh-CN" dirty="0"/>
              <a:t>=sex:1</a:t>
            </a:r>
          </a:p>
          <a:p>
            <a:pPr lvl="2"/>
            <a:r>
              <a:rPr lang="en-US" altLang="zh-CN" dirty="0" err="1"/>
              <a:t>fq</a:t>
            </a:r>
            <a:r>
              <a:rPr lang="en-US" altLang="zh-CN" dirty="0"/>
              <a:t>=</a:t>
            </a:r>
            <a:r>
              <a:rPr lang="en-US" altLang="zh-CN" dirty="0" err="1"/>
              <a:t>platform:pc</a:t>
            </a:r>
            <a:endParaRPr lang="en-US" altLang="zh-CN" dirty="0"/>
          </a:p>
          <a:p>
            <a:pPr lvl="2"/>
            <a:r>
              <a:rPr lang="zh-CN" altLang="en-US" dirty="0"/>
              <a:t>过滤器</a:t>
            </a:r>
            <a:r>
              <a:rPr lang="en-US" altLang="zh-CN" dirty="0"/>
              <a:t>(filter)</a:t>
            </a:r>
            <a:r>
              <a:rPr lang="zh-CN" altLang="en-US" dirty="0"/>
              <a:t>性能比查询器</a:t>
            </a:r>
            <a:r>
              <a:rPr lang="en-US" altLang="zh-CN" dirty="0"/>
              <a:t>(query)</a:t>
            </a:r>
            <a:r>
              <a:rPr lang="zh-CN" altLang="en-US" dirty="0"/>
              <a:t>更好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6B0F-F8E6-4293-8754-DDFC698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>
                <a:sym typeface="+mn-ea"/>
              </a:rPr>
              <a:t>切面查询 </a:t>
            </a:r>
            <a:r>
              <a:rPr lang="en-US" altLang="zh-CN" dirty="0"/>
              <a:t>(facet)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88D0-4B82-4155-90C0-4AD438CA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19744"/>
            <a:ext cx="9601200" cy="2071456"/>
          </a:xfrm>
        </p:spPr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r>
              <a:rPr lang="zh-CN" altLang="en-US" dirty="0"/>
              <a:t>统计用户库中性别分布及人数</a:t>
            </a:r>
            <a:endParaRPr lang="en-US" altLang="zh-CN" dirty="0"/>
          </a:p>
          <a:p>
            <a:pPr lvl="1"/>
            <a:r>
              <a:rPr lang="zh-CN" altLang="en-US" dirty="0"/>
              <a:t>请求参数中加入”</a:t>
            </a:r>
            <a:r>
              <a:rPr lang="en-US" altLang="zh-CN" dirty="0"/>
              <a:t>facet=on</a:t>
            </a:r>
            <a:r>
              <a:rPr lang="zh-CN" altLang="en-US" dirty="0"/>
              <a:t> ”或者”</a:t>
            </a:r>
            <a:r>
              <a:rPr lang="en-US" altLang="zh-CN" dirty="0"/>
              <a:t>facet=true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” </a:t>
            </a:r>
            <a:r>
              <a:rPr lang="en-US" altLang="zh-CN" dirty="0" err="1"/>
              <a:t>facet.field</a:t>
            </a:r>
            <a:r>
              <a:rPr lang="en-US" altLang="zh-CN" dirty="0"/>
              <a:t> = sex</a:t>
            </a:r>
            <a:r>
              <a:rPr lang="zh-CN" altLang="en-US" dirty="0"/>
              <a:t> ”</a:t>
            </a:r>
            <a:r>
              <a:rPr lang="en-US" altLang="zh-CN" dirty="0"/>
              <a:t>, </a:t>
            </a:r>
            <a:r>
              <a:rPr lang="en-US" altLang="zh-CN" dirty="0" err="1"/>
              <a:t>facet.mincount</a:t>
            </a:r>
            <a:r>
              <a:rPr lang="en-US" altLang="zh-CN" dirty="0"/>
              <a:t>=0  </a:t>
            </a:r>
            <a:r>
              <a:rPr lang="en-US" altLang="zh-CN" dirty="0" err="1"/>
              <a:t>facet.limit</a:t>
            </a:r>
            <a:r>
              <a:rPr lang="en-US" altLang="zh-CN" dirty="0"/>
              <a:t>=100</a:t>
            </a:r>
          </a:p>
          <a:p>
            <a:pPr lvl="1"/>
            <a:r>
              <a:rPr lang="en-US" altLang="zh-CN" dirty="0"/>
              <a:t>facet</a:t>
            </a:r>
            <a:r>
              <a:rPr lang="zh-CN" altLang="en-US" dirty="0"/>
              <a:t>的查询结果主要是分组信息：有什么分组，每个分组包括多少记录；但是分组中有哪些数据是不可知道的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B96C5-1C42-41AC-8F14-E1884B55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1547304"/>
            <a:ext cx="1819275" cy="3124200"/>
          </a:xfrm>
          <a:prstGeom prst="rect">
            <a:avLst/>
          </a:prstGeom>
        </p:spPr>
      </p:pic>
      <p:pic>
        <p:nvPicPr>
          <p:cNvPr id="3074" name="Picture 2" descr="http://img.blog.csdn.net/20150108145311546">
            <a:extLst>
              <a:ext uri="{FF2B5EF4-FFF2-40B4-BE49-F238E27FC236}">
                <a16:creationId xmlns:a16="http://schemas.microsoft.com/office/drawing/2014/main" id="{5863F7EE-3F77-48CD-BEC4-8FC18A6F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0528"/>
            <a:ext cx="5076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原理解密</a:t>
            </a:r>
            <a:endParaRPr lang="en-US" altLang="zh-CN" dirty="0"/>
          </a:p>
          <a:p>
            <a:r>
              <a:rPr lang="zh-CN" altLang="en-US" dirty="0"/>
              <a:t>检索功能实践案例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zh-CN" altLang="en-US" dirty="0"/>
              <a:t>与</a:t>
            </a:r>
            <a:r>
              <a:rPr lang="en-US" altLang="zh-CN" dirty="0"/>
              <a:t>Elasticsearch</a:t>
            </a:r>
            <a:r>
              <a:rPr lang="zh-CN" altLang="en-US" dirty="0"/>
              <a:t>的实践总结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6B0F-F8E6-4293-8754-DDFC698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查询结果分组</a:t>
            </a:r>
            <a:r>
              <a:rPr lang="en-US" altLang="zh-CN" dirty="0"/>
              <a:t>(group)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88D0-4B82-4155-90C0-4AD438CA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032986"/>
            <a:ext cx="6703381" cy="2379216"/>
          </a:xfrm>
        </p:spPr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:</a:t>
            </a:r>
            <a:r>
              <a:rPr lang="zh-CN" altLang="en-US" dirty="0"/>
              <a:t>查出</a:t>
            </a:r>
            <a:r>
              <a:rPr lang="zh-CN" altLang="en-US" u="sng" dirty="0"/>
              <a:t>每个电脑品牌</a:t>
            </a:r>
            <a:r>
              <a:rPr lang="zh-CN" altLang="en-US" dirty="0"/>
              <a:t>最新发布的</a:t>
            </a:r>
            <a:r>
              <a:rPr lang="zh-CN" altLang="en-US" u="sng" dirty="0"/>
              <a:t>一台</a:t>
            </a:r>
            <a:r>
              <a:rPr lang="zh-CN" altLang="en-US" dirty="0"/>
              <a:t>电脑信息</a:t>
            </a:r>
            <a:endParaRPr lang="en-US" altLang="zh-CN" dirty="0"/>
          </a:p>
          <a:p>
            <a:pPr lvl="1"/>
            <a:r>
              <a:rPr lang="zh-CN" altLang="en-US" dirty="0"/>
              <a:t>实现方式</a:t>
            </a:r>
            <a:r>
              <a:rPr lang="en-US" altLang="zh-CN" dirty="0"/>
              <a:t>:</a:t>
            </a:r>
            <a:r>
              <a:rPr lang="zh-CN" altLang="en-US" dirty="0"/>
              <a:t>分组</a:t>
            </a:r>
            <a:r>
              <a:rPr lang="en-US" altLang="zh-CN" dirty="0"/>
              <a:t>(group)</a:t>
            </a:r>
          </a:p>
          <a:p>
            <a:pPr lvl="1"/>
            <a:r>
              <a:rPr lang="zh-CN" altLang="en-US" dirty="0"/>
              <a:t>请求参数中加入”</a:t>
            </a:r>
            <a:r>
              <a:rPr lang="en-US" altLang="zh-CN" dirty="0"/>
              <a:t>q=*:*&amp;group=</a:t>
            </a:r>
            <a:r>
              <a:rPr lang="en-US" altLang="zh-CN" dirty="0" err="1"/>
              <a:t>true&amp;group.field</a:t>
            </a:r>
            <a:r>
              <a:rPr lang="en-US" altLang="zh-CN" dirty="0"/>
              <a:t>=</a:t>
            </a:r>
            <a:r>
              <a:rPr lang="en-US" altLang="zh-CN" dirty="0" err="1"/>
              <a:t>brand&amp;group.main</a:t>
            </a:r>
            <a:r>
              <a:rPr lang="en-US" altLang="zh-CN" dirty="0"/>
              <a:t>=true 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则类似于关系数据库的</a:t>
            </a:r>
            <a:r>
              <a:rPr lang="en-US" altLang="zh-CN" dirty="0"/>
              <a:t>group by</a:t>
            </a:r>
            <a:r>
              <a:rPr lang="zh-CN" altLang="en-US" dirty="0"/>
              <a:t>，可以用于一个或者几个字段去重、显示一个</a:t>
            </a:r>
            <a:r>
              <a:rPr lang="en-US" altLang="zh-CN" dirty="0"/>
              <a:t>group</a:t>
            </a:r>
            <a:r>
              <a:rPr lang="zh-CN" altLang="en-US" dirty="0"/>
              <a:t>的前几条记录等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59AF72-A71A-4F7B-B0C8-9AA29950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80" y="1548583"/>
            <a:ext cx="3638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8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6B0F-F8E6-4293-8754-DDFC698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实践案例</a:t>
            </a:r>
            <a:r>
              <a:rPr lang="en-US" altLang="zh-CN" dirty="0"/>
              <a:t>:</a:t>
            </a:r>
            <a:r>
              <a:rPr lang="zh-CN" altLang="en-US" dirty="0"/>
              <a:t>搜索集群分片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88D0-4B82-4155-90C0-4AD438CA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分片是越多越好吗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单个分片索引越小查询越快</a:t>
            </a:r>
            <a:endParaRPr lang="en-US" altLang="zh-CN" dirty="0"/>
          </a:p>
          <a:p>
            <a:pPr lvl="1"/>
            <a:r>
              <a:rPr lang="zh-CN" altLang="en-US" dirty="0"/>
              <a:t>分片越多搜索合并越慢</a:t>
            </a:r>
            <a:endParaRPr lang="en-US" altLang="zh-CN" dirty="0"/>
          </a:p>
          <a:p>
            <a:pPr lvl="1"/>
            <a:r>
              <a:rPr lang="zh-CN" altLang="en-US" dirty="0"/>
              <a:t>多分片与多索引</a:t>
            </a:r>
            <a:endParaRPr lang="en-US" altLang="zh-CN" dirty="0"/>
          </a:p>
          <a:p>
            <a:r>
              <a:rPr lang="zh-CN" altLang="en-US" dirty="0"/>
              <a:t>参考值</a:t>
            </a:r>
            <a:endParaRPr lang="en-US" altLang="zh-CN" dirty="0"/>
          </a:p>
          <a:p>
            <a:pPr lvl="1"/>
            <a:r>
              <a:rPr lang="zh-CN" altLang="en-US" dirty="0"/>
              <a:t>分片索引最大容量不要超过</a:t>
            </a:r>
            <a:r>
              <a:rPr lang="en-US" altLang="zh-CN" dirty="0"/>
              <a:t>20GB</a:t>
            </a:r>
          </a:p>
          <a:p>
            <a:pPr lvl="1"/>
            <a:r>
              <a:rPr lang="zh-CN" altLang="en-US" dirty="0"/>
              <a:t>单个分片可以支撑千万级文档数量</a:t>
            </a:r>
            <a:endParaRPr lang="en-US" altLang="zh-CN" dirty="0"/>
          </a:p>
          <a:p>
            <a:r>
              <a:rPr lang="zh-CN" altLang="en-US" dirty="0"/>
              <a:t>最大节点数 </a:t>
            </a:r>
            <a:r>
              <a:rPr lang="en-US" altLang="zh-CN" dirty="0"/>
              <a:t>= </a:t>
            </a:r>
            <a:r>
              <a:rPr lang="zh-CN" altLang="en-US" dirty="0"/>
              <a:t>分片数量 * </a:t>
            </a:r>
            <a:r>
              <a:rPr lang="en-US" altLang="zh-CN" dirty="0"/>
              <a:t>( </a:t>
            </a:r>
            <a:r>
              <a:rPr lang="zh-CN" altLang="en-US" dirty="0"/>
              <a:t>副本数 </a:t>
            </a:r>
            <a:r>
              <a:rPr lang="en-US" altLang="zh-CN" dirty="0"/>
              <a:t>+ 1)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3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与</a:t>
            </a:r>
            <a:r>
              <a:rPr lang="en-US" altLang="zh-CN" dirty="0"/>
              <a:t>Elasticsearch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D47249-40DD-426B-948D-B59C4B54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2459672"/>
            <a:ext cx="1979211" cy="19921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66E0E8-B04E-4F5F-935B-AEB9C900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820" y="2459672"/>
            <a:ext cx="1760022" cy="18881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A86967A-2856-4AF8-8832-ED47A4E67D31}"/>
              </a:ext>
            </a:extLst>
          </p:cNvPr>
          <p:cNvSpPr/>
          <p:nvPr/>
        </p:nvSpPr>
        <p:spPr>
          <a:xfrm>
            <a:off x="1295400" y="5002113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Amethysta"/>
              </a:rPr>
              <a:t>属于</a:t>
            </a:r>
            <a:r>
              <a:rPr lang="en-US" altLang="zh-CN" dirty="0">
                <a:solidFill>
                  <a:srgbClr val="444444"/>
                </a:solidFill>
                <a:latin typeface="Amethysta"/>
              </a:rPr>
              <a:t>Apache Lucene</a:t>
            </a:r>
            <a:r>
              <a:rPr lang="zh-CN" altLang="en-US" dirty="0">
                <a:solidFill>
                  <a:srgbClr val="444444"/>
                </a:solidFill>
                <a:latin typeface="Amethysta"/>
              </a:rPr>
              <a:t>的子项目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D493F-8070-4618-9AD7-0F7E360C4D34}"/>
              </a:ext>
            </a:extLst>
          </p:cNvPr>
          <p:cNvSpPr/>
          <p:nvPr/>
        </p:nvSpPr>
        <p:spPr>
          <a:xfrm>
            <a:off x="6324600" y="5002113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https://github.com/elastic/elasticsearch</a:t>
            </a:r>
          </a:p>
        </p:txBody>
      </p:sp>
    </p:spTree>
    <p:extLst>
      <p:ext uri="{BB962C8B-B14F-4D97-AF65-F5344CB8AC3E}">
        <p14:creationId xmlns:p14="http://schemas.microsoft.com/office/powerpoint/2010/main" val="41266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//Users/zhangliang/AppData/Local/YNote/data/qqB49D157B439E352F7DA144E3700AA412/9b1c4cd5f96a42d884c00bad9182d1d7/clipboard.png">
            <a:extLst>
              <a:ext uri="{FF2B5EF4-FFF2-40B4-BE49-F238E27FC236}">
                <a16:creationId xmlns:a16="http://schemas.microsoft.com/office/drawing/2014/main" id="{D42BC043-DEE3-48CE-8757-8BBD5FEA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17" y="503853"/>
            <a:ext cx="59817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43A0D5-A1F4-4241-B086-04E4513D7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SolrCloud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947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275CB8-7B7C-41DF-8858-C69DA15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索引更新方式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903DC-5D52-46CD-8DFD-03158AE3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05874" cy="3638364"/>
          </a:xfrm>
        </p:spPr>
        <p:txBody>
          <a:bodyPr>
            <a:normAutofit/>
          </a:bodyPr>
          <a:lstStyle/>
          <a:p>
            <a:r>
              <a:rPr lang="zh-CN" altLang="en-US" dirty="0"/>
              <a:t>DataImportHandler</a:t>
            </a:r>
          </a:p>
          <a:p>
            <a:pPr lvl="1"/>
            <a:r>
              <a:rPr lang="zh-CN" altLang="en-US" sz="2400" dirty="0"/>
              <a:t>从数据库中同步数据到</a:t>
            </a:r>
            <a:r>
              <a:rPr lang="en-US" altLang="zh-CN" sz="2400" dirty="0" err="1"/>
              <a:t>solr</a:t>
            </a:r>
            <a:endParaRPr lang="en-US" altLang="zh-CN" sz="2400" dirty="0"/>
          </a:p>
          <a:p>
            <a:pPr lvl="1"/>
            <a:r>
              <a:rPr lang="zh-CN" altLang="en-US" sz="2400" dirty="0"/>
              <a:t>支持全量导入和增量导入</a:t>
            </a:r>
          </a:p>
          <a:p>
            <a:pPr lvl="1"/>
            <a:r>
              <a:rPr lang="zh-CN" altLang="en-US" sz="2400" dirty="0"/>
              <a:t>完全</a:t>
            </a:r>
            <a:r>
              <a:rPr lang="en-US" altLang="zh-CN" sz="2400" dirty="0"/>
              <a:t>xml</a:t>
            </a:r>
            <a:r>
              <a:rPr lang="zh-CN" altLang="en-US" sz="2400" dirty="0"/>
              <a:t>配置实现</a:t>
            </a:r>
          </a:p>
        </p:txBody>
      </p:sp>
    </p:spTree>
    <p:extLst>
      <p:ext uri="{BB962C8B-B14F-4D97-AF65-F5344CB8AC3E}">
        <p14:creationId xmlns:p14="http://schemas.microsoft.com/office/powerpoint/2010/main" val="35579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275CB8-7B7C-41DF-8858-C69DA15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索引更新配置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E3A88B-E043-4564-8B54-6D6B6ACB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443162"/>
            <a:ext cx="10115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EDA98D5-E54A-4648-99DC-BA62A7F76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085" y="1075045"/>
            <a:ext cx="6025515" cy="486219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C275CB8-7B7C-41DF-8858-C69DA15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索引更新触发</a:t>
            </a:r>
          </a:p>
        </p:txBody>
      </p:sp>
    </p:spTree>
    <p:extLst>
      <p:ext uri="{BB962C8B-B14F-4D97-AF65-F5344CB8AC3E}">
        <p14:creationId xmlns:p14="http://schemas.microsoft.com/office/powerpoint/2010/main" val="36005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275CB8-7B7C-41DF-8858-C69DA15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索引自动更新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E5B1391-181B-4DCA-9B9A-1C738893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1763481"/>
            <a:ext cx="4845050" cy="4351655"/>
          </a:xfrm>
        </p:spPr>
        <p:txBody>
          <a:bodyPr/>
          <a:lstStyle/>
          <a:p>
            <a:r>
              <a:rPr lang="zh-CN" altLang="en-US" dirty="0"/>
              <a:t>通过注册TimerTask实现定时调用</a:t>
            </a:r>
            <a:r>
              <a:rPr lang="zh-CN" altLang="en-US" dirty="0">
                <a:sym typeface="+mn-ea"/>
              </a:rPr>
              <a:t>全量导入和增量导入</a:t>
            </a:r>
          </a:p>
          <a:p>
            <a:pPr lvl="1"/>
            <a:r>
              <a:rPr lang="zh-CN" altLang="en-US" dirty="0">
                <a:sym typeface="+mn-ea"/>
              </a:rPr>
              <a:t>/data/solr-data/nodes/dataimport.properties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4207B-6DC7-4C2F-B31C-8F24C45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503853"/>
            <a:ext cx="5138594" cy="55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5A2DF-EB1F-4AA2-9AD5-57FAA881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r>
              <a:rPr lang="zh-CN" altLang="en-US" dirty="0"/>
              <a:t>架构</a:t>
            </a:r>
          </a:p>
        </p:txBody>
      </p:sp>
      <p:pic>
        <p:nvPicPr>
          <p:cNvPr id="2050" name="Picture 2" descr="https://segmentfault.com/img/bVLjht?w=847&amp;h=667">
            <a:extLst>
              <a:ext uri="{FF2B5EF4-FFF2-40B4-BE49-F238E27FC236}">
                <a16:creationId xmlns:a16="http://schemas.microsoft.com/office/drawing/2014/main" id="{01D38806-A621-4CB5-91B7-8A0A009A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02" y="1012054"/>
            <a:ext cx="6247836" cy="492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32E8C-90A8-4085-BA69-B7DAFC67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br>
              <a:rPr lang="en-US" altLang="zh-CN" dirty="0"/>
            </a:br>
            <a:r>
              <a:rPr lang="en-US" altLang="zh-CN" dirty="0" err="1"/>
              <a:t>mysql</a:t>
            </a:r>
            <a:r>
              <a:rPr lang="zh-CN" altLang="en-US" dirty="0"/>
              <a:t>数据自动同步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FD73FF-3641-4BFA-B40C-BA0F7359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012" y="503852"/>
            <a:ext cx="4518733" cy="56029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58E880-0A05-416E-8000-ED3A959983BA}"/>
              </a:ext>
            </a:extLst>
          </p:cNvPr>
          <p:cNvSpPr/>
          <p:nvPr/>
        </p:nvSpPr>
        <p:spPr>
          <a:xfrm>
            <a:off x="1295400" y="2936004"/>
            <a:ext cx="3800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logstash  </a:t>
            </a:r>
            <a:r>
              <a:rPr lang="en-US" altLang="zh-CN" dirty="0"/>
              <a:t>+  </a:t>
            </a:r>
            <a:r>
              <a:rPr lang="zh-CN" altLang="en-US" dirty="0"/>
              <a:t>logstash-input-jdbc</a:t>
            </a:r>
          </a:p>
        </p:txBody>
      </p:sp>
    </p:spTree>
    <p:extLst>
      <p:ext uri="{BB962C8B-B14F-4D97-AF65-F5344CB8AC3E}">
        <p14:creationId xmlns:p14="http://schemas.microsoft.com/office/powerpoint/2010/main" val="3430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作者介绍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4200618"/>
            <a:ext cx="1936813" cy="3092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Doug Cutting</a:t>
            </a:r>
          </a:p>
        </p:txBody>
      </p:sp>
      <p:pic>
        <p:nvPicPr>
          <p:cNvPr id="7" name="Picture 2" descr="Doug Cutting">
            <a:extLst>
              <a:ext uri="{FF2B5EF4-FFF2-40B4-BE49-F238E27FC236}">
                <a16:creationId xmlns:a16="http://schemas.microsoft.com/office/drawing/2014/main" id="{CC751BEA-DD8D-488C-914D-4869D4E7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99" y="2209003"/>
            <a:ext cx="1746683" cy="17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ucene Logo">
            <a:extLst>
              <a:ext uri="{FF2B5EF4-FFF2-40B4-BE49-F238E27FC236}">
                <a16:creationId xmlns:a16="http://schemas.microsoft.com/office/drawing/2014/main" id="{45D251B7-312E-4BF9-9923-D2A61AF6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07" y="2274185"/>
            <a:ext cx="28575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C798A6-E1D9-44E3-AAE6-0D5E28D145E0}"/>
              </a:ext>
            </a:extLst>
          </p:cNvPr>
          <p:cNvSpPr/>
          <p:nvPr/>
        </p:nvSpPr>
        <p:spPr>
          <a:xfrm>
            <a:off x="6417751" y="279521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Lucene</a:t>
            </a:r>
            <a:endParaRPr lang="en-US" altLang="zh-CN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  <p:pic>
        <p:nvPicPr>
          <p:cNvPr id="4100" name="Picture 4" descr="Hadoop">
            <a:extLst>
              <a:ext uri="{FF2B5EF4-FFF2-40B4-BE49-F238E27FC236}">
                <a16:creationId xmlns:a16="http://schemas.microsoft.com/office/drawing/2014/main" id="{79BEBB96-5383-4174-AB2E-AE45C016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92" y="3704834"/>
            <a:ext cx="26765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BCB182-3D02-4A35-AC77-D1F104B1600E}"/>
              </a:ext>
            </a:extLst>
          </p:cNvPr>
          <p:cNvSpPr/>
          <p:nvPr/>
        </p:nvSpPr>
        <p:spPr>
          <a:xfrm>
            <a:off x="6346415" y="4463991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Hadoop</a:t>
            </a:r>
          </a:p>
        </p:txBody>
      </p:sp>
      <p:pic>
        <p:nvPicPr>
          <p:cNvPr id="4102" name="Picture 6" descr="Apache">
            <a:extLst>
              <a:ext uri="{FF2B5EF4-FFF2-40B4-BE49-F238E27FC236}">
                <a16:creationId xmlns:a16="http://schemas.microsoft.com/office/drawing/2014/main" id="{AC05B5AE-C357-4635-9AB2-A8BA6FC0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3916992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C6B9127-0FA2-4ABF-B51C-F881FB3859D9}"/>
              </a:ext>
            </a:extLst>
          </p:cNvPr>
          <p:cNvSpPr/>
          <p:nvPr/>
        </p:nvSpPr>
        <p:spPr>
          <a:xfrm>
            <a:off x="9920229" y="4460293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Lucida Grande"/>
              </a:rPr>
              <a:t>Nutch</a:t>
            </a:r>
            <a:r>
              <a:rPr lang="en-US" altLang="zh-CN" dirty="0">
                <a:solidFill>
                  <a:srgbClr val="5A5A5A"/>
                </a:solidFill>
                <a:latin typeface="Helvetica Neue"/>
              </a:rPr>
              <a:t> </a:t>
            </a:r>
            <a:endParaRPr lang="zh-CN" altLang="en-US" dirty="0"/>
          </a:p>
        </p:txBody>
      </p:sp>
      <p:pic>
        <p:nvPicPr>
          <p:cNvPr id="4104" name="Picture 8" descr="Avro">
            <a:extLst>
              <a:ext uri="{FF2B5EF4-FFF2-40B4-BE49-F238E27FC236}">
                <a16:creationId xmlns:a16="http://schemas.microsoft.com/office/drawing/2014/main" id="{6800504E-9B45-4638-A8F1-129071CC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555" y="2187149"/>
            <a:ext cx="1927564" cy="5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C87843-7461-463A-837C-39696D46BBB3}"/>
              </a:ext>
            </a:extLst>
          </p:cNvPr>
          <p:cNvSpPr/>
          <p:nvPr/>
        </p:nvSpPr>
        <p:spPr>
          <a:xfrm>
            <a:off x="9503062" y="2843929"/>
            <a:ext cx="147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Apache Avro</a:t>
            </a:r>
            <a:endParaRPr lang="zh-CN" altLang="en-US" dirty="0">
              <a:solidFill>
                <a:srgbClr val="333333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080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CE8AD-861D-4413-83FA-1C6C226E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Elasticsearch Head</a:t>
            </a:r>
            <a:r>
              <a:rPr lang="zh-CN" altLang="en-US" dirty="0"/>
              <a:t>插件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693EA7-0720-465D-A433-093772E2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238190"/>
            <a:ext cx="8505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15135-C98B-4690-9C59-2E8F84A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和</a:t>
            </a:r>
            <a:r>
              <a:rPr lang="en-US" altLang="zh-CN" dirty="0"/>
              <a:t>Elasticsearch</a:t>
            </a:r>
            <a:r>
              <a:rPr lang="zh-CN" altLang="en-US" dirty="0"/>
              <a:t>的特性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D132E-73E1-423F-BD8D-30055D1A5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8E1CE-8BC5-4C7A-A25B-6DDFB5C6E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/>
              <a:t>Zookeeper </a:t>
            </a:r>
            <a:r>
              <a:rPr lang="zh-CN" altLang="en-US" dirty="0"/>
              <a:t>进行分布式管理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en-US" dirty="0"/>
              <a:t>支持更多格式的数据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en-US" dirty="0"/>
              <a:t>官方提供的功能更多</a:t>
            </a:r>
            <a:r>
              <a:rPr lang="en-US" altLang="zh-CN" dirty="0"/>
              <a:t>,</a:t>
            </a:r>
            <a:r>
              <a:rPr lang="zh-CN" altLang="en-US" dirty="0"/>
              <a:t>更全面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en-US" dirty="0"/>
              <a:t>在传统的搜索应用中表现好于 </a:t>
            </a:r>
            <a:r>
              <a:rPr lang="en-US" altLang="zh-CN" dirty="0"/>
              <a:t>Elasticsearch,</a:t>
            </a:r>
            <a:r>
              <a:rPr lang="zh-CN" altLang="en-US" dirty="0"/>
              <a:t>但实时搜索应用时效率</a:t>
            </a:r>
            <a:endParaRPr lang="en-US" altLang="zh-CN" dirty="0"/>
          </a:p>
          <a:p>
            <a:r>
              <a:rPr lang="zh-CN" altLang="en-US" dirty="0"/>
              <a:t>官方提供DataImportHandler</a:t>
            </a:r>
            <a:r>
              <a:rPr lang="en-US" altLang="zh-CN" dirty="0"/>
              <a:t>, </a:t>
            </a:r>
            <a:r>
              <a:rPr lang="zh-CN" altLang="en-US" dirty="0"/>
              <a:t>数据同步更方便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20197-EB44-477B-901B-E4EC0FEB5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B92651-E953-41EE-B69E-B9E11E42B4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Elasticsearch </a:t>
            </a:r>
            <a:r>
              <a:rPr lang="zh-CN" altLang="en-US" dirty="0"/>
              <a:t>自身带有分布式协调管理功能</a:t>
            </a:r>
            <a:endParaRPr lang="en-US" altLang="zh-CN" dirty="0"/>
          </a:p>
          <a:p>
            <a:r>
              <a:rPr lang="en-US" altLang="zh-CN" dirty="0"/>
              <a:t>Elasticsearch </a:t>
            </a:r>
            <a:r>
              <a:rPr lang="zh-CN" altLang="en-US" dirty="0"/>
              <a:t>仅支持</a:t>
            </a:r>
            <a:r>
              <a:rPr lang="en-US" altLang="zh-CN" dirty="0" err="1"/>
              <a:t>json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en-US" altLang="zh-CN" dirty="0"/>
              <a:t>Elasticsearch </a:t>
            </a:r>
            <a:r>
              <a:rPr lang="zh-CN" altLang="en-US" dirty="0"/>
              <a:t>本身更注重于核心功能，高级功能多有第三方插件提供</a:t>
            </a:r>
            <a:endParaRPr lang="en-US" altLang="zh-CN" dirty="0"/>
          </a:p>
          <a:p>
            <a:r>
              <a:rPr lang="zh-CN" altLang="en-US" dirty="0"/>
              <a:t>实时搜索应用时效率高</a:t>
            </a:r>
            <a:endParaRPr lang="en-US" altLang="zh-CN" dirty="0"/>
          </a:p>
          <a:p>
            <a:r>
              <a:rPr lang="zh-CN" altLang="en-US" dirty="0"/>
              <a:t>可以与</a:t>
            </a:r>
            <a:r>
              <a:rPr lang="en-US" altLang="zh-CN" dirty="0"/>
              <a:t>Kibana</a:t>
            </a:r>
            <a:r>
              <a:rPr lang="zh-CN" altLang="en-US" dirty="0"/>
              <a:t>和</a:t>
            </a:r>
            <a:r>
              <a:rPr lang="en-US" altLang="zh-CN" dirty="0" err="1"/>
              <a:t>Logstash</a:t>
            </a:r>
            <a:r>
              <a:rPr lang="zh-CN" altLang="en-US" dirty="0"/>
              <a:t>结合实现更多数据分析功能</a:t>
            </a:r>
            <a:endParaRPr lang="en-US" altLang="zh-CN" dirty="0"/>
          </a:p>
          <a:p>
            <a:r>
              <a:rPr lang="zh-CN" altLang="en-US" dirty="0"/>
              <a:t>一切配置操作都可以通过</a:t>
            </a:r>
            <a:r>
              <a:rPr lang="en-US" altLang="zh-CN" dirty="0"/>
              <a:t>RESTful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FDFE0E-A6DD-445D-A365-FE4788D49594}"/>
              </a:ext>
            </a:extLst>
          </p:cNvPr>
          <p:cNvSpPr/>
          <p:nvPr/>
        </p:nvSpPr>
        <p:spPr>
          <a:xfrm>
            <a:off x="4246476" y="5650575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http://solr-vs-elasticsearch.com/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551-EB33-4F00-A58E-B347E8A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Solr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CB5F3-CC3C-4BF5-AEB7-77474E9F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数据同步官方提供工具支持</a:t>
            </a:r>
            <a:r>
              <a:rPr lang="en-US" altLang="zh-CN" dirty="0"/>
              <a:t>,</a:t>
            </a:r>
            <a:r>
              <a:rPr lang="zh-CN" altLang="en-US" dirty="0"/>
              <a:t>可以支持的场景多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官方集成了可视化工具</a:t>
            </a:r>
            <a:r>
              <a:rPr lang="en-US" altLang="zh-CN" dirty="0"/>
              <a:t>,</a:t>
            </a:r>
            <a:r>
              <a:rPr lang="zh-CN" altLang="en-US" dirty="0"/>
              <a:t>简单易用</a:t>
            </a:r>
            <a:endParaRPr lang="en-US" altLang="zh-CN" dirty="0"/>
          </a:p>
          <a:p>
            <a:r>
              <a:rPr lang="zh-CN" altLang="en-US" dirty="0"/>
              <a:t>在索引频繁更新时的查询效率有较大的影响</a:t>
            </a:r>
            <a:endParaRPr lang="en-US" altLang="zh-CN" dirty="0"/>
          </a:p>
          <a:p>
            <a:r>
              <a:rPr lang="zh-CN" altLang="en-US" dirty="0"/>
              <a:t>适用于对实时性要求不是非常高的全文检索服务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3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551-EB33-4F00-A58E-B347E8A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CB5F3-CC3C-4BF5-AEB7-77474E9F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数据同步没有好用的工具或者插件</a:t>
            </a:r>
            <a:endParaRPr lang="en-US" altLang="zh-CN" dirty="0"/>
          </a:p>
          <a:p>
            <a:r>
              <a:rPr lang="zh-CN" altLang="en-US" dirty="0"/>
              <a:t>整体管理也缺少官方可视化工具</a:t>
            </a:r>
            <a:r>
              <a:rPr lang="en-US" altLang="zh-CN" dirty="0"/>
              <a:t>,</a:t>
            </a:r>
            <a:r>
              <a:rPr lang="zh-CN" altLang="en-US" dirty="0"/>
              <a:t>过多依赖插件</a:t>
            </a:r>
            <a:endParaRPr lang="en-US" altLang="zh-CN" dirty="0"/>
          </a:p>
          <a:p>
            <a:r>
              <a:rPr lang="zh-CN" altLang="en-US" dirty="0"/>
              <a:t>在索引频繁更新时的查询效率没有明显的差异</a:t>
            </a:r>
            <a:endParaRPr lang="en-US" altLang="zh-CN" dirty="0"/>
          </a:p>
          <a:p>
            <a:r>
              <a:rPr lang="zh-CN" altLang="en-US" dirty="0"/>
              <a:t>对等架构</a:t>
            </a:r>
            <a:r>
              <a:rPr lang="en-US" altLang="zh-CN" dirty="0"/>
              <a:t>(P2P),</a:t>
            </a:r>
            <a:r>
              <a:rPr lang="zh-CN" altLang="en-US" dirty="0"/>
              <a:t>节点可以自动连接集群的其他节点</a:t>
            </a:r>
            <a:r>
              <a:rPr lang="en-US" altLang="zh-CN" dirty="0"/>
              <a:t>,</a:t>
            </a:r>
            <a:r>
              <a:rPr lang="zh-CN" altLang="en-US" dirty="0"/>
              <a:t>不依赖</a:t>
            </a:r>
            <a:r>
              <a:rPr lang="en-US" altLang="zh-CN" dirty="0"/>
              <a:t>zookeeper</a:t>
            </a:r>
          </a:p>
          <a:p>
            <a:r>
              <a:rPr lang="zh-CN" altLang="en-US" dirty="0"/>
              <a:t>适用于实时性要求很高的搜索及数据分析服务</a:t>
            </a:r>
            <a:r>
              <a:rPr lang="en-US" altLang="zh-CN" dirty="0"/>
              <a:t>,</a:t>
            </a:r>
            <a:r>
              <a:rPr lang="zh-CN" altLang="en-US" dirty="0"/>
              <a:t>管理成本较高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9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、</a:t>
            </a:r>
            <a:r>
              <a:rPr lang="en-US" altLang="zh-CN" dirty="0" err="1"/>
              <a:t>Solr</a:t>
            </a:r>
            <a:r>
              <a:rPr lang="zh-CN" altLang="en-US" dirty="0"/>
              <a:t>、</a:t>
            </a:r>
            <a:r>
              <a:rPr lang="en-US" altLang="zh-CN" dirty="0"/>
              <a:t>Elasticsearch</a:t>
            </a:r>
            <a:r>
              <a:rPr lang="zh-CN" altLang="en-US" dirty="0"/>
              <a:t>搜索趋势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2A80B2-E26B-4EAB-8C1A-C7BD6885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6545"/>
            <a:ext cx="8577632" cy="40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D8C5EA-2E5F-4C3A-ADD0-7F6CE110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提问</a:t>
            </a:r>
          </a:p>
        </p:txBody>
      </p:sp>
    </p:spTree>
    <p:extLst>
      <p:ext uri="{BB962C8B-B14F-4D97-AF65-F5344CB8AC3E}">
        <p14:creationId xmlns:p14="http://schemas.microsoft.com/office/powerpoint/2010/main" val="14027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开发的开源全文检索引擎工具包</a:t>
            </a:r>
            <a:endParaRPr lang="en-US" altLang="zh-CN" dirty="0"/>
          </a:p>
          <a:p>
            <a:r>
              <a:rPr lang="zh-CN" altLang="en-US" dirty="0"/>
              <a:t>专注于文本的索引和搜索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成熟、高性能、可扩展、轻量级、功能强大</a:t>
            </a:r>
            <a:endParaRPr lang="en-US" altLang="zh-CN" dirty="0"/>
          </a:p>
          <a:p>
            <a:r>
              <a:rPr lang="zh-CN" altLang="en-US" dirty="0"/>
              <a:t>不包括</a:t>
            </a:r>
            <a:r>
              <a:rPr lang="en-US" altLang="zh-CN" dirty="0"/>
              <a:t>:</a:t>
            </a:r>
            <a:r>
              <a:rPr lang="zh-CN" altLang="en-US" dirty="0"/>
              <a:t>数据抓取、文档处理、服务器运行、用户界面、管理工具</a:t>
            </a:r>
            <a:endParaRPr lang="en-US" altLang="zh-CN" dirty="0"/>
          </a:p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月在</a:t>
            </a:r>
            <a:r>
              <a:rPr lang="en-US" altLang="zh-CN" dirty="0" err="1"/>
              <a:t>SourceForge</a:t>
            </a:r>
            <a:r>
              <a:rPr lang="zh-CN" altLang="en-US" dirty="0"/>
              <a:t>网站首次发布开源版本</a:t>
            </a:r>
          </a:p>
          <a:p>
            <a:r>
              <a:rPr lang="zh-CN" altLang="en-US" dirty="0"/>
              <a:t>最新版本</a:t>
            </a:r>
            <a:r>
              <a:rPr lang="en-US" altLang="zh-CN" dirty="0"/>
              <a:t>7.0,2017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月发布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7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的基本概念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1D1AB-2C0A-402D-B216-227C453E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索引和搜索时使用的主要数据载体，包含一个或多个存有数据的字段。</a:t>
            </a:r>
            <a:endParaRPr lang="en-US" altLang="zh-CN" dirty="0"/>
          </a:p>
          <a:p>
            <a:r>
              <a:rPr lang="zh-CN" altLang="en-US" dirty="0"/>
              <a:t>字段（</a:t>
            </a:r>
            <a:r>
              <a:rPr lang="en-US" altLang="zh-CN" dirty="0"/>
              <a:t>field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文档的一部分，包含名称和值两部分。</a:t>
            </a:r>
            <a:endParaRPr lang="en-US" altLang="zh-CN" dirty="0"/>
          </a:p>
          <a:p>
            <a:r>
              <a:rPr lang="zh-CN" altLang="en-US" dirty="0"/>
              <a:t>词项（</a:t>
            </a:r>
            <a:r>
              <a:rPr lang="en-US" altLang="zh-CN" dirty="0"/>
              <a:t>term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一个搜索单元，表示文本中的一个词。</a:t>
            </a:r>
            <a:endParaRPr lang="en-US" altLang="zh-CN" dirty="0"/>
          </a:p>
          <a:p>
            <a:r>
              <a:rPr lang="zh-CN" altLang="en-US" dirty="0"/>
              <a:t>标记（</a:t>
            </a:r>
            <a:r>
              <a:rPr lang="en-US" altLang="zh-CN" dirty="0"/>
              <a:t>token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表示在字段文本中出现的词，由这个词的文本、开始和结束偏移量以及类型组成。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的基本数据结构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1D1AB-2C0A-402D-B216-227C453E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877409"/>
          </a:xfrm>
        </p:spPr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将写入索引的所有信息组织为倒排索引（</a:t>
            </a:r>
            <a:r>
              <a:rPr lang="en-US" altLang="zh-CN" dirty="0"/>
              <a:t>inverted index</a:t>
            </a:r>
            <a:r>
              <a:rPr lang="zh-CN" altLang="en-US" dirty="0"/>
              <a:t>）的结构形式。</a:t>
            </a:r>
            <a:endParaRPr lang="en-US" altLang="zh-CN" dirty="0"/>
          </a:p>
          <a:p>
            <a:pPr lvl="1"/>
            <a:r>
              <a:rPr lang="zh-CN" altLang="en-US" dirty="0"/>
              <a:t>词项映射到文档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9904F-B9C2-47E4-B9D9-AFDE8DA0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69" y="2694661"/>
            <a:ext cx="5686472" cy="25726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F35EC1-59BC-4A9B-9ADC-4F5B8DC5B7B5}"/>
              </a:ext>
            </a:extLst>
          </p:cNvPr>
          <p:cNvSpPr/>
          <p:nvPr/>
        </p:nvSpPr>
        <p:spPr>
          <a:xfrm>
            <a:off x="1645327" y="5438309"/>
            <a:ext cx="9251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Lucene 4.2 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引入了一个新字段类型</a:t>
            </a:r>
            <a:r>
              <a:rPr lang="en-US" altLang="zh-CN" dirty="0" err="1"/>
              <a:t>DocValue</a:t>
            </a:r>
            <a:endParaRPr lang="en-US" altLang="zh-CN" dirty="0"/>
          </a:p>
          <a:p>
            <a:pPr lvl="1"/>
            <a:r>
              <a:rPr lang="zh-CN" altLang="en-US" dirty="0"/>
              <a:t>构建索引时，会额外建立一个有序的基于</a:t>
            </a:r>
            <a:r>
              <a:rPr lang="en-US" altLang="zh-CN" dirty="0"/>
              <a:t>document =&gt; field value</a:t>
            </a:r>
            <a:r>
              <a:rPr lang="zh-CN" altLang="en-US" dirty="0"/>
              <a:t>的映射列表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31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EQMeZCDRHCk/U4uG_9WG-dI/AAAAAAAAAWs/tnzFqUh4FKY/s1600/Analysis.png">
            <a:extLst>
              <a:ext uri="{FF2B5EF4-FFF2-40B4-BE49-F238E27FC236}">
                <a16:creationId xmlns:a16="http://schemas.microsoft.com/office/drawing/2014/main" id="{E244D267-D32E-44C7-B65F-AD5EBF0C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726036"/>
            <a:ext cx="6467059" cy="436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555E6F7-F835-4A8E-8E01-8763C1FA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的数据分析过程</a:t>
            </a:r>
          </a:p>
        </p:txBody>
      </p:sp>
    </p:spTree>
    <p:extLst>
      <p:ext uri="{BB962C8B-B14F-4D97-AF65-F5344CB8AC3E}">
        <p14:creationId xmlns:p14="http://schemas.microsoft.com/office/powerpoint/2010/main" val="42760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的评分机制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1D1AB-2C0A-402D-B216-227C453E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249227"/>
            <a:ext cx="9601200" cy="2541973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+mj-lt"/>
              </a:rPr>
              <a:t>TF/IDF</a:t>
            </a:r>
            <a:r>
              <a:rPr lang="zh-CN" altLang="en-US" sz="1400" dirty="0">
                <a:latin typeface="+mj-lt"/>
              </a:rPr>
              <a:t>算法：</a:t>
            </a:r>
            <a:endParaRPr lang="en-US" altLang="zh-CN" sz="1400" dirty="0">
              <a:latin typeface="+mj-lt"/>
            </a:endParaRPr>
          </a:p>
          <a:p>
            <a:pPr lvl="1"/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tf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(t in d)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：代表词项在文档中出现的次数（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term frequency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+mj-lt"/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idf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(t)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：代表词项在多少个文档中出现（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inverse document frequency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）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次数越少 </a:t>
            </a:r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idf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 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就越高（物以稀为贵）</a:t>
            </a:r>
            <a:endParaRPr lang="en-US" altLang="zh-CN" sz="1400" dirty="0">
              <a:latin typeface="+mj-lt"/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boost(</a:t>
            </a:r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t.field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 in d)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：字段和文档的加权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在索引期间设置</a:t>
            </a:r>
            <a:endParaRPr lang="en-US" altLang="zh-CN" sz="1400" dirty="0">
              <a:latin typeface="+mj-lt"/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lengthNorm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t.field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 in d)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 ：是字段长度的加权因子，目的是为了将同样匹配的文档，比较短的放比较前面。</a:t>
            </a:r>
            <a:endParaRPr lang="en-US" altLang="zh-CN" sz="1400" dirty="0">
              <a:latin typeface="+mj-lt"/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coord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(q, d) 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：文档中出现查询项的个数。越多的查询项在一个文档中，说明些文档的匹配程序越高。</a:t>
            </a:r>
            <a:endParaRPr lang="en-US" altLang="zh-CN" sz="1400" dirty="0">
              <a:latin typeface="+mj-lt"/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 err="1">
                <a:latin typeface="+mj-lt"/>
                <a:ea typeface="宋体" panose="02010600030101010101" pitchFamily="2" charset="-122"/>
              </a:rPr>
              <a:t>queryNorm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(q)</a:t>
            </a:r>
            <a:r>
              <a:rPr lang="zh-CN" altLang="en-US" sz="1400" dirty="0">
                <a:latin typeface="+mj-lt"/>
                <a:ea typeface="宋体" panose="02010600030101010101" pitchFamily="2" charset="-122"/>
              </a:rPr>
              <a:t> ：查询条件权重对得分的影响</a:t>
            </a:r>
            <a:r>
              <a:rPr lang="en-US" altLang="zh-CN" sz="1400" dirty="0">
                <a:latin typeface="+mj-lt"/>
                <a:ea typeface="宋体" panose="02010600030101010101" pitchFamily="2" charset="-122"/>
              </a:rPr>
              <a:t>.</a:t>
            </a:r>
          </a:p>
          <a:p>
            <a:pPr lvl="1"/>
            <a:endParaRPr lang="zh-CN" altLang="en-US" sz="14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4DECB-4A9F-4B0F-9D66-5A2A37D3D952}"/>
              </a:ext>
            </a:extLst>
          </p:cNvPr>
          <p:cNvSpPr/>
          <p:nvPr/>
        </p:nvSpPr>
        <p:spPr>
          <a:xfrm>
            <a:off x="5056717" y="2652092"/>
            <a:ext cx="628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each document ( d ) matching each term ( t ) in a query ( q 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308680-1939-423B-A94D-C43349B3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112885"/>
            <a:ext cx="10043749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96B9-5EE1-43A3-9AB5-DCA5E73B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多样化查询方式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C782F-E528-471C-9971-11E94F3B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TermQuery</a:t>
            </a:r>
            <a:r>
              <a:rPr lang="zh-CN" altLang="en-US" dirty="0"/>
              <a:t>：通过词项进行搜索 subject</a:t>
            </a:r>
            <a:r>
              <a:rPr lang="en-US" altLang="zh-CN" dirty="0"/>
              <a:t>:java</a:t>
            </a:r>
          </a:p>
          <a:p>
            <a:r>
              <a:rPr lang="en-US" altLang="zh-CN" dirty="0" err="1"/>
              <a:t>TermRangeQuery</a:t>
            </a:r>
            <a:r>
              <a:rPr lang="zh-CN" altLang="en-US" dirty="0"/>
              <a:t>： 词项范围搜索 </a:t>
            </a:r>
            <a:r>
              <a:rPr lang="en-US" altLang="zh-CN" dirty="0"/>
              <a:t>title2:[d TO j]</a:t>
            </a:r>
          </a:p>
          <a:p>
            <a:r>
              <a:rPr lang="en-US" altLang="zh-CN" dirty="0" err="1"/>
              <a:t>NumericRangeQuery</a:t>
            </a:r>
            <a:r>
              <a:rPr lang="zh-CN" altLang="en-US" dirty="0"/>
              <a:t> ：数字范围搜索 </a:t>
            </a:r>
            <a:r>
              <a:rPr lang="en-US" altLang="zh-CN" dirty="0"/>
              <a:t>price:{40 TO 50} </a:t>
            </a:r>
          </a:p>
          <a:p>
            <a:r>
              <a:rPr lang="en-US" altLang="zh-CN" dirty="0" err="1"/>
              <a:t>PrefixQuery</a:t>
            </a:r>
            <a:r>
              <a:rPr lang="zh-CN" altLang="en-US" dirty="0"/>
              <a:t> ：通过字符串前缀搜索  </a:t>
            </a:r>
            <a:r>
              <a:rPr lang="en-US" altLang="zh-CN" dirty="0" err="1"/>
              <a:t>name:zhang</a:t>
            </a:r>
            <a:r>
              <a:rPr lang="en-US" altLang="zh-CN" dirty="0"/>
              <a:t>*</a:t>
            </a:r>
          </a:p>
          <a:p>
            <a:r>
              <a:rPr lang="en-US" altLang="zh-CN" dirty="0" err="1"/>
              <a:t>BooleanQuery</a:t>
            </a:r>
            <a:r>
              <a:rPr lang="zh-CN" altLang="en-US" dirty="0"/>
              <a:t> ： 组合搜索   </a:t>
            </a:r>
            <a:r>
              <a:rPr lang="en-US" altLang="zh-CN" dirty="0"/>
              <a:t>a AND NOT b,  +a –b , a OR b</a:t>
            </a:r>
          </a:p>
          <a:p>
            <a:r>
              <a:rPr lang="en-US" altLang="zh-CN" dirty="0" err="1"/>
              <a:t>PhraseQuery</a:t>
            </a:r>
            <a:r>
              <a:rPr lang="zh-CN" altLang="en-US" dirty="0"/>
              <a:t> ： 短语搜索 subject</a:t>
            </a:r>
            <a:r>
              <a:rPr lang="en-US" altLang="zh-CN" dirty="0"/>
              <a:t>:”love java”   </a:t>
            </a:r>
            <a:r>
              <a:rPr lang="zh-CN" altLang="en-US" dirty="0"/>
              <a:t>subject</a:t>
            </a:r>
            <a:r>
              <a:rPr lang="en-US" altLang="zh-CN" dirty="0"/>
              <a:t>:"hello title"~3</a:t>
            </a:r>
          </a:p>
          <a:p>
            <a:r>
              <a:rPr lang="en-US" altLang="zh-CN" dirty="0" err="1"/>
              <a:t>WildcardQuery</a:t>
            </a:r>
            <a:r>
              <a:rPr lang="zh-CN" altLang="en-US" dirty="0"/>
              <a:t> ： 通配符搜索  </a:t>
            </a:r>
            <a:r>
              <a:rPr lang="en-US" altLang="zh-CN" dirty="0" err="1"/>
              <a:t>field:child</a:t>
            </a:r>
            <a:r>
              <a:rPr lang="en-US" altLang="zh-CN" dirty="0"/>
              <a:t>*   </a:t>
            </a:r>
            <a:r>
              <a:rPr lang="en-US" altLang="zh-CN" dirty="0" err="1"/>
              <a:t>field:child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FuzzyQuery</a:t>
            </a:r>
            <a:r>
              <a:rPr lang="zh-CN" altLang="en-US" dirty="0"/>
              <a:t> ： 搜索类似项  </a:t>
            </a:r>
            <a:r>
              <a:rPr lang="en-US" altLang="zh-CN" dirty="0"/>
              <a:t>field: </a:t>
            </a:r>
            <a:r>
              <a:rPr lang="en-US" altLang="zh-CN" dirty="0" err="1"/>
              <a:t>wuzza</a:t>
            </a:r>
            <a:r>
              <a:rPr lang="en-US" altLang="zh-CN" dirty="0"/>
              <a:t> ~0.7</a:t>
            </a:r>
          </a:p>
          <a:p>
            <a:r>
              <a:rPr lang="en-US" altLang="zh-CN" dirty="0" err="1"/>
              <a:t>MatchAllDocsQuery</a:t>
            </a:r>
            <a:r>
              <a:rPr lang="zh-CN" altLang="en-US" dirty="0"/>
              <a:t> ：匹配所有文档   </a:t>
            </a:r>
            <a:r>
              <a:rPr lang="en-US" altLang="zh-CN" dirty="0"/>
              <a:t>*:*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5471FD-830D-47A9-A4FE-0A354C9F65EB}"/>
              </a:ext>
            </a:extLst>
          </p:cNvPr>
          <p:cNvSpPr/>
          <p:nvPr/>
        </p:nvSpPr>
        <p:spPr>
          <a:xfrm>
            <a:off x="6963792" y="5756831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特殊字符</a:t>
            </a:r>
            <a:r>
              <a:rPr lang="en-US" altLang="zh-CN" dirty="0"/>
              <a:t>: </a:t>
            </a:r>
            <a:r>
              <a:rPr lang="zh-CN" altLang="en-US" dirty="0"/>
              <a:t>\ + - ! ( ) : ^ ] { } ~ * ?</a:t>
            </a:r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\</a:t>
            </a:r>
            <a:r>
              <a:rPr lang="zh-CN" altLang="en-US" dirty="0"/>
              <a:t>转义</a:t>
            </a:r>
          </a:p>
        </p:txBody>
      </p:sp>
    </p:spTree>
    <p:extLst>
      <p:ext uri="{BB962C8B-B14F-4D97-AF65-F5344CB8AC3E}">
        <p14:creationId xmlns:p14="http://schemas.microsoft.com/office/powerpoint/2010/main" val="41010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1639</Words>
  <Application>Microsoft Office PowerPoint</Application>
  <PresentationFormat>宽屏</PresentationFormat>
  <Paragraphs>186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Amethysta</vt:lpstr>
      <vt:lpstr>Helvetica Neue</vt:lpstr>
      <vt:lpstr>Lucida Grande</vt:lpstr>
      <vt:lpstr>Microsoft YaHei UI</vt:lpstr>
      <vt:lpstr>宋体</vt:lpstr>
      <vt:lpstr>幼圆</vt:lpstr>
      <vt:lpstr>Arial</vt:lpstr>
      <vt:lpstr>Diamond Grid 16x9</vt:lpstr>
      <vt:lpstr>基于Lucene的全文检索服务实践</vt:lpstr>
      <vt:lpstr>提纲</vt:lpstr>
      <vt:lpstr>Lucene作者介绍</vt:lpstr>
      <vt:lpstr>Lucene是什么?</vt:lpstr>
      <vt:lpstr>Lucene的基本概念</vt:lpstr>
      <vt:lpstr>Lucene的基本数据结构</vt:lpstr>
      <vt:lpstr>Lucene的数据分析过程</vt:lpstr>
      <vt:lpstr>Lucene的评分机制</vt:lpstr>
      <vt:lpstr>Lucene多样化查询方式</vt:lpstr>
      <vt:lpstr>实践案例:中文搜索</vt:lpstr>
      <vt:lpstr>实践案例:中文搜索</vt:lpstr>
      <vt:lpstr>实践案例:中文搜索</vt:lpstr>
      <vt:lpstr>实践案例:如何同时从多个字段查询</vt:lpstr>
      <vt:lpstr>实践案例:如何影响搜索结果排序</vt:lpstr>
      <vt:lpstr>实践案例:如何影响搜索结果排序</vt:lpstr>
      <vt:lpstr>实践案例:拼音搜索</vt:lpstr>
      <vt:lpstr>实践案例:地理位置搜索</vt:lpstr>
      <vt:lpstr>实践案例:限定搜索范围</vt:lpstr>
      <vt:lpstr>实践案例:切面查询 (facet)</vt:lpstr>
      <vt:lpstr>实践案例:查询结果分组(group)</vt:lpstr>
      <vt:lpstr>实践案例:搜索集群分片</vt:lpstr>
      <vt:lpstr>Solr与Elasticsearch</vt:lpstr>
      <vt:lpstr>SolrCloud架构</vt:lpstr>
      <vt:lpstr>Solr索引更新方式</vt:lpstr>
      <vt:lpstr>Solr索引更新配置</vt:lpstr>
      <vt:lpstr>Solr索引更新触发</vt:lpstr>
      <vt:lpstr>Solr索引自动更新</vt:lpstr>
      <vt:lpstr>Elasticsearch架构</vt:lpstr>
      <vt:lpstr>Elasticsearch mysql数据自动同步</vt:lpstr>
      <vt:lpstr>Elasticsearch Head插件</vt:lpstr>
      <vt:lpstr>Solr和Elasticsearch的特性</vt:lpstr>
      <vt:lpstr>Solr总结</vt:lpstr>
      <vt:lpstr>Elasticsearch总结</vt:lpstr>
      <vt:lpstr>Lucene、Solr、Elasticsearch搜索趋势</vt:lpstr>
      <vt:lpstr>提问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2017-10-06T12:51:28Z</dcterms:created>
  <dcterms:modified xsi:type="dcterms:W3CDTF">2017-10-21T12:26:13Z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