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3" r:id="rId5"/>
  </p:sldMasterIdLst>
  <p:sldIdLst>
    <p:sldId id="256" r:id="rId6"/>
    <p:sldId id="257" r:id="rId7"/>
    <p:sldId id="331" r:id="rId8"/>
    <p:sldId id="291" r:id="rId9"/>
    <p:sldId id="358" r:id="rId10"/>
    <p:sldId id="360" r:id="rId11"/>
    <p:sldId id="359" r:id="rId12"/>
    <p:sldId id="361" r:id="rId13"/>
    <p:sldId id="362" r:id="rId14"/>
    <p:sldId id="363" r:id="rId15"/>
    <p:sldId id="34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094"/>
        <p:guide pos="27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" y="0"/>
            <a:ext cx="9138285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" y="0"/>
            <a:ext cx="914495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" y="0"/>
            <a:ext cx="914495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353960" y="2165646"/>
            <a:ext cx="3997411" cy="799980"/>
          </a:xfrm>
        </p:spPr>
        <p:txBody>
          <a:bodyPr/>
          <a:lstStyle/>
          <a:p>
            <a:pPr algn="ctr"/>
            <a:r>
              <a:rPr lang="en-US" altLang="zh-CN" dirty="0"/>
              <a:t>Spring</a:t>
            </a:r>
            <a:r>
              <a:rPr lang="zh-CN" altLang="en-US" dirty="0"/>
              <a:t>系列框架</a:t>
            </a:r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6228186" y="4100631"/>
            <a:ext cx="2755193" cy="79998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solidFill>
                  <a:prstClr val="black"/>
                </a:solidFill>
              </a:rPr>
              <a:t>指导老师</a:t>
            </a:r>
            <a:r>
              <a:rPr lang="zh-CN" altLang="en-US" sz="1600" dirty="0" smtClean="0">
                <a:solidFill>
                  <a:prstClr val="black"/>
                </a:solidFill>
              </a:rPr>
              <a:t>：张良</a:t>
            </a:r>
            <a:endParaRPr lang="zh-CN" altLang="en-US" sz="1600" dirty="0">
              <a:solidFill>
                <a:prstClr val="black"/>
              </a:solidFill>
            </a:endParaRPr>
          </a:p>
          <a:p>
            <a:endParaRPr lang="en-US" altLang="zh-CN" sz="1600" dirty="0" smtClean="0">
              <a:solidFill>
                <a:prstClr val="black"/>
              </a:solidFill>
            </a:endParaRPr>
          </a:p>
          <a:p>
            <a:r>
              <a:rPr lang="zh-CN" altLang="en-US" sz="1600" dirty="0" smtClean="0">
                <a:solidFill>
                  <a:prstClr val="black"/>
                </a:solidFill>
              </a:rPr>
              <a:t>主讲人：</a:t>
            </a:r>
            <a:r>
              <a:rPr lang="en-US" altLang="zh-CN" sz="1600" dirty="0" smtClean="0">
                <a:solidFill>
                  <a:prstClr val="black"/>
                </a:solidFill>
              </a:rPr>
              <a:t>K12</a:t>
            </a:r>
            <a:r>
              <a:rPr lang="zh-CN" altLang="en-US" sz="1600" dirty="0" smtClean="0">
                <a:solidFill>
                  <a:prstClr val="black"/>
                </a:solidFill>
              </a:rPr>
              <a:t>部丁丹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advTm="20539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3678" y="950630"/>
            <a:ext cx="8352928" cy="561662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spring clou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" y="950595"/>
            <a:ext cx="8590280" cy="43903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55900" y="5638165"/>
            <a:ext cx="3979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分布式系统架构</a:t>
            </a:r>
            <a:endParaRPr lang="zh-CN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2" name="直接连接符 8"/>
          <p:cNvCxnSpPr/>
          <p:nvPr>
            <p:custDataLst>
              <p:tags r:id="rId1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TextBox 2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</a:t>
            </a:r>
            <a:endParaRPr kumimoji="0" lang="en-US" altLang="zh-CN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直接连接符 7"/>
          <p:cNvCxnSpPr/>
          <p:nvPr>
            <p:custDataLst>
              <p:tags r:id="rId3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" name="Text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01963" y="281305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20230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8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内容提要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31791" y="1641039"/>
            <a:ext cx="4740164" cy="336757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Spring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家族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Framework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84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39863" y="2457450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</a:t>
            </a:r>
            <a:r>
              <a:rPr kumimoji="0" lang="zh-CN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家族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家族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71508" y="741715"/>
            <a:ext cx="8352928" cy="5616624"/>
          </a:xfrm>
        </p:spPr>
        <p:txBody>
          <a:bodyPr/>
          <a:lstStyle/>
          <a:p>
            <a:pPr algn="l">
              <a:buNone/>
            </a:pPr>
            <a:endParaRPr lang="zh-CN" altLang="en-US" sz="2000" dirty="0" smtClean="0">
              <a:sym typeface="+mn-ea"/>
            </a:endParaRPr>
          </a:p>
          <a:p>
            <a:pPr algn="l">
              <a:buNone/>
            </a:pPr>
            <a:r>
              <a:rPr lang="en-US" altLang="zh-CN" sz="2800" dirty="0" smtClean="0">
                <a:sym typeface="+mn-ea"/>
              </a:rPr>
              <a:t>Spring IO Platform</a:t>
            </a: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r>
              <a:rPr lang="en-US" altLang="zh-CN" sz="2800" dirty="0" smtClean="0">
                <a:sym typeface="+mn-ea"/>
              </a:rPr>
              <a:t>Spring Boot</a:t>
            </a: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r>
              <a:rPr lang="en-US" altLang="zh-CN" sz="2800" dirty="0" smtClean="0">
                <a:sym typeface="+mn-ea"/>
              </a:rPr>
              <a:t>Spring Framework</a:t>
            </a: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r>
              <a:rPr lang="en-US" altLang="zh-CN" sz="2800" dirty="0" smtClean="0">
                <a:sym typeface="+mn-ea"/>
              </a:rPr>
              <a:t>Spring Cloud Data Flow </a:t>
            </a: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r>
              <a:rPr lang="en-US" altLang="zh-CN" sz="2800" dirty="0" smtClean="0">
                <a:sym typeface="+mn-ea"/>
              </a:rPr>
              <a:t>Spring Cloud </a:t>
            </a: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r>
              <a:rPr lang="en-US" altLang="zh-CN" sz="2800" dirty="0" smtClean="0">
                <a:sym typeface="+mn-ea"/>
              </a:rPr>
              <a:t>Spring Data</a:t>
            </a: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r>
              <a:rPr lang="en-US" altLang="zh-CN" sz="2800" dirty="0" smtClean="0">
                <a:sym typeface="+mn-ea"/>
              </a:rPr>
              <a:t>Spring Integration</a:t>
            </a: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r>
              <a:rPr lang="en-US" altLang="zh-CN" sz="2800" dirty="0" smtClean="0">
                <a:sym typeface="+mn-ea"/>
              </a:rPr>
              <a:t>Spring Batch</a:t>
            </a: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r>
              <a:rPr lang="en-US" altLang="zh-CN" sz="2800" dirty="0" smtClean="0">
                <a:sym typeface="+mn-ea"/>
              </a:rPr>
              <a:t>Spring Security</a:t>
            </a: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r>
              <a:rPr lang="en-US" altLang="zh-CN" sz="2800" dirty="0" smtClean="0">
                <a:sym typeface="+mn-ea"/>
              </a:rPr>
              <a:t>......</a:t>
            </a: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Framework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6447790" cy="561657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IOC</a:t>
            </a:r>
            <a:endParaRPr lang="en-US" altLang="zh-CN" sz="2800" dirty="0" smtClean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AOP</a:t>
            </a:r>
            <a:endParaRPr lang="en-US" altLang="zh-CN" sz="2800" dirty="0" smtClean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Spring MVC</a:t>
            </a:r>
            <a:r>
              <a:rPr lang="zh-CN" altLang="en-US" sz="2800" dirty="0" smtClean="0">
                <a:sym typeface="+mn-ea"/>
              </a:rPr>
              <a:t>、</a:t>
            </a:r>
            <a:r>
              <a:rPr lang="en-US" altLang="zh-CN" sz="2800" dirty="0" smtClean="0">
                <a:sym typeface="+mn-ea"/>
              </a:rPr>
              <a:t>Spring WebFlux</a:t>
            </a:r>
            <a:endParaRPr lang="en-US" altLang="zh-CN" sz="2800" dirty="0" smtClean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JDBC</a:t>
            </a:r>
            <a:r>
              <a:rPr lang="zh-CN" altLang="zh-CN" sz="2800" dirty="0" smtClean="0">
                <a:sym typeface="+mn-ea"/>
              </a:rPr>
              <a:t>、</a:t>
            </a:r>
            <a:r>
              <a:rPr lang="en-US" altLang="zh-CN" sz="2800" dirty="0" smtClean="0">
                <a:sym typeface="+mn-ea"/>
              </a:rPr>
              <a:t>JPA</a:t>
            </a:r>
            <a:r>
              <a:rPr lang="zh-CN" altLang="en-US" sz="2800" dirty="0" smtClean="0">
                <a:sym typeface="+mn-ea"/>
              </a:rPr>
              <a:t>、</a:t>
            </a:r>
            <a:r>
              <a:rPr lang="en-US" altLang="zh-CN" sz="2800" dirty="0" smtClean="0">
                <a:sym typeface="+mn-ea"/>
              </a:rPr>
              <a:t>JMS</a:t>
            </a:r>
            <a:endParaRPr lang="en-US" altLang="zh-CN" sz="2800" dirty="0" smtClean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......</a:t>
            </a: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43230" y="4224020"/>
            <a:ext cx="1610360" cy="748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XML</a:t>
            </a:r>
            <a:r>
              <a:rPr lang="zh-CN" altLang="zh-CN" sz="2000"/>
              <a:t>配置</a:t>
            </a:r>
            <a:endParaRPr lang="zh-CN" altLang="zh-CN" sz="2000"/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>
            <a:off x="2053590" y="4598035"/>
            <a:ext cx="6858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739390" y="4224020"/>
            <a:ext cx="1595120" cy="748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基于注解的组件扫描</a:t>
            </a:r>
            <a:endParaRPr lang="zh-CN" altLang="en-US" sz="2000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>
            <a:off x="4334510" y="4598035"/>
            <a:ext cx="782955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117465" y="4224020"/>
            <a:ext cx="1470660" cy="748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基于</a:t>
            </a:r>
            <a:r>
              <a:rPr lang="en-US" altLang="zh-CN"/>
              <a:t>Java</a:t>
            </a:r>
            <a:r>
              <a:rPr lang="zh-CN" altLang="en-US"/>
              <a:t>的配置</a:t>
            </a:r>
            <a:endParaRPr lang="zh-CN" altLang="en-US"/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39863" y="2457450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Boot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3678" y="950630"/>
            <a:ext cx="8352928" cy="5616624"/>
          </a:xfrm>
        </p:spPr>
        <p:txBody>
          <a:bodyPr/>
          <a:lstStyle/>
          <a:p>
            <a:pPr algn="l">
              <a:buNone/>
            </a:pPr>
            <a:endParaRPr lang="zh-CN" altLang="en-US" sz="20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stand-alone </a:t>
            </a: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Embed Tomcat, Jetty or Undertow</a:t>
            </a: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'starter' POMs</a:t>
            </a: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Automatically configure</a:t>
            </a: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production-ready features such as metrics, health checks and externalized configuration</a:t>
            </a: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39863" y="2457450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Cloud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3678" y="950630"/>
            <a:ext cx="8352928" cy="561662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Spring Cloud Config</a:t>
            </a: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Spring Cloud NetFlix (Eureka</a:t>
            </a:r>
            <a:r>
              <a:rPr lang="zh-CN" altLang="zh-CN" sz="2800" dirty="0" smtClean="0">
                <a:sym typeface="+mn-ea"/>
              </a:rPr>
              <a:t>、</a:t>
            </a:r>
            <a:r>
              <a:rPr lang="en-US" altLang="zh-CN" sz="2800" dirty="0" smtClean="0">
                <a:sym typeface="+mn-ea"/>
              </a:rPr>
              <a:t>Hystrix</a:t>
            </a:r>
            <a:r>
              <a:rPr lang="zh-CN" altLang="en-US" sz="2800" dirty="0" smtClean="0">
                <a:sym typeface="+mn-ea"/>
              </a:rPr>
              <a:t>、</a:t>
            </a:r>
            <a:r>
              <a:rPr lang="en-US" altLang="zh-CN" sz="2800" dirty="0" smtClean="0">
                <a:sym typeface="+mn-ea"/>
              </a:rPr>
              <a:t>Ribbon</a:t>
            </a:r>
            <a:r>
              <a:rPr lang="zh-CN" altLang="en-US" sz="2800" dirty="0" smtClean="0">
                <a:sym typeface="+mn-ea"/>
              </a:rPr>
              <a:t>、</a:t>
            </a:r>
            <a:r>
              <a:rPr lang="en-US" altLang="zh-CN" sz="2800" dirty="0" smtClean="0">
                <a:sym typeface="+mn-ea"/>
              </a:rPr>
              <a:t>Feign</a:t>
            </a:r>
            <a:r>
              <a:rPr lang="zh-CN" altLang="en-US" sz="2800" dirty="0" smtClean="0">
                <a:sym typeface="+mn-ea"/>
              </a:rPr>
              <a:t>、</a:t>
            </a:r>
            <a:r>
              <a:rPr lang="en-US" altLang="zh-CN" sz="2800" dirty="0" smtClean="0">
                <a:sym typeface="+mn-ea"/>
              </a:rPr>
              <a:t>Zuul</a:t>
            </a:r>
            <a:r>
              <a:rPr lang="zh-CN" altLang="en-US" sz="2800" dirty="0" smtClean="0">
                <a:sym typeface="+mn-ea"/>
              </a:rPr>
              <a:t>、</a:t>
            </a:r>
            <a:r>
              <a:rPr lang="en-US" altLang="zh-CN" sz="2800" dirty="0" smtClean="0">
                <a:sym typeface="+mn-ea"/>
              </a:rPr>
              <a:t>Archaius)</a:t>
            </a: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Spring Cloud Bus</a:t>
            </a: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Spring Cloud Cluster</a:t>
            </a: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Spring Cloud Cloudfoundry</a:t>
            </a: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Spring Cloud Consul</a:t>
            </a: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Spring Cloud Stream</a:t>
            </a: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Spring Cloud AWS</a:t>
            </a: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+mn-ea"/>
              </a:rPr>
              <a:t>......</a:t>
            </a: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0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11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2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13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14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ags/tag15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16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17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8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19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2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3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4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ags/tag5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6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7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8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9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WPS 演示</Application>
  <PresentationFormat>全屏显示(4:3)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Impact</vt:lpstr>
      <vt:lpstr>Calibri</vt:lpstr>
      <vt:lpstr>Times New Roman</vt:lpstr>
      <vt:lpstr>Calibri Light</vt:lpstr>
      <vt:lpstr>Arial Unicode MS</vt:lpstr>
      <vt:lpstr>黑体</vt:lpstr>
      <vt:lpstr>Wingdings</vt:lpstr>
      <vt:lpstr>Office 主题</vt:lpstr>
      <vt:lpstr>1_Office 主题</vt:lpstr>
      <vt:lpstr>自定义设计方案</vt:lpstr>
      <vt:lpstr>1_自定义设计方案</vt:lpstr>
      <vt:lpstr>Redis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Administrator</dc:creator>
  <cp:lastModifiedBy>01398237141</cp:lastModifiedBy>
  <cp:revision>198</cp:revision>
  <dcterms:created xsi:type="dcterms:W3CDTF">2017-12-02T05:36:00Z</dcterms:created>
  <dcterms:modified xsi:type="dcterms:W3CDTF">2018-01-07T19:02:19Z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