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3" r:id="rId5"/>
  </p:sldMasterIdLst>
  <p:sldIdLst>
    <p:sldId id="256" r:id="rId6"/>
    <p:sldId id="257" r:id="rId7"/>
    <p:sldId id="367" r:id="rId8"/>
    <p:sldId id="331" r:id="rId9"/>
    <p:sldId id="366" r:id="rId10"/>
    <p:sldId id="360" r:id="rId11"/>
    <p:sldId id="368" r:id="rId12"/>
    <p:sldId id="361" r:id="rId13"/>
    <p:sldId id="362" r:id="rId14"/>
    <p:sldId id="378" r:id="rId15"/>
    <p:sldId id="383" r:id="rId16"/>
    <p:sldId id="363" r:id="rId17"/>
    <p:sldId id="379" r:id="rId18"/>
    <p:sldId id="345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076"/>
        <p:guide pos="2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426B-A1C7-418C-996A-DEF21B3C70A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52CF2-E8DA-499F-9B44-7108C5CD107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52CF2-E8DA-499F-9B44-7108C5CD107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426B-A1C7-418C-996A-DEF21B3C70A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52CF2-E8DA-499F-9B44-7108C5CD107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426B-A1C7-418C-996A-DEF21B3C70A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52CF2-E8DA-499F-9B44-7108C5CD107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426B-A1C7-418C-996A-DEF21B3C70A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52CF2-E8DA-499F-9B44-7108C5CD107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426B-A1C7-418C-996A-DEF21B3C70A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52CF2-E8DA-499F-9B44-7108C5CD107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426B-A1C7-418C-996A-DEF21B3C70A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52CF2-E8DA-499F-9B44-7108C5CD107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426B-A1C7-418C-996A-DEF21B3C70A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52CF2-E8DA-499F-9B44-7108C5CD107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426B-A1C7-418C-996A-DEF21B3C70A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52CF2-E8DA-499F-9B44-7108C5CD107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426B-A1C7-418C-996A-DEF21B3C70A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52CF2-E8DA-499F-9B44-7108C5CD107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426B-A1C7-418C-996A-DEF21B3C70A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52CF2-E8DA-499F-9B44-7108C5CD107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</p:spPr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</p:spPr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</p:spPr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</p:spPr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2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2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</p:spPr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</p:spPr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</p:spPr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</p:spPr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</p:spPr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</p:spPr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</p:spPr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</p:spPr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</p:spPr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</p:spPr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</p:spPr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</p:spPr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</p:spPr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</p:spPr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</p:spPr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</p:spPr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image" Target="../media/image2.jpeg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0.xml"/><Relationship Id="rId7" Type="http://schemas.openxmlformats.org/officeDocument/2006/relationships/slideLayout" Target="../slideLayouts/slideLayout39.xml"/><Relationship Id="rId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2" Type="http://schemas.openxmlformats.org/officeDocument/2006/relationships/theme" Target="../theme/theme4.xml"/><Relationship Id="rId11" Type="http://schemas.openxmlformats.org/officeDocument/2006/relationships/image" Target="../media/image2.jpeg"/><Relationship Id="rId1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426B-A1C7-418C-996A-DEF21B3C70A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52CF2-E8DA-499F-9B44-7108C5CD107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6" y="0"/>
            <a:ext cx="9138285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" y="0"/>
            <a:ext cx="9144953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" y="0"/>
            <a:ext cx="9144953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3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3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3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3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2353960" y="2165646"/>
            <a:ext cx="3997411" cy="799980"/>
          </a:xfrm>
        </p:spPr>
        <p:txBody>
          <a:bodyPr/>
          <a:lstStyle/>
          <a:p>
            <a:pPr algn="ctr"/>
            <a:r>
              <a:rPr lang="en-US" altLang="zh-CN" dirty="0"/>
              <a:t>Spring</a:t>
            </a:r>
            <a:r>
              <a:rPr lang="zh-CN" altLang="en-US" dirty="0"/>
              <a:t>系列框架</a:t>
            </a:r>
            <a:endParaRPr lang="zh-CN" altLang="en-US" dirty="0"/>
          </a:p>
        </p:txBody>
      </p:sp>
      <p:sp>
        <p:nvSpPr>
          <p:cNvPr id="3" name="标题 1"/>
          <p:cNvSpPr txBox="1"/>
          <p:nvPr/>
        </p:nvSpPr>
        <p:spPr>
          <a:xfrm>
            <a:off x="6228186" y="4100631"/>
            <a:ext cx="2755193" cy="799980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>
                <a:solidFill>
                  <a:prstClr val="black"/>
                </a:solidFill>
              </a:rPr>
              <a:t>指导老师</a:t>
            </a:r>
            <a:r>
              <a:rPr lang="zh-CN" altLang="en-US" sz="1600" dirty="0" smtClean="0">
                <a:solidFill>
                  <a:prstClr val="black"/>
                </a:solidFill>
              </a:rPr>
              <a:t>：张良</a:t>
            </a:r>
            <a:endParaRPr lang="zh-CN" altLang="en-US" sz="1600" dirty="0">
              <a:solidFill>
                <a:prstClr val="black"/>
              </a:solidFill>
            </a:endParaRPr>
          </a:p>
          <a:p>
            <a:endParaRPr lang="en-US" altLang="zh-CN" sz="1600" dirty="0" smtClean="0">
              <a:solidFill>
                <a:prstClr val="black"/>
              </a:solidFill>
            </a:endParaRPr>
          </a:p>
          <a:p>
            <a:r>
              <a:rPr lang="zh-CN" altLang="en-US" sz="1600" dirty="0" smtClean="0">
                <a:solidFill>
                  <a:prstClr val="black"/>
                </a:solidFill>
              </a:rPr>
              <a:t>主讲人：</a:t>
            </a:r>
            <a:r>
              <a:rPr lang="en-US" altLang="zh-CN" sz="1600" dirty="0" smtClean="0">
                <a:solidFill>
                  <a:prstClr val="black"/>
                </a:solidFill>
              </a:rPr>
              <a:t>K12</a:t>
            </a:r>
            <a:r>
              <a:rPr lang="zh-CN" altLang="en-US" sz="1600" dirty="0" smtClean="0">
                <a:solidFill>
                  <a:prstClr val="black"/>
                </a:solidFill>
              </a:rPr>
              <a:t>部丁丹</a:t>
            </a:r>
            <a:endParaRPr lang="en-US" altLang="zh-CN" sz="16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advTm="20539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35257" y="281310"/>
            <a:ext cx="3632359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Spring Cloud</a:t>
            </a:r>
            <a:endParaRPr lang="zh-CN" altLang="zh-CN" sz="24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135255" y="884555"/>
            <a:ext cx="8687435" cy="5616575"/>
          </a:xfrm>
        </p:spPr>
        <p:txBody>
          <a:bodyPr/>
          <a:lstStyle/>
          <a:p>
            <a:pPr algn="just">
              <a:buFont typeface="Arial" panose="020B0604020202020204" pitchFamily="34" charset="0"/>
            </a:pPr>
            <a:r>
              <a:rPr lang="en-US" altLang="zh-CN" dirty="0" smtClean="0">
                <a:sym typeface="+mn-ea"/>
              </a:rPr>
              <a:t>     </a:t>
            </a:r>
            <a:r>
              <a:rPr lang="en-US" altLang="zh-CN" sz="1800" dirty="0" smtClean="0">
                <a:sym typeface="+mn-ea"/>
              </a:rPr>
              <a:t>Spring Cloud</a:t>
            </a:r>
            <a:r>
              <a:rPr lang="zh-CN" altLang="en-US" sz="1800" dirty="0" smtClean="0">
                <a:sym typeface="+mn-ea"/>
              </a:rPr>
              <a:t>为微服务架构中涉及的服务治理、配置管理、容错管理、负载均衡、智能路由、消息总线、服务跟踪等提供了一种简单的开发方式。</a:t>
            </a:r>
            <a:endParaRPr lang="zh-CN" altLang="en-US" sz="1800" dirty="0" smtClean="0">
              <a:sym typeface="+mn-ea"/>
            </a:endParaRPr>
          </a:p>
          <a:p>
            <a:pPr algn="l">
              <a:buNone/>
            </a:pPr>
            <a:endParaRPr lang="en-US" altLang="zh-CN" sz="2000" dirty="0" smtClean="0">
              <a:sym typeface="+mn-ea"/>
            </a:endParaRPr>
          </a:p>
          <a:p>
            <a:pPr algn="l">
              <a:buNone/>
            </a:pPr>
            <a:endParaRPr lang="en-US" altLang="zh-CN" sz="2000" dirty="0" smtClean="0">
              <a:sym typeface="+mn-ea"/>
            </a:endParaRPr>
          </a:p>
          <a:p>
            <a:pPr algn="l">
              <a:buNone/>
            </a:pPr>
            <a:endParaRPr lang="en-US" altLang="zh-CN" sz="2000" dirty="0" smtClean="0">
              <a:sym typeface="+mn-ea"/>
            </a:endParaRPr>
          </a:p>
          <a:p>
            <a:pPr algn="l">
              <a:buNone/>
            </a:pPr>
            <a:endParaRPr lang="en-US" altLang="zh-CN" sz="2000" dirty="0" smtClean="0">
              <a:sym typeface="+mn-ea"/>
            </a:endParaRPr>
          </a:p>
          <a:p>
            <a:pPr algn="l">
              <a:buNone/>
            </a:pPr>
            <a:endParaRPr lang="en-US" altLang="zh-CN" sz="2000" dirty="0" smtClean="0">
              <a:sym typeface="+mn-ea"/>
            </a:endParaRPr>
          </a:p>
          <a:p>
            <a:pPr algn="l">
              <a:buNone/>
            </a:pPr>
            <a:endParaRPr lang="en-US" altLang="zh-CN" sz="2000" dirty="0" smtClean="0">
              <a:sym typeface="+mn-ea"/>
            </a:endParaRPr>
          </a:p>
          <a:p>
            <a:pPr algn="l">
              <a:buNone/>
            </a:pPr>
            <a:endParaRPr lang="en-US" altLang="zh-CN" sz="2000" dirty="0" smtClean="0">
              <a:sym typeface="+mn-ea"/>
            </a:endParaRPr>
          </a:p>
          <a:p>
            <a:pPr algn="l">
              <a:buNone/>
            </a:pPr>
            <a:endParaRPr lang="en-US" altLang="zh-CN" sz="2000" dirty="0" smtClean="0">
              <a:sym typeface="+mn-ea"/>
            </a:endParaRPr>
          </a:p>
          <a:p>
            <a:pPr algn="l">
              <a:buNone/>
            </a:pPr>
            <a:endParaRPr lang="en-US" altLang="zh-CN" sz="2000" dirty="0" smtClean="0">
              <a:sym typeface="+mn-ea"/>
            </a:endParaRPr>
          </a:p>
          <a:p>
            <a:pPr algn="l">
              <a:buNone/>
            </a:pPr>
            <a:endParaRPr lang="en-US" altLang="zh-CN" sz="2000" dirty="0" smtClean="0">
              <a:sym typeface="+mn-ea"/>
            </a:endParaRPr>
          </a:p>
          <a:p>
            <a:pPr algn="l">
              <a:buNone/>
            </a:pPr>
            <a:r>
              <a:rPr lang="en-US" altLang="zh-CN" sz="1600" dirty="0" smtClean="0">
                <a:sym typeface="+mn-ea"/>
              </a:rPr>
              <a:t>                                                                          </a:t>
            </a:r>
            <a:endParaRPr lang="en-US" altLang="zh-CN" sz="1600" dirty="0" smtClean="0">
              <a:sym typeface="+mn-ea"/>
            </a:endParaRPr>
          </a:p>
          <a:p>
            <a:pPr algn="l">
              <a:buNone/>
            </a:pPr>
            <a:r>
              <a:rPr lang="en-US" altLang="zh-CN" sz="1600" dirty="0" smtClean="0">
                <a:sym typeface="+mn-ea"/>
              </a:rPr>
              <a:t>                                                              Spring Cloud</a:t>
            </a:r>
            <a:r>
              <a:rPr lang="zh-CN" altLang="en-US" sz="1600" dirty="0" smtClean="0">
                <a:sym typeface="+mn-ea"/>
              </a:rPr>
              <a:t>子项目</a:t>
            </a:r>
            <a:endParaRPr lang="zh-CN" altLang="en-US" sz="1600" dirty="0" smtClean="0">
              <a:sym typeface="+mn-ea"/>
            </a:endParaRPr>
          </a:p>
        </p:txBody>
      </p:sp>
      <p:sp>
        <p:nvSpPr>
          <p:cNvPr id="3" name="云形 2"/>
          <p:cNvSpPr/>
          <p:nvPr/>
        </p:nvSpPr>
        <p:spPr>
          <a:xfrm>
            <a:off x="3829685" y="2921635"/>
            <a:ext cx="1276350" cy="914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spring cloud</a:t>
            </a:r>
            <a:endParaRPr lang="en-US" altLang="zh-CN"/>
          </a:p>
        </p:txBody>
      </p:sp>
      <p:sp>
        <p:nvSpPr>
          <p:cNvPr id="4" name="云形 3"/>
          <p:cNvSpPr/>
          <p:nvPr/>
        </p:nvSpPr>
        <p:spPr>
          <a:xfrm>
            <a:off x="2661285" y="1659255"/>
            <a:ext cx="1276350" cy="914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spring cloud eureka</a:t>
            </a:r>
            <a:endParaRPr lang="en-US" altLang="zh-CN"/>
          </a:p>
        </p:txBody>
      </p:sp>
      <p:sp>
        <p:nvSpPr>
          <p:cNvPr id="5" name="云形 4"/>
          <p:cNvSpPr/>
          <p:nvPr/>
        </p:nvSpPr>
        <p:spPr>
          <a:xfrm>
            <a:off x="962660" y="2573655"/>
            <a:ext cx="1415415" cy="914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spring cloud Ribbon</a:t>
            </a:r>
            <a:endParaRPr lang="en-US" altLang="zh-CN"/>
          </a:p>
        </p:txBody>
      </p:sp>
      <p:sp>
        <p:nvSpPr>
          <p:cNvPr id="7" name="云形 6"/>
          <p:cNvSpPr/>
          <p:nvPr/>
        </p:nvSpPr>
        <p:spPr>
          <a:xfrm>
            <a:off x="1841500" y="4668520"/>
            <a:ext cx="1415415" cy="914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spring cloud Hystrix</a:t>
            </a:r>
            <a:endParaRPr lang="en-US" altLang="zh-CN"/>
          </a:p>
        </p:txBody>
      </p:sp>
      <p:sp>
        <p:nvSpPr>
          <p:cNvPr id="9" name="云形 8"/>
          <p:cNvSpPr/>
          <p:nvPr/>
        </p:nvSpPr>
        <p:spPr>
          <a:xfrm>
            <a:off x="4761865" y="1727835"/>
            <a:ext cx="1415415" cy="914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spring cloud Feign</a:t>
            </a:r>
            <a:endParaRPr lang="en-US" altLang="zh-CN"/>
          </a:p>
        </p:txBody>
      </p:sp>
      <p:sp>
        <p:nvSpPr>
          <p:cNvPr id="10" name="云形 9"/>
          <p:cNvSpPr/>
          <p:nvPr/>
        </p:nvSpPr>
        <p:spPr>
          <a:xfrm>
            <a:off x="6114415" y="2632075"/>
            <a:ext cx="1415415" cy="914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spring cloud Zuul</a:t>
            </a:r>
            <a:endParaRPr lang="en-US" altLang="zh-CN"/>
          </a:p>
        </p:txBody>
      </p:sp>
      <p:sp>
        <p:nvSpPr>
          <p:cNvPr id="11" name="云形 10"/>
          <p:cNvSpPr/>
          <p:nvPr/>
        </p:nvSpPr>
        <p:spPr>
          <a:xfrm>
            <a:off x="6637655" y="4308475"/>
            <a:ext cx="1415415" cy="914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spring cloud Config</a:t>
            </a:r>
            <a:endParaRPr lang="en-US" altLang="zh-CN"/>
          </a:p>
        </p:txBody>
      </p:sp>
      <p:sp>
        <p:nvSpPr>
          <p:cNvPr id="12" name="云形 11"/>
          <p:cNvSpPr/>
          <p:nvPr/>
        </p:nvSpPr>
        <p:spPr>
          <a:xfrm>
            <a:off x="3346450" y="4996815"/>
            <a:ext cx="1415415" cy="914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spring cloud Bus</a:t>
            </a:r>
            <a:endParaRPr lang="en-US" altLang="zh-CN"/>
          </a:p>
        </p:txBody>
      </p:sp>
      <p:sp>
        <p:nvSpPr>
          <p:cNvPr id="13" name="云形 12"/>
          <p:cNvSpPr/>
          <p:nvPr/>
        </p:nvSpPr>
        <p:spPr>
          <a:xfrm>
            <a:off x="4699000" y="4208780"/>
            <a:ext cx="1415415" cy="914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spring cloud Stream</a:t>
            </a:r>
            <a:endParaRPr lang="en-US" altLang="zh-CN"/>
          </a:p>
        </p:txBody>
      </p:sp>
      <p:sp>
        <p:nvSpPr>
          <p:cNvPr id="14" name="云形 13"/>
          <p:cNvSpPr/>
          <p:nvPr/>
        </p:nvSpPr>
        <p:spPr>
          <a:xfrm>
            <a:off x="2086610" y="3546475"/>
            <a:ext cx="1415415" cy="914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spring cloud Sleuth</a:t>
            </a:r>
            <a:endParaRPr lang="en-US" altLang="zh-CN"/>
          </a:p>
        </p:txBody>
      </p:sp>
      <p:cxnSp>
        <p:nvCxnSpPr>
          <p:cNvPr id="16" name="直接箭头连接符 15"/>
          <p:cNvCxnSpPr/>
          <p:nvPr/>
        </p:nvCxnSpPr>
        <p:spPr>
          <a:xfrm flipH="1" flipV="1">
            <a:off x="3624580" y="2496820"/>
            <a:ext cx="527685" cy="5283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5" idx="0"/>
          </p:cNvCxnSpPr>
          <p:nvPr/>
        </p:nvCxnSpPr>
        <p:spPr>
          <a:xfrm flipH="1" flipV="1">
            <a:off x="2376805" y="3030855"/>
            <a:ext cx="1474470" cy="4838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3489325" y="3681095"/>
            <a:ext cx="434340" cy="1549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>
            <a:off x="3159125" y="3771900"/>
            <a:ext cx="1042670" cy="10433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3" idx="1"/>
          </p:cNvCxnSpPr>
          <p:nvPr/>
        </p:nvCxnSpPr>
        <p:spPr>
          <a:xfrm flipH="1">
            <a:off x="4152265" y="3834765"/>
            <a:ext cx="315595" cy="11779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4699000" y="3771900"/>
            <a:ext cx="523240" cy="4368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3" idx="0"/>
          </p:cNvCxnSpPr>
          <p:nvPr/>
        </p:nvCxnSpPr>
        <p:spPr>
          <a:xfrm>
            <a:off x="5104765" y="3378835"/>
            <a:ext cx="1771015" cy="10223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5057140" y="3138805"/>
            <a:ext cx="10572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4699000" y="2573655"/>
            <a:ext cx="375285" cy="3746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 advTm="12074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35258" y="281310"/>
            <a:ext cx="3632359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Spring Cloud</a:t>
            </a:r>
            <a:endParaRPr lang="en-US" altLang="zh-CN" sz="24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349885" y="1082040"/>
            <a:ext cx="8198485" cy="4408170"/>
          </a:xfrm>
        </p:spPr>
        <p:txBody>
          <a:bodyPr/>
          <a:lstStyle/>
          <a:p>
            <a:pPr algn="l">
              <a:lnSpc>
                <a:spcPct val="100000"/>
              </a:lnSpc>
              <a:buFont typeface="Wingdings" panose="05000000000000000000" charset="0"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Spring Cloud Eureka</a:t>
            </a:r>
            <a:r>
              <a:rPr lang="zh-CN" altLang="zh-CN" sz="1600" dirty="0">
                <a:latin typeface="微软雅黑" panose="020B0503020204020204" charset="-122"/>
                <a:ea typeface="微软雅黑" panose="020B0503020204020204" charset="-122"/>
              </a:rPr>
              <a:t>：服务治理组件、实现各个微服务实例的注册和发现</a:t>
            </a:r>
            <a:endParaRPr lang="zh-CN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50000"/>
              </a:lnSpc>
              <a:buFont typeface="Wingdings" panose="05000000000000000000" charset="0"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Spring Cloud Ribbon</a:t>
            </a:r>
            <a:r>
              <a:rPr lang="zh-CN" altLang="zh-CN" sz="1600" dirty="0">
                <a:latin typeface="微软雅黑" panose="020B0503020204020204" charset="-122"/>
                <a:ea typeface="微软雅黑" panose="020B0503020204020204" charset="-122"/>
              </a:rPr>
              <a:t>：客户端负载均衡组件</a:t>
            </a:r>
            <a:endParaRPr lang="zh-CN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50000"/>
              </a:lnSpc>
              <a:buFont typeface="Wingdings" panose="05000000000000000000" charset="0"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Spring Cloud Hystrix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：容错服务组件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50000"/>
              </a:lnSpc>
              <a:buFont typeface="Wingdings" panose="05000000000000000000" charset="0"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Spring Cloud Feign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： 基于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Ribbon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Hystrix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的声明式服务调用组件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  <a:buFont typeface="Wingdings" panose="05000000000000000000" charset="0"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Spring Cloud Zuul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：网关组件，提供智能路由和访问过滤等功能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  <a:buFont typeface="Wingdings" panose="05000000000000000000" charset="0"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Spring Cloud Config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：分布式配置中心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  <a:buFont typeface="Wingdings" panose="05000000000000000000" charset="0"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Spring Cloud Stream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：轻量级的消息驱动的微服务框架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  <a:buFont typeface="Wingdings" panose="05000000000000000000" charset="0"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Spring Cloud Bus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：事件、消息总线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  <a:buFont typeface="Wingdings" panose="05000000000000000000" charset="0"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Spring Cloud Sleuth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：分布式跟踪服务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  <a:buFont typeface="Wingdings" panose="05000000000000000000" charset="0"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 advTm="18486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35257" y="281310"/>
            <a:ext cx="3632359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Spring Cloud</a:t>
            </a:r>
            <a:endParaRPr lang="zh-CN" altLang="zh-CN" sz="24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253678" y="950630"/>
            <a:ext cx="8352928" cy="5616624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2800" dirty="0" smtClean="0">
              <a:sym typeface="+mn-ea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2800" dirty="0" smtClean="0">
              <a:sym typeface="+mn-ea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2800" dirty="0" smtClean="0">
              <a:sym typeface="+mn-ea"/>
            </a:endParaRPr>
          </a:p>
          <a:p>
            <a:pPr algn="l">
              <a:buNone/>
            </a:pPr>
            <a:endParaRPr lang="en-US" altLang="zh-CN" sz="2000" dirty="0" smtClean="0">
              <a:sym typeface="+mn-ea"/>
            </a:endParaRPr>
          </a:p>
          <a:p>
            <a:pPr algn="l">
              <a:buNone/>
            </a:pPr>
            <a:endParaRPr lang="en-US" altLang="zh-CN" sz="2000" dirty="0" smtClean="0">
              <a:sym typeface="+mn-ea"/>
            </a:endParaRPr>
          </a:p>
        </p:txBody>
      </p:sp>
      <p:pic>
        <p:nvPicPr>
          <p:cNvPr id="2" name="图片 1" descr="spring clou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255" y="950595"/>
            <a:ext cx="8590280" cy="43903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755900" y="5638165"/>
            <a:ext cx="39795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基于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Spring Cloud</a:t>
            </a:r>
            <a:r>
              <a:rPr lang="zh-CN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分布式系统架构</a:t>
            </a:r>
            <a:endParaRPr lang="zh-CN" altLang="zh-CN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advTm="12074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35257" y="281310"/>
            <a:ext cx="3632359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zh-CN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总结</a:t>
            </a:r>
            <a:endParaRPr lang="zh-CN" altLang="zh-CN" sz="24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43230" y="1020445"/>
            <a:ext cx="7421245" cy="3794125"/>
          </a:xfrm>
        </p:spPr>
        <p:txBody>
          <a:bodyPr/>
          <a:lstStyle/>
          <a:p>
            <a:pPr marL="457200" indent="-457200" algn="just">
              <a:buFont typeface="Wingdings" panose="05000000000000000000" charset="0"/>
              <a:buChar char=""/>
            </a:pPr>
            <a:r>
              <a:rPr lang="en-US" altLang="zh-CN" dirty="0" smtClean="0">
                <a:sym typeface="+mn-ea"/>
              </a:rPr>
              <a:t>Spring MVC</a:t>
            </a:r>
            <a:r>
              <a:rPr lang="zh-CN" altLang="zh-CN" dirty="0" smtClean="0">
                <a:sym typeface="+mn-ea"/>
              </a:rPr>
              <a:t>：基于Java的实现了Web MVC架构模式的请求驱动类型的轻量级Web框架，简化了</a:t>
            </a:r>
            <a:r>
              <a:rPr lang="en-US" altLang="zh-CN" dirty="0" smtClean="0">
                <a:sym typeface="+mn-ea"/>
              </a:rPr>
              <a:t>WEB</a:t>
            </a:r>
            <a:r>
              <a:rPr lang="zh-CN" altLang="en-US" dirty="0" smtClean="0">
                <a:sym typeface="+mn-ea"/>
              </a:rPr>
              <a:t>应用的开发</a:t>
            </a:r>
            <a:endParaRPr lang="zh-CN" altLang="en-US" dirty="0" smtClean="0">
              <a:sym typeface="+mn-ea"/>
            </a:endParaRPr>
          </a:p>
          <a:p>
            <a:pPr marL="457200" indent="-457200" algn="just">
              <a:buFont typeface="Wingdings" panose="05000000000000000000" charset="0"/>
              <a:buChar char=""/>
            </a:pPr>
            <a:r>
              <a:rPr lang="en-US" altLang="zh-CN" dirty="0" smtClean="0">
                <a:sym typeface="+mn-ea"/>
              </a:rPr>
              <a:t>Spring Boot</a:t>
            </a:r>
            <a:r>
              <a:rPr lang="zh-CN" altLang="en-US" dirty="0" smtClean="0">
                <a:sym typeface="+mn-ea"/>
              </a:rPr>
              <a:t>：通过起步依赖、自动配置和</a:t>
            </a:r>
            <a:r>
              <a:rPr lang="en-US" altLang="zh-CN" dirty="0" smtClean="0">
                <a:sym typeface="+mn-ea"/>
              </a:rPr>
              <a:t>stand-alone</a:t>
            </a:r>
            <a:r>
              <a:rPr lang="zh-CN" altLang="en-US" dirty="0" smtClean="0">
                <a:sym typeface="+mn-ea"/>
              </a:rPr>
              <a:t>特性</a:t>
            </a:r>
            <a:r>
              <a:rPr lang="zh-CN" altLang="en-US" dirty="0" smtClean="0">
                <a:sym typeface="+mn-ea"/>
              </a:rPr>
              <a:t>简化了</a:t>
            </a:r>
            <a:r>
              <a:rPr lang="en-US" altLang="zh-CN" dirty="0" smtClean="0">
                <a:sym typeface="+mn-ea"/>
              </a:rPr>
              <a:t>Spring</a:t>
            </a:r>
            <a:r>
              <a:rPr lang="zh-CN" altLang="en-US" dirty="0" smtClean="0">
                <a:sym typeface="+mn-ea"/>
              </a:rPr>
              <a:t>应用的开发和部署，并提供应用程序监控功能</a:t>
            </a:r>
            <a:endParaRPr lang="zh-CN" altLang="en-US" dirty="0" smtClean="0">
              <a:sym typeface="+mn-ea"/>
            </a:endParaRPr>
          </a:p>
          <a:p>
            <a:pPr marL="457200" indent="-457200" algn="just">
              <a:buFont typeface="Wingdings" panose="05000000000000000000" charset="0"/>
              <a:buChar char=""/>
            </a:pPr>
            <a:r>
              <a:rPr lang="en-US" altLang="zh-CN" dirty="0" smtClean="0">
                <a:sym typeface="+mn-ea"/>
              </a:rPr>
              <a:t>Spring Cloud</a:t>
            </a:r>
            <a:r>
              <a:rPr lang="zh-CN" altLang="en-US" dirty="0" smtClean="0">
                <a:sym typeface="+mn-ea"/>
              </a:rPr>
              <a:t>：基于</a:t>
            </a:r>
            <a:r>
              <a:rPr lang="en-US" altLang="zh-CN" dirty="0" smtClean="0">
                <a:sym typeface="+mn-ea"/>
              </a:rPr>
              <a:t>Spring Boot</a:t>
            </a:r>
            <a:r>
              <a:rPr lang="zh-CN" altLang="en-US" dirty="0" smtClean="0">
                <a:sym typeface="+mn-ea"/>
              </a:rPr>
              <a:t>的微服务架构综合性解决框架，为微服务架构中涉及的配置管理、服务治理、断路器、智能路由等提供开箱即用的功能</a:t>
            </a:r>
            <a:endParaRPr lang="zh-CN" altLang="en-US" dirty="0" smtClean="0">
              <a:sym typeface="+mn-ea"/>
            </a:endParaRPr>
          </a:p>
          <a:p>
            <a:pPr marL="342900" indent="-342900" algn="l">
              <a:buFont typeface="Wingdings" panose="05000000000000000000" charset="0"/>
              <a:buChar char=""/>
            </a:pPr>
            <a:endParaRPr lang="en-US" altLang="zh-CN" sz="2000" dirty="0" smtClean="0">
              <a:sym typeface="+mn-ea"/>
            </a:endParaRPr>
          </a:p>
          <a:p>
            <a:pPr marL="342900" indent="-342900" algn="l">
              <a:buNone/>
            </a:pPr>
            <a:endParaRPr lang="en-US" altLang="zh-CN" sz="2000" dirty="0" smtClean="0">
              <a:sym typeface="+mn-ea"/>
            </a:endParaRPr>
          </a:p>
        </p:txBody>
      </p:sp>
    </p:spTree>
  </p:cSld>
  <p:clrMapOvr>
    <a:masterClrMapping/>
  </p:clrMapOvr>
  <p:transition advTm="12074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92" name="直接连接符 8"/>
          <p:cNvCxnSpPr/>
          <p:nvPr>
            <p:custDataLst>
              <p:tags r:id="rId1"/>
            </p:custDataLst>
          </p:nvPr>
        </p:nvCxnSpPr>
        <p:spPr>
          <a:xfrm>
            <a:off x="1439863" y="3935413"/>
            <a:ext cx="6264275" cy="3175"/>
          </a:xfrm>
          <a:prstGeom prst="line">
            <a:avLst/>
          </a:prstGeom>
          <a:ln w="9525" cap="flat" cmpd="sng">
            <a:solidFill>
              <a:srgbClr val="D9D9D9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" name="TextBox 2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682875" y="2813050"/>
            <a:ext cx="4808538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smtClean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Thanks</a:t>
            </a:r>
            <a:endParaRPr kumimoji="0" lang="en-US" altLang="zh-CN" sz="4400" b="1" i="0" u="none" strike="noStrike" kern="1200" cap="none" spc="0" normalizeH="0" baseline="0" noProof="0" smtClean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" name="直接连接符 7"/>
          <p:cNvCxnSpPr/>
          <p:nvPr>
            <p:custDataLst>
              <p:tags r:id="rId3"/>
            </p:custDataLst>
          </p:nvPr>
        </p:nvCxnSpPr>
        <p:spPr>
          <a:xfrm>
            <a:off x="1439863" y="2349500"/>
            <a:ext cx="6264275" cy="1588"/>
          </a:xfrm>
          <a:prstGeom prst="line">
            <a:avLst/>
          </a:prstGeom>
          <a:ln w="9525" cap="flat" cmpd="sng">
            <a:solidFill>
              <a:srgbClr val="D9D9D9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6" name="TextBox 3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001963" y="2813050"/>
            <a:ext cx="48291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6000" b="0" i="0" u="none" strike="noStrike" kern="1200" cap="none" spc="0" normalizeH="0" baseline="-25000" noProof="0" dirty="0" smtClean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Tm="202302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35258" y="281310"/>
            <a:ext cx="3632359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内容提要</a:t>
            </a:r>
            <a:endParaRPr lang="zh-CN" altLang="en-US" sz="24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3007995" y="1694815"/>
            <a:ext cx="4740275" cy="3199130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Spring MVC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Spring boot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Spring cloud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advTm="18486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35257" y="281310"/>
            <a:ext cx="3632359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Spring</a:t>
            </a:r>
            <a:endParaRPr lang="zh-CN" altLang="zh-CN" sz="24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43230" y="1020445"/>
            <a:ext cx="6447790" cy="5616575"/>
          </a:xfrm>
        </p:spPr>
        <p:txBody>
          <a:bodyPr/>
          <a:lstStyle/>
          <a:p>
            <a:pPr algn="just">
              <a:buFont typeface="Arial" panose="020B0604020202020204" pitchFamily="34" charset="0"/>
            </a:pPr>
            <a:endParaRPr lang="en-US" altLang="zh-CN" sz="2800" dirty="0" smtClean="0">
              <a:sym typeface="+mn-ea"/>
            </a:endParaRPr>
          </a:p>
          <a:p>
            <a:pPr algn="l">
              <a:buNone/>
            </a:pPr>
            <a:endParaRPr lang="en-US" altLang="zh-CN" sz="2000" dirty="0" smtClean="0">
              <a:sym typeface="+mn-ea"/>
            </a:endParaRPr>
          </a:p>
          <a:p>
            <a:pPr algn="l">
              <a:buNone/>
            </a:pPr>
            <a:endParaRPr lang="en-US" altLang="zh-CN" sz="2000" dirty="0" smtClean="0">
              <a:sym typeface="+mn-ea"/>
            </a:endParaRPr>
          </a:p>
        </p:txBody>
      </p:sp>
      <p:pic>
        <p:nvPicPr>
          <p:cNvPr id="2" name="图片 1" descr="spri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4710" y="883285"/>
            <a:ext cx="6870065" cy="39719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819402" y="4929510"/>
            <a:ext cx="3632359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16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Spring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旗下各个顶级项目</a:t>
            </a:r>
            <a:endParaRPr lang="zh-CN" altLang="en-US" sz="16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advTm="12074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25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82875" y="2813050"/>
            <a:ext cx="4808538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400" b="1" i="0" u="none" strike="noStrike" kern="1200" cap="none" spc="0" normalizeH="0" baseline="0" noProof="0" smtClean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2291" name="直接连接符 7"/>
          <p:cNvCxnSpPr/>
          <p:nvPr>
            <p:custDataLst>
              <p:tags r:id="rId2"/>
            </p:custDataLst>
          </p:nvPr>
        </p:nvCxnSpPr>
        <p:spPr>
          <a:xfrm>
            <a:off x="1439863" y="2349500"/>
            <a:ext cx="6264275" cy="1588"/>
          </a:xfrm>
          <a:prstGeom prst="line">
            <a:avLst/>
          </a:prstGeom>
          <a:ln w="9525" cap="flat" cmpd="sng">
            <a:solidFill>
              <a:srgbClr val="D9D9D9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2292" name="直接连接符 8"/>
          <p:cNvCxnSpPr/>
          <p:nvPr>
            <p:custDataLst>
              <p:tags r:id="rId3"/>
            </p:custDataLst>
          </p:nvPr>
        </p:nvCxnSpPr>
        <p:spPr>
          <a:xfrm>
            <a:off x="1439863" y="3935413"/>
            <a:ext cx="6264275" cy="3175"/>
          </a:xfrm>
          <a:prstGeom prst="line">
            <a:avLst/>
          </a:prstGeom>
          <a:ln w="9525" cap="flat" cmpd="sng">
            <a:solidFill>
              <a:srgbClr val="D9D9D9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126" name="任意多边形 15"/>
          <p:cNvSpPr/>
          <p:nvPr>
            <p:custDataLst>
              <p:tags r:id="rId4"/>
            </p:custDataLst>
          </p:nvPr>
        </p:nvSpPr>
        <p:spPr bwMode="auto">
          <a:xfrm>
            <a:off x="1439863" y="2457450"/>
            <a:ext cx="1152525" cy="1390650"/>
          </a:xfrm>
          <a:custGeom>
            <a:avLst/>
            <a:gdLst>
              <a:gd name="T0" fmla="*/ 0 w 1153318"/>
              <a:gd name="T1" fmla="*/ 0 h 1389644"/>
              <a:gd name="T2" fmla="*/ 1153318 w 1153318"/>
              <a:gd name="T3" fmla="*/ 1389644 h 1389644"/>
            </a:gdLst>
            <a:ahLst/>
            <a:cxnLst/>
            <a:rect l="T0" t="T1" r="T2" b="T3"/>
            <a:pathLst>
              <a:path w="1153318" h="1389644">
                <a:moveTo>
                  <a:pt x="0" y="239717"/>
                </a:moveTo>
                <a:lnTo>
                  <a:pt x="2381" y="239717"/>
                </a:lnTo>
                <a:lnTo>
                  <a:pt x="2381" y="371475"/>
                </a:lnTo>
                <a:cubicBezTo>
                  <a:pt x="43156" y="371475"/>
                  <a:pt x="83931" y="371475"/>
                  <a:pt x="124801" y="371475"/>
                </a:cubicBezTo>
                <a:lnTo>
                  <a:pt x="124801" y="239717"/>
                </a:lnTo>
                <a:lnTo>
                  <a:pt x="278499" y="239717"/>
                </a:lnTo>
                <a:lnTo>
                  <a:pt x="256367" y="371475"/>
                </a:lnTo>
                <a:cubicBezTo>
                  <a:pt x="298475" y="371475"/>
                  <a:pt x="340679" y="371475"/>
                  <a:pt x="382788" y="371475"/>
                </a:cubicBezTo>
                <a:cubicBezTo>
                  <a:pt x="385265" y="349246"/>
                  <a:pt x="387742" y="327017"/>
                  <a:pt x="390219" y="304788"/>
                </a:cubicBezTo>
                <a:cubicBezTo>
                  <a:pt x="404795" y="304788"/>
                  <a:pt x="419371" y="304788"/>
                  <a:pt x="433947" y="304788"/>
                </a:cubicBezTo>
                <a:cubicBezTo>
                  <a:pt x="436138" y="327017"/>
                  <a:pt x="438329" y="349246"/>
                  <a:pt x="440520" y="371475"/>
                </a:cubicBezTo>
                <a:cubicBezTo>
                  <a:pt x="482153" y="371475"/>
                  <a:pt x="523880" y="371475"/>
                  <a:pt x="565512" y="371475"/>
                </a:cubicBezTo>
                <a:lnTo>
                  <a:pt x="540710" y="239717"/>
                </a:lnTo>
                <a:lnTo>
                  <a:pt x="585614" y="239717"/>
                </a:lnTo>
                <a:lnTo>
                  <a:pt x="585614" y="371475"/>
                </a:lnTo>
                <a:cubicBezTo>
                  <a:pt x="626389" y="371475"/>
                  <a:pt x="667164" y="371475"/>
                  <a:pt x="707939" y="371475"/>
                </a:cubicBezTo>
                <a:lnTo>
                  <a:pt x="707939" y="239717"/>
                </a:lnTo>
                <a:lnTo>
                  <a:pt x="744579" y="239717"/>
                </a:lnTo>
                <a:lnTo>
                  <a:pt x="745093" y="248065"/>
                </a:lnTo>
                <a:cubicBezTo>
                  <a:pt x="745093" y="289170"/>
                  <a:pt x="745093" y="330370"/>
                  <a:pt x="745093" y="371475"/>
                </a:cubicBezTo>
                <a:cubicBezTo>
                  <a:pt x="783010" y="371475"/>
                  <a:pt x="820832" y="371475"/>
                  <a:pt x="858748" y="371475"/>
                </a:cubicBezTo>
                <a:cubicBezTo>
                  <a:pt x="858748" y="338898"/>
                  <a:pt x="858748" y="306225"/>
                  <a:pt x="858748" y="273552"/>
                </a:cubicBezTo>
                <a:lnTo>
                  <a:pt x="858025" y="239717"/>
                </a:lnTo>
                <a:lnTo>
                  <a:pt x="958399" y="239717"/>
                </a:lnTo>
                <a:lnTo>
                  <a:pt x="958399" y="371475"/>
                </a:lnTo>
                <a:cubicBezTo>
                  <a:pt x="999174" y="371475"/>
                  <a:pt x="1039949" y="371475"/>
                  <a:pt x="1080724" y="371475"/>
                </a:cubicBezTo>
                <a:lnTo>
                  <a:pt x="1080724" y="239717"/>
                </a:lnTo>
                <a:lnTo>
                  <a:pt x="1149927" y="239717"/>
                </a:lnTo>
                <a:lnTo>
                  <a:pt x="1149927" y="1389644"/>
                </a:lnTo>
                <a:lnTo>
                  <a:pt x="0" y="1389644"/>
                </a:lnTo>
                <a:lnTo>
                  <a:pt x="0" y="239717"/>
                </a:lnTo>
                <a:close/>
                <a:moveTo>
                  <a:pt x="412130" y="82880"/>
                </a:moveTo>
                <a:cubicBezTo>
                  <a:pt x="399650" y="153975"/>
                  <a:pt x="391838" y="206003"/>
                  <a:pt x="388599" y="238867"/>
                </a:cubicBezTo>
                <a:cubicBezTo>
                  <a:pt x="402603" y="238867"/>
                  <a:pt x="416703" y="238867"/>
                  <a:pt x="430708" y="238867"/>
                </a:cubicBezTo>
                <a:cubicBezTo>
                  <a:pt x="424515" y="196804"/>
                  <a:pt x="418323" y="144777"/>
                  <a:pt x="412130" y="82880"/>
                </a:cubicBezTo>
                <a:close/>
                <a:moveTo>
                  <a:pt x="707939" y="63526"/>
                </a:moveTo>
                <a:cubicBezTo>
                  <a:pt x="707939" y="91120"/>
                  <a:pt x="707939" y="118619"/>
                  <a:pt x="707939" y="146214"/>
                </a:cubicBezTo>
                <a:cubicBezTo>
                  <a:pt x="721657" y="146214"/>
                  <a:pt x="731279" y="144681"/>
                  <a:pt x="736805" y="141711"/>
                </a:cubicBezTo>
                <a:cubicBezTo>
                  <a:pt x="742330" y="138740"/>
                  <a:pt x="745093" y="129063"/>
                  <a:pt x="745093" y="112679"/>
                </a:cubicBezTo>
                <a:cubicBezTo>
                  <a:pt x="745093" y="105876"/>
                  <a:pt x="745093" y="99073"/>
                  <a:pt x="745093" y="92270"/>
                </a:cubicBezTo>
                <a:cubicBezTo>
                  <a:pt x="745093" y="80485"/>
                  <a:pt x="742426" y="72724"/>
                  <a:pt x="737091" y="69083"/>
                </a:cubicBezTo>
                <a:cubicBezTo>
                  <a:pt x="731851" y="65442"/>
                  <a:pt x="722038" y="63526"/>
                  <a:pt x="707939" y="63526"/>
                </a:cubicBezTo>
                <a:close/>
                <a:moveTo>
                  <a:pt x="124801" y="63526"/>
                </a:moveTo>
                <a:cubicBezTo>
                  <a:pt x="124801" y="95049"/>
                  <a:pt x="124801" y="126572"/>
                  <a:pt x="124801" y="158095"/>
                </a:cubicBezTo>
                <a:cubicBezTo>
                  <a:pt x="128231" y="158287"/>
                  <a:pt x="131279" y="158382"/>
                  <a:pt x="133756" y="158382"/>
                </a:cubicBezTo>
                <a:cubicBezTo>
                  <a:pt x="144998" y="158382"/>
                  <a:pt x="152810" y="156179"/>
                  <a:pt x="157192" y="151771"/>
                </a:cubicBezTo>
                <a:cubicBezTo>
                  <a:pt x="161479" y="147460"/>
                  <a:pt x="163670" y="138357"/>
                  <a:pt x="163670" y="124560"/>
                </a:cubicBezTo>
                <a:cubicBezTo>
                  <a:pt x="163670" y="114403"/>
                  <a:pt x="163670" y="104247"/>
                  <a:pt x="163670" y="94091"/>
                </a:cubicBezTo>
                <a:cubicBezTo>
                  <a:pt x="163670" y="81347"/>
                  <a:pt x="161193" y="73107"/>
                  <a:pt x="156144" y="69274"/>
                </a:cubicBezTo>
                <a:cubicBezTo>
                  <a:pt x="151095" y="65442"/>
                  <a:pt x="140615" y="63526"/>
                  <a:pt x="124801" y="63526"/>
                </a:cubicBezTo>
                <a:close/>
                <a:moveTo>
                  <a:pt x="885995" y="0"/>
                </a:moveTo>
                <a:cubicBezTo>
                  <a:pt x="975166" y="0"/>
                  <a:pt x="1064242" y="0"/>
                  <a:pt x="1153318" y="0"/>
                </a:cubicBezTo>
                <a:cubicBezTo>
                  <a:pt x="1153318" y="24816"/>
                  <a:pt x="1153318" y="49537"/>
                  <a:pt x="1153318" y="74353"/>
                </a:cubicBezTo>
                <a:cubicBezTo>
                  <a:pt x="1129120" y="74353"/>
                  <a:pt x="1104922" y="74353"/>
                  <a:pt x="1080724" y="74353"/>
                </a:cubicBezTo>
                <a:lnTo>
                  <a:pt x="1080724" y="239717"/>
                </a:lnTo>
                <a:lnTo>
                  <a:pt x="958399" y="239717"/>
                </a:lnTo>
                <a:lnTo>
                  <a:pt x="958399" y="74353"/>
                </a:lnTo>
                <a:cubicBezTo>
                  <a:pt x="934296" y="74353"/>
                  <a:pt x="910098" y="74353"/>
                  <a:pt x="885995" y="74353"/>
                </a:cubicBezTo>
                <a:cubicBezTo>
                  <a:pt x="885995" y="49537"/>
                  <a:pt x="885995" y="24816"/>
                  <a:pt x="885995" y="0"/>
                </a:cubicBezTo>
                <a:close/>
                <a:moveTo>
                  <a:pt x="585614" y="0"/>
                </a:moveTo>
                <a:cubicBezTo>
                  <a:pt x="614480" y="0"/>
                  <a:pt x="643347" y="0"/>
                  <a:pt x="672213" y="0"/>
                </a:cubicBezTo>
                <a:cubicBezTo>
                  <a:pt x="729946" y="0"/>
                  <a:pt x="769006" y="1725"/>
                  <a:pt x="789393" y="5270"/>
                </a:cubicBezTo>
                <a:cubicBezTo>
                  <a:pt x="809876" y="8815"/>
                  <a:pt x="826548" y="17822"/>
                  <a:pt x="839409" y="32194"/>
                </a:cubicBezTo>
                <a:cubicBezTo>
                  <a:pt x="852270" y="46662"/>
                  <a:pt x="858748" y="69753"/>
                  <a:pt x="858748" y="101468"/>
                </a:cubicBezTo>
                <a:cubicBezTo>
                  <a:pt x="858748" y="130309"/>
                  <a:pt x="854176" y="149759"/>
                  <a:pt x="845125" y="159724"/>
                </a:cubicBezTo>
                <a:cubicBezTo>
                  <a:pt x="835979" y="169689"/>
                  <a:pt x="818069" y="175629"/>
                  <a:pt x="791298" y="177641"/>
                </a:cubicBezTo>
                <a:cubicBezTo>
                  <a:pt x="815497" y="182336"/>
                  <a:pt x="831787" y="188660"/>
                  <a:pt x="840171" y="196708"/>
                </a:cubicBezTo>
                <a:cubicBezTo>
                  <a:pt x="848459" y="204661"/>
                  <a:pt x="853604" y="211943"/>
                  <a:pt x="855700" y="218554"/>
                </a:cubicBezTo>
                <a:cubicBezTo>
                  <a:pt x="856700" y="221908"/>
                  <a:pt x="857462" y="228160"/>
                  <a:pt x="857974" y="237322"/>
                </a:cubicBezTo>
                <a:lnTo>
                  <a:pt x="858025" y="239717"/>
                </a:lnTo>
                <a:lnTo>
                  <a:pt x="744579" y="239717"/>
                </a:lnTo>
                <a:lnTo>
                  <a:pt x="743605" y="223896"/>
                </a:lnTo>
                <a:cubicBezTo>
                  <a:pt x="742616" y="217740"/>
                  <a:pt x="741140" y="213476"/>
                  <a:pt x="739187" y="211081"/>
                </a:cubicBezTo>
                <a:cubicBezTo>
                  <a:pt x="735185" y="206386"/>
                  <a:pt x="724801" y="203990"/>
                  <a:pt x="707939" y="203990"/>
                </a:cubicBezTo>
                <a:lnTo>
                  <a:pt x="707939" y="239717"/>
                </a:lnTo>
                <a:lnTo>
                  <a:pt x="585614" y="239717"/>
                </a:lnTo>
                <a:lnTo>
                  <a:pt x="585614" y="0"/>
                </a:lnTo>
                <a:close/>
                <a:moveTo>
                  <a:pt x="318767" y="0"/>
                </a:moveTo>
                <a:cubicBezTo>
                  <a:pt x="377643" y="0"/>
                  <a:pt x="436614" y="0"/>
                  <a:pt x="495585" y="0"/>
                </a:cubicBezTo>
                <a:lnTo>
                  <a:pt x="540710" y="239717"/>
                </a:lnTo>
                <a:lnTo>
                  <a:pt x="278499" y="239717"/>
                </a:lnTo>
                <a:lnTo>
                  <a:pt x="318767" y="0"/>
                </a:lnTo>
                <a:close/>
                <a:moveTo>
                  <a:pt x="2381" y="0"/>
                </a:moveTo>
                <a:cubicBezTo>
                  <a:pt x="43537" y="0"/>
                  <a:pt x="84598" y="0"/>
                  <a:pt x="125658" y="0"/>
                </a:cubicBezTo>
                <a:cubicBezTo>
                  <a:pt x="158907" y="0"/>
                  <a:pt x="184534" y="2108"/>
                  <a:pt x="202445" y="6228"/>
                </a:cubicBezTo>
                <a:cubicBezTo>
                  <a:pt x="220355" y="10348"/>
                  <a:pt x="233883" y="16289"/>
                  <a:pt x="242838" y="24050"/>
                </a:cubicBezTo>
                <a:cubicBezTo>
                  <a:pt x="251889" y="31907"/>
                  <a:pt x="257986" y="41296"/>
                  <a:pt x="261130" y="52411"/>
                </a:cubicBezTo>
                <a:cubicBezTo>
                  <a:pt x="264369" y="63526"/>
                  <a:pt x="265989" y="80676"/>
                  <a:pt x="265989" y="103959"/>
                </a:cubicBezTo>
                <a:cubicBezTo>
                  <a:pt x="265989" y="114691"/>
                  <a:pt x="265989" y="125518"/>
                  <a:pt x="265989" y="136345"/>
                </a:cubicBezTo>
                <a:cubicBezTo>
                  <a:pt x="265989" y="160011"/>
                  <a:pt x="262845" y="177354"/>
                  <a:pt x="256652" y="188181"/>
                </a:cubicBezTo>
                <a:cubicBezTo>
                  <a:pt x="250460" y="199008"/>
                  <a:pt x="239123" y="207344"/>
                  <a:pt x="222546" y="213189"/>
                </a:cubicBezTo>
                <a:cubicBezTo>
                  <a:pt x="205970" y="219033"/>
                  <a:pt x="184344" y="221908"/>
                  <a:pt x="157573" y="221908"/>
                </a:cubicBezTo>
                <a:cubicBezTo>
                  <a:pt x="146617" y="221908"/>
                  <a:pt x="135661" y="221908"/>
                  <a:pt x="124801" y="221908"/>
                </a:cubicBezTo>
                <a:lnTo>
                  <a:pt x="124801" y="239717"/>
                </a:lnTo>
                <a:lnTo>
                  <a:pt x="2381" y="239717"/>
                </a:lnTo>
                <a:lnTo>
                  <a:pt x="2381" y="0"/>
                </a:lnTo>
                <a:close/>
              </a:path>
            </a:pathLst>
          </a:custGeom>
          <a:solidFill>
            <a:schemeClr val="accent4">
              <a:lumMod val="90000"/>
              <a:lumOff val="10000"/>
              <a:alpha val="76000"/>
            </a:schemeClr>
          </a:solidFill>
          <a:ln>
            <a:noFill/>
          </a:ln>
        </p:spPr>
        <p:txBody>
          <a:bodyPr tIns="396000" b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7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charset="-122"/>
                <a:cs typeface="+mn-cs"/>
              </a:rPr>
              <a:t>01</a:t>
            </a:r>
            <a:endParaRPr kumimoji="0" lang="zh-CN" altLang="en-US" sz="72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" panose="020B080603090205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9" name="TextBox 3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874963" y="2705100"/>
            <a:ext cx="48291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62626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Spring MVC</a:t>
            </a:r>
            <a:endParaRPr kumimoji="0" lang="zh-CN" altLang="zh-CN" sz="6000" b="0" i="0" u="none" strike="noStrike" kern="1200" cap="none" spc="0" normalizeH="0" baseline="-25000" noProof="0" dirty="0" smtClean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Tm="1498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35257" y="281310"/>
            <a:ext cx="3632359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Spring MVC</a:t>
            </a:r>
            <a:endParaRPr lang="zh-CN" altLang="zh-CN" sz="24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43230" y="1020445"/>
            <a:ext cx="7839075" cy="5616575"/>
          </a:xfrm>
        </p:spPr>
        <p:txBody>
          <a:bodyPr/>
          <a:lstStyle/>
          <a:p>
            <a:pPr algn="just">
              <a:buFont typeface="Arial" panose="020B0604020202020204" pitchFamily="34" charset="0"/>
            </a:pPr>
            <a:endParaRPr lang="en-US" altLang="zh-CN" sz="2800" dirty="0" smtClean="0">
              <a:sym typeface="+mn-ea"/>
            </a:endParaRPr>
          </a:p>
          <a:p>
            <a:pPr algn="l">
              <a:buNone/>
            </a:pPr>
            <a:endParaRPr lang="en-US" altLang="zh-CN" sz="2000" dirty="0" smtClean="0">
              <a:sym typeface="+mn-ea"/>
            </a:endParaRPr>
          </a:p>
          <a:p>
            <a:pPr algn="l">
              <a:buNone/>
            </a:pPr>
            <a:endParaRPr lang="en-US" altLang="zh-CN" sz="2000" dirty="0" smtClean="0">
              <a:sym typeface="+mn-ea"/>
            </a:endParaRPr>
          </a:p>
        </p:txBody>
      </p:sp>
      <p:pic>
        <p:nvPicPr>
          <p:cNvPr id="2" name="图片 1" descr="spring-mvc_archiyecture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8005" y="873760"/>
            <a:ext cx="5216525" cy="3505200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1818005" y="4584065"/>
            <a:ext cx="5216525" cy="13868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简化</a:t>
            </a:r>
            <a:r>
              <a:rPr lang="en-US" altLang="zh-CN"/>
              <a:t>Web</a:t>
            </a:r>
            <a:r>
              <a:rPr lang="zh-CN" altLang="en-US"/>
              <a:t>层开发、天生与</a:t>
            </a:r>
            <a:r>
              <a:rPr lang="en-US" altLang="zh-CN"/>
              <a:t>Spring</a:t>
            </a:r>
            <a:r>
              <a:rPr lang="zh-CN" altLang="en-US"/>
              <a:t>框架集成、简单的</a:t>
            </a:r>
            <a:r>
              <a:rPr lang="en-US" altLang="zh-CN"/>
              <a:t>Web</a:t>
            </a:r>
            <a:r>
              <a:rPr lang="zh-CN" altLang="en-US"/>
              <a:t>层单元测试、丰富的视图技术集成、灵活的数据绑定机制、简单的异常处理</a:t>
            </a:r>
            <a:r>
              <a:rPr lang="en-US" altLang="zh-CN"/>
              <a:t>......</a:t>
            </a:r>
            <a:endParaRPr lang="en-US" altLang="zh-CN"/>
          </a:p>
        </p:txBody>
      </p:sp>
    </p:spTree>
  </p:cSld>
  <p:clrMapOvr>
    <a:masterClrMapping/>
  </p:clrMapOvr>
  <p:transition advTm="12074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25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82875" y="2813050"/>
            <a:ext cx="4808538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400" b="1" i="0" u="none" strike="noStrike" kern="1200" cap="none" spc="0" normalizeH="0" baseline="0" noProof="0" smtClean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2291" name="直接连接符 7"/>
          <p:cNvCxnSpPr/>
          <p:nvPr>
            <p:custDataLst>
              <p:tags r:id="rId2"/>
            </p:custDataLst>
          </p:nvPr>
        </p:nvCxnSpPr>
        <p:spPr>
          <a:xfrm>
            <a:off x="1439863" y="2349500"/>
            <a:ext cx="6264275" cy="1588"/>
          </a:xfrm>
          <a:prstGeom prst="line">
            <a:avLst/>
          </a:prstGeom>
          <a:ln w="9525" cap="flat" cmpd="sng">
            <a:solidFill>
              <a:srgbClr val="D9D9D9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2292" name="直接连接符 8"/>
          <p:cNvCxnSpPr/>
          <p:nvPr>
            <p:custDataLst>
              <p:tags r:id="rId3"/>
            </p:custDataLst>
          </p:nvPr>
        </p:nvCxnSpPr>
        <p:spPr>
          <a:xfrm>
            <a:off x="1439863" y="3935413"/>
            <a:ext cx="6264275" cy="3175"/>
          </a:xfrm>
          <a:prstGeom prst="line">
            <a:avLst/>
          </a:prstGeom>
          <a:ln w="9525" cap="flat" cmpd="sng">
            <a:solidFill>
              <a:srgbClr val="D9D9D9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126" name="任意多边形 15"/>
          <p:cNvSpPr/>
          <p:nvPr>
            <p:custDataLst>
              <p:tags r:id="rId4"/>
            </p:custDataLst>
          </p:nvPr>
        </p:nvSpPr>
        <p:spPr bwMode="auto">
          <a:xfrm>
            <a:off x="1439863" y="2457450"/>
            <a:ext cx="1152525" cy="1390650"/>
          </a:xfrm>
          <a:custGeom>
            <a:avLst/>
            <a:gdLst>
              <a:gd name="T0" fmla="*/ 0 w 1153318"/>
              <a:gd name="T1" fmla="*/ 0 h 1389644"/>
              <a:gd name="T2" fmla="*/ 1153318 w 1153318"/>
              <a:gd name="T3" fmla="*/ 1389644 h 1389644"/>
            </a:gdLst>
            <a:ahLst/>
            <a:cxnLst/>
            <a:rect l="T0" t="T1" r="T2" b="T3"/>
            <a:pathLst>
              <a:path w="1153318" h="1389644">
                <a:moveTo>
                  <a:pt x="0" y="239717"/>
                </a:moveTo>
                <a:lnTo>
                  <a:pt x="2381" y="239717"/>
                </a:lnTo>
                <a:lnTo>
                  <a:pt x="2381" y="371475"/>
                </a:lnTo>
                <a:cubicBezTo>
                  <a:pt x="43156" y="371475"/>
                  <a:pt x="83931" y="371475"/>
                  <a:pt x="124801" y="371475"/>
                </a:cubicBezTo>
                <a:lnTo>
                  <a:pt x="124801" y="239717"/>
                </a:lnTo>
                <a:lnTo>
                  <a:pt x="278499" y="239717"/>
                </a:lnTo>
                <a:lnTo>
                  <a:pt x="256367" y="371475"/>
                </a:lnTo>
                <a:cubicBezTo>
                  <a:pt x="298475" y="371475"/>
                  <a:pt x="340679" y="371475"/>
                  <a:pt x="382788" y="371475"/>
                </a:cubicBezTo>
                <a:cubicBezTo>
                  <a:pt x="385265" y="349246"/>
                  <a:pt x="387742" y="327017"/>
                  <a:pt x="390219" y="304788"/>
                </a:cubicBezTo>
                <a:cubicBezTo>
                  <a:pt x="404795" y="304788"/>
                  <a:pt x="419371" y="304788"/>
                  <a:pt x="433947" y="304788"/>
                </a:cubicBezTo>
                <a:cubicBezTo>
                  <a:pt x="436138" y="327017"/>
                  <a:pt x="438329" y="349246"/>
                  <a:pt x="440520" y="371475"/>
                </a:cubicBezTo>
                <a:cubicBezTo>
                  <a:pt x="482153" y="371475"/>
                  <a:pt x="523880" y="371475"/>
                  <a:pt x="565512" y="371475"/>
                </a:cubicBezTo>
                <a:lnTo>
                  <a:pt x="540710" y="239717"/>
                </a:lnTo>
                <a:lnTo>
                  <a:pt x="585614" y="239717"/>
                </a:lnTo>
                <a:lnTo>
                  <a:pt x="585614" y="371475"/>
                </a:lnTo>
                <a:cubicBezTo>
                  <a:pt x="626389" y="371475"/>
                  <a:pt x="667164" y="371475"/>
                  <a:pt x="707939" y="371475"/>
                </a:cubicBezTo>
                <a:lnTo>
                  <a:pt x="707939" y="239717"/>
                </a:lnTo>
                <a:lnTo>
                  <a:pt x="744579" y="239717"/>
                </a:lnTo>
                <a:lnTo>
                  <a:pt x="745093" y="248065"/>
                </a:lnTo>
                <a:cubicBezTo>
                  <a:pt x="745093" y="289170"/>
                  <a:pt x="745093" y="330370"/>
                  <a:pt x="745093" y="371475"/>
                </a:cubicBezTo>
                <a:cubicBezTo>
                  <a:pt x="783010" y="371475"/>
                  <a:pt x="820832" y="371475"/>
                  <a:pt x="858748" y="371475"/>
                </a:cubicBezTo>
                <a:cubicBezTo>
                  <a:pt x="858748" y="338898"/>
                  <a:pt x="858748" y="306225"/>
                  <a:pt x="858748" y="273552"/>
                </a:cubicBezTo>
                <a:lnTo>
                  <a:pt x="858025" y="239717"/>
                </a:lnTo>
                <a:lnTo>
                  <a:pt x="958399" y="239717"/>
                </a:lnTo>
                <a:lnTo>
                  <a:pt x="958399" y="371475"/>
                </a:lnTo>
                <a:cubicBezTo>
                  <a:pt x="999174" y="371475"/>
                  <a:pt x="1039949" y="371475"/>
                  <a:pt x="1080724" y="371475"/>
                </a:cubicBezTo>
                <a:lnTo>
                  <a:pt x="1080724" y="239717"/>
                </a:lnTo>
                <a:lnTo>
                  <a:pt x="1149927" y="239717"/>
                </a:lnTo>
                <a:lnTo>
                  <a:pt x="1149927" y="1389644"/>
                </a:lnTo>
                <a:lnTo>
                  <a:pt x="0" y="1389644"/>
                </a:lnTo>
                <a:lnTo>
                  <a:pt x="0" y="239717"/>
                </a:lnTo>
                <a:close/>
                <a:moveTo>
                  <a:pt x="412130" y="82880"/>
                </a:moveTo>
                <a:cubicBezTo>
                  <a:pt x="399650" y="153975"/>
                  <a:pt x="391838" y="206003"/>
                  <a:pt x="388599" y="238867"/>
                </a:cubicBezTo>
                <a:cubicBezTo>
                  <a:pt x="402603" y="238867"/>
                  <a:pt x="416703" y="238867"/>
                  <a:pt x="430708" y="238867"/>
                </a:cubicBezTo>
                <a:cubicBezTo>
                  <a:pt x="424515" y="196804"/>
                  <a:pt x="418323" y="144777"/>
                  <a:pt x="412130" y="82880"/>
                </a:cubicBezTo>
                <a:close/>
                <a:moveTo>
                  <a:pt x="707939" y="63526"/>
                </a:moveTo>
                <a:cubicBezTo>
                  <a:pt x="707939" y="91120"/>
                  <a:pt x="707939" y="118619"/>
                  <a:pt x="707939" y="146214"/>
                </a:cubicBezTo>
                <a:cubicBezTo>
                  <a:pt x="721657" y="146214"/>
                  <a:pt x="731279" y="144681"/>
                  <a:pt x="736805" y="141711"/>
                </a:cubicBezTo>
                <a:cubicBezTo>
                  <a:pt x="742330" y="138740"/>
                  <a:pt x="745093" y="129063"/>
                  <a:pt x="745093" y="112679"/>
                </a:cubicBezTo>
                <a:cubicBezTo>
                  <a:pt x="745093" y="105876"/>
                  <a:pt x="745093" y="99073"/>
                  <a:pt x="745093" y="92270"/>
                </a:cubicBezTo>
                <a:cubicBezTo>
                  <a:pt x="745093" y="80485"/>
                  <a:pt x="742426" y="72724"/>
                  <a:pt x="737091" y="69083"/>
                </a:cubicBezTo>
                <a:cubicBezTo>
                  <a:pt x="731851" y="65442"/>
                  <a:pt x="722038" y="63526"/>
                  <a:pt x="707939" y="63526"/>
                </a:cubicBezTo>
                <a:close/>
                <a:moveTo>
                  <a:pt x="124801" y="63526"/>
                </a:moveTo>
                <a:cubicBezTo>
                  <a:pt x="124801" y="95049"/>
                  <a:pt x="124801" y="126572"/>
                  <a:pt x="124801" y="158095"/>
                </a:cubicBezTo>
                <a:cubicBezTo>
                  <a:pt x="128231" y="158287"/>
                  <a:pt x="131279" y="158382"/>
                  <a:pt x="133756" y="158382"/>
                </a:cubicBezTo>
                <a:cubicBezTo>
                  <a:pt x="144998" y="158382"/>
                  <a:pt x="152810" y="156179"/>
                  <a:pt x="157192" y="151771"/>
                </a:cubicBezTo>
                <a:cubicBezTo>
                  <a:pt x="161479" y="147460"/>
                  <a:pt x="163670" y="138357"/>
                  <a:pt x="163670" y="124560"/>
                </a:cubicBezTo>
                <a:cubicBezTo>
                  <a:pt x="163670" y="114403"/>
                  <a:pt x="163670" y="104247"/>
                  <a:pt x="163670" y="94091"/>
                </a:cubicBezTo>
                <a:cubicBezTo>
                  <a:pt x="163670" y="81347"/>
                  <a:pt x="161193" y="73107"/>
                  <a:pt x="156144" y="69274"/>
                </a:cubicBezTo>
                <a:cubicBezTo>
                  <a:pt x="151095" y="65442"/>
                  <a:pt x="140615" y="63526"/>
                  <a:pt x="124801" y="63526"/>
                </a:cubicBezTo>
                <a:close/>
                <a:moveTo>
                  <a:pt x="885995" y="0"/>
                </a:moveTo>
                <a:cubicBezTo>
                  <a:pt x="975166" y="0"/>
                  <a:pt x="1064242" y="0"/>
                  <a:pt x="1153318" y="0"/>
                </a:cubicBezTo>
                <a:cubicBezTo>
                  <a:pt x="1153318" y="24816"/>
                  <a:pt x="1153318" y="49537"/>
                  <a:pt x="1153318" y="74353"/>
                </a:cubicBezTo>
                <a:cubicBezTo>
                  <a:pt x="1129120" y="74353"/>
                  <a:pt x="1104922" y="74353"/>
                  <a:pt x="1080724" y="74353"/>
                </a:cubicBezTo>
                <a:lnTo>
                  <a:pt x="1080724" y="239717"/>
                </a:lnTo>
                <a:lnTo>
                  <a:pt x="958399" y="239717"/>
                </a:lnTo>
                <a:lnTo>
                  <a:pt x="958399" y="74353"/>
                </a:lnTo>
                <a:cubicBezTo>
                  <a:pt x="934296" y="74353"/>
                  <a:pt x="910098" y="74353"/>
                  <a:pt x="885995" y="74353"/>
                </a:cubicBezTo>
                <a:cubicBezTo>
                  <a:pt x="885995" y="49537"/>
                  <a:pt x="885995" y="24816"/>
                  <a:pt x="885995" y="0"/>
                </a:cubicBezTo>
                <a:close/>
                <a:moveTo>
                  <a:pt x="585614" y="0"/>
                </a:moveTo>
                <a:cubicBezTo>
                  <a:pt x="614480" y="0"/>
                  <a:pt x="643347" y="0"/>
                  <a:pt x="672213" y="0"/>
                </a:cubicBezTo>
                <a:cubicBezTo>
                  <a:pt x="729946" y="0"/>
                  <a:pt x="769006" y="1725"/>
                  <a:pt x="789393" y="5270"/>
                </a:cubicBezTo>
                <a:cubicBezTo>
                  <a:pt x="809876" y="8815"/>
                  <a:pt x="826548" y="17822"/>
                  <a:pt x="839409" y="32194"/>
                </a:cubicBezTo>
                <a:cubicBezTo>
                  <a:pt x="852270" y="46662"/>
                  <a:pt x="858748" y="69753"/>
                  <a:pt x="858748" y="101468"/>
                </a:cubicBezTo>
                <a:cubicBezTo>
                  <a:pt x="858748" y="130309"/>
                  <a:pt x="854176" y="149759"/>
                  <a:pt x="845125" y="159724"/>
                </a:cubicBezTo>
                <a:cubicBezTo>
                  <a:pt x="835979" y="169689"/>
                  <a:pt x="818069" y="175629"/>
                  <a:pt x="791298" y="177641"/>
                </a:cubicBezTo>
                <a:cubicBezTo>
                  <a:pt x="815497" y="182336"/>
                  <a:pt x="831787" y="188660"/>
                  <a:pt x="840171" y="196708"/>
                </a:cubicBezTo>
                <a:cubicBezTo>
                  <a:pt x="848459" y="204661"/>
                  <a:pt x="853604" y="211943"/>
                  <a:pt x="855700" y="218554"/>
                </a:cubicBezTo>
                <a:cubicBezTo>
                  <a:pt x="856700" y="221908"/>
                  <a:pt x="857462" y="228160"/>
                  <a:pt x="857974" y="237322"/>
                </a:cubicBezTo>
                <a:lnTo>
                  <a:pt x="858025" y="239717"/>
                </a:lnTo>
                <a:lnTo>
                  <a:pt x="744579" y="239717"/>
                </a:lnTo>
                <a:lnTo>
                  <a:pt x="743605" y="223896"/>
                </a:lnTo>
                <a:cubicBezTo>
                  <a:pt x="742616" y="217740"/>
                  <a:pt x="741140" y="213476"/>
                  <a:pt x="739187" y="211081"/>
                </a:cubicBezTo>
                <a:cubicBezTo>
                  <a:pt x="735185" y="206386"/>
                  <a:pt x="724801" y="203990"/>
                  <a:pt x="707939" y="203990"/>
                </a:cubicBezTo>
                <a:lnTo>
                  <a:pt x="707939" y="239717"/>
                </a:lnTo>
                <a:lnTo>
                  <a:pt x="585614" y="239717"/>
                </a:lnTo>
                <a:lnTo>
                  <a:pt x="585614" y="0"/>
                </a:lnTo>
                <a:close/>
                <a:moveTo>
                  <a:pt x="318767" y="0"/>
                </a:moveTo>
                <a:cubicBezTo>
                  <a:pt x="377643" y="0"/>
                  <a:pt x="436614" y="0"/>
                  <a:pt x="495585" y="0"/>
                </a:cubicBezTo>
                <a:lnTo>
                  <a:pt x="540710" y="239717"/>
                </a:lnTo>
                <a:lnTo>
                  <a:pt x="278499" y="239717"/>
                </a:lnTo>
                <a:lnTo>
                  <a:pt x="318767" y="0"/>
                </a:lnTo>
                <a:close/>
                <a:moveTo>
                  <a:pt x="2381" y="0"/>
                </a:moveTo>
                <a:cubicBezTo>
                  <a:pt x="43537" y="0"/>
                  <a:pt x="84598" y="0"/>
                  <a:pt x="125658" y="0"/>
                </a:cubicBezTo>
                <a:cubicBezTo>
                  <a:pt x="158907" y="0"/>
                  <a:pt x="184534" y="2108"/>
                  <a:pt x="202445" y="6228"/>
                </a:cubicBezTo>
                <a:cubicBezTo>
                  <a:pt x="220355" y="10348"/>
                  <a:pt x="233883" y="16289"/>
                  <a:pt x="242838" y="24050"/>
                </a:cubicBezTo>
                <a:cubicBezTo>
                  <a:pt x="251889" y="31907"/>
                  <a:pt x="257986" y="41296"/>
                  <a:pt x="261130" y="52411"/>
                </a:cubicBezTo>
                <a:cubicBezTo>
                  <a:pt x="264369" y="63526"/>
                  <a:pt x="265989" y="80676"/>
                  <a:pt x="265989" y="103959"/>
                </a:cubicBezTo>
                <a:cubicBezTo>
                  <a:pt x="265989" y="114691"/>
                  <a:pt x="265989" y="125518"/>
                  <a:pt x="265989" y="136345"/>
                </a:cubicBezTo>
                <a:cubicBezTo>
                  <a:pt x="265989" y="160011"/>
                  <a:pt x="262845" y="177354"/>
                  <a:pt x="256652" y="188181"/>
                </a:cubicBezTo>
                <a:cubicBezTo>
                  <a:pt x="250460" y="199008"/>
                  <a:pt x="239123" y="207344"/>
                  <a:pt x="222546" y="213189"/>
                </a:cubicBezTo>
                <a:cubicBezTo>
                  <a:pt x="205970" y="219033"/>
                  <a:pt x="184344" y="221908"/>
                  <a:pt x="157573" y="221908"/>
                </a:cubicBezTo>
                <a:cubicBezTo>
                  <a:pt x="146617" y="221908"/>
                  <a:pt x="135661" y="221908"/>
                  <a:pt x="124801" y="221908"/>
                </a:cubicBezTo>
                <a:lnTo>
                  <a:pt x="124801" y="239717"/>
                </a:lnTo>
                <a:lnTo>
                  <a:pt x="2381" y="239717"/>
                </a:lnTo>
                <a:lnTo>
                  <a:pt x="2381" y="0"/>
                </a:lnTo>
                <a:close/>
              </a:path>
            </a:pathLst>
          </a:custGeom>
          <a:solidFill>
            <a:schemeClr val="accent4">
              <a:lumMod val="90000"/>
              <a:lumOff val="10000"/>
              <a:alpha val="76000"/>
            </a:schemeClr>
          </a:solidFill>
          <a:ln>
            <a:noFill/>
          </a:ln>
        </p:spPr>
        <p:txBody>
          <a:bodyPr tIns="396000" b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7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charset="-122"/>
                <a:cs typeface="+mn-cs"/>
              </a:rPr>
              <a:t>02</a:t>
            </a:r>
            <a:endParaRPr kumimoji="0" lang="zh-CN" altLang="en-US" sz="72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" panose="020B080603090205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9" name="TextBox 3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874963" y="2705100"/>
            <a:ext cx="48291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62626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Spring Boot</a:t>
            </a:r>
            <a:endParaRPr kumimoji="0" lang="zh-CN" altLang="zh-CN" sz="6000" b="0" i="0" u="none" strike="noStrike" kern="1200" cap="none" spc="0" normalizeH="0" baseline="-25000" noProof="0" dirty="0" smtClean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Tm="1498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35257" y="281310"/>
            <a:ext cx="3632359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Spring Boot</a:t>
            </a:r>
            <a:endParaRPr lang="zh-CN" altLang="zh-CN" sz="24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43230" y="1020445"/>
            <a:ext cx="8200390" cy="5616575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charset="0"/>
            </a:pPr>
            <a:r>
              <a:rPr lang="zh-CN" altLang="zh-CN" sz="1800" dirty="0" smtClean="0">
                <a:sym typeface="+mn-ea"/>
              </a:rPr>
              <a:t>起步依赖：把常用库聚合在一起，组成几个为特定功能而定制的依赖</a:t>
            </a:r>
            <a:endParaRPr lang="zh-CN" altLang="zh-CN" sz="1800" dirty="0" smtClean="0">
              <a:sym typeface="+mn-ea"/>
            </a:endParaRPr>
          </a:p>
          <a:p>
            <a:pPr algn="just">
              <a:lnSpc>
                <a:spcPct val="150000"/>
              </a:lnSpc>
              <a:buFont typeface="Wingdings" panose="05000000000000000000" charset="0"/>
            </a:pPr>
            <a:r>
              <a:rPr lang="zh-CN" altLang="en-US" sz="1800" dirty="0" smtClean="0">
                <a:sym typeface="+mn-ea"/>
              </a:rPr>
              <a:t>自动配置：为常见的配置场景进行自动配置</a:t>
            </a:r>
            <a:endParaRPr lang="zh-CN" altLang="en-US" sz="1800" dirty="0" smtClean="0">
              <a:sym typeface="+mn-ea"/>
            </a:endParaRPr>
          </a:p>
          <a:p>
            <a:pPr algn="just">
              <a:lnSpc>
                <a:spcPct val="150000"/>
              </a:lnSpc>
              <a:buFont typeface="Wingdings" panose="05000000000000000000" charset="0"/>
            </a:pPr>
            <a:r>
              <a:rPr lang="en-US" altLang="zh-CN" sz="1800" dirty="0" smtClean="0">
                <a:sym typeface="+mn-ea"/>
              </a:rPr>
              <a:t>stand-alone</a:t>
            </a:r>
            <a:r>
              <a:rPr lang="zh-CN" altLang="en-US" sz="1800" dirty="0" smtClean="0">
                <a:sym typeface="+mn-ea"/>
              </a:rPr>
              <a:t>：内置嵌入式</a:t>
            </a:r>
            <a:r>
              <a:rPr lang="en-US" altLang="zh-CN" sz="1800" dirty="0" smtClean="0">
                <a:sym typeface="+mn-ea"/>
              </a:rPr>
              <a:t>Servlet</a:t>
            </a:r>
            <a:r>
              <a:rPr lang="zh-CN" altLang="en-US" sz="1800" dirty="0" smtClean="0">
                <a:sym typeface="+mn-ea"/>
              </a:rPr>
              <a:t>容器，简化应用部署</a:t>
            </a:r>
            <a:endParaRPr lang="zh-CN" altLang="en-US" sz="1800" dirty="0" smtClean="0">
              <a:sym typeface="+mn-ea"/>
            </a:endParaRPr>
          </a:p>
          <a:p>
            <a:pPr algn="just">
              <a:lnSpc>
                <a:spcPct val="150000"/>
              </a:lnSpc>
              <a:buFont typeface="Wingdings" panose="05000000000000000000" charset="0"/>
            </a:pPr>
            <a:r>
              <a:rPr lang="en-US" altLang="zh-CN" sz="2000" dirty="0" smtClean="0">
                <a:sym typeface="+mn-ea"/>
              </a:rPr>
              <a:t>Actuator</a:t>
            </a:r>
            <a:r>
              <a:rPr lang="zh-CN" altLang="en-US" sz="2000" dirty="0" smtClean="0">
                <a:sym typeface="+mn-ea"/>
              </a:rPr>
              <a:t>模块：提供生产环境下的性能健康状态监控</a:t>
            </a:r>
            <a:endParaRPr lang="zh-CN" altLang="en-US" sz="2000" dirty="0" smtClean="0">
              <a:sym typeface="+mn-ea"/>
            </a:endParaRPr>
          </a:p>
          <a:p>
            <a:pPr algn="just">
              <a:buFont typeface="Wingdings" panose="05000000000000000000" charset="0"/>
            </a:pPr>
            <a:endParaRPr lang="zh-CN" altLang="en-US" sz="2000" dirty="0" smtClean="0">
              <a:sym typeface="+mn-ea"/>
            </a:endParaRPr>
          </a:p>
          <a:p>
            <a:pPr algn="just">
              <a:buFont typeface="Wingdings" panose="05000000000000000000" charset="0"/>
            </a:pPr>
            <a:endParaRPr lang="zh-CN" altLang="en-US" sz="2000" dirty="0" smtClean="0">
              <a:sym typeface="+mn-ea"/>
            </a:endParaRPr>
          </a:p>
          <a:p>
            <a:pPr algn="l">
              <a:buNone/>
            </a:pPr>
            <a:endParaRPr lang="en-US" altLang="zh-CN" sz="2000" dirty="0" smtClean="0">
              <a:sym typeface="+mn-ea"/>
            </a:endParaRPr>
          </a:p>
        </p:txBody>
      </p:sp>
      <p:sp>
        <p:nvSpPr>
          <p:cNvPr id="12" name="菱形 11"/>
          <p:cNvSpPr/>
          <p:nvPr/>
        </p:nvSpPr>
        <p:spPr>
          <a:xfrm>
            <a:off x="514985" y="3695700"/>
            <a:ext cx="1913255" cy="184658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 sz="2000"/>
              <a:t>起步依赖</a:t>
            </a:r>
            <a:endParaRPr lang="zh-CN" altLang="zh-CN" sz="2000"/>
          </a:p>
        </p:txBody>
      </p:sp>
      <p:sp>
        <p:nvSpPr>
          <p:cNvPr id="13" name="菱形 12"/>
          <p:cNvSpPr/>
          <p:nvPr/>
        </p:nvSpPr>
        <p:spPr>
          <a:xfrm>
            <a:off x="2042160" y="3695700"/>
            <a:ext cx="1913255" cy="184658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 sz="2000"/>
              <a:t>自动配置</a:t>
            </a:r>
            <a:endParaRPr lang="zh-CN" altLang="zh-CN" sz="2000"/>
          </a:p>
        </p:txBody>
      </p:sp>
      <p:sp>
        <p:nvSpPr>
          <p:cNvPr id="15" name="菱形 14"/>
          <p:cNvSpPr/>
          <p:nvPr/>
        </p:nvSpPr>
        <p:spPr>
          <a:xfrm>
            <a:off x="3615690" y="3695700"/>
            <a:ext cx="1913255" cy="184658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/>
              <a:t>stand-alone</a:t>
            </a:r>
            <a:endParaRPr lang="en-US" altLang="zh-CN" sz="2400"/>
          </a:p>
        </p:txBody>
      </p:sp>
      <p:sp>
        <p:nvSpPr>
          <p:cNvPr id="16" name="菱形 15"/>
          <p:cNvSpPr/>
          <p:nvPr/>
        </p:nvSpPr>
        <p:spPr>
          <a:xfrm>
            <a:off x="5191125" y="3695700"/>
            <a:ext cx="1913255" cy="184658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/>
              <a:t>Actuator</a:t>
            </a:r>
            <a:endParaRPr lang="en-US" altLang="zh-CN" sz="2400"/>
          </a:p>
        </p:txBody>
      </p:sp>
    </p:spTree>
  </p:cSld>
  <p:clrMapOvr>
    <a:masterClrMapping/>
  </p:clrMapOvr>
  <p:transition advTm="12074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3" grpId="0" bldLvl="0" animBg="1"/>
      <p:bldP spid="15" grpId="0" bldLvl="0" animBg="1"/>
      <p:bldP spid="16" grpId="1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25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82875" y="2813050"/>
            <a:ext cx="4808538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400" b="1" i="0" u="none" strike="noStrike" kern="1200" cap="none" spc="0" normalizeH="0" baseline="0" noProof="0" smtClean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2291" name="直接连接符 7"/>
          <p:cNvCxnSpPr/>
          <p:nvPr>
            <p:custDataLst>
              <p:tags r:id="rId2"/>
            </p:custDataLst>
          </p:nvPr>
        </p:nvCxnSpPr>
        <p:spPr>
          <a:xfrm>
            <a:off x="1439863" y="2349500"/>
            <a:ext cx="6264275" cy="1588"/>
          </a:xfrm>
          <a:prstGeom prst="line">
            <a:avLst/>
          </a:prstGeom>
          <a:ln w="9525" cap="flat" cmpd="sng">
            <a:solidFill>
              <a:srgbClr val="D9D9D9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2292" name="直接连接符 8"/>
          <p:cNvCxnSpPr/>
          <p:nvPr>
            <p:custDataLst>
              <p:tags r:id="rId3"/>
            </p:custDataLst>
          </p:nvPr>
        </p:nvCxnSpPr>
        <p:spPr>
          <a:xfrm>
            <a:off x="1439863" y="3935413"/>
            <a:ext cx="6264275" cy="3175"/>
          </a:xfrm>
          <a:prstGeom prst="line">
            <a:avLst/>
          </a:prstGeom>
          <a:ln w="9525" cap="flat" cmpd="sng">
            <a:solidFill>
              <a:srgbClr val="D9D9D9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126" name="任意多边形 15"/>
          <p:cNvSpPr/>
          <p:nvPr>
            <p:custDataLst>
              <p:tags r:id="rId4"/>
            </p:custDataLst>
          </p:nvPr>
        </p:nvSpPr>
        <p:spPr bwMode="auto">
          <a:xfrm>
            <a:off x="1440180" y="2457450"/>
            <a:ext cx="1435735" cy="1390650"/>
          </a:xfrm>
          <a:custGeom>
            <a:avLst/>
            <a:gdLst>
              <a:gd name="T0" fmla="*/ 0 w 1153318"/>
              <a:gd name="T1" fmla="*/ 0 h 1389644"/>
              <a:gd name="T2" fmla="*/ 1153318 w 1153318"/>
              <a:gd name="T3" fmla="*/ 1389644 h 1389644"/>
            </a:gdLst>
            <a:ahLst/>
            <a:cxnLst/>
            <a:rect l="T0" t="T1" r="T2" b="T3"/>
            <a:pathLst>
              <a:path w="1153318" h="1389644">
                <a:moveTo>
                  <a:pt x="0" y="239717"/>
                </a:moveTo>
                <a:lnTo>
                  <a:pt x="2381" y="239717"/>
                </a:lnTo>
                <a:lnTo>
                  <a:pt x="2381" y="371475"/>
                </a:lnTo>
                <a:cubicBezTo>
                  <a:pt x="43156" y="371475"/>
                  <a:pt x="83931" y="371475"/>
                  <a:pt x="124801" y="371475"/>
                </a:cubicBezTo>
                <a:lnTo>
                  <a:pt x="124801" y="239717"/>
                </a:lnTo>
                <a:lnTo>
                  <a:pt x="278499" y="239717"/>
                </a:lnTo>
                <a:lnTo>
                  <a:pt x="256367" y="371475"/>
                </a:lnTo>
                <a:cubicBezTo>
                  <a:pt x="298475" y="371475"/>
                  <a:pt x="340679" y="371475"/>
                  <a:pt x="382788" y="371475"/>
                </a:cubicBezTo>
                <a:cubicBezTo>
                  <a:pt x="385265" y="349246"/>
                  <a:pt x="387742" y="327017"/>
                  <a:pt x="390219" y="304788"/>
                </a:cubicBezTo>
                <a:cubicBezTo>
                  <a:pt x="404795" y="304788"/>
                  <a:pt x="419371" y="304788"/>
                  <a:pt x="433947" y="304788"/>
                </a:cubicBezTo>
                <a:cubicBezTo>
                  <a:pt x="436138" y="327017"/>
                  <a:pt x="438329" y="349246"/>
                  <a:pt x="440520" y="371475"/>
                </a:cubicBezTo>
                <a:cubicBezTo>
                  <a:pt x="482153" y="371475"/>
                  <a:pt x="523880" y="371475"/>
                  <a:pt x="565512" y="371475"/>
                </a:cubicBezTo>
                <a:lnTo>
                  <a:pt x="540710" y="239717"/>
                </a:lnTo>
                <a:lnTo>
                  <a:pt x="585614" y="239717"/>
                </a:lnTo>
                <a:lnTo>
                  <a:pt x="585614" y="371475"/>
                </a:lnTo>
                <a:cubicBezTo>
                  <a:pt x="626389" y="371475"/>
                  <a:pt x="667164" y="371475"/>
                  <a:pt x="707939" y="371475"/>
                </a:cubicBezTo>
                <a:lnTo>
                  <a:pt x="707939" y="239717"/>
                </a:lnTo>
                <a:lnTo>
                  <a:pt x="744579" y="239717"/>
                </a:lnTo>
                <a:lnTo>
                  <a:pt x="745093" y="248065"/>
                </a:lnTo>
                <a:cubicBezTo>
                  <a:pt x="745093" y="289170"/>
                  <a:pt x="745093" y="330370"/>
                  <a:pt x="745093" y="371475"/>
                </a:cubicBezTo>
                <a:cubicBezTo>
                  <a:pt x="783010" y="371475"/>
                  <a:pt x="820832" y="371475"/>
                  <a:pt x="858748" y="371475"/>
                </a:cubicBezTo>
                <a:cubicBezTo>
                  <a:pt x="858748" y="338898"/>
                  <a:pt x="858748" y="306225"/>
                  <a:pt x="858748" y="273552"/>
                </a:cubicBezTo>
                <a:lnTo>
                  <a:pt x="858025" y="239717"/>
                </a:lnTo>
                <a:lnTo>
                  <a:pt x="958399" y="239717"/>
                </a:lnTo>
                <a:lnTo>
                  <a:pt x="958399" y="371475"/>
                </a:lnTo>
                <a:cubicBezTo>
                  <a:pt x="999174" y="371475"/>
                  <a:pt x="1039949" y="371475"/>
                  <a:pt x="1080724" y="371475"/>
                </a:cubicBezTo>
                <a:lnTo>
                  <a:pt x="1080724" y="239717"/>
                </a:lnTo>
                <a:lnTo>
                  <a:pt x="1149927" y="239717"/>
                </a:lnTo>
                <a:lnTo>
                  <a:pt x="1149927" y="1389644"/>
                </a:lnTo>
                <a:lnTo>
                  <a:pt x="0" y="1389644"/>
                </a:lnTo>
                <a:lnTo>
                  <a:pt x="0" y="239717"/>
                </a:lnTo>
                <a:close/>
                <a:moveTo>
                  <a:pt x="412130" y="82880"/>
                </a:moveTo>
                <a:cubicBezTo>
                  <a:pt x="399650" y="153975"/>
                  <a:pt x="391838" y="206003"/>
                  <a:pt x="388599" y="238867"/>
                </a:cubicBezTo>
                <a:cubicBezTo>
                  <a:pt x="402603" y="238867"/>
                  <a:pt x="416703" y="238867"/>
                  <a:pt x="430708" y="238867"/>
                </a:cubicBezTo>
                <a:cubicBezTo>
                  <a:pt x="424515" y="196804"/>
                  <a:pt x="418323" y="144777"/>
                  <a:pt x="412130" y="82880"/>
                </a:cubicBezTo>
                <a:close/>
                <a:moveTo>
                  <a:pt x="707939" y="63526"/>
                </a:moveTo>
                <a:cubicBezTo>
                  <a:pt x="707939" y="91120"/>
                  <a:pt x="707939" y="118619"/>
                  <a:pt x="707939" y="146214"/>
                </a:cubicBezTo>
                <a:cubicBezTo>
                  <a:pt x="721657" y="146214"/>
                  <a:pt x="731279" y="144681"/>
                  <a:pt x="736805" y="141711"/>
                </a:cubicBezTo>
                <a:cubicBezTo>
                  <a:pt x="742330" y="138740"/>
                  <a:pt x="745093" y="129063"/>
                  <a:pt x="745093" y="112679"/>
                </a:cubicBezTo>
                <a:cubicBezTo>
                  <a:pt x="745093" y="105876"/>
                  <a:pt x="745093" y="99073"/>
                  <a:pt x="745093" y="92270"/>
                </a:cubicBezTo>
                <a:cubicBezTo>
                  <a:pt x="745093" y="80485"/>
                  <a:pt x="742426" y="72724"/>
                  <a:pt x="737091" y="69083"/>
                </a:cubicBezTo>
                <a:cubicBezTo>
                  <a:pt x="731851" y="65442"/>
                  <a:pt x="722038" y="63526"/>
                  <a:pt x="707939" y="63526"/>
                </a:cubicBezTo>
                <a:close/>
                <a:moveTo>
                  <a:pt x="124801" y="63526"/>
                </a:moveTo>
                <a:cubicBezTo>
                  <a:pt x="124801" y="95049"/>
                  <a:pt x="124801" y="126572"/>
                  <a:pt x="124801" y="158095"/>
                </a:cubicBezTo>
                <a:cubicBezTo>
                  <a:pt x="128231" y="158287"/>
                  <a:pt x="131279" y="158382"/>
                  <a:pt x="133756" y="158382"/>
                </a:cubicBezTo>
                <a:cubicBezTo>
                  <a:pt x="144998" y="158382"/>
                  <a:pt x="152810" y="156179"/>
                  <a:pt x="157192" y="151771"/>
                </a:cubicBezTo>
                <a:cubicBezTo>
                  <a:pt x="161479" y="147460"/>
                  <a:pt x="163670" y="138357"/>
                  <a:pt x="163670" y="124560"/>
                </a:cubicBezTo>
                <a:cubicBezTo>
                  <a:pt x="163670" y="114403"/>
                  <a:pt x="163670" y="104247"/>
                  <a:pt x="163670" y="94091"/>
                </a:cubicBezTo>
                <a:cubicBezTo>
                  <a:pt x="163670" y="81347"/>
                  <a:pt x="161193" y="73107"/>
                  <a:pt x="156144" y="69274"/>
                </a:cubicBezTo>
                <a:cubicBezTo>
                  <a:pt x="151095" y="65442"/>
                  <a:pt x="140615" y="63526"/>
                  <a:pt x="124801" y="63526"/>
                </a:cubicBezTo>
                <a:close/>
                <a:moveTo>
                  <a:pt x="885995" y="0"/>
                </a:moveTo>
                <a:cubicBezTo>
                  <a:pt x="975166" y="0"/>
                  <a:pt x="1064242" y="0"/>
                  <a:pt x="1153318" y="0"/>
                </a:cubicBezTo>
                <a:cubicBezTo>
                  <a:pt x="1153318" y="24816"/>
                  <a:pt x="1153318" y="49537"/>
                  <a:pt x="1153318" y="74353"/>
                </a:cubicBezTo>
                <a:cubicBezTo>
                  <a:pt x="1129120" y="74353"/>
                  <a:pt x="1104922" y="74353"/>
                  <a:pt x="1080724" y="74353"/>
                </a:cubicBezTo>
                <a:lnTo>
                  <a:pt x="1080724" y="239717"/>
                </a:lnTo>
                <a:lnTo>
                  <a:pt x="958399" y="239717"/>
                </a:lnTo>
                <a:lnTo>
                  <a:pt x="958399" y="74353"/>
                </a:lnTo>
                <a:cubicBezTo>
                  <a:pt x="934296" y="74353"/>
                  <a:pt x="910098" y="74353"/>
                  <a:pt x="885995" y="74353"/>
                </a:cubicBezTo>
                <a:cubicBezTo>
                  <a:pt x="885995" y="49537"/>
                  <a:pt x="885995" y="24816"/>
                  <a:pt x="885995" y="0"/>
                </a:cubicBezTo>
                <a:close/>
                <a:moveTo>
                  <a:pt x="585614" y="0"/>
                </a:moveTo>
                <a:cubicBezTo>
                  <a:pt x="614480" y="0"/>
                  <a:pt x="643347" y="0"/>
                  <a:pt x="672213" y="0"/>
                </a:cubicBezTo>
                <a:cubicBezTo>
                  <a:pt x="729946" y="0"/>
                  <a:pt x="769006" y="1725"/>
                  <a:pt x="789393" y="5270"/>
                </a:cubicBezTo>
                <a:cubicBezTo>
                  <a:pt x="809876" y="8815"/>
                  <a:pt x="826548" y="17822"/>
                  <a:pt x="839409" y="32194"/>
                </a:cubicBezTo>
                <a:cubicBezTo>
                  <a:pt x="852270" y="46662"/>
                  <a:pt x="858748" y="69753"/>
                  <a:pt x="858748" y="101468"/>
                </a:cubicBezTo>
                <a:cubicBezTo>
                  <a:pt x="858748" y="130309"/>
                  <a:pt x="854176" y="149759"/>
                  <a:pt x="845125" y="159724"/>
                </a:cubicBezTo>
                <a:cubicBezTo>
                  <a:pt x="835979" y="169689"/>
                  <a:pt x="818069" y="175629"/>
                  <a:pt x="791298" y="177641"/>
                </a:cubicBezTo>
                <a:cubicBezTo>
                  <a:pt x="815497" y="182336"/>
                  <a:pt x="831787" y="188660"/>
                  <a:pt x="840171" y="196708"/>
                </a:cubicBezTo>
                <a:cubicBezTo>
                  <a:pt x="848459" y="204661"/>
                  <a:pt x="853604" y="211943"/>
                  <a:pt x="855700" y="218554"/>
                </a:cubicBezTo>
                <a:cubicBezTo>
                  <a:pt x="856700" y="221908"/>
                  <a:pt x="857462" y="228160"/>
                  <a:pt x="857974" y="237322"/>
                </a:cubicBezTo>
                <a:lnTo>
                  <a:pt x="858025" y="239717"/>
                </a:lnTo>
                <a:lnTo>
                  <a:pt x="744579" y="239717"/>
                </a:lnTo>
                <a:lnTo>
                  <a:pt x="743605" y="223896"/>
                </a:lnTo>
                <a:cubicBezTo>
                  <a:pt x="742616" y="217740"/>
                  <a:pt x="741140" y="213476"/>
                  <a:pt x="739187" y="211081"/>
                </a:cubicBezTo>
                <a:cubicBezTo>
                  <a:pt x="735185" y="206386"/>
                  <a:pt x="724801" y="203990"/>
                  <a:pt x="707939" y="203990"/>
                </a:cubicBezTo>
                <a:lnTo>
                  <a:pt x="707939" y="239717"/>
                </a:lnTo>
                <a:lnTo>
                  <a:pt x="585614" y="239717"/>
                </a:lnTo>
                <a:lnTo>
                  <a:pt x="585614" y="0"/>
                </a:lnTo>
                <a:close/>
                <a:moveTo>
                  <a:pt x="318767" y="0"/>
                </a:moveTo>
                <a:cubicBezTo>
                  <a:pt x="377643" y="0"/>
                  <a:pt x="436614" y="0"/>
                  <a:pt x="495585" y="0"/>
                </a:cubicBezTo>
                <a:lnTo>
                  <a:pt x="540710" y="239717"/>
                </a:lnTo>
                <a:lnTo>
                  <a:pt x="278499" y="239717"/>
                </a:lnTo>
                <a:lnTo>
                  <a:pt x="318767" y="0"/>
                </a:lnTo>
                <a:close/>
                <a:moveTo>
                  <a:pt x="2381" y="0"/>
                </a:moveTo>
                <a:cubicBezTo>
                  <a:pt x="43537" y="0"/>
                  <a:pt x="84598" y="0"/>
                  <a:pt x="125658" y="0"/>
                </a:cubicBezTo>
                <a:cubicBezTo>
                  <a:pt x="158907" y="0"/>
                  <a:pt x="184534" y="2108"/>
                  <a:pt x="202445" y="6228"/>
                </a:cubicBezTo>
                <a:cubicBezTo>
                  <a:pt x="220355" y="10348"/>
                  <a:pt x="233883" y="16289"/>
                  <a:pt x="242838" y="24050"/>
                </a:cubicBezTo>
                <a:cubicBezTo>
                  <a:pt x="251889" y="31907"/>
                  <a:pt x="257986" y="41296"/>
                  <a:pt x="261130" y="52411"/>
                </a:cubicBezTo>
                <a:cubicBezTo>
                  <a:pt x="264369" y="63526"/>
                  <a:pt x="265989" y="80676"/>
                  <a:pt x="265989" y="103959"/>
                </a:cubicBezTo>
                <a:cubicBezTo>
                  <a:pt x="265989" y="114691"/>
                  <a:pt x="265989" y="125518"/>
                  <a:pt x="265989" y="136345"/>
                </a:cubicBezTo>
                <a:cubicBezTo>
                  <a:pt x="265989" y="160011"/>
                  <a:pt x="262845" y="177354"/>
                  <a:pt x="256652" y="188181"/>
                </a:cubicBezTo>
                <a:cubicBezTo>
                  <a:pt x="250460" y="199008"/>
                  <a:pt x="239123" y="207344"/>
                  <a:pt x="222546" y="213189"/>
                </a:cubicBezTo>
                <a:cubicBezTo>
                  <a:pt x="205970" y="219033"/>
                  <a:pt x="184344" y="221908"/>
                  <a:pt x="157573" y="221908"/>
                </a:cubicBezTo>
                <a:cubicBezTo>
                  <a:pt x="146617" y="221908"/>
                  <a:pt x="135661" y="221908"/>
                  <a:pt x="124801" y="221908"/>
                </a:cubicBezTo>
                <a:lnTo>
                  <a:pt x="124801" y="239717"/>
                </a:lnTo>
                <a:lnTo>
                  <a:pt x="2381" y="239717"/>
                </a:lnTo>
                <a:lnTo>
                  <a:pt x="2381" y="0"/>
                </a:lnTo>
                <a:close/>
              </a:path>
            </a:pathLst>
          </a:custGeom>
          <a:solidFill>
            <a:schemeClr val="accent4">
              <a:lumMod val="90000"/>
              <a:lumOff val="10000"/>
              <a:alpha val="76000"/>
            </a:schemeClr>
          </a:solidFill>
          <a:ln>
            <a:noFill/>
          </a:ln>
        </p:spPr>
        <p:txBody>
          <a:bodyPr tIns="396000" b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7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charset="-122"/>
                <a:cs typeface="+mn-cs"/>
              </a:rPr>
              <a:t>03</a:t>
            </a:r>
            <a:endParaRPr kumimoji="0" lang="zh-CN" altLang="en-US" sz="72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" panose="020B080603090205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9" name="TextBox 3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874963" y="2705100"/>
            <a:ext cx="48291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62626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Spring Cloud</a:t>
            </a:r>
            <a:endParaRPr kumimoji="0" lang="zh-CN" altLang="zh-CN" sz="6000" b="0" i="0" u="none" strike="noStrike" kern="1200" cap="none" spc="0" normalizeH="0" baseline="-25000" noProof="0" dirty="0" smtClean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Tm="1498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35257" y="281310"/>
            <a:ext cx="3632359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Spring Cloud</a:t>
            </a:r>
            <a:endParaRPr lang="zh-CN" altLang="zh-CN" sz="24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253678" y="950630"/>
            <a:ext cx="8352928" cy="5616624"/>
          </a:xfrm>
        </p:spPr>
        <p:txBody>
          <a:bodyPr/>
          <a:lstStyle/>
          <a:p>
            <a:pPr algn="l">
              <a:buFont typeface="Arial" panose="020B0604020202020204" pitchFamily="34" charset="0"/>
            </a:pPr>
            <a:endParaRPr lang="en-US" altLang="zh-CN" sz="2800" dirty="0" smtClean="0">
              <a:sym typeface="+mn-ea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2800" dirty="0" smtClean="0">
              <a:sym typeface="+mn-ea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2800" dirty="0" smtClean="0">
              <a:sym typeface="+mn-ea"/>
            </a:endParaRPr>
          </a:p>
          <a:p>
            <a:pPr algn="l">
              <a:buNone/>
            </a:pPr>
            <a:endParaRPr lang="en-US" altLang="zh-CN" sz="2000" dirty="0" smtClean="0">
              <a:sym typeface="+mn-ea"/>
            </a:endParaRPr>
          </a:p>
          <a:p>
            <a:pPr algn="l">
              <a:buNone/>
            </a:pPr>
            <a:endParaRPr lang="en-US" altLang="zh-CN" sz="2000" dirty="0" smtClean="0">
              <a:sym typeface="+mn-ea"/>
            </a:endParaRPr>
          </a:p>
        </p:txBody>
      </p:sp>
      <p:pic>
        <p:nvPicPr>
          <p:cNvPr id="2" name="图片 1" descr="dant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365" y="1075055"/>
            <a:ext cx="2731770" cy="3372485"/>
          </a:xfrm>
          <a:prstGeom prst="rect">
            <a:avLst/>
          </a:prstGeom>
        </p:spPr>
      </p:pic>
      <p:pic>
        <p:nvPicPr>
          <p:cNvPr id="3" name="图片 2" descr="micr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920" y="1075055"/>
            <a:ext cx="4354830" cy="3478530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3223260" y="2550795"/>
            <a:ext cx="121666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341630" y="4639945"/>
            <a:ext cx="2881630" cy="164973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zh-CN"/>
              <a:t>开发效率低</a:t>
            </a:r>
            <a:endParaRPr lang="zh-CN" altLang="zh-CN"/>
          </a:p>
          <a:p>
            <a:pPr algn="ctr"/>
            <a:r>
              <a:rPr lang="zh-CN" altLang="zh-CN"/>
              <a:t>代码维护难</a:t>
            </a:r>
            <a:endParaRPr lang="zh-CN" altLang="zh-CN"/>
          </a:p>
          <a:p>
            <a:pPr algn="ctr"/>
            <a:r>
              <a:rPr lang="zh-CN" altLang="zh-CN"/>
              <a:t>稳定性不高</a:t>
            </a:r>
            <a:endParaRPr lang="zh-CN" altLang="zh-CN"/>
          </a:p>
          <a:p>
            <a:pPr algn="ctr"/>
            <a:r>
              <a:rPr lang="zh-CN" altLang="zh-CN"/>
              <a:t>扩展性不够</a:t>
            </a:r>
            <a:endParaRPr lang="zh-CN" altLang="zh-CN"/>
          </a:p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5303520" y="4639945"/>
            <a:ext cx="2881630" cy="164973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跨平台</a:t>
            </a:r>
            <a:endParaRPr lang="zh-CN" altLang="en-US"/>
          </a:p>
          <a:p>
            <a:pPr algn="ctr"/>
            <a:r>
              <a:rPr lang="zh-CN" altLang="zh-CN"/>
              <a:t>自动化部署</a:t>
            </a:r>
            <a:endParaRPr lang="zh-CN" altLang="zh-CN"/>
          </a:p>
          <a:p>
            <a:pPr algn="ctr"/>
            <a:r>
              <a:rPr lang="zh-CN" altLang="zh-CN"/>
              <a:t>服务组件化</a:t>
            </a:r>
            <a:endParaRPr lang="zh-CN" altLang="zh-CN"/>
          </a:p>
          <a:p>
            <a:pPr algn="ctr"/>
            <a:r>
              <a:rPr lang="zh-CN" altLang="zh-CN"/>
              <a:t>易于扩展</a:t>
            </a:r>
            <a:endParaRPr lang="zh-CN" altLang="zh-CN"/>
          </a:p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</p:spTree>
  </p:cSld>
  <p:clrMapOvr>
    <a:masterClrMapping/>
  </p:clrMapOvr>
  <p:transition advTm="1207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4" grpId="0" animBg="1"/>
      <p:bldP spid="9" grpId="0" bldLvl="0" animBg="1"/>
    </p:bldLst>
  </p:timing>
</p:sld>
</file>

<file path=ppt/tags/tag1.xml><?xml version="1.0" encoding="utf-8"?>
<p:tagLst xmlns:p="http://schemas.openxmlformats.org/presentationml/2006/main">
  <p:tag name="MH" val="20160512105222"/>
  <p:tag name="MH_LIBRARY" val="GRAPHIC"/>
  <p:tag name="MH_ORDER" val="TextBox 25"/>
</p:tagLst>
</file>

<file path=ppt/tags/tag10.xml><?xml version="1.0" encoding="utf-8"?>
<p:tagLst xmlns:p="http://schemas.openxmlformats.org/presentationml/2006/main">
  <p:tag name="MH" val="20160512105222"/>
  <p:tag name="MH_LIBRARY" val="GRAPHIC"/>
  <p:tag name="MH_ORDER" val="TextBox 3"/>
</p:tagLst>
</file>

<file path=ppt/tags/tag11.xml><?xml version="1.0" encoding="utf-8"?>
<p:tagLst xmlns:p="http://schemas.openxmlformats.org/presentationml/2006/main">
  <p:tag name="MH" val="20160512105222"/>
  <p:tag name="MH_LIBRARY" val="GRAPHIC"/>
  <p:tag name="MH_ORDER" val="TextBox 25"/>
</p:tagLst>
</file>

<file path=ppt/tags/tag12.xml><?xml version="1.0" encoding="utf-8"?>
<p:tagLst xmlns:p="http://schemas.openxmlformats.org/presentationml/2006/main">
  <p:tag name="MH" val="20160512105222"/>
  <p:tag name="MH_LIBRARY" val="GRAPHIC"/>
  <p:tag name="MH_ORDER" val="直接连接符 7"/>
</p:tagLst>
</file>

<file path=ppt/tags/tag13.xml><?xml version="1.0" encoding="utf-8"?>
<p:tagLst xmlns:p="http://schemas.openxmlformats.org/presentationml/2006/main">
  <p:tag name="MH" val="20160512105222"/>
  <p:tag name="MH_LIBRARY" val="GRAPHIC"/>
  <p:tag name="MH_ORDER" val="直接连接符 8"/>
</p:tagLst>
</file>

<file path=ppt/tags/tag14.xml><?xml version="1.0" encoding="utf-8"?>
<p:tagLst xmlns:p="http://schemas.openxmlformats.org/presentationml/2006/main">
  <p:tag name="MH" val="20160512105222"/>
  <p:tag name="MH_LIBRARY" val="GRAPHIC"/>
  <p:tag name="MH_ORDER" val="任意多边形 15"/>
</p:tagLst>
</file>

<file path=ppt/tags/tag15.xml><?xml version="1.0" encoding="utf-8"?>
<p:tagLst xmlns:p="http://schemas.openxmlformats.org/presentationml/2006/main">
  <p:tag name="MH" val="20160512105222"/>
  <p:tag name="MH_LIBRARY" val="GRAPHIC"/>
  <p:tag name="MH_ORDER" val="TextBox 3"/>
</p:tagLst>
</file>

<file path=ppt/tags/tag16.xml><?xml version="1.0" encoding="utf-8"?>
<p:tagLst xmlns:p="http://schemas.openxmlformats.org/presentationml/2006/main">
  <p:tag name="MH" val="20160512105222"/>
  <p:tag name="MH_LIBRARY" val="GRAPHIC"/>
  <p:tag name="MH_ORDER" val="直接连接符 8"/>
</p:tagLst>
</file>

<file path=ppt/tags/tag17.xml><?xml version="1.0" encoding="utf-8"?>
<p:tagLst xmlns:p="http://schemas.openxmlformats.org/presentationml/2006/main">
  <p:tag name="MH" val="20160512105222"/>
  <p:tag name="MH_LIBRARY" val="GRAPHIC"/>
  <p:tag name="MH_ORDER" val="TextBox 25"/>
</p:tagLst>
</file>

<file path=ppt/tags/tag18.xml><?xml version="1.0" encoding="utf-8"?>
<p:tagLst xmlns:p="http://schemas.openxmlformats.org/presentationml/2006/main">
  <p:tag name="MH" val="20160512105222"/>
  <p:tag name="MH_LIBRARY" val="GRAPHIC"/>
  <p:tag name="MH_ORDER" val="直接连接符 7"/>
</p:tagLst>
</file>

<file path=ppt/tags/tag19.xml><?xml version="1.0" encoding="utf-8"?>
<p:tagLst xmlns:p="http://schemas.openxmlformats.org/presentationml/2006/main">
  <p:tag name="MH" val="20160512105222"/>
  <p:tag name="MH_LIBRARY" val="GRAPHIC"/>
  <p:tag name="MH_ORDER" val="TextBox 3"/>
</p:tagLst>
</file>

<file path=ppt/tags/tag2.xml><?xml version="1.0" encoding="utf-8"?>
<p:tagLst xmlns:p="http://schemas.openxmlformats.org/presentationml/2006/main">
  <p:tag name="MH" val="20160512105222"/>
  <p:tag name="MH_LIBRARY" val="GRAPHIC"/>
  <p:tag name="MH_ORDER" val="直接连接符 7"/>
</p:tagLst>
</file>

<file path=ppt/tags/tag3.xml><?xml version="1.0" encoding="utf-8"?>
<p:tagLst xmlns:p="http://schemas.openxmlformats.org/presentationml/2006/main">
  <p:tag name="MH" val="20160512105222"/>
  <p:tag name="MH_LIBRARY" val="GRAPHIC"/>
  <p:tag name="MH_ORDER" val="直接连接符 8"/>
</p:tagLst>
</file>

<file path=ppt/tags/tag4.xml><?xml version="1.0" encoding="utf-8"?>
<p:tagLst xmlns:p="http://schemas.openxmlformats.org/presentationml/2006/main">
  <p:tag name="MH" val="20160512105222"/>
  <p:tag name="MH_LIBRARY" val="GRAPHIC"/>
  <p:tag name="MH_ORDER" val="任意多边形 15"/>
</p:tagLst>
</file>

<file path=ppt/tags/tag5.xml><?xml version="1.0" encoding="utf-8"?>
<p:tagLst xmlns:p="http://schemas.openxmlformats.org/presentationml/2006/main">
  <p:tag name="MH" val="20160512105222"/>
  <p:tag name="MH_LIBRARY" val="GRAPHIC"/>
  <p:tag name="MH_ORDER" val="TextBox 3"/>
</p:tagLst>
</file>

<file path=ppt/tags/tag6.xml><?xml version="1.0" encoding="utf-8"?>
<p:tagLst xmlns:p="http://schemas.openxmlformats.org/presentationml/2006/main">
  <p:tag name="MH" val="20160512105222"/>
  <p:tag name="MH_LIBRARY" val="GRAPHIC"/>
  <p:tag name="MH_ORDER" val="TextBox 25"/>
</p:tagLst>
</file>

<file path=ppt/tags/tag7.xml><?xml version="1.0" encoding="utf-8"?>
<p:tagLst xmlns:p="http://schemas.openxmlformats.org/presentationml/2006/main">
  <p:tag name="MH" val="20160512105222"/>
  <p:tag name="MH_LIBRARY" val="GRAPHIC"/>
  <p:tag name="MH_ORDER" val="直接连接符 7"/>
</p:tagLst>
</file>

<file path=ppt/tags/tag8.xml><?xml version="1.0" encoding="utf-8"?>
<p:tagLst xmlns:p="http://schemas.openxmlformats.org/presentationml/2006/main">
  <p:tag name="MH" val="20160512105222"/>
  <p:tag name="MH_LIBRARY" val="GRAPHIC"/>
  <p:tag name="MH_ORDER" val="直接连接符 8"/>
</p:tagLst>
</file>

<file path=ppt/tags/tag9.xml><?xml version="1.0" encoding="utf-8"?>
<p:tagLst xmlns:p="http://schemas.openxmlformats.org/presentationml/2006/main">
  <p:tag name="MH" val="20160512105222"/>
  <p:tag name="MH_LIBRARY" val="GRAPHIC"/>
  <p:tag name="MH_ORDER" val="任意多边形 15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1378</Words>
  <Application>WPS 演示</Application>
  <PresentationFormat>全屏显示(4:3)</PresentationFormat>
  <Paragraphs>143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14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Wingdings</vt:lpstr>
      <vt:lpstr>Calibri</vt:lpstr>
      <vt:lpstr>Impact</vt:lpstr>
      <vt:lpstr>Calibri Light</vt:lpstr>
      <vt:lpstr>Arial Unicode MS</vt:lpstr>
      <vt:lpstr>Century Gothic</vt:lpstr>
      <vt:lpstr>Office 主题</vt:lpstr>
      <vt:lpstr>1_Office 主题</vt:lpstr>
      <vt:lpstr>自定义设计方案</vt:lpstr>
      <vt:lpstr>1_自定义设计方案</vt:lpstr>
      <vt:lpstr>Spring系列框架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设计模式</dc:title>
  <dc:creator>Administrator</dc:creator>
  <cp:lastModifiedBy>Administrator</cp:lastModifiedBy>
  <cp:revision>252</cp:revision>
  <dcterms:created xsi:type="dcterms:W3CDTF">2017-12-02T05:36:00Z</dcterms:created>
  <dcterms:modified xsi:type="dcterms:W3CDTF">2018-01-16T03:14:04Z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