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67" r:id="rId8"/>
    <p:sldId id="331" r:id="rId9"/>
    <p:sldId id="366" r:id="rId10"/>
    <p:sldId id="360" r:id="rId11"/>
    <p:sldId id="368" r:id="rId12"/>
    <p:sldId id="361" r:id="rId13"/>
    <p:sldId id="362" r:id="rId14"/>
    <p:sldId id="378" r:id="rId15"/>
    <p:sldId id="383" r:id="rId16"/>
    <p:sldId id="363" r:id="rId17"/>
    <p:sldId id="379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76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Spring</a:t>
            </a:r>
            <a:r>
              <a:rPr lang="zh-CN" altLang="en-US" dirty="0"/>
              <a:t>系列框架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Tm="205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35255" y="978535"/>
            <a:ext cx="868743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r>
              <a:rPr lang="en-US" altLang="zh-CN" dirty="0" smtClean="0">
                <a:sym typeface="+mn-ea"/>
              </a:rPr>
              <a:t>         </a:t>
            </a:r>
            <a:r>
              <a:rPr lang="zh-CN" altLang="zh-CN" dirty="0" smtClean="0">
                <a:sym typeface="+mn-ea"/>
              </a:rPr>
              <a:t>配置管理、服务治理、断路器、智能路由、微代理、总线控制、全局锁、决策竞选、分布式会话、集群状态管理等。</a:t>
            </a:r>
            <a:endParaRPr lang="zh-CN" altLang="zh-CN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3869690" y="332930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4" name="云形 3"/>
          <p:cNvSpPr/>
          <p:nvPr/>
        </p:nvSpPr>
        <p:spPr>
          <a:xfrm>
            <a:off x="2728595" y="205168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eureka</a:t>
            </a:r>
            <a:endParaRPr lang="en-US" altLang="zh-CN"/>
          </a:p>
        </p:txBody>
      </p:sp>
      <p:sp>
        <p:nvSpPr>
          <p:cNvPr id="5" name="云形 4"/>
          <p:cNvSpPr/>
          <p:nvPr/>
        </p:nvSpPr>
        <p:spPr>
          <a:xfrm>
            <a:off x="1049020" y="263334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Ribbon</a:t>
            </a:r>
            <a:endParaRPr lang="en-US" altLang="zh-CN"/>
          </a:p>
        </p:txBody>
      </p:sp>
      <p:sp>
        <p:nvSpPr>
          <p:cNvPr id="7" name="云形 6"/>
          <p:cNvSpPr/>
          <p:nvPr/>
        </p:nvSpPr>
        <p:spPr>
          <a:xfrm>
            <a:off x="1739265" y="50603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Hystrix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4917440" y="205168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Feign</a:t>
            </a:r>
            <a:endParaRPr lang="en-US" altLang="zh-CN"/>
          </a:p>
        </p:txBody>
      </p:sp>
      <p:sp>
        <p:nvSpPr>
          <p:cNvPr id="10" name="云形 9"/>
          <p:cNvSpPr/>
          <p:nvPr/>
        </p:nvSpPr>
        <p:spPr>
          <a:xfrm>
            <a:off x="6114415" y="332930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Zuul</a:t>
            </a:r>
            <a:endParaRPr lang="en-US" altLang="zh-CN"/>
          </a:p>
        </p:txBody>
      </p:sp>
      <p:sp>
        <p:nvSpPr>
          <p:cNvPr id="11" name="云形 10"/>
          <p:cNvSpPr/>
          <p:nvPr/>
        </p:nvSpPr>
        <p:spPr>
          <a:xfrm>
            <a:off x="6211570" y="50603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Config</a:t>
            </a:r>
            <a:endParaRPr lang="en-US" altLang="zh-CN"/>
          </a:p>
        </p:txBody>
      </p:sp>
      <p:sp>
        <p:nvSpPr>
          <p:cNvPr id="12" name="云形 11"/>
          <p:cNvSpPr/>
          <p:nvPr/>
        </p:nvSpPr>
        <p:spPr>
          <a:xfrm>
            <a:off x="3502025" y="546608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Bus</a:t>
            </a:r>
            <a:endParaRPr lang="en-US" altLang="zh-CN"/>
          </a:p>
        </p:txBody>
      </p:sp>
      <p:sp>
        <p:nvSpPr>
          <p:cNvPr id="13" name="云形 12"/>
          <p:cNvSpPr/>
          <p:nvPr/>
        </p:nvSpPr>
        <p:spPr>
          <a:xfrm>
            <a:off x="4699000" y="45294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Stream</a:t>
            </a:r>
            <a:endParaRPr lang="en-US" altLang="zh-CN"/>
          </a:p>
        </p:txBody>
      </p:sp>
      <p:sp>
        <p:nvSpPr>
          <p:cNvPr id="14" name="云形 13"/>
          <p:cNvSpPr/>
          <p:nvPr/>
        </p:nvSpPr>
        <p:spPr>
          <a:xfrm>
            <a:off x="2086610" y="36150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Sleuth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67455" y="2826385"/>
            <a:ext cx="527685" cy="528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0"/>
          </p:cNvCxnSpPr>
          <p:nvPr/>
        </p:nvCxnSpPr>
        <p:spPr>
          <a:xfrm flipH="1" flipV="1">
            <a:off x="2463165" y="3090545"/>
            <a:ext cx="147447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0"/>
          </p:cNvCxnSpPr>
          <p:nvPr/>
        </p:nvCxnSpPr>
        <p:spPr>
          <a:xfrm flipH="1">
            <a:off x="3500755" y="3936365"/>
            <a:ext cx="381635" cy="135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59125" y="4214495"/>
            <a:ext cx="1042670" cy="1043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1"/>
          </p:cNvCxnSpPr>
          <p:nvPr/>
        </p:nvCxnSpPr>
        <p:spPr>
          <a:xfrm flipH="1">
            <a:off x="4180840" y="4242435"/>
            <a:ext cx="327025" cy="1223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3"/>
          </p:cNvCxnSpPr>
          <p:nvPr/>
        </p:nvCxnSpPr>
        <p:spPr>
          <a:xfrm>
            <a:off x="4883785" y="4144645"/>
            <a:ext cx="523240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0"/>
          </p:cNvCxnSpPr>
          <p:nvPr/>
        </p:nvCxnSpPr>
        <p:spPr>
          <a:xfrm>
            <a:off x="5144770" y="3786505"/>
            <a:ext cx="1978660" cy="1142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20005" y="3546475"/>
            <a:ext cx="1057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730750" y="2921635"/>
            <a:ext cx="375285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9885" y="1082040"/>
            <a:ext cx="8198485" cy="440817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Eureka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：服务治理组件、实现各个微服务实例的注册和发现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Ribbon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：客户端负载均衡组件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Hystrix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：容错服务组件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Feign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 整合了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Ribbon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Hystrix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Zuul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：网关组件，提供智能路由和访问过滤等功能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Config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：分布式配置中心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Stream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：轻量级的消息驱动的微服务框架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Bus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：事件、消息总线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Sleuth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：分布式跟踪服务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 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950595"/>
            <a:ext cx="8590280" cy="4390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0" y="5638165"/>
            <a:ext cx="3979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分布式系统架构</a:t>
            </a:r>
            <a:endParaRPr lang="zh-CN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421245" cy="3794125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MVC</a:t>
            </a:r>
            <a:r>
              <a:rPr lang="zh-CN" altLang="zh-CN" dirty="0" smtClean="0">
                <a:sym typeface="+mn-ea"/>
              </a:rPr>
              <a:t>：基于Java的实现了Web MVC架构模式的请求驱动类型的轻量级Web框架，简化了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：通过起步依赖和自动配置简化了</a:t>
            </a:r>
            <a:r>
              <a:rPr lang="en-US" altLang="zh-CN" dirty="0" smtClean="0">
                <a:sym typeface="+mn-ea"/>
              </a:rPr>
              <a:t>Spring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Cloud</a:t>
            </a:r>
            <a:r>
              <a:rPr lang="zh-CN" altLang="en-US" dirty="0" smtClean="0">
                <a:sym typeface="+mn-ea"/>
              </a:rPr>
              <a:t>：解决微服务架构实施的综合性解决框架、整合其他框架作为基础部件并在此基础上创建了边缘组件，每个微服务构建于</a:t>
            </a: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之上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2000" dirty="0" smtClean="0">
              <a:sym typeface="+mn-ea"/>
            </a:endParaRPr>
          </a:p>
          <a:p>
            <a:pPr marL="342900" indent="-34290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230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007995" y="1694815"/>
            <a:ext cx="4740275" cy="319913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MVC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6447790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883285"/>
            <a:ext cx="6870065" cy="3971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2" y="4929510"/>
            <a:ext cx="363235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旗下各个顶级项目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MVC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MVC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83907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-mvc_archiyectur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873760"/>
            <a:ext cx="5216525" cy="35052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18005" y="4584065"/>
            <a:ext cx="5216525" cy="138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简化</a:t>
            </a:r>
            <a:r>
              <a:rPr lang="en-US" altLang="zh-CN"/>
              <a:t>Web</a:t>
            </a:r>
            <a:r>
              <a:rPr lang="zh-CN" altLang="en-US"/>
              <a:t>层开发、天生与</a:t>
            </a:r>
            <a:r>
              <a:rPr lang="en-US" altLang="zh-CN"/>
              <a:t>Spring</a:t>
            </a:r>
            <a:r>
              <a:rPr lang="zh-CN" altLang="en-US"/>
              <a:t>框架集成、简单的</a:t>
            </a:r>
            <a:r>
              <a:rPr lang="en-US" altLang="zh-CN"/>
              <a:t>Web</a:t>
            </a:r>
            <a:r>
              <a:rPr lang="zh-CN" altLang="en-US"/>
              <a:t>层单元测试、丰富的视图技术集成、灵活的数据绑定机制、简单的异常处理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Boot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8200390" cy="5616575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一个项目结构</a:t>
            </a:r>
            <a:endParaRPr lang="zh-CN" altLang="zh-CN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一个</a:t>
            </a:r>
            <a:r>
              <a:rPr lang="en-US" altLang="zh-CN" sz="2000" dirty="0" smtClean="0">
                <a:sym typeface="+mn-ea"/>
              </a:rPr>
              <a:t>web.xml</a:t>
            </a:r>
            <a:r>
              <a:rPr lang="zh-CN" altLang="zh-CN" sz="2000" dirty="0" smtClean="0">
                <a:sym typeface="+mn-ea"/>
              </a:rPr>
              <a:t>文件</a:t>
            </a:r>
            <a:endParaRPr lang="zh-CN" altLang="zh-CN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启用</a:t>
            </a:r>
            <a:r>
              <a:rPr lang="en-US" altLang="zh-CN" sz="2000" dirty="0" smtClean="0">
                <a:sym typeface="+mn-ea"/>
              </a:rPr>
              <a:t>Spring MVC</a:t>
            </a:r>
            <a:r>
              <a:rPr lang="zh-CN" altLang="en-US" sz="2000" dirty="0" smtClean="0">
                <a:sym typeface="+mn-ea"/>
              </a:rPr>
              <a:t>的</a:t>
            </a:r>
            <a:r>
              <a:rPr lang="en-US" altLang="zh-CN" sz="2000" dirty="0" smtClean="0">
                <a:sym typeface="+mn-ea"/>
              </a:rPr>
              <a:t>Spring</a:t>
            </a:r>
            <a:r>
              <a:rPr lang="zh-CN" altLang="en-US" sz="2000" dirty="0" smtClean="0">
                <a:sym typeface="+mn-ea"/>
              </a:rPr>
              <a:t>配置</a:t>
            </a:r>
            <a:endParaRPr lang="zh-CN" altLang="en-US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en-US" sz="2000" dirty="0" smtClean="0">
                <a:sym typeface="+mn-ea"/>
              </a:rPr>
              <a:t>一个控制器类</a:t>
            </a:r>
            <a:endParaRPr lang="zh-CN" altLang="en-US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zh-CN" sz="2000" dirty="0" smtClean="0">
                <a:sym typeface="+mn-ea"/>
              </a:rPr>
              <a:t>Web</a:t>
            </a:r>
            <a:r>
              <a:rPr lang="zh-CN" altLang="en-US" sz="2000" dirty="0" smtClean="0">
                <a:sym typeface="+mn-ea"/>
              </a:rPr>
              <a:t>应用服务器</a:t>
            </a: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5185" y="1020445"/>
            <a:ext cx="1932940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5185" y="1421765"/>
            <a:ext cx="209232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5185" y="1830070"/>
            <a:ext cx="352234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5185" y="2642235"/>
            <a:ext cx="193230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54102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起步依赖</a:t>
            </a:r>
            <a:endParaRPr lang="zh-CN" altLang="zh-CN" sz="2000"/>
          </a:p>
        </p:txBody>
      </p:sp>
      <p:sp>
        <p:nvSpPr>
          <p:cNvPr id="13" name="菱形 12"/>
          <p:cNvSpPr/>
          <p:nvPr/>
        </p:nvSpPr>
        <p:spPr>
          <a:xfrm>
            <a:off x="204216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自动配置</a:t>
            </a:r>
            <a:endParaRPr lang="zh-CN" altLang="zh-CN" sz="2000"/>
          </a:p>
        </p:txBody>
      </p:sp>
      <p:sp>
        <p:nvSpPr>
          <p:cNvPr id="14" name="菱形 13"/>
          <p:cNvSpPr/>
          <p:nvPr/>
        </p:nvSpPr>
        <p:spPr>
          <a:xfrm>
            <a:off x="351663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命令行界面</a:t>
            </a:r>
            <a:endParaRPr lang="zh-CN" altLang="zh-CN" sz="2000"/>
          </a:p>
        </p:txBody>
      </p:sp>
      <p:sp>
        <p:nvSpPr>
          <p:cNvPr id="15" name="菱形 14"/>
          <p:cNvSpPr/>
          <p:nvPr/>
        </p:nvSpPr>
        <p:spPr>
          <a:xfrm>
            <a:off x="501269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stand-alone</a:t>
            </a:r>
            <a:endParaRPr lang="en-US" altLang="zh-CN" sz="2400"/>
          </a:p>
        </p:txBody>
      </p:sp>
      <p:sp>
        <p:nvSpPr>
          <p:cNvPr id="16" name="菱形 15"/>
          <p:cNvSpPr/>
          <p:nvPr/>
        </p:nvSpPr>
        <p:spPr>
          <a:xfrm>
            <a:off x="652018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Actuator</a:t>
            </a:r>
            <a:endParaRPr lang="en-US" altLang="zh-CN" sz="2400"/>
          </a:p>
        </p:txBody>
      </p:sp>
    </p:spTree>
  </p:cSld>
  <p:clrMapOvr>
    <a:masterClrMapping/>
  </p:clrMapOvr>
  <p:transition advTm="12074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40180" y="2457450"/>
            <a:ext cx="143573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dan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075055"/>
            <a:ext cx="2731770" cy="3372485"/>
          </a:xfrm>
          <a:prstGeom prst="rect">
            <a:avLst/>
          </a:prstGeom>
        </p:spPr>
      </p:pic>
      <p:pic>
        <p:nvPicPr>
          <p:cNvPr id="3" name="图片 2" descr="mic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075055"/>
            <a:ext cx="4354830" cy="34785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23260" y="2550795"/>
            <a:ext cx="12166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163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开发效率低</a:t>
            </a:r>
            <a:endParaRPr lang="zh-CN" altLang="zh-CN"/>
          </a:p>
          <a:p>
            <a:pPr algn="ctr"/>
            <a:r>
              <a:rPr lang="zh-CN" altLang="zh-CN"/>
              <a:t>代码维护难</a:t>
            </a:r>
            <a:endParaRPr lang="zh-CN" altLang="zh-CN"/>
          </a:p>
          <a:p>
            <a:pPr algn="ctr"/>
            <a:r>
              <a:rPr lang="zh-CN" altLang="zh-CN"/>
              <a:t>稳定性不高</a:t>
            </a:r>
            <a:endParaRPr lang="zh-CN" altLang="zh-CN"/>
          </a:p>
          <a:p>
            <a:pPr algn="ctr"/>
            <a:r>
              <a:rPr lang="zh-CN" altLang="zh-CN"/>
              <a:t>扩展性不够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0352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跨平台</a:t>
            </a:r>
            <a:endParaRPr lang="zh-CN" altLang="en-US"/>
          </a:p>
          <a:p>
            <a:pPr algn="ctr"/>
            <a:r>
              <a:rPr lang="zh-CN" altLang="zh-CN"/>
              <a:t>自动化部署</a:t>
            </a:r>
            <a:endParaRPr lang="zh-CN" altLang="zh-CN"/>
          </a:p>
          <a:p>
            <a:pPr algn="ctr"/>
            <a:r>
              <a:rPr lang="zh-CN" altLang="zh-CN"/>
              <a:t>服务组件化</a:t>
            </a:r>
            <a:endParaRPr lang="zh-CN" altLang="zh-CN"/>
          </a:p>
          <a:p>
            <a:pPr algn="ctr"/>
            <a:r>
              <a:rPr lang="zh-CN" altLang="zh-CN"/>
              <a:t>易于扩展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全屏显示(4:3)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Calibri</vt:lpstr>
      <vt:lpstr>Impact</vt:lpstr>
      <vt:lpstr>Calibri Light</vt:lpstr>
      <vt:lpstr>Arial Unicode MS</vt:lpstr>
      <vt:lpstr>Century Gothic</vt:lpstr>
      <vt:lpstr>Office 主题</vt:lpstr>
      <vt:lpstr>1_Office 主题</vt:lpstr>
      <vt:lpstr>自定义设计方案</vt:lpstr>
      <vt:lpstr>1_自定义设计方案</vt:lpstr>
      <vt:lpstr>Spring系列框架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Administrator</cp:lastModifiedBy>
  <cp:revision>244</cp:revision>
  <dcterms:created xsi:type="dcterms:W3CDTF">2017-12-02T05:36:00Z</dcterms:created>
  <dcterms:modified xsi:type="dcterms:W3CDTF">2018-01-15T12:53:34Z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