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058BD74-C367-45C0-89CD-0C03D78AE47C}">
  <a:tblStyle styleId="{F058BD74-C367-45C0-89CD-0C03D78AE47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Mono-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39386562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39386562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339386562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339386562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3393865627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3393865627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90d1e06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90d1e06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d90d1e06f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d90d1e06f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d90d1e06f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d90d1e06f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90d1e06f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90d1e06f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d90d1e06f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d90d1e06f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90d1e06f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d90d1e06f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90d1e06f1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90d1e06f1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3938656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3938656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34f1882df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34f1882df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d90d1e06f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d90d1e06f1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3393865627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339386562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339386562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339386562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339386562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339386562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339386562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339386562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39386562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39386562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39386562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39386562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39386562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39386562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Satellites - Lab0</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Extra Reading Material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nvSpPr>
        <p:spPr>
          <a:xfrm>
            <a:off x="444000" y="1119825"/>
            <a:ext cx="7882200" cy="228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a:solidFill>
                  <a:schemeClr val="dk2"/>
                </a:solidFill>
              </a:rPr>
              <a:t>One Image with Multiple Layers</a:t>
            </a:r>
            <a:br>
              <a:rPr b="1" lang="en">
                <a:solidFill>
                  <a:schemeClr val="dk2"/>
                </a:solidFill>
              </a:rPr>
            </a:br>
            <a:r>
              <a:rPr lang="en">
                <a:solidFill>
                  <a:schemeClr val="dk2"/>
                </a:solidFill>
              </a:rPr>
              <a:t>A </a:t>
            </a:r>
            <a:r>
              <a:rPr b="1" lang="en">
                <a:solidFill>
                  <a:schemeClr val="dk2"/>
                </a:solidFill>
              </a:rPr>
              <a:t>TIFF file</a:t>
            </a:r>
            <a:r>
              <a:rPr lang="en">
                <a:solidFill>
                  <a:schemeClr val="dk2"/>
                </a:solidFill>
              </a:rPr>
              <a:t> can hold multiple layers within a single image, making it useful for various applications.</a:t>
            </a:r>
            <a:endParaRPr>
              <a:solidFill>
                <a:schemeClr val="dk2"/>
              </a:solidFill>
            </a:endParaRPr>
          </a:p>
          <a:p>
            <a:pPr indent="0" lvl="0" marL="0" rtl="0" algn="l">
              <a:lnSpc>
                <a:spcPct val="115000"/>
              </a:lnSpc>
              <a:spcBef>
                <a:spcPts val="1200"/>
              </a:spcBef>
              <a:spcAft>
                <a:spcPts val="1200"/>
              </a:spcAft>
              <a:buNone/>
            </a:pPr>
            <a:r>
              <a:rPr lang="en">
                <a:solidFill>
                  <a:schemeClr val="dk2"/>
                </a:solidFill>
              </a:rPr>
              <a:t>📌 </a:t>
            </a:r>
            <a:r>
              <a:rPr b="1" lang="en">
                <a:solidFill>
                  <a:schemeClr val="dk2"/>
                </a:solidFill>
              </a:rPr>
              <a:t>Photoshop</a:t>
            </a:r>
            <a:r>
              <a:rPr lang="en">
                <a:solidFill>
                  <a:schemeClr val="dk2"/>
                </a:solidFill>
              </a:rPr>
              <a:t> → A brochure design with separate </a:t>
            </a:r>
            <a:r>
              <a:rPr b="1" lang="en">
                <a:solidFill>
                  <a:schemeClr val="dk2"/>
                </a:solidFill>
              </a:rPr>
              <a:t>text, background, and logo</a:t>
            </a:r>
            <a:r>
              <a:rPr lang="en">
                <a:solidFill>
                  <a:schemeClr val="dk2"/>
                </a:solidFill>
              </a:rPr>
              <a:t> layers for easy editing.</a:t>
            </a:r>
            <a:br>
              <a:rPr lang="en">
                <a:solidFill>
                  <a:schemeClr val="dk2"/>
                </a:solidFill>
              </a:rPr>
            </a:br>
            <a:r>
              <a:rPr lang="en">
                <a:solidFill>
                  <a:schemeClr val="dk2"/>
                </a:solidFill>
              </a:rPr>
              <a:t>📌 </a:t>
            </a:r>
            <a:r>
              <a:rPr b="1" lang="en">
                <a:solidFill>
                  <a:schemeClr val="dk2"/>
                </a:solidFill>
              </a:rPr>
              <a:t>Satellite Imaging</a:t>
            </a:r>
            <a:r>
              <a:rPr lang="en">
                <a:solidFill>
                  <a:schemeClr val="dk2"/>
                </a:solidFill>
              </a:rPr>
              <a:t> → A satellite image storing different </a:t>
            </a:r>
            <a:r>
              <a:rPr b="1" lang="en">
                <a:solidFill>
                  <a:schemeClr val="dk2"/>
                </a:solidFill>
              </a:rPr>
              <a:t>spectral bands</a:t>
            </a:r>
            <a:r>
              <a:rPr lang="en">
                <a:solidFill>
                  <a:schemeClr val="dk2"/>
                </a:solidFill>
              </a:rPr>
              <a:t> in separate layers (</a:t>
            </a:r>
            <a:r>
              <a:rPr b="1" lang="en">
                <a:solidFill>
                  <a:schemeClr val="dk2"/>
                </a:solidFill>
              </a:rPr>
              <a:t>Red, Green, Blue, Infrared, etc.</a:t>
            </a:r>
            <a:r>
              <a:rPr lang="en">
                <a:solidFill>
                  <a:schemeClr val="dk2"/>
                </a:solidFill>
              </a:rPr>
              <a:t>).</a:t>
            </a:r>
            <a:br>
              <a:rPr lang="en">
                <a:solidFill>
                  <a:schemeClr val="dk2"/>
                </a:solidFill>
              </a:rPr>
            </a:br>
            <a:r>
              <a:rPr lang="en">
                <a:solidFill>
                  <a:schemeClr val="dk2"/>
                </a:solidFill>
              </a:rPr>
              <a:t>📌 </a:t>
            </a:r>
            <a:r>
              <a:rPr b="1" lang="en">
                <a:solidFill>
                  <a:schemeClr val="dk2"/>
                </a:solidFill>
              </a:rPr>
              <a:t>Medical Imaging</a:t>
            </a:r>
            <a:r>
              <a:rPr lang="en">
                <a:solidFill>
                  <a:schemeClr val="dk2"/>
                </a:solidFill>
              </a:rPr>
              <a:t> → Storing different </a:t>
            </a:r>
            <a:r>
              <a:rPr b="1" lang="en">
                <a:solidFill>
                  <a:schemeClr val="dk2"/>
                </a:solidFill>
              </a:rPr>
              <a:t>views or processed versions</a:t>
            </a:r>
            <a:r>
              <a:rPr lang="en">
                <a:solidFill>
                  <a:schemeClr val="dk2"/>
                </a:solidFill>
              </a:rPr>
              <a:t> of the same scan.</a:t>
            </a:r>
            <a:endParaRPr>
              <a:solidFill>
                <a:schemeClr val="dk2"/>
              </a:solidFill>
            </a:endParaRPr>
          </a:p>
        </p:txBody>
      </p:sp>
      <p:sp>
        <p:nvSpPr>
          <p:cNvPr id="111" name="Google Shape;111;p2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t/>
            </a:r>
            <a:endParaRPr/>
          </a:p>
        </p:txBody>
      </p:sp>
      <p:sp>
        <p:nvSpPr>
          <p:cNvPr id="112" name="Google Shape;112;p22"/>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TIFF Format: Multi-Layer Images</a:t>
            </a:r>
            <a:endParaRPr sz="2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444000" y="1119825"/>
            <a:ext cx="7882200" cy="2040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None/>
            </a:pPr>
            <a:r>
              <a:rPr b="1" lang="en">
                <a:solidFill>
                  <a:schemeClr val="dk2"/>
                </a:solidFill>
              </a:rPr>
              <a:t>Multiple Images in One File</a:t>
            </a:r>
            <a:br>
              <a:rPr lang="en">
                <a:solidFill>
                  <a:schemeClr val="dk2"/>
                </a:solidFill>
              </a:rPr>
            </a:br>
            <a:r>
              <a:rPr lang="en">
                <a:solidFill>
                  <a:schemeClr val="dk2"/>
                </a:solidFill>
              </a:rPr>
              <a:t>A TIFF file can also store multiple images within a single file, making it useful for handling image sequences.</a:t>
            </a:r>
            <a:endParaRPr>
              <a:solidFill>
                <a:schemeClr val="dk2"/>
              </a:solidFill>
            </a:endParaRPr>
          </a:p>
          <a:p>
            <a:pPr indent="0" lvl="0" marL="0" marR="0" rtl="0" algn="l">
              <a:lnSpc>
                <a:spcPct val="115000"/>
              </a:lnSpc>
              <a:spcBef>
                <a:spcPts val="1200"/>
              </a:spcBef>
              <a:spcAft>
                <a:spcPts val="1200"/>
              </a:spcAft>
              <a:buNone/>
            </a:pPr>
            <a:r>
              <a:rPr lang="en">
                <a:solidFill>
                  <a:schemeClr val="dk2"/>
                </a:solidFill>
              </a:rPr>
              <a:t>📌 Photoshop → A multi-page magazine or brochure saved as a single TIFF file.</a:t>
            </a:r>
            <a:br>
              <a:rPr lang="en">
                <a:solidFill>
                  <a:schemeClr val="dk2"/>
                </a:solidFill>
              </a:rPr>
            </a:br>
            <a:r>
              <a:rPr lang="en">
                <a:solidFill>
                  <a:schemeClr val="dk2"/>
                </a:solidFill>
              </a:rPr>
              <a:t>📌 Satellite Imaging → A time-series dataset tracking deforestation from 2020 to 2022 in one file.</a:t>
            </a:r>
            <a:br>
              <a:rPr lang="en">
                <a:solidFill>
                  <a:schemeClr val="dk2"/>
                </a:solidFill>
              </a:rPr>
            </a:br>
            <a:r>
              <a:rPr lang="en">
                <a:solidFill>
                  <a:schemeClr val="dk2"/>
                </a:solidFill>
              </a:rPr>
              <a:t>📌 Medical Imaging → A CT or MRI scan where each image slice represents a different depth of the body.</a:t>
            </a:r>
            <a:endParaRPr>
              <a:solidFill>
                <a:schemeClr val="dk2"/>
              </a:solidFill>
            </a:endParaRPr>
          </a:p>
        </p:txBody>
      </p:sp>
      <p:sp>
        <p:nvSpPr>
          <p:cNvPr id="118" name="Google Shape;118;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t/>
            </a:r>
            <a:endParaRPr/>
          </a:p>
        </p:txBody>
      </p:sp>
      <p:sp>
        <p:nvSpPr>
          <p:cNvPr id="119" name="Google Shape;119;p23"/>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TIFF Format: Multi-Image Files</a:t>
            </a:r>
            <a:endParaRPr sz="24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nvSpPr>
        <p:spPr>
          <a:xfrm>
            <a:off x="0" y="0"/>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100">
              <a:solidFill>
                <a:schemeClr val="dk1"/>
              </a:solidFill>
            </a:endParaRPr>
          </a:p>
        </p:txBody>
      </p:sp>
      <p:sp>
        <p:nvSpPr>
          <p:cNvPr id="125" name="Google Shape;125;p24"/>
          <p:cNvSpPr txBox="1"/>
          <p:nvPr/>
        </p:nvSpPr>
        <p:spPr>
          <a:xfrm>
            <a:off x="444000" y="1119825"/>
            <a:ext cx="7882200" cy="8019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None/>
            </a:pPr>
            <a:r>
              <a:rPr lang="en">
                <a:solidFill>
                  <a:schemeClr val="dk2"/>
                </a:solidFill>
              </a:rPr>
              <a:t>GeoTIFF is an extension of TIFF that includes georeferencing metadata (e.g. resolution).</a:t>
            </a:r>
            <a:endParaRPr>
              <a:solidFill>
                <a:schemeClr val="dk2"/>
              </a:solidFill>
            </a:endParaRPr>
          </a:p>
          <a:p>
            <a:pPr indent="0" lvl="0" marL="0" marR="0" rtl="0" algn="l">
              <a:lnSpc>
                <a:spcPct val="115000"/>
              </a:lnSpc>
              <a:spcBef>
                <a:spcPts val="1200"/>
              </a:spcBef>
              <a:spcAft>
                <a:spcPts val="1200"/>
              </a:spcAft>
              <a:buNone/>
            </a:pPr>
            <a:r>
              <a:t/>
            </a:r>
            <a:endParaRPr>
              <a:solidFill>
                <a:schemeClr val="dk2"/>
              </a:solidFill>
            </a:endParaRPr>
          </a:p>
        </p:txBody>
      </p:sp>
      <p:sp>
        <p:nvSpPr>
          <p:cNvPr id="126" name="Google Shape;126;p24"/>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GeoTIFF</a:t>
            </a:r>
            <a:endParaRPr sz="24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ctrTitle"/>
          </p:nvPr>
        </p:nvSpPr>
        <p:spPr>
          <a:xfrm>
            <a:off x="311708" y="1545450"/>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Back to the true-color images,</a:t>
            </a:r>
            <a:endParaRPr/>
          </a:p>
          <a:p>
            <a:pPr indent="0" lvl="0" marL="0" rtl="0" algn="ctr">
              <a:spcBef>
                <a:spcPts val="0"/>
              </a:spcBef>
              <a:spcAft>
                <a:spcPts val="0"/>
              </a:spcAft>
              <a:buNone/>
            </a:pPr>
            <a:r>
              <a:rPr lang="en"/>
              <a:t>How do we see them?</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pic>
        <p:nvPicPr>
          <p:cNvPr id="136" name="Google Shape;136;p26"/>
          <p:cNvPicPr preferRelativeResize="0"/>
          <p:nvPr/>
        </p:nvPicPr>
        <p:blipFill>
          <a:blip r:embed="rId3">
            <a:alphaModFix/>
          </a:blip>
          <a:stretch>
            <a:fillRect/>
          </a:stretch>
        </p:blipFill>
        <p:spPr>
          <a:xfrm>
            <a:off x="152400" y="1270725"/>
            <a:ext cx="8839200" cy="260204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ctrTitle"/>
          </p:nvPr>
        </p:nvSpPr>
        <p:spPr>
          <a:xfrm>
            <a:off x="311708" y="154545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What about Multispectral images?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8"/>
          <p:cNvPicPr preferRelativeResize="0"/>
          <p:nvPr/>
        </p:nvPicPr>
        <p:blipFill>
          <a:blip r:embed="rId3">
            <a:alphaModFix/>
          </a:blip>
          <a:stretch>
            <a:fillRect/>
          </a:stretch>
        </p:blipFill>
        <p:spPr>
          <a:xfrm>
            <a:off x="201300" y="917163"/>
            <a:ext cx="8839200" cy="3309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nvSpPr>
        <p:spPr>
          <a:xfrm>
            <a:off x="472550" y="955900"/>
            <a:ext cx="7564500" cy="1693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Most commonly, these images use bands of light from the </a:t>
            </a:r>
            <a:r>
              <a:rPr b="1" lang="en"/>
              <a:t>infrared part</a:t>
            </a:r>
            <a:r>
              <a:rPr lang="en"/>
              <a:t> of the light spectrum, in addition to those typically </a:t>
            </a:r>
            <a:r>
              <a:rPr b="1" lang="en"/>
              <a:t>visible</a:t>
            </a:r>
            <a:r>
              <a:rPr lang="en"/>
              <a:t> to the human eye. </a:t>
            </a:r>
            <a:endParaRPr/>
          </a:p>
          <a:p>
            <a:pPr indent="-317500" lvl="0" marL="457200" marR="0" rtl="0" algn="l">
              <a:lnSpc>
                <a:spcPct val="100000"/>
              </a:lnSpc>
              <a:spcBef>
                <a:spcPts val="0"/>
              </a:spcBef>
              <a:spcAft>
                <a:spcPts val="0"/>
              </a:spcAft>
              <a:buSzPts val="1400"/>
              <a:buChar char="-"/>
            </a:pPr>
            <a:r>
              <a:rPr lang="en"/>
              <a:t>Since we cannot typically see infrared light, we have to </a:t>
            </a:r>
            <a:r>
              <a:rPr b="1" lang="en"/>
              <a:t>map</a:t>
            </a:r>
            <a:r>
              <a:rPr lang="en"/>
              <a:t> the data on the light captured from these bands to visible ones</a:t>
            </a:r>
            <a:endParaRPr/>
          </a:p>
          <a:p>
            <a:pPr indent="-317500" lvl="0" marL="914400" marR="0" rtl="0" algn="l">
              <a:lnSpc>
                <a:spcPct val="100000"/>
              </a:lnSpc>
              <a:spcBef>
                <a:spcPts val="0"/>
              </a:spcBef>
              <a:spcAft>
                <a:spcPts val="0"/>
              </a:spcAft>
              <a:buSzPts val="1400"/>
              <a:buAutoNum type="arabicPeriod"/>
            </a:pPr>
            <a:r>
              <a:rPr lang="en"/>
              <a:t>Directly map them to create a “false colour” image.</a:t>
            </a:r>
            <a:endParaRPr/>
          </a:p>
          <a:p>
            <a:pPr indent="-317500" lvl="0" marL="914400" marR="0" rtl="0" algn="l">
              <a:lnSpc>
                <a:spcPct val="100000"/>
              </a:lnSpc>
              <a:spcBef>
                <a:spcPts val="0"/>
              </a:spcBef>
              <a:spcAft>
                <a:spcPts val="0"/>
              </a:spcAft>
              <a:buSzPts val="1400"/>
              <a:buAutoNum type="arabicPeriod"/>
            </a:pPr>
            <a:r>
              <a:rPr lang="en"/>
              <a:t>Band Ratios</a:t>
            </a:r>
            <a:endParaRPr/>
          </a:p>
          <a:p>
            <a:pPr indent="-317500" lvl="0" marL="914400" marR="0" rtl="0" algn="l">
              <a:lnSpc>
                <a:spcPct val="100000"/>
              </a:lnSpc>
              <a:spcBef>
                <a:spcPts val="0"/>
              </a:spcBef>
              <a:spcAft>
                <a:spcPts val="0"/>
              </a:spcAft>
              <a:buSzPts val="1400"/>
              <a:buAutoNum type="arabicPeriod"/>
            </a:pPr>
            <a:r>
              <a:rPr lang="en"/>
              <a:t>Band Indices</a:t>
            </a:r>
            <a:endParaRPr/>
          </a:p>
        </p:txBody>
      </p:sp>
      <p:sp>
        <p:nvSpPr>
          <p:cNvPr id="152" name="Google Shape;152;p29"/>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Multi-spectral Images</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nvSpPr>
        <p:spPr>
          <a:xfrm>
            <a:off x="476600" y="1118850"/>
            <a:ext cx="6892500" cy="1973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We will </a:t>
            </a:r>
            <a:r>
              <a:rPr lang="en"/>
              <a:t>use the bands in which the material </a:t>
            </a:r>
            <a:r>
              <a:rPr b="1" lang="en"/>
              <a:t>reflects a high amount</a:t>
            </a:r>
            <a:r>
              <a:rPr lang="en"/>
              <a:t> of light, alongside those in which it </a:t>
            </a:r>
            <a:r>
              <a:rPr b="1" lang="en"/>
              <a:t>mostly absorbs light</a:t>
            </a:r>
            <a:r>
              <a:rPr lang="en"/>
              <a:t>, to create a false colour composite.</a:t>
            </a:r>
            <a:endParaRPr/>
          </a:p>
          <a:p>
            <a:pPr indent="-317500" lvl="0" marL="457200" rtl="0" algn="l">
              <a:spcBef>
                <a:spcPts val="0"/>
              </a:spcBef>
              <a:spcAft>
                <a:spcPts val="0"/>
              </a:spcAft>
              <a:buSzPts val="1400"/>
              <a:buChar char="-"/>
            </a:pPr>
            <a:r>
              <a:rPr lang="en"/>
              <a:t>The different bands are mapped to visible colours in our false colour image as follows:</a:t>
            </a:r>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SWIR 2 band (7) → Red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SWIR 1 band (6) → Green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Red band (4) → Blue</a:t>
            </a:r>
            <a:endParaRPr/>
          </a:p>
        </p:txBody>
      </p:sp>
      <p:sp>
        <p:nvSpPr>
          <p:cNvPr id="158" name="Google Shape;158;p30"/>
          <p:cNvSpPr txBox="1"/>
          <p:nvPr/>
        </p:nvSpPr>
        <p:spPr>
          <a:xfrm>
            <a:off x="444000" y="342175"/>
            <a:ext cx="823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Case Study: </a:t>
            </a:r>
            <a:r>
              <a:rPr lang="en" sz="2400">
                <a:solidFill>
                  <a:schemeClr val="dk1"/>
                </a:solidFill>
              </a:rPr>
              <a:t>detecting</a:t>
            </a:r>
            <a:r>
              <a:rPr lang="en" sz="2400">
                <a:solidFill>
                  <a:schemeClr val="dk1"/>
                </a:solidFill>
              </a:rPr>
              <a:t> kaolinite using a False-color Image</a:t>
            </a:r>
            <a:endParaRPr sz="2400">
              <a:solidFill>
                <a:schemeClr val="dk1"/>
              </a:solidFill>
            </a:endParaRPr>
          </a:p>
        </p:txBody>
      </p:sp>
      <p:pic>
        <p:nvPicPr>
          <p:cNvPr id="159" name="Google Shape;159;p30"/>
          <p:cNvPicPr preferRelativeResize="0"/>
          <p:nvPr/>
        </p:nvPicPr>
        <p:blipFill>
          <a:blip r:embed="rId3">
            <a:alphaModFix/>
          </a:blip>
          <a:stretch>
            <a:fillRect/>
          </a:stretch>
        </p:blipFill>
        <p:spPr>
          <a:xfrm>
            <a:off x="2127750" y="3134325"/>
            <a:ext cx="4780676" cy="1826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ctrTitle"/>
          </p:nvPr>
        </p:nvSpPr>
        <p:spPr>
          <a:xfrm>
            <a:off x="311708" y="1477825"/>
            <a:ext cx="8520600" cy="2052600"/>
          </a:xfrm>
          <a:prstGeom prst="rect">
            <a:avLst/>
          </a:prstGeom>
        </p:spPr>
        <p:txBody>
          <a:bodyPr anchorCtr="0" anchor="b" bIns="91425" lIns="91425" spcFirstLastPara="1" rIns="91425" wrap="square" tIns="91425">
            <a:normAutofit/>
          </a:bodyPr>
          <a:lstStyle/>
          <a:p>
            <a:pPr indent="0" lvl="0" marL="0" marR="0" rtl="0" algn="ctr">
              <a:lnSpc>
                <a:spcPct val="100000"/>
              </a:lnSpc>
              <a:spcBef>
                <a:spcPts val="0"/>
              </a:spcBef>
              <a:spcAft>
                <a:spcPts val="0"/>
              </a:spcAft>
              <a:buNone/>
            </a:pPr>
            <a:r>
              <a:rPr lang="en"/>
              <a:t>Which</a:t>
            </a:r>
            <a:r>
              <a:rPr lang="en"/>
              <a:t> color should indicate</a:t>
            </a:r>
            <a:endParaRPr/>
          </a:p>
          <a:p>
            <a:pPr indent="0" lvl="0" marL="0" marR="0" rtl="0" algn="ctr">
              <a:lnSpc>
                <a:spcPct val="100000"/>
              </a:lnSpc>
              <a:spcBef>
                <a:spcPts val="0"/>
              </a:spcBef>
              <a:spcAft>
                <a:spcPts val="0"/>
              </a:spcAft>
              <a:buNone/>
            </a:pPr>
            <a:r>
              <a:rPr lang="en"/>
              <a:t>the </a:t>
            </a:r>
            <a:r>
              <a:rPr lang="en"/>
              <a:t>kaolinite</a:t>
            </a: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 </a:t>
            </a:r>
            <a:r>
              <a:rPr b="1" lang="en" sz="2400">
                <a:solidFill>
                  <a:schemeClr val="dk1"/>
                </a:solidFill>
              </a:rPr>
              <a:t>How are Satellites Related to Spatial Data?</a:t>
            </a:r>
            <a:endParaRPr sz="2400">
              <a:solidFill>
                <a:schemeClr val="dk1"/>
              </a:solidFill>
            </a:endParaRPr>
          </a:p>
        </p:txBody>
      </p:sp>
      <p:sp>
        <p:nvSpPr>
          <p:cNvPr id="61" name="Google Shape;61;p14"/>
          <p:cNvSpPr txBox="1"/>
          <p:nvPr/>
        </p:nvSpPr>
        <p:spPr>
          <a:xfrm>
            <a:off x="550250" y="1034550"/>
            <a:ext cx="7967700" cy="297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dk2"/>
              </a:buClr>
              <a:buSzPts val="1400"/>
              <a:buChar char="-"/>
            </a:pPr>
            <a:r>
              <a:rPr lang="en">
                <a:solidFill>
                  <a:schemeClr val="dk2"/>
                </a:solidFill>
              </a:rPr>
              <a:t>Satellite images are a type of spatial data, specifically, they fall under the raster data category.</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nvSpPr>
        <p:spPr>
          <a:xfrm>
            <a:off x="444000" y="342175"/>
            <a:ext cx="82395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Case Study: detecting kaolinite using a False-color Image</a:t>
            </a:r>
            <a:endParaRPr sz="2400">
              <a:solidFill>
                <a:schemeClr val="dk1"/>
              </a:solidFill>
            </a:endParaRPr>
          </a:p>
        </p:txBody>
      </p:sp>
      <p:sp>
        <p:nvSpPr>
          <p:cNvPr id="170" name="Google Shape;170;p32"/>
          <p:cNvSpPr txBox="1"/>
          <p:nvPr/>
        </p:nvSpPr>
        <p:spPr>
          <a:xfrm>
            <a:off x="476600" y="1118850"/>
            <a:ext cx="6892500" cy="15099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Based on the RGB mapping and the graph below, we expect low values in the red channel and high values in both the green and blue channels. This suggests that kaolinite should appear greenish-blue in the false-color image</a:t>
            </a:r>
            <a:endParaRPr/>
          </a:p>
          <a:p>
            <a:pPr indent="-317500" lvl="1" marL="914400" rtl="0" algn="l">
              <a:spcBef>
                <a:spcPts val="0"/>
              </a:spcBef>
              <a:spcAft>
                <a:spcPts val="0"/>
              </a:spcAft>
              <a:buSzPts val="1400"/>
              <a:buChar char="-"/>
            </a:pPr>
            <a:r>
              <a:rPr lang="en">
                <a:solidFill>
                  <a:schemeClr val="dk1"/>
                </a:solidFill>
              </a:rPr>
              <a:t>SWIR 2 band (7) → Red</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SWIR 1 band (6) → Green</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Red band (4) → Blue</a:t>
            </a:r>
            <a:endParaRPr/>
          </a:p>
        </p:txBody>
      </p:sp>
      <p:pic>
        <p:nvPicPr>
          <p:cNvPr id="171" name="Google Shape;171;p32"/>
          <p:cNvPicPr preferRelativeResize="0"/>
          <p:nvPr/>
        </p:nvPicPr>
        <p:blipFill>
          <a:blip r:embed="rId3">
            <a:alphaModFix/>
          </a:blip>
          <a:stretch>
            <a:fillRect/>
          </a:stretch>
        </p:blipFill>
        <p:spPr>
          <a:xfrm>
            <a:off x="2127750" y="3134325"/>
            <a:ext cx="4780676" cy="1826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pic>
        <p:nvPicPr>
          <p:cNvPr id="176" name="Google Shape;176;p33"/>
          <p:cNvPicPr preferRelativeResize="0"/>
          <p:nvPr/>
        </p:nvPicPr>
        <p:blipFill>
          <a:blip r:embed="rId3">
            <a:alphaModFix/>
          </a:blip>
          <a:stretch>
            <a:fillRect/>
          </a:stretch>
        </p:blipFill>
        <p:spPr>
          <a:xfrm>
            <a:off x="1206100" y="152400"/>
            <a:ext cx="6859929" cy="4838700"/>
          </a:xfrm>
          <a:prstGeom prst="rect">
            <a:avLst/>
          </a:prstGeom>
          <a:noFill/>
          <a:ln>
            <a:noFill/>
          </a:ln>
        </p:spPr>
      </p:pic>
      <p:cxnSp>
        <p:nvCxnSpPr>
          <p:cNvPr id="177" name="Google Shape;177;p33"/>
          <p:cNvCxnSpPr/>
          <p:nvPr/>
        </p:nvCxnSpPr>
        <p:spPr>
          <a:xfrm flipH="1">
            <a:off x="7157275" y="1303525"/>
            <a:ext cx="1265400" cy="543300"/>
          </a:xfrm>
          <a:prstGeom prst="straightConnector1">
            <a:avLst/>
          </a:prstGeom>
          <a:noFill/>
          <a:ln cap="flat" cmpd="sng" w="9525">
            <a:solidFill>
              <a:srgbClr val="990000"/>
            </a:solidFill>
            <a:prstDash val="solid"/>
            <a:round/>
            <a:headEnd len="med" w="med" type="none"/>
            <a:tailEnd len="med" w="med" type="triangle"/>
          </a:ln>
        </p:spPr>
      </p:cxnSp>
      <p:cxnSp>
        <p:nvCxnSpPr>
          <p:cNvPr id="178" name="Google Shape;178;p33"/>
          <p:cNvCxnSpPr/>
          <p:nvPr/>
        </p:nvCxnSpPr>
        <p:spPr>
          <a:xfrm flipH="1">
            <a:off x="6934575" y="2330050"/>
            <a:ext cx="1575000" cy="630000"/>
          </a:xfrm>
          <a:prstGeom prst="straightConnector1">
            <a:avLst/>
          </a:prstGeom>
          <a:noFill/>
          <a:ln cap="flat" cmpd="sng" w="9525">
            <a:solidFill>
              <a:srgbClr val="990000"/>
            </a:solidFill>
            <a:prstDash val="solid"/>
            <a:round/>
            <a:headEnd len="med" w="med" type="none"/>
            <a:tailEnd len="med" w="med" type="triangle"/>
          </a:ln>
        </p:spPr>
      </p:cxnSp>
      <p:cxnSp>
        <p:nvCxnSpPr>
          <p:cNvPr id="179" name="Google Shape;179;p33"/>
          <p:cNvCxnSpPr/>
          <p:nvPr/>
        </p:nvCxnSpPr>
        <p:spPr>
          <a:xfrm flipH="1">
            <a:off x="6217800" y="3226225"/>
            <a:ext cx="2378700" cy="846900"/>
          </a:xfrm>
          <a:prstGeom prst="straightConnector1">
            <a:avLst/>
          </a:prstGeom>
          <a:noFill/>
          <a:ln cap="flat" cmpd="sng" w="9525">
            <a:solidFill>
              <a:srgbClr val="99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 </a:t>
            </a:r>
            <a:r>
              <a:rPr b="1" lang="en" sz="2400">
                <a:solidFill>
                  <a:schemeClr val="dk1"/>
                </a:solidFill>
              </a:rPr>
              <a:t>What is Spatial Data?</a:t>
            </a:r>
            <a:endParaRPr sz="2400">
              <a:solidFill>
                <a:schemeClr val="dk1"/>
              </a:solidFill>
            </a:endParaRPr>
          </a:p>
        </p:txBody>
      </p:sp>
      <p:sp>
        <p:nvSpPr>
          <p:cNvPr id="67" name="Google Shape;67;p15"/>
          <p:cNvSpPr txBox="1"/>
          <p:nvPr/>
        </p:nvSpPr>
        <p:spPr>
          <a:xfrm>
            <a:off x="550250" y="1034550"/>
            <a:ext cx="7967700" cy="297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Spatial data, also known as </a:t>
            </a:r>
            <a:r>
              <a:rPr b="1" lang="en">
                <a:solidFill>
                  <a:schemeClr val="dk2"/>
                </a:solidFill>
              </a:rPr>
              <a:t>geo-spatial data</a:t>
            </a:r>
            <a:r>
              <a:rPr lang="en">
                <a:solidFill>
                  <a:schemeClr val="dk2"/>
                </a:solidFill>
              </a:rPr>
              <a:t>, encapsulates information about the physical locations and characteristics of natural or constructed features and boundaries on Earth.</a:t>
            </a:r>
            <a:endParaRPr>
              <a:solidFill>
                <a:schemeClr val="dk2"/>
              </a:solidFill>
            </a:endParaRPr>
          </a:p>
          <a:p>
            <a:pPr indent="0" lvl="0" marL="0" rtl="0" algn="l">
              <a:spcBef>
                <a:spcPts val="0"/>
              </a:spcBef>
              <a:spcAft>
                <a:spcPts val="0"/>
              </a:spcAft>
              <a:buNone/>
            </a:pPr>
            <a:r>
              <a:t/>
            </a:r>
            <a:endParaRPr>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There are </a:t>
            </a:r>
            <a:r>
              <a:rPr b="1" lang="en">
                <a:solidFill>
                  <a:schemeClr val="dk2"/>
                </a:solidFill>
              </a:rPr>
              <a:t>two main types of spatial data</a:t>
            </a:r>
            <a:r>
              <a:rPr lang="en">
                <a:solidFill>
                  <a:schemeClr val="dk2"/>
                </a:solidFill>
              </a:rPr>
              <a:t>:</a:t>
            </a:r>
            <a:endParaRPr>
              <a:solidFill>
                <a:schemeClr val="dk2"/>
              </a:solidFill>
            </a:endParaRPr>
          </a:p>
          <a:p>
            <a:pPr indent="-317500" lvl="0" marL="457200" rtl="0" algn="l">
              <a:lnSpc>
                <a:spcPct val="115000"/>
              </a:lnSpc>
              <a:spcBef>
                <a:spcPts val="1200"/>
              </a:spcBef>
              <a:spcAft>
                <a:spcPts val="0"/>
              </a:spcAft>
              <a:buClr>
                <a:schemeClr val="dk2"/>
              </a:buClr>
              <a:buSzPts val="1400"/>
              <a:buAutoNum type="arabicPeriod"/>
            </a:pPr>
            <a:r>
              <a:rPr b="1" lang="en">
                <a:solidFill>
                  <a:schemeClr val="dk2"/>
                </a:solidFill>
              </a:rPr>
              <a:t>Vector Data</a:t>
            </a:r>
            <a:endParaRPr b="1">
              <a:solidFill>
                <a:schemeClr val="dk2"/>
              </a:solidFill>
            </a:endParaRPr>
          </a:p>
          <a:p>
            <a:pPr indent="-317500" lvl="0" marL="457200" rtl="0" algn="l">
              <a:lnSpc>
                <a:spcPct val="115000"/>
              </a:lnSpc>
              <a:spcBef>
                <a:spcPts val="0"/>
              </a:spcBef>
              <a:spcAft>
                <a:spcPts val="0"/>
              </a:spcAft>
              <a:buClr>
                <a:schemeClr val="dk2"/>
              </a:buClr>
              <a:buSzPts val="1400"/>
              <a:buAutoNum type="arabicPeriod"/>
            </a:pPr>
            <a:r>
              <a:rPr b="1" lang="en">
                <a:solidFill>
                  <a:schemeClr val="dk2"/>
                </a:solidFill>
              </a:rPr>
              <a:t>Raster Data </a:t>
            </a:r>
            <a:endParaRPr b="1">
              <a:solidFill>
                <a:schemeClr val="dk2"/>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2"/>
                </a:solidFill>
              </a:rPr>
              <a:t>Other types are used along with them</a:t>
            </a:r>
            <a:endParaRPr>
              <a:solidFill>
                <a:schemeClr val="dk2"/>
              </a:solidFill>
            </a:endParaRPr>
          </a:p>
          <a:p>
            <a:pPr indent="-317500" lvl="0" marL="457200" rtl="0" algn="l">
              <a:lnSpc>
                <a:spcPct val="115000"/>
              </a:lnSpc>
              <a:spcBef>
                <a:spcPts val="1200"/>
              </a:spcBef>
              <a:spcAft>
                <a:spcPts val="0"/>
              </a:spcAft>
              <a:buClr>
                <a:schemeClr val="dk2"/>
              </a:buClr>
              <a:buSzPts val="1400"/>
              <a:buAutoNum type="arabicPeriod"/>
            </a:pPr>
            <a:r>
              <a:rPr b="1" lang="en">
                <a:solidFill>
                  <a:schemeClr val="dk2"/>
                </a:solidFill>
              </a:rPr>
              <a:t>Attribute Data</a:t>
            </a:r>
            <a:endParaRPr b="1">
              <a:solidFill>
                <a:schemeClr val="dk2"/>
              </a:solidFill>
            </a:endParaRPr>
          </a:p>
          <a:p>
            <a:pPr indent="-317500" lvl="0" marL="457200" rtl="0" algn="l">
              <a:lnSpc>
                <a:spcPct val="115000"/>
              </a:lnSpc>
              <a:spcBef>
                <a:spcPts val="0"/>
              </a:spcBef>
              <a:spcAft>
                <a:spcPts val="0"/>
              </a:spcAft>
              <a:buClr>
                <a:schemeClr val="dk2"/>
              </a:buClr>
              <a:buSzPts val="1400"/>
              <a:buAutoNum type="arabicPeriod"/>
            </a:pPr>
            <a:r>
              <a:rPr b="1" lang="en">
                <a:solidFill>
                  <a:schemeClr val="dk2"/>
                </a:solidFill>
              </a:rPr>
              <a:t>Temporal Data</a:t>
            </a:r>
            <a:endParaRPr>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Vector Data</a:t>
            </a:r>
            <a:endParaRPr sz="2400">
              <a:solidFill>
                <a:schemeClr val="dk1"/>
              </a:solidFill>
            </a:endParaRPr>
          </a:p>
        </p:txBody>
      </p:sp>
      <p:sp>
        <p:nvSpPr>
          <p:cNvPr id="73" name="Google Shape;73;p16"/>
          <p:cNvSpPr txBox="1"/>
          <p:nvPr/>
        </p:nvSpPr>
        <p:spPr>
          <a:xfrm>
            <a:off x="550250" y="1034550"/>
            <a:ext cx="7967700" cy="368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
                <a:solidFill>
                  <a:schemeClr val="dk2"/>
                </a:solidFill>
              </a:rPr>
              <a:t>Vector data uses </a:t>
            </a:r>
            <a:r>
              <a:rPr b="1" lang="en">
                <a:solidFill>
                  <a:schemeClr val="dk2"/>
                </a:solidFill>
              </a:rPr>
              <a:t>points, lines, and polygons</a:t>
            </a:r>
            <a:r>
              <a:rPr lang="en">
                <a:solidFill>
                  <a:schemeClr val="dk2"/>
                </a:solidFill>
              </a:rPr>
              <a:t> to represent spatial features.</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a:t>
            </a:r>
            <a:r>
              <a:rPr b="1" lang="en">
                <a:solidFill>
                  <a:schemeClr val="dk2"/>
                </a:solidFill>
              </a:rPr>
              <a:t>Best for representing:</a:t>
            </a:r>
            <a:endParaRPr b="1">
              <a:solidFill>
                <a:schemeClr val="dk2"/>
              </a:solidFill>
            </a:endParaRPr>
          </a:p>
          <a:p>
            <a:pPr indent="-304800" lvl="0" marL="457200" rtl="0" algn="l">
              <a:lnSpc>
                <a:spcPct val="115000"/>
              </a:lnSpc>
              <a:spcBef>
                <a:spcPts val="1200"/>
              </a:spcBef>
              <a:spcAft>
                <a:spcPts val="0"/>
              </a:spcAft>
              <a:buClr>
                <a:schemeClr val="dk2"/>
              </a:buClr>
              <a:buSzPts val="1200"/>
              <a:buChar char="●"/>
            </a:pPr>
            <a:r>
              <a:rPr b="1" lang="en" sz="1200">
                <a:solidFill>
                  <a:schemeClr val="dk2"/>
                </a:solidFill>
              </a:rPr>
              <a:t>Points</a:t>
            </a:r>
            <a:r>
              <a:rPr lang="en" sz="1200">
                <a:solidFill>
                  <a:schemeClr val="dk2"/>
                </a:solidFill>
              </a:rPr>
              <a:t> (e.g., landmarks, trees)</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Lines</a:t>
            </a:r>
            <a:r>
              <a:rPr lang="en" sz="1200">
                <a:solidFill>
                  <a:schemeClr val="dk2"/>
                </a:solidFill>
              </a:rPr>
              <a:t> (e.g., roads, rivers)</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Polygons</a:t>
            </a:r>
            <a:r>
              <a:rPr lang="en" sz="1200">
                <a:solidFill>
                  <a:schemeClr val="dk2"/>
                </a:solidFill>
              </a:rPr>
              <a:t> (e.g., buildings, land parcels)</a:t>
            </a:r>
            <a:endParaRPr sz="1200">
              <a:solidFill>
                <a:schemeClr val="dk2"/>
              </a:solidFill>
            </a:endParaRPr>
          </a:p>
          <a:p>
            <a:pPr indent="0" lvl="0" marL="0" rtl="0" algn="l">
              <a:lnSpc>
                <a:spcPct val="115000"/>
              </a:lnSpc>
              <a:spcBef>
                <a:spcPts val="1200"/>
              </a:spcBef>
              <a:spcAft>
                <a:spcPts val="0"/>
              </a:spcAft>
              <a:buNone/>
            </a:pPr>
            <a:r>
              <a:rPr lang="en">
                <a:solidFill>
                  <a:schemeClr val="dk2"/>
                </a:solidFill>
              </a:rPr>
              <a:t>🏙 </a:t>
            </a:r>
            <a:r>
              <a:rPr b="1" lang="en">
                <a:solidFill>
                  <a:schemeClr val="dk2"/>
                </a:solidFill>
              </a:rPr>
              <a:t>Example (Urban Planning):</a:t>
            </a:r>
            <a:br>
              <a:rPr b="1" lang="en">
                <a:solidFill>
                  <a:schemeClr val="dk2"/>
                </a:solidFill>
              </a:rPr>
            </a:br>
            <a:r>
              <a:rPr lang="en">
                <a:solidFill>
                  <a:schemeClr val="dk2"/>
                </a:solidFill>
              </a:rPr>
              <a:t>A city map where:</a:t>
            </a:r>
            <a:endParaRPr>
              <a:solidFill>
                <a:schemeClr val="dk2"/>
              </a:solidFill>
            </a:endParaRPr>
          </a:p>
          <a:p>
            <a:pPr indent="-317500" lvl="0" marL="457200" rtl="0" algn="l">
              <a:lnSpc>
                <a:spcPct val="115000"/>
              </a:lnSpc>
              <a:spcBef>
                <a:spcPts val="1200"/>
              </a:spcBef>
              <a:spcAft>
                <a:spcPts val="0"/>
              </a:spcAft>
              <a:buClr>
                <a:schemeClr val="dk2"/>
              </a:buClr>
              <a:buSzPts val="1400"/>
              <a:buChar char="●"/>
            </a:pPr>
            <a:r>
              <a:rPr b="1" lang="en">
                <a:solidFill>
                  <a:schemeClr val="dk2"/>
                </a:solidFill>
              </a:rPr>
              <a:t>S</a:t>
            </a:r>
            <a:r>
              <a:rPr b="1" lang="en" sz="1200">
                <a:solidFill>
                  <a:schemeClr val="dk2"/>
                </a:solidFill>
              </a:rPr>
              <a:t>treets</a:t>
            </a:r>
            <a:r>
              <a:rPr lang="en" sz="1200">
                <a:solidFill>
                  <a:schemeClr val="dk2"/>
                </a:solidFill>
              </a:rPr>
              <a:t> are lines</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Buildings</a:t>
            </a:r>
            <a:r>
              <a:rPr lang="en" sz="1200">
                <a:solidFill>
                  <a:schemeClr val="dk2"/>
                </a:solidFill>
              </a:rPr>
              <a:t> are polygons</a:t>
            </a:r>
            <a:endParaRPr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Landmarks</a:t>
            </a:r>
            <a:r>
              <a:rPr lang="en" sz="1200">
                <a:solidFill>
                  <a:schemeClr val="dk2"/>
                </a:solidFill>
              </a:rPr>
              <a:t> are points</a:t>
            </a:r>
            <a:endParaRPr sz="1200">
              <a:solidFill>
                <a:schemeClr val="dk2"/>
              </a:solidFill>
            </a:endParaRPr>
          </a:p>
          <a:p>
            <a:pPr indent="0" lvl="0" marL="0" rtl="0" algn="l">
              <a:lnSpc>
                <a:spcPct val="115000"/>
              </a:lnSpc>
              <a:spcBef>
                <a:spcPts val="1200"/>
              </a:spcBef>
              <a:spcAft>
                <a:spcPts val="0"/>
              </a:spcAft>
              <a:buNone/>
            </a:pPr>
            <a:r>
              <a:rPr lang="en">
                <a:solidFill>
                  <a:schemeClr val="dk2"/>
                </a:solidFill>
              </a:rPr>
              <a:t>📂 </a:t>
            </a:r>
            <a:r>
              <a:rPr b="1" lang="en">
                <a:solidFill>
                  <a:schemeClr val="dk2"/>
                </a:solidFill>
              </a:rPr>
              <a:t>Common Formats:</a:t>
            </a:r>
            <a:endParaRPr b="1">
              <a:solidFill>
                <a:schemeClr val="dk2"/>
              </a:solidFill>
            </a:endParaRPr>
          </a:p>
          <a:p>
            <a:pPr indent="-304800" lvl="0" marL="457200" rtl="0" algn="l">
              <a:lnSpc>
                <a:spcPct val="115000"/>
              </a:lnSpc>
              <a:spcBef>
                <a:spcPts val="1200"/>
              </a:spcBef>
              <a:spcAft>
                <a:spcPts val="0"/>
              </a:spcAft>
              <a:buClr>
                <a:schemeClr val="dk2"/>
              </a:buClr>
              <a:buSzPts val="1200"/>
              <a:buChar char="●"/>
            </a:pPr>
            <a:r>
              <a:rPr b="1" lang="en" sz="1200">
                <a:solidFill>
                  <a:schemeClr val="dk2"/>
                </a:solidFill>
              </a:rPr>
              <a:t>Shapefile</a:t>
            </a:r>
            <a:endParaRPr b="1"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GeoJSON</a:t>
            </a:r>
            <a:endParaRPr sz="12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Raster</a:t>
            </a:r>
            <a:r>
              <a:rPr lang="en" sz="2400">
                <a:solidFill>
                  <a:schemeClr val="dk1"/>
                </a:solidFill>
              </a:rPr>
              <a:t> Data</a:t>
            </a:r>
            <a:endParaRPr sz="2400">
              <a:solidFill>
                <a:schemeClr val="dk1"/>
              </a:solidFill>
            </a:endParaRPr>
          </a:p>
        </p:txBody>
      </p:sp>
      <p:sp>
        <p:nvSpPr>
          <p:cNvPr id="79" name="Google Shape;79;p17"/>
          <p:cNvSpPr txBox="1"/>
          <p:nvPr/>
        </p:nvSpPr>
        <p:spPr>
          <a:xfrm>
            <a:off x="550250" y="896275"/>
            <a:ext cx="7967700" cy="432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2"/>
                </a:solidFill>
              </a:rPr>
              <a:t>Raster data is essentially </a:t>
            </a:r>
            <a:r>
              <a:rPr b="1" lang="en">
                <a:solidFill>
                  <a:schemeClr val="dk2"/>
                </a:solidFill>
              </a:rPr>
              <a:t>pixel-based data</a:t>
            </a:r>
            <a:r>
              <a:rPr lang="en">
                <a:solidFill>
                  <a:schemeClr val="dk2"/>
                </a:solidFill>
              </a:rPr>
              <a:t>, where each pixel has a value representing information such as:</a:t>
            </a:r>
            <a:endParaRPr>
              <a:solidFill>
                <a:schemeClr val="dk2"/>
              </a:solidFill>
            </a:endParaRPr>
          </a:p>
          <a:p>
            <a:pPr indent="-317500" lvl="0" marL="457200" rtl="0" algn="l">
              <a:lnSpc>
                <a:spcPct val="115000"/>
              </a:lnSpc>
              <a:spcBef>
                <a:spcPts val="1200"/>
              </a:spcBef>
              <a:spcAft>
                <a:spcPts val="0"/>
              </a:spcAft>
              <a:buClr>
                <a:schemeClr val="dk2"/>
              </a:buClr>
              <a:buSzPts val="1400"/>
              <a:buChar char="●"/>
            </a:pPr>
            <a:r>
              <a:rPr b="1" lang="en">
                <a:solidFill>
                  <a:schemeClr val="dk2"/>
                </a:solidFill>
              </a:rPr>
              <a:t>E</a:t>
            </a:r>
            <a:r>
              <a:rPr b="1" lang="en" sz="1200">
                <a:solidFill>
                  <a:schemeClr val="dk2"/>
                </a:solidFill>
              </a:rPr>
              <a:t>levation</a:t>
            </a:r>
            <a:endParaRPr b="1"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Temperature</a:t>
            </a:r>
            <a:endParaRPr b="1"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Land Cover</a:t>
            </a:r>
            <a:endParaRPr b="1"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Satellite Imagery</a:t>
            </a:r>
            <a:endParaRPr b="1" sz="1200">
              <a:solidFill>
                <a:schemeClr val="dk2"/>
              </a:solidFill>
            </a:endParaRPr>
          </a:p>
          <a:p>
            <a:pPr indent="0" lvl="0" marL="0" rtl="0" algn="l">
              <a:lnSpc>
                <a:spcPct val="115000"/>
              </a:lnSpc>
              <a:spcBef>
                <a:spcPts val="1200"/>
              </a:spcBef>
              <a:spcAft>
                <a:spcPts val="0"/>
              </a:spcAft>
              <a:buNone/>
            </a:pPr>
            <a:r>
              <a:rPr lang="en">
                <a:solidFill>
                  <a:schemeClr val="dk2"/>
                </a:solidFill>
              </a:rPr>
              <a:t>✅ </a:t>
            </a:r>
            <a:r>
              <a:rPr b="1" lang="en">
                <a:solidFill>
                  <a:schemeClr val="dk2"/>
                </a:solidFill>
              </a:rPr>
              <a:t>Best for representing:</a:t>
            </a:r>
            <a:endParaRPr b="1">
              <a:solidFill>
                <a:schemeClr val="dk2"/>
              </a:solidFill>
            </a:endParaRPr>
          </a:p>
          <a:p>
            <a:pPr indent="-304800" lvl="0" marL="457200" rtl="0" algn="l">
              <a:lnSpc>
                <a:spcPct val="115000"/>
              </a:lnSpc>
              <a:spcBef>
                <a:spcPts val="1200"/>
              </a:spcBef>
              <a:spcAft>
                <a:spcPts val="0"/>
              </a:spcAft>
              <a:buClr>
                <a:schemeClr val="dk2"/>
              </a:buClr>
              <a:buSzPts val="1200"/>
              <a:buChar char="●"/>
            </a:pPr>
            <a:r>
              <a:rPr b="1" lang="en" sz="1200">
                <a:solidFill>
                  <a:schemeClr val="dk2"/>
                </a:solidFill>
              </a:rPr>
              <a:t>Continuous data</a:t>
            </a:r>
            <a:endParaRPr sz="1200">
              <a:solidFill>
                <a:schemeClr val="dk2"/>
              </a:solidFill>
            </a:endParaRPr>
          </a:p>
          <a:p>
            <a:pPr indent="0" lvl="0" marL="0" rtl="0" algn="l">
              <a:lnSpc>
                <a:spcPct val="115000"/>
              </a:lnSpc>
              <a:spcBef>
                <a:spcPts val="1200"/>
              </a:spcBef>
              <a:spcAft>
                <a:spcPts val="0"/>
              </a:spcAft>
              <a:buNone/>
            </a:pPr>
            <a:r>
              <a:rPr lang="en">
                <a:solidFill>
                  <a:schemeClr val="dk2"/>
                </a:solidFill>
              </a:rPr>
              <a:t>🏙 </a:t>
            </a:r>
            <a:r>
              <a:rPr lang="en">
                <a:solidFill>
                  <a:schemeClr val="dk2"/>
                </a:solidFill>
              </a:rPr>
              <a:t> </a:t>
            </a:r>
            <a:r>
              <a:rPr b="1" lang="en">
                <a:solidFill>
                  <a:schemeClr val="dk2"/>
                </a:solidFill>
              </a:rPr>
              <a:t>Example:</a:t>
            </a:r>
            <a:br>
              <a:rPr b="1" lang="en">
                <a:solidFill>
                  <a:schemeClr val="dk2"/>
                </a:solidFill>
              </a:rPr>
            </a:br>
            <a:r>
              <a:rPr lang="en">
                <a:solidFill>
                  <a:schemeClr val="dk2"/>
                </a:solidFill>
              </a:rPr>
              <a:t>A satellite image showing </a:t>
            </a:r>
            <a:r>
              <a:rPr b="1" lang="en">
                <a:solidFill>
                  <a:schemeClr val="dk2"/>
                </a:solidFill>
              </a:rPr>
              <a:t>vegetation cover</a:t>
            </a:r>
            <a:r>
              <a:rPr lang="en">
                <a:solidFill>
                  <a:schemeClr val="dk2"/>
                </a:solidFill>
              </a:rPr>
              <a:t>, where each pixel represents the amount of greenery.</a:t>
            </a:r>
            <a:endParaRPr>
              <a:solidFill>
                <a:schemeClr val="dk2"/>
              </a:solidFill>
            </a:endParaRPr>
          </a:p>
          <a:p>
            <a:pPr indent="0" lvl="0" marL="0" rtl="0" algn="l">
              <a:lnSpc>
                <a:spcPct val="115000"/>
              </a:lnSpc>
              <a:spcBef>
                <a:spcPts val="1200"/>
              </a:spcBef>
              <a:spcAft>
                <a:spcPts val="0"/>
              </a:spcAft>
              <a:buNone/>
            </a:pPr>
            <a:r>
              <a:rPr lang="en">
                <a:solidFill>
                  <a:schemeClr val="dk2"/>
                </a:solidFill>
              </a:rPr>
              <a:t>📂 </a:t>
            </a:r>
            <a:r>
              <a:rPr b="1" lang="en">
                <a:solidFill>
                  <a:schemeClr val="dk2"/>
                </a:solidFill>
              </a:rPr>
              <a:t>Common Formats:</a:t>
            </a:r>
            <a:endParaRPr b="1">
              <a:solidFill>
                <a:schemeClr val="dk2"/>
              </a:solidFill>
            </a:endParaRPr>
          </a:p>
          <a:p>
            <a:pPr indent="-304800" lvl="0" marL="457200" rtl="0" algn="l">
              <a:lnSpc>
                <a:spcPct val="115000"/>
              </a:lnSpc>
              <a:spcBef>
                <a:spcPts val="1200"/>
              </a:spcBef>
              <a:spcAft>
                <a:spcPts val="0"/>
              </a:spcAft>
              <a:buClr>
                <a:schemeClr val="dk2"/>
              </a:buClr>
              <a:buSzPts val="1200"/>
              <a:buChar char="●"/>
            </a:pPr>
            <a:r>
              <a:rPr b="1" lang="en" sz="1200">
                <a:solidFill>
                  <a:schemeClr val="dk2"/>
                </a:solidFill>
              </a:rPr>
              <a:t>TIFF</a:t>
            </a:r>
            <a:endParaRPr b="1" sz="1200">
              <a:solidFill>
                <a:schemeClr val="dk2"/>
              </a:solidFill>
            </a:endParaRPr>
          </a:p>
          <a:p>
            <a:pPr indent="-304800" lvl="0" marL="457200" rtl="0" algn="l">
              <a:lnSpc>
                <a:spcPct val="115000"/>
              </a:lnSpc>
              <a:spcBef>
                <a:spcPts val="0"/>
              </a:spcBef>
              <a:spcAft>
                <a:spcPts val="0"/>
              </a:spcAft>
              <a:buClr>
                <a:schemeClr val="dk2"/>
              </a:buClr>
              <a:buSzPts val="1200"/>
              <a:buChar char="●"/>
            </a:pPr>
            <a:r>
              <a:rPr b="1" lang="en" sz="1200">
                <a:solidFill>
                  <a:schemeClr val="dk2"/>
                </a:solidFill>
              </a:rPr>
              <a:t>GeoTIFF</a:t>
            </a:r>
            <a:endParaRPr sz="1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nvSpPr>
        <p:spPr>
          <a:xfrm>
            <a:off x="550250" y="1034550"/>
            <a:ext cx="7967700" cy="105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Both vector and raster data often come with associated attribute data. This is additional information that describes the characteristics of the spatial features.</a:t>
            </a:r>
            <a:endParaRPr>
              <a:solidFill>
                <a:schemeClr val="dk1"/>
              </a:solidFill>
            </a:endParaRPr>
          </a:p>
          <a:p>
            <a:pPr indent="0" lvl="0" marL="0" rtl="0" algn="l">
              <a:lnSpc>
                <a:spcPct val="115000"/>
              </a:lnSpc>
              <a:spcBef>
                <a:spcPts val="1200"/>
              </a:spcBef>
              <a:spcAft>
                <a:spcPts val="1200"/>
              </a:spcAft>
              <a:buNone/>
            </a:pPr>
            <a:r>
              <a:rPr b="1" lang="en">
                <a:solidFill>
                  <a:schemeClr val="dk1"/>
                </a:solidFill>
              </a:rPr>
              <a:t>Example:</a:t>
            </a:r>
            <a:r>
              <a:rPr lang="en">
                <a:solidFill>
                  <a:schemeClr val="dk1"/>
                </a:solidFill>
              </a:rPr>
              <a:t> A pixel may have the attribute </a:t>
            </a:r>
            <a:r>
              <a:rPr b="1" lang="en">
                <a:solidFill>
                  <a:schemeClr val="dk1"/>
                </a:solidFill>
              </a:rPr>
              <a:t>Acquisition Date:</a:t>
            </a:r>
            <a:r>
              <a:rPr lang="en">
                <a:solidFill>
                  <a:schemeClr val="dk1"/>
                </a:solidFill>
              </a:rPr>
              <a:t> 2024-02-10, indicating when the data was captured.</a:t>
            </a:r>
            <a:endParaRPr>
              <a:solidFill>
                <a:schemeClr val="dk2"/>
              </a:solidFill>
            </a:endParaRPr>
          </a:p>
        </p:txBody>
      </p:sp>
      <p:sp>
        <p:nvSpPr>
          <p:cNvPr id="85" name="Google Shape;85;p18"/>
          <p:cNvSpPr txBox="1"/>
          <p:nvPr/>
        </p:nvSpPr>
        <p:spPr>
          <a:xfrm>
            <a:off x="444000" y="2599300"/>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Temporal Data</a:t>
            </a:r>
            <a:endParaRPr b="1" sz="1700">
              <a:solidFill>
                <a:schemeClr val="dk1"/>
              </a:solidFill>
            </a:endParaRPr>
          </a:p>
        </p:txBody>
      </p:sp>
      <p:sp>
        <p:nvSpPr>
          <p:cNvPr id="86" name="Google Shape;86;p18"/>
          <p:cNvSpPr txBox="1"/>
          <p:nvPr/>
        </p:nvSpPr>
        <p:spPr>
          <a:xfrm>
            <a:off x="550250" y="3206700"/>
            <a:ext cx="76266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chemeClr val="dk1"/>
                </a:solidFill>
              </a:rPr>
              <a:t>In many applications, spatial data is also associated with a specific time or time range, known as temporal data.</a:t>
            </a:r>
            <a:endParaRPr>
              <a:solidFill>
                <a:schemeClr val="dk1"/>
              </a:solidFill>
            </a:endParaRPr>
          </a:p>
          <a:p>
            <a:pPr indent="0" lvl="0" marL="0" rtl="0" algn="l">
              <a:lnSpc>
                <a:spcPct val="115000"/>
              </a:lnSpc>
              <a:spcBef>
                <a:spcPts val="1200"/>
              </a:spcBef>
              <a:spcAft>
                <a:spcPts val="1200"/>
              </a:spcAft>
              <a:buNone/>
            </a:pPr>
            <a:r>
              <a:rPr b="1" lang="en">
                <a:solidFill>
                  <a:schemeClr val="dk1"/>
                </a:solidFill>
              </a:rPr>
              <a:t>Example:</a:t>
            </a:r>
            <a:r>
              <a:rPr lang="en">
                <a:solidFill>
                  <a:schemeClr val="dk1"/>
                </a:solidFill>
              </a:rPr>
              <a:t> A satellite image (raster data) may be timestamped to indicate when it was captured.</a:t>
            </a:r>
            <a:endParaRPr/>
          </a:p>
        </p:txBody>
      </p:sp>
      <p:sp>
        <p:nvSpPr>
          <p:cNvPr id="87" name="Google Shape;87;p18"/>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Attribute Data</a:t>
            </a:r>
            <a:endParaRPr sz="24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444000" y="1068350"/>
            <a:ext cx="8963400" cy="331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 sz="1800">
                <a:solidFill>
                  <a:schemeClr val="dk1"/>
                </a:solidFill>
              </a:rPr>
              <a:t>Earthpy</a:t>
            </a:r>
            <a:endParaRPr b="1" sz="18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Purpose:</a:t>
            </a:r>
            <a:r>
              <a:rPr lang="en">
                <a:solidFill>
                  <a:schemeClr val="dk1"/>
                </a:solidFill>
              </a:rPr>
              <a:t> A Python package that makes it </a:t>
            </a:r>
            <a:r>
              <a:rPr b="1" lang="en">
                <a:solidFill>
                  <a:schemeClr val="dk1"/>
                </a:solidFill>
              </a:rPr>
              <a:t>easier</a:t>
            </a:r>
            <a:r>
              <a:rPr lang="en">
                <a:solidFill>
                  <a:schemeClr val="dk1"/>
                </a:solidFill>
              </a:rPr>
              <a:t> to plot and work with spatial raster and vector data using open-source tools. High-level helper functions simplify geospatial workflows &amp; </a:t>
            </a:r>
            <a:r>
              <a:rPr b="1" lang="en">
                <a:solidFill>
                  <a:schemeClr val="dk1"/>
                </a:solidFill>
              </a:rPr>
              <a:t>visualization.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Integration:</a:t>
            </a:r>
            <a:r>
              <a:rPr lang="en">
                <a:solidFill>
                  <a:schemeClr val="dk1"/>
                </a:solidFill>
              </a:rPr>
              <a:t> Earthpy depends upon </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
                <a:solidFill>
                  <a:schemeClr val="dk1"/>
                </a:solidFill>
              </a:rPr>
              <a:t>geopandas</a:t>
            </a:r>
            <a:r>
              <a:rPr lang="en">
                <a:solidFill>
                  <a:schemeClr val="dk1"/>
                </a:solidFill>
              </a:rPr>
              <a:t>, which extends pandas and has a focus on </a:t>
            </a:r>
            <a:r>
              <a:rPr b="1" lang="en">
                <a:solidFill>
                  <a:schemeClr val="dk1"/>
                </a:solidFill>
              </a:rPr>
              <a:t>vector</a:t>
            </a:r>
            <a:r>
              <a:rPr lang="en">
                <a:solidFill>
                  <a:schemeClr val="dk1"/>
                </a:solidFill>
              </a:rPr>
              <a:t> data</a:t>
            </a: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
                <a:solidFill>
                  <a:schemeClr val="dk1"/>
                </a:solidFill>
              </a:rPr>
              <a:t>rasterio</a:t>
            </a:r>
            <a:r>
              <a:rPr lang="en">
                <a:solidFill>
                  <a:schemeClr val="dk1"/>
                </a:solidFill>
              </a:rPr>
              <a:t>, based on gdal, with facilitates input and output of </a:t>
            </a:r>
            <a:r>
              <a:rPr b="1" lang="en">
                <a:solidFill>
                  <a:schemeClr val="dk1"/>
                </a:solidFill>
              </a:rPr>
              <a:t>raster</a:t>
            </a:r>
            <a:r>
              <a:rPr lang="en">
                <a:solidFill>
                  <a:schemeClr val="dk1"/>
                </a:solidFill>
              </a:rPr>
              <a:t> data files. </a:t>
            </a:r>
            <a:endParaRPr>
              <a:solidFill>
                <a:schemeClr val="dk1"/>
              </a:solidFill>
            </a:endParaRPr>
          </a:p>
          <a:p>
            <a:pPr indent="0" lvl="0" marL="0" rtl="0" algn="l">
              <a:lnSpc>
                <a:spcPct val="115000"/>
              </a:lnSpc>
              <a:spcBef>
                <a:spcPts val="1800"/>
              </a:spcBef>
              <a:spcAft>
                <a:spcPts val="0"/>
              </a:spcAft>
              <a:buNone/>
            </a:pPr>
            <a:r>
              <a:rPr b="1" lang="en" sz="1800">
                <a:solidFill>
                  <a:schemeClr val="dk1"/>
                </a:solidFill>
              </a:rPr>
              <a:t>GDAL</a:t>
            </a:r>
            <a:endParaRPr b="1" sz="1800">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
                <a:solidFill>
                  <a:schemeClr val="dk1"/>
                </a:solidFill>
              </a:rPr>
              <a:t>Purpose:</a:t>
            </a:r>
            <a:r>
              <a:rPr lang="en">
                <a:solidFill>
                  <a:schemeClr val="dk1"/>
                </a:solidFill>
              </a:rPr>
              <a:t> Low-level geospatial data processing.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Integration:</a:t>
            </a:r>
            <a:r>
              <a:rPr lang="en">
                <a:solidFill>
                  <a:schemeClr val="dk1"/>
                </a:solidFill>
              </a:rPr>
              <a:t> Used in </a:t>
            </a:r>
            <a:r>
              <a:rPr b="1" lang="en">
                <a:solidFill>
                  <a:schemeClr val="dk1"/>
                </a:solidFill>
              </a:rPr>
              <a:t>rasterio, geopandas, earthpy.</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en">
                <a:solidFill>
                  <a:schemeClr val="dk1"/>
                </a:solidFill>
              </a:rPr>
              <a:t>Performance:</a:t>
            </a:r>
            <a:r>
              <a:rPr lang="en">
                <a:solidFill>
                  <a:schemeClr val="dk1"/>
                </a:solidFill>
              </a:rPr>
              <a:t> High-performance, C++ backend.</a:t>
            </a:r>
            <a:endParaRPr>
              <a:solidFill>
                <a:schemeClr val="dk1"/>
              </a:solidFill>
            </a:endParaRPr>
          </a:p>
        </p:txBody>
      </p:sp>
      <p:sp>
        <p:nvSpPr>
          <p:cNvPr id="93" name="Google Shape;93;p19"/>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Libraries We’ll Use</a:t>
            </a:r>
            <a:endParaRPr sz="24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Why use TIFFs?</a:t>
            </a:r>
            <a:endParaRPr/>
          </a:p>
        </p:txBody>
      </p:sp>
      <p:sp>
        <p:nvSpPr>
          <p:cNvPr id="99" name="Google Shape;99;p2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What’s wrong with PNGs?!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nvSpPr>
        <p:spPr>
          <a:xfrm>
            <a:off x="444000" y="342175"/>
            <a:ext cx="77778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dk1"/>
                </a:solidFill>
              </a:rPr>
              <a:t>TIFF versus PNG</a:t>
            </a:r>
            <a:endParaRPr sz="2400">
              <a:solidFill>
                <a:schemeClr val="dk1"/>
              </a:solidFill>
            </a:endParaRPr>
          </a:p>
        </p:txBody>
      </p:sp>
      <p:graphicFrame>
        <p:nvGraphicFramePr>
          <p:cNvPr id="105" name="Google Shape;105;p21"/>
          <p:cNvGraphicFramePr/>
          <p:nvPr/>
        </p:nvGraphicFramePr>
        <p:xfrm>
          <a:off x="495300" y="1021350"/>
          <a:ext cx="3000000" cy="3000000"/>
        </p:xfrm>
        <a:graphic>
          <a:graphicData uri="http://schemas.openxmlformats.org/drawingml/2006/table">
            <a:tbl>
              <a:tblPr>
                <a:noFill/>
                <a:tableStyleId>{F058BD74-C367-45C0-89CD-0C03D78AE47C}</a:tableStyleId>
              </a:tblPr>
              <a:tblGrid>
                <a:gridCol w="2004850"/>
                <a:gridCol w="3268425"/>
                <a:gridCol w="2504550"/>
              </a:tblGrid>
              <a:tr h="350475">
                <a:tc>
                  <a:txBody>
                    <a:bodyPr/>
                    <a:lstStyle/>
                    <a:p>
                      <a:pPr indent="0" lvl="0" marL="0" rtl="0" algn="l">
                        <a:spcBef>
                          <a:spcPts val="0"/>
                        </a:spcBef>
                        <a:spcAft>
                          <a:spcPts val="0"/>
                        </a:spcAft>
                        <a:buNone/>
                      </a:pPr>
                      <a:r>
                        <a:rPr lang="en"/>
                        <a:t>Feature</a:t>
                      </a:r>
                      <a:endParaRPr/>
                    </a:p>
                  </a:txBody>
                  <a:tcPr marT="91425" marB="91425" marR="91425" marL="91425"/>
                </a:tc>
                <a:tc>
                  <a:txBody>
                    <a:bodyPr/>
                    <a:lstStyle/>
                    <a:p>
                      <a:pPr indent="0" lvl="0" marL="0" rtl="0" algn="l">
                        <a:spcBef>
                          <a:spcPts val="0"/>
                        </a:spcBef>
                        <a:spcAft>
                          <a:spcPts val="0"/>
                        </a:spcAft>
                        <a:buNone/>
                      </a:pPr>
                      <a:r>
                        <a:rPr b="1" lang="en"/>
                        <a:t>TIFF</a:t>
                      </a:r>
                      <a:endParaRPr b="1"/>
                    </a:p>
                  </a:txBody>
                  <a:tcPr marT="91425" marB="91425" marR="91425" marL="91425"/>
                </a:tc>
                <a:tc>
                  <a:txBody>
                    <a:bodyPr/>
                    <a:lstStyle/>
                    <a:p>
                      <a:pPr indent="0" lvl="0" marL="0" rtl="0" algn="l">
                        <a:spcBef>
                          <a:spcPts val="0"/>
                        </a:spcBef>
                        <a:spcAft>
                          <a:spcPts val="0"/>
                        </a:spcAft>
                        <a:buNone/>
                      </a:pPr>
                      <a:r>
                        <a:rPr b="1" lang="en"/>
                        <a:t>PNG</a:t>
                      </a:r>
                      <a:endParaRPr b="1"/>
                    </a:p>
                  </a:txBody>
                  <a:tcPr marT="91425" marB="91425" marR="91425" marL="91425"/>
                </a:tc>
              </a:tr>
              <a:tr h="409650">
                <a:tc>
                  <a:txBody>
                    <a:bodyPr/>
                    <a:lstStyle/>
                    <a:p>
                      <a:pPr indent="0" lvl="0" marL="0" rtl="0" algn="l">
                        <a:spcBef>
                          <a:spcPts val="0"/>
                        </a:spcBef>
                        <a:spcAft>
                          <a:spcPts val="0"/>
                        </a:spcAft>
                        <a:buNone/>
                      </a:pPr>
                      <a:r>
                        <a:rPr lang="en" sz="1200"/>
                        <a:t>Full Name</a:t>
                      </a:r>
                      <a:endParaRPr sz="1200"/>
                    </a:p>
                  </a:txBody>
                  <a:tcPr marT="91425" marB="91425" marR="91425" marL="91425"/>
                </a:tc>
                <a:tc>
                  <a:txBody>
                    <a:bodyPr/>
                    <a:lstStyle/>
                    <a:p>
                      <a:pPr indent="0" lvl="0" marL="0" rtl="0" algn="l">
                        <a:spcBef>
                          <a:spcPts val="0"/>
                        </a:spcBef>
                        <a:spcAft>
                          <a:spcPts val="0"/>
                        </a:spcAft>
                        <a:buNone/>
                      </a:pPr>
                      <a:r>
                        <a:rPr lang="en" sz="1200"/>
                        <a:t>Tagged Image File Format</a:t>
                      </a:r>
                      <a:endParaRPr sz="1200"/>
                    </a:p>
                  </a:txBody>
                  <a:tcPr marT="91425" marB="91425" marR="91425" marL="91425"/>
                </a:tc>
                <a:tc>
                  <a:txBody>
                    <a:bodyPr/>
                    <a:lstStyle/>
                    <a:p>
                      <a:pPr indent="0" lvl="0" marL="0" rtl="0" algn="l">
                        <a:spcBef>
                          <a:spcPts val="0"/>
                        </a:spcBef>
                        <a:spcAft>
                          <a:spcPts val="0"/>
                        </a:spcAft>
                        <a:buNone/>
                      </a:pPr>
                      <a:r>
                        <a:rPr lang="en" sz="1200"/>
                        <a:t>Portable Network Graphics</a:t>
                      </a:r>
                      <a:endParaRPr sz="1200"/>
                    </a:p>
                  </a:txBody>
                  <a:tcPr marT="91425" marB="91425" marR="91425" marL="91425"/>
                </a:tc>
              </a:tr>
              <a:tr h="324975">
                <a:tc>
                  <a:txBody>
                    <a:bodyPr/>
                    <a:lstStyle/>
                    <a:p>
                      <a:pPr indent="0" lvl="0" marL="0" rtl="0" algn="l">
                        <a:spcBef>
                          <a:spcPts val="0"/>
                        </a:spcBef>
                        <a:spcAft>
                          <a:spcPts val="0"/>
                        </a:spcAft>
                        <a:buNone/>
                      </a:pPr>
                      <a:r>
                        <a:rPr lang="en" sz="1200"/>
                        <a:t>File Extension</a:t>
                      </a:r>
                      <a:endParaRPr sz="1200"/>
                    </a:p>
                  </a:txBody>
                  <a:tcPr marT="91425" marB="91425" marR="91425" marL="91425"/>
                </a:tc>
                <a:tc>
                  <a:txBody>
                    <a:bodyPr/>
                    <a:lstStyle/>
                    <a:p>
                      <a:pPr indent="0" lvl="0" marL="0" rtl="0" algn="l">
                        <a:spcBef>
                          <a:spcPts val="0"/>
                        </a:spcBef>
                        <a:spcAft>
                          <a:spcPts val="0"/>
                        </a:spcAft>
                        <a:buNone/>
                      </a:pPr>
                      <a:r>
                        <a:rPr lang="en" sz="1200">
                          <a:solidFill>
                            <a:srgbClr val="188038"/>
                          </a:solidFill>
                          <a:latin typeface="Roboto Mono"/>
                          <a:ea typeface="Roboto Mono"/>
                          <a:cs typeface="Roboto Mono"/>
                          <a:sym typeface="Roboto Mono"/>
                        </a:rPr>
                        <a:t>.tif</a:t>
                      </a:r>
                      <a:r>
                        <a:rPr lang="en" sz="1200"/>
                        <a:t>, </a:t>
                      </a:r>
                      <a:r>
                        <a:rPr lang="en" sz="1200">
                          <a:solidFill>
                            <a:srgbClr val="188038"/>
                          </a:solidFill>
                          <a:latin typeface="Roboto Mono"/>
                          <a:ea typeface="Roboto Mono"/>
                          <a:cs typeface="Roboto Mono"/>
                          <a:sym typeface="Roboto Mono"/>
                        </a:rPr>
                        <a:t>.tiff</a:t>
                      </a:r>
                      <a:endParaRPr sz="1200">
                        <a:solidFill>
                          <a:srgbClr val="188038"/>
                        </a:solidFill>
                        <a:latin typeface="Roboto Mono"/>
                        <a:ea typeface="Roboto Mono"/>
                        <a:cs typeface="Roboto Mono"/>
                        <a:sym typeface="Roboto Mono"/>
                      </a:endParaRPr>
                    </a:p>
                  </a:txBody>
                  <a:tcPr marT="91425" marB="91425" marR="91425" marL="91425"/>
                </a:tc>
                <a:tc>
                  <a:txBody>
                    <a:bodyPr/>
                    <a:lstStyle/>
                    <a:p>
                      <a:pPr indent="0" lvl="0" marL="0" rtl="0" algn="l">
                        <a:spcBef>
                          <a:spcPts val="0"/>
                        </a:spcBef>
                        <a:spcAft>
                          <a:spcPts val="0"/>
                        </a:spcAft>
                        <a:buNone/>
                      </a:pPr>
                      <a:r>
                        <a:rPr lang="en" sz="1200">
                          <a:solidFill>
                            <a:srgbClr val="188038"/>
                          </a:solidFill>
                          <a:latin typeface="Roboto Mono"/>
                          <a:ea typeface="Roboto Mono"/>
                          <a:cs typeface="Roboto Mono"/>
                          <a:sym typeface="Roboto Mono"/>
                        </a:rPr>
                        <a:t>.png</a:t>
                      </a:r>
                      <a:endParaRPr sz="1200">
                        <a:solidFill>
                          <a:srgbClr val="188038"/>
                        </a:solidFill>
                        <a:latin typeface="Roboto Mono"/>
                        <a:ea typeface="Roboto Mono"/>
                        <a:cs typeface="Roboto Mono"/>
                        <a:sym typeface="Roboto Mono"/>
                      </a:endParaRPr>
                    </a:p>
                  </a:txBody>
                  <a:tcPr marT="91425" marB="91425" marR="91425" marL="91425"/>
                </a:tc>
              </a:tr>
              <a:tr h="475750">
                <a:tc>
                  <a:txBody>
                    <a:bodyPr/>
                    <a:lstStyle/>
                    <a:p>
                      <a:pPr indent="0" lvl="0" marL="0" rtl="0" algn="l">
                        <a:spcBef>
                          <a:spcPts val="0"/>
                        </a:spcBef>
                        <a:spcAft>
                          <a:spcPts val="0"/>
                        </a:spcAft>
                        <a:buNone/>
                      </a:pPr>
                      <a:r>
                        <a:rPr lang="en" sz="1200"/>
                        <a:t>Compression</a:t>
                      </a:r>
                      <a:endParaRPr sz="1200"/>
                    </a:p>
                  </a:txBody>
                  <a:tcPr marT="91425" marB="91425" marR="91425" marL="91425"/>
                </a:tc>
                <a:tc>
                  <a:txBody>
                    <a:bodyPr/>
                    <a:lstStyle/>
                    <a:p>
                      <a:pPr indent="0" lvl="0" marL="0" rtl="0" algn="l">
                        <a:spcBef>
                          <a:spcPts val="0"/>
                        </a:spcBef>
                        <a:spcAft>
                          <a:spcPts val="0"/>
                        </a:spcAft>
                        <a:buNone/>
                      </a:pPr>
                      <a:r>
                        <a:rPr lang="en" sz="1200"/>
                        <a:t>Lossless (LZW, PackBits) or uncompressed</a:t>
                      </a:r>
                      <a:endParaRPr sz="1200"/>
                    </a:p>
                  </a:txBody>
                  <a:tcPr marT="91425" marB="91425" marR="91425" marL="91425"/>
                </a:tc>
                <a:tc>
                  <a:txBody>
                    <a:bodyPr/>
                    <a:lstStyle/>
                    <a:p>
                      <a:pPr indent="0" lvl="0" marL="0" rtl="0" algn="l">
                        <a:spcBef>
                          <a:spcPts val="0"/>
                        </a:spcBef>
                        <a:spcAft>
                          <a:spcPts val="0"/>
                        </a:spcAft>
                        <a:buNone/>
                      </a:pPr>
                      <a:r>
                        <a:rPr lang="en" sz="1200"/>
                        <a:t>Lossless (DEFLATE)</a:t>
                      </a:r>
                      <a:endParaRPr sz="1200"/>
                    </a:p>
                  </a:txBody>
                  <a:tcPr marT="91425" marB="91425" marR="91425" marL="91425"/>
                </a:tc>
              </a:tr>
              <a:tr h="324975">
                <a:tc>
                  <a:txBody>
                    <a:bodyPr/>
                    <a:lstStyle/>
                    <a:p>
                      <a:pPr indent="0" lvl="0" marL="0" rtl="0" algn="l">
                        <a:spcBef>
                          <a:spcPts val="0"/>
                        </a:spcBef>
                        <a:spcAft>
                          <a:spcPts val="0"/>
                        </a:spcAft>
                        <a:buNone/>
                      </a:pPr>
                      <a:r>
                        <a:rPr b="1" lang="en" sz="1200"/>
                        <a:t>Multi-Layer Support</a:t>
                      </a:r>
                      <a:endParaRPr b="1" sz="1200"/>
                    </a:p>
                  </a:txBody>
                  <a:tcPr marT="91425" marB="91425" marR="91425" marL="91425"/>
                </a:tc>
                <a:tc>
                  <a:txBody>
                    <a:bodyPr/>
                    <a:lstStyle/>
                    <a:p>
                      <a:pPr indent="0" lvl="0" marL="0" rtl="0" algn="l">
                        <a:spcBef>
                          <a:spcPts val="0"/>
                        </a:spcBef>
                        <a:spcAft>
                          <a:spcPts val="0"/>
                        </a:spcAft>
                        <a:buNone/>
                      </a:pPr>
                      <a:r>
                        <a:rPr lang="en" sz="1200"/>
                        <a:t>✅ Yes</a:t>
                      </a:r>
                      <a:endParaRPr sz="1200"/>
                    </a:p>
                  </a:txBody>
                  <a:tcPr marT="91425" marB="91425" marR="91425" marL="91425"/>
                </a:tc>
                <a:tc>
                  <a:txBody>
                    <a:bodyPr/>
                    <a:lstStyle/>
                    <a:p>
                      <a:pPr indent="0" lvl="0" marL="0" rtl="0" algn="l">
                        <a:spcBef>
                          <a:spcPts val="0"/>
                        </a:spcBef>
                        <a:spcAft>
                          <a:spcPts val="0"/>
                        </a:spcAft>
                        <a:buNone/>
                      </a:pPr>
                      <a:r>
                        <a:rPr lang="en" sz="1200"/>
                        <a:t>❌ No</a:t>
                      </a:r>
                      <a:endParaRPr sz="1200"/>
                    </a:p>
                  </a:txBody>
                  <a:tcPr marT="91425" marB="91425" marR="91425" marL="91425"/>
                </a:tc>
              </a:tr>
              <a:tr h="486600">
                <a:tc>
                  <a:txBody>
                    <a:bodyPr/>
                    <a:lstStyle/>
                    <a:p>
                      <a:pPr indent="0" lvl="0" marL="0" rtl="0" algn="l">
                        <a:spcBef>
                          <a:spcPts val="0"/>
                        </a:spcBef>
                        <a:spcAft>
                          <a:spcPts val="0"/>
                        </a:spcAft>
                        <a:buNone/>
                      </a:pPr>
                      <a:r>
                        <a:rPr lang="en" sz="1200"/>
                        <a:t>Geospatial Support (GeoTIFF)</a:t>
                      </a:r>
                      <a:endParaRPr sz="1200"/>
                    </a:p>
                  </a:txBody>
                  <a:tcPr marT="91425" marB="91425" marR="91425" marL="91425"/>
                </a:tc>
                <a:tc>
                  <a:txBody>
                    <a:bodyPr/>
                    <a:lstStyle/>
                    <a:p>
                      <a:pPr indent="0" lvl="0" marL="0" rtl="0" algn="l">
                        <a:spcBef>
                          <a:spcPts val="0"/>
                        </a:spcBef>
                        <a:spcAft>
                          <a:spcPts val="0"/>
                        </a:spcAft>
                        <a:buNone/>
                      </a:pPr>
                      <a:r>
                        <a:rPr lang="en" sz="1200"/>
                        <a:t>✅ Yes</a:t>
                      </a:r>
                      <a:endParaRPr sz="1200"/>
                    </a:p>
                  </a:txBody>
                  <a:tcPr marT="91425" marB="91425" marR="91425" marL="91425"/>
                </a:tc>
                <a:tc>
                  <a:txBody>
                    <a:bodyPr/>
                    <a:lstStyle/>
                    <a:p>
                      <a:pPr indent="0" lvl="0" marL="0" rtl="0" algn="l">
                        <a:spcBef>
                          <a:spcPts val="0"/>
                        </a:spcBef>
                        <a:spcAft>
                          <a:spcPts val="0"/>
                        </a:spcAft>
                        <a:buNone/>
                      </a:pPr>
                      <a:r>
                        <a:rPr lang="en" sz="1200"/>
                        <a:t>❌ No</a:t>
                      </a:r>
                      <a:endParaRPr sz="1200"/>
                    </a:p>
                  </a:txBody>
                  <a:tcPr marT="91425" marB="91425" marR="91425" marL="91425"/>
                </a:tc>
              </a:tr>
              <a:tr h="475750">
                <a:tc>
                  <a:txBody>
                    <a:bodyPr/>
                    <a:lstStyle/>
                    <a:p>
                      <a:pPr indent="0" lvl="0" marL="0" rtl="0" algn="l">
                        <a:spcBef>
                          <a:spcPts val="0"/>
                        </a:spcBef>
                        <a:spcAft>
                          <a:spcPts val="0"/>
                        </a:spcAft>
                        <a:buNone/>
                      </a:pPr>
                      <a:r>
                        <a:rPr b="1" lang="en" sz="1200"/>
                        <a:t>Best Used For</a:t>
                      </a:r>
                      <a:endParaRPr b="1" sz="1200"/>
                    </a:p>
                  </a:txBody>
                  <a:tcPr marT="91425" marB="91425" marR="91425" marL="91425"/>
                </a:tc>
                <a:tc>
                  <a:txBody>
                    <a:bodyPr/>
                    <a:lstStyle/>
                    <a:p>
                      <a:pPr indent="0" lvl="0" marL="0" rtl="0" algn="l">
                        <a:spcBef>
                          <a:spcPts val="0"/>
                        </a:spcBef>
                        <a:spcAft>
                          <a:spcPts val="0"/>
                        </a:spcAft>
                        <a:buNone/>
                      </a:pPr>
                      <a:r>
                        <a:rPr lang="en" sz="1200"/>
                        <a:t>High-quality printing, GIS, remote sensing</a:t>
                      </a:r>
                      <a:endParaRPr sz="1200"/>
                    </a:p>
                  </a:txBody>
                  <a:tcPr marT="91425" marB="91425" marR="91425" marL="91425"/>
                </a:tc>
                <a:tc>
                  <a:txBody>
                    <a:bodyPr/>
                    <a:lstStyle/>
                    <a:p>
                      <a:pPr indent="0" lvl="0" marL="0" rtl="0" algn="l">
                        <a:spcBef>
                          <a:spcPts val="0"/>
                        </a:spcBef>
                        <a:spcAft>
                          <a:spcPts val="0"/>
                        </a:spcAft>
                        <a:buNone/>
                      </a:pPr>
                      <a:r>
                        <a:rPr lang="en" sz="1200"/>
                        <a:t>Web images, icons, graphics</a:t>
                      </a:r>
                      <a:endParaRPr sz="1200"/>
                    </a:p>
                  </a:txBody>
                  <a:tcPr marT="91425" marB="91425" marR="91425" marL="91425"/>
                </a:tc>
              </a:tr>
              <a:tr h="324975">
                <a:tc>
                  <a:txBody>
                    <a:bodyPr/>
                    <a:lstStyle/>
                    <a:p>
                      <a:pPr indent="0" lvl="0" marL="0" rtl="0" algn="l">
                        <a:spcBef>
                          <a:spcPts val="0"/>
                        </a:spcBef>
                        <a:spcAft>
                          <a:spcPts val="0"/>
                        </a:spcAft>
                        <a:buNone/>
                      </a:pPr>
                      <a:r>
                        <a:rPr b="1" lang="en" sz="1200"/>
                        <a:t>File Size</a:t>
                      </a:r>
                      <a:endParaRPr b="1" sz="1200"/>
                    </a:p>
                  </a:txBody>
                  <a:tcPr marT="91425" marB="91425" marR="91425" marL="91425"/>
                </a:tc>
                <a:tc>
                  <a:txBody>
                    <a:bodyPr/>
                    <a:lstStyle/>
                    <a:p>
                      <a:pPr indent="0" lvl="0" marL="0" rtl="0" algn="l">
                        <a:spcBef>
                          <a:spcPts val="0"/>
                        </a:spcBef>
                        <a:spcAft>
                          <a:spcPts val="0"/>
                        </a:spcAft>
                        <a:buNone/>
                      </a:pPr>
                      <a:r>
                        <a:rPr lang="en" sz="1200"/>
                        <a:t>Large (can be uncompressed)</a:t>
                      </a:r>
                      <a:endParaRPr sz="1200"/>
                    </a:p>
                  </a:txBody>
                  <a:tcPr marT="91425" marB="91425" marR="91425" marL="91425"/>
                </a:tc>
                <a:tc>
                  <a:txBody>
                    <a:bodyPr/>
                    <a:lstStyle/>
                    <a:p>
                      <a:pPr indent="0" lvl="0" marL="0" rtl="0" algn="l">
                        <a:spcBef>
                          <a:spcPts val="0"/>
                        </a:spcBef>
                        <a:spcAft>
                          <a:spcPts val="0"/>
                        </a:spcAft>
                        <a:buNone/>
                      </a:pPr>
                      <a:r>
                        <a:rPr lang="en" sz="1200"/>
                        <a:t>Smaller (compressed)</a:t>
                      </a:r>
                      <a:endParaRPr sz="1200"/>
                    </a:p>
                  </a:txBody>
                  <a:tcPr marT="91425" marB="91425" marR="91425" marL="91425"/>
                </a:tc>
              </a:tr>
              <a:tr h="324975">
                <a:tc>
                  <a:txBody>
                    <a:bodyPr/>
                    <a:lstStyle/>
                    <a:p>
                      <a:pPr indent="0" lvl="0" marL="0" rtl="0" algn="l">
                        <a:spcBef>
                          <a:spcPts val="0"/>
                        </a:spcBef>
                        <a:spcAft>
                          <a:spcPts val="0"/>
                        </a:spcAft>
                        <a:buNone/>
                      </a:pPr>
                      <a:r>
                        <a:rPr b="1" lang="en" sz="1200"/>
                        <a:t>Color Depth</a:t>
                      </a:r>
                      <a:endParaRPr b="1" sz="1200"/>
                    </a:p>
                  </a:txBody>
                  <a:tcPr marT="91425" marB="91425" marR="91425" marL="91425"/>
                </a:tc>
                <a:tc>
                  <a:txBody>
                    <a:bodyPr/>
                    <a:lstStyle/>
                    <a:p>
                      <a:pPr indent="0" lvl="0" marL="0" rtl="0" algn="l">
                        <a:spcBef>
                          <a:spcPts val="0"/>
                        </a:spcBef>
                        <a:spcAft>
                          <a:spcPts val="0"/>
                        </a:spcAft>
                        <a:buNone/>
                      </a:pPr>
                      <a:r>
                        <a:rPr lang="en" sz="1200"/>
                        <a:t>Supports </a:t>
                      </a:r>
                      <a:r>
                        <a:rPr b="1" lang="en" sz="1200"/>
                        <a:t>CMYK, RGB, Grayscale, Multi-band</a:t>
                      </a:r>
                      <a:endParaRPr b="1" sz="1200"/>
                    </a:p>
                  </a:txBody>
                  <a:tcPr marT="91425" marB="91425" marR="91425" marL="91425"/>
                </a:tc>
                <a:tc>
                  <a:txBody>
                    <a:bodyPr/>
                    <a:lstStyle/>
                    <a:p>
                      <a:pPr indent="0" lvl="0" marL="0" rtl="0" algn="l">
                        <a:spcBef>
                          <a:spcPts val="0"/>
                        </a:spcBef>
                        <a:spcAft>
                          <a:spcPts val="0"/>
                        </a:spcAft>
                        <a:buNone/>
                      </a:pPr>
                      <a:r>
                        <a:rPr lang="en" sz="1200"/>
                        <a:t>Supports </a:t>
                      </a:r>
                      <a:r>
                        <a:rPr b="1" lang="en" sz="1200"/>
                        <a:t>RGB, Grayscale</a:t>
                      </a:r>
                      <a:endParaRPr b="1" sz="1200"/>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