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Roboto Slab" charset="1" panose="00000000000000000000"/>
      <p:regular r:id="rId24"/>
    </p:embeddedFont>
    <p:embeddedFont>
      <p:font typeface="Roboto Slab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0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0629" y="-2095015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8185" y="2136222"/>
            <a:ext cx="6925852" cy="6014556"/>
          </a:xfrm>
          <a:custGeom>
            <a:avLst/>
            <a:gdLst/>
            <a:ahLst/>
            <a:cxnLst/>
            <a:rect r="r" b="b" t="t" l="l"/>
            <a:pathLst>
              <a:path h="6014556" w="6925852">
                <a:moveTo>
                  <a:pt x="0" y="0"/>
                </a:moveTo>
                <a:lnTo>
                  <a:pt x="6925852" y="0"/>
                </a:lnTo>
                <a:lnTo>
                  <a:pt x="6925852" y="6014556"/>
                </a:lnTo>
                <a:lnTo>
                  <a:pt x="0" y="601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336143" y="6923321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16283" y="847655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2315724" y="82296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1788" y="5330247"/>
            <a:ext cx="5756398" cy="49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6"/>
              </a:lnSpc>
            </a:pPr>
            <a:r>
              <a:rPr lang="en-US" sz="2976">
                <a:solidFill>
                  <a:srgbClr val="5B7ABE"/>
                </a:solidFill>
                <a:latin typeface="Roboto Slab"/>
                <a:ea typeface="Roboto Slab"/>
                <a:cs typeface="Roboto Slab"/>
                <a:sym typeface="Roboto Slab"/>
              </a:rPr>
              <a:t>Big Data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1788" y="3908397"/>
            <a:ext cx="8114734" cy="110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b="true" sz="7074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Fraud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6373" y="7184009"/>
            <a:ext cx="5369079" cy="271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b="true" sz="2222">
                <a:solidFill>
                  <a:srgbClr val="000000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Prepared By:</a:t>
            </a:r>
          </a:p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1.Sara Gamal</a:t>
            </a:r>
          </a:p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2.Eman Ibrahim</a:t>
            </a:r>
          </a:p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3.Yousef Osama</a:t>
            </a:r>
          </a:p>
          <a:p>
            <a:pPr algn="ctr">
              <a:lnSpc>
                <a:spcPts val="3111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4.Nesma abd-el kadar</a:t>
            </a:r>
          </a:p>
          <a:p>
            <a:pPr algn="ctr">
              <a:lnSpc>
                <a:spcPts val="3111"/>
              </a:lnSpc>
              <a:spcBef>
                <a:spcPct val="0"/>
              </a:spcBef>
            </a:pPr>
          </a:p>
          <a:p>
            <a:pPr algn="ctr">
              <a:lnSpc>
                <a:spcPts val="31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668665" y="-1362439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2" y="0"/>
                </a:lnTo>
                <a:lnTo>
                  <a:pt x="28354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80141" y="2514912"/>
            <a:ext cx="15912780" cy="58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A spike is flagged if :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Transactions Count  &gt; μ + 10σ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Goal: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Detect days with extreme spikes in user transactions to uncover potential fraud activity..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Insight: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Spike days show a high fraud link — nearly half are fraud.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Value: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Detect risky users early.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Cut fraud losses fast.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127771" y="4756362"/>
            <a:ext cx="4971844" cy="5845422"/>
          </a:xfrm>
          <a:custGeom>
            <a:avLst/>
            <a:gdLst/>
            <a:ahLst/>
            <a:cxnLst/>
            <a:rect r="r" b="b" t="t" l="l"/>
            <a:pathLst>
              <a:path h="5845422" w="4971844">
                <a:moveTo>
                  <a:pt x="0" y="0"/>
                </a:moveTo>
                <a:lnTo>
                  <a:pt x="4971844" y="0"/>
                </a:lnTo>
                <a:lnTo>
                  <a:pt x="4971844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3140" y="1312562"/>
            <a:ext cx="14186474" cy="71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Spikes in Transaction Frequency per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439244" y="-1225017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46520" y="2868283"/>
            <a:ext cx="15912780" cy="622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A transaction is flagged if: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Amount &gt; μ + 15σ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Goal: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Spot extreme spending anomalies tied to fraud.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Insight: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Abnormally high transactions often signal fraud risk.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Value: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Catch high-value frauds early.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Protect revenue from major financial hits.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811891" y="4756362"/>
            <a:ext cx="5476109" cy="5780337"/>
          </a:xfrm>
          <a:custGeom>
            <a:avLst/>
            <a:gdLst/>
            <a:ahLst/>
            <a:cxnLst/>
            <a:rect r="r" b="b" t="t" l="l"/>
            <a:pathLst>
              <a:path h="5780337" w="5476109">
                <a:moveTo>
                  <a:pt x="0" y="0"/>
                </a:moveTo>
                <a:lnTo>
                  <a:pt x="5476109" y="0"/>
                </a:lnTo>
                <a:lnTo>
                  <a:pt x="5476109" y="5780337"/>
                </a:lnTo>
                <a:lnTo>
                  <a:pt x="0" y="5780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3140" y="1351389"/>
            <a:ext cx="11636805" cy="71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Unusual Transaction Amounts Per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487451" y="-1342807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46520" y="2868283"/>
            <a:ext cx="15912780" cy="701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Uncommon Merchant is 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A merchant is flagged if a user transacted with them ≤ 2 times.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Goal: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Detect unusual merchant interactions that could indicate fraud.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Insight: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Rare merchant activity may suggest suspicious behavior.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Value: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Uncover hidden fraud patterns.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Strengthen customer transaction profiling.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951734" y="4800702"/>
            <a:ext cx="6490327" cy="5486298"/>
          </a:xfrm>
          <a:custGeom>
            <a:avLst/>
            <a:gdLst/>
            <a:ahLst/>
            <a:cxnLst/>
            <a:rect r="r" b="b" t="t" l="l"/>
            <a:pathLst>
              <a:path h="5486298" w="6490327">
                <a:moveTo>
                  <a:pt x="0" y="0"/>
                </a:moveTo>
                <a:lnTo>
                  <a:pt x="6490327" y="0"/>
                </a:lnTo>
                <a:lnTo>
                  <a:pt x="6490327" y="5486298"/>
                </a:lnTo>
                <a:lnTo>
                  <a:pt x="0" y="54862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18944" y="1351389"/>
            <a:ext cx="12352640" cy="71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Uncommon Merchant Interaction Patterns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46520" y="2868283"/>
            <a:ext cx="15912780" cy="622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Overspending Det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ection flagged if: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Transaction Amount&gt;Credit Limit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Goal: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Id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entify users consistently spending beyond their credit limit to spot potential fraud risks.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Insight: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Overspending behavior is a strong indicator of financial risk and possible fraud.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Value: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Ea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rly detection of high-risk users.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Reduce credit losses and protect customer portfolios.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89153" y="5077538"/>
            <a:ext cx="6862119" cy="5209462"/>
          </a:xfrm>
          <a:custGeom>
            <a:avLst/>
            <a:gdLst/>
            <a:ahLst/>
            <a:cxnLst/>
            <a:rect r="r" b="b" t="t" l="l"/>
            <a:pathLst>
              <a:path h="5209462" w="6862119">
                <a:moveTo>
                  <a:pt x="0" y="0"/>
                </a:moveTo>
                <a:lnTo>
                  <a:pt x="6862119" y="0"/>
                </a:lnTo>
                <a:lnTo>
                  <a:pt x="6862119" y="5209462"/>
                </a:lnTo>
                <a:lnTo>
                  <a:pt x="0" y="5209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84565" y="1351389"/>
            <a:ext cx="10110385" cy="71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Overspending Patterns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1042" y="996664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b="true" sz="4332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How Transaction Patterns Reveal Fraud Risks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1166" y="717583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57202" y="893618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913140" y="2486643"/>
            <a:ext cx="4156589" cy="4387511"/>
          </a:xfrm>
          <a:custGeom>
            <a:avLst/>
            <a:gdLst/>
            <a:ahLst/>
            <a:cxnLst/>
            <a:rect r="r" b="b" t="t" l="l"/>
            <a:pathLst>
              <a:path h="4387511" w="4156589">
                <a:moveTo>
                  <a:pt x="0" y="0"/>
                </a:moveTo>
                <a:lnTo>
                  <a:pt x="4156590" y="0"/>
                </a:lnTo>
                <a:lnTo>
                  <a:pt x="4156590" y="4387511"/>
                </a:lnTo>
                <a:lnTo>
                  <a:pt x="0" y="43875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0762" y="2469901"/>
            <a:ext cx="3682379" cy="4329391"/>
          </a:xfrm>
          <a:custGeom>
            <a:avLst/>
            <a:gdLst/>
            <a:ahLst/>
            <a:cxnLst/>
            <a:rect r="r" b="b" t="t" l="l"/>
            <a:pathLst>
              <a:path h="4329391" w="3682379">
                <a:moveTo>
                  <a:pt x="0" y="0"/>
                </a:moveTo>
                <a:lnTo>
                  <a:pt x="3682378" y="0"/>
                </a:lnTo>
                <a:lnTo>
                  <a:pt x="3682378" y="4329391"/>
                </a:lnTo>
                <a:lnTo>
                  <a:pt x="0" y="432939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39953" y="2469901"/>
            <a:ext cx="5082087" cy="4295908"/>
          </a:xfrm>
          <a:custGeom>
            <a:avLst/>
            <a:gdLst/>
            <a:ahLst/>
            <a:cxnLst/>
            <a:rect r="r" b="b" t="t" l="l"/>
            <a:pathLst>
              <a:path h="4295908" w="5082087">
                <a:moveTo>
                  <a:pt x="0" y="0"/>
                </a:moveTo>
                <a:lnTo>
                  <a:pt x="5082087" y="0"/>
                </a:lnTo>
                <a:lnTo>
                  <a:pt x="5082087" y="4295908"/>
                </a:lnTo>
                <a:lnTo>
                  <a:pt x="0" y="42959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74974" y="2486643"/>
            <a:ext cx="5399532" cy="4099121"/>
          </a:xfrm>
          <a:custGeom>
            <a:avLst/>
            <a:gdLst/>
            <a:ahLst/>
            <a:cxnLst/>
            <a:rect r="r" b="b" t="t" l="l"/>
            <a:pathLst>
              <a:path h="4099121" w="5399532">
                <a:moveTo>
                  <a:pt x="0" y="0"/>
                </a:moveTo>
                <a:lnTo>
                  <a:pt x="5399532" y="0"/>
                </a:lnTo>
                <a:lnTo>
                  <a:pt x="5399532" y="4099121"/>
                </a:lnTo>
                <a:lnTo>
                  <a:pt x="0" y="40991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92039" y="1155371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6286" y="7205133"/>
            <a:ext cx="16976635" cy="170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229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Observation :</a:t>
            </a:r>
          </a:p>
          <a:p>
            <a:pPr algn="l" marL="481456" indent="-240728" lvl="1">
              <a:lnSpc>
                <a:spcPts val="2774"/>
              </a:lnSpc>
              <a:buFont typeface="Arial"/>
              <a:buChar char="•"/>
            </a:pPr>
            <a:r>
              <a:rPr lang="en-US" sz="222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We observed an increase in the percentage of fraudulent transactions as our analysis was performed through several stages and constraints.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</a:p>
          <a:p>
            <a:pPr algn="l">
              <a:lnSpc>
                <a:spcPts val="27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173502" y="2669986"/>
            <a:ext cx="11940995" cy="4104717"/>
          </a:xfrm>
          <a:custGeom>
            <a:avLst/>
            <a:gdLst/>
            <a:ahLst/>
            <a:cxnLst/>
            <a:rect r="r" b="b" t="t" l="l"/>
            <a:pathLst>
              <a:path h="4104717" w="11940995">
                <a:moveTo>
                  <a:pt x="0" y="0"/>
                </a:moveTo>
                <a:lnTo>
                  <a:pt x="11940996" y="0"/>
                </a:lnTo>
                <a:lnTo>
                  <a:pt x="11940996" y="4104717"/>
                </a:lnTo>
                <a:lnTo>
                  <a:pt x="0" y="4104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13140" y="1009650"/>
            <a:ext cx="10110385" cy="14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au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d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D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stributio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by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Merch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Ci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y and T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ns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action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De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rip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01793" y="6993998"/>
            <a:ext cx="15420677" cy="204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  <a:spcBef>
                <a:spcPct val="0"/>
              </a:spcBef>
            </a:pPr>
            <a:r>
              <a:rPr lang="en-US" b="true" sz="222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Does it make any sense for “Cruise Lines” to be the most frequent fraud description of unusual users' transactions?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</a:p>
          <a:p>
            <a:pPr algn="l">
              <a:lnSpc>
                <a:spcPts val="2774"/>
              </a:lnSpc>
              <a:spcBef>
                <a:spcPct val="0"/>
              </a:spcBef>
            </a:pPr>
            <a:r>
              <a:rPr lang="en-US" sz="222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Actually, yes, if someone steals a credit card, they might use it to buy non-essential things like travel, furniture, etc.</a:t>
            </a:r>
          </a:p>
          <a:p>
            <a:pPr algn="l">
              <a:lnSpc>
                <a:spcPts val="2774"/>
              </a:lnSpc>
              <a:spcBef>
                <a:spcPct val="0"/>
              </a:spcBef>
            </a:pPr>
            <a:r>
              <a:rPr lang="en-US" sz="222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Cruise bookings may show up because:</a:t>
            </a:r>
          </a:p>
          <a:p>
            <a:pPr algn="l" marL="481456" indent="-240728" lvl="1">
              <a:lnSpc>
                <a:spcPts val="2774"/>
              </a:lnSpc>
              <a:buFont typeface="Arial"/>
              <a:buChar char="•"/>
            </a:pPr>
            <a:r>
              <a:rPr lang="en-US" sz="222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They’re hard to trace (online purchases, international companies)</a:t>
            </a:r>
          </a:p>
          <a:p>
            <a:pPr algn="l" marL="481456" indent="-240728" lvl="1">
              <a:lnSpc>
                <a:spcPts val="2774"/>
              </a:lnSpc>
              <a:buFont typeface="Arial"/>
              <a:buChar char="•"/>
            </a:pPr>
            <a:r>
              <a:rPr lang="en-US" sz="222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There's potential resale value (people reselling cruise tickets at discounts)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46520" y="2868283"/>
            <a:ext cx="15912780" cy="58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>
              <a:lnSpc>
                <a:spcPts val="3119"/>
              </a:lnSpc>
            </a:pP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Segmented users based on total spending, av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erage spending, transaction frequency, and credit card limits.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Rem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ove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d irr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elevant or high-cardinality features.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Scaled data and applied K-Means clustering (k=2 to 9).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Evaluated the optimal number of clusters using the silhouette score and training cost.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Insight: 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Segmentation reveals distinct customer behavior patterns.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Value: 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ai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lor marketing, and improve fraud detection and risk management.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55278" y="5859163"/>
            <a:ext cx="6732722" cy="4132644"/>
          </a:xfrm>
          <a:custGeom>
            <a:avLst/>
            <a:gdLst/>
            <a:ahLst/>
            <a:cxnLst/>
            <a:rect r="r" b="b" t="t" l="l"/>
            <a:pathLst>
              <a:path h="4132644" w="6732722">
                <a:moveTo>
                  <a:pt x="0" y="0"/>
                </a:moveTo>
                <a:lnTo>
                  <a:pt x="6732722" y="0"/>
                </a:lnTo>
                <a:lnTo>
                  <a:pt x="6732722" y="4132644"/>
                </a:lnTo>
                <a:lnTo>
                  <a:pt x="0" y="4132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84565" y="1351389"/>
            <a:ext cx="10110385" cy="14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Custom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er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Segm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en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tat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 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d on T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ns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ction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Behavior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1793" y="10287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1" y="0"/>
                </a:lnTo>
                <a:lnTo>
                  <a:pt x="1381571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7829" y="1204736"/>
            <a:ext cx="1029499" cy="10294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46520" y="2868283"/>
            <a:ext cx="15912780" cy="583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Used 90% (1097 users) for training and 10% (122 us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ers) for testing.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Applied Lasso Linear Regression (L1) to predict customer credit scores.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Lasso r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egressi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on helps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in featur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 selection by penalizing less important features, reducing overfitting.</a:t>
            </a:r>
          </a:p>
          <a:p>
            <a:pPr algn="l">
              <a:lnSpc>
                <a:spcPts val="3119"/>
              </a:lnSpc>
            </a:pP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</a:t>
            </a:r>
            <a:r>
              <a:rPr lang="en-US" sz="222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ess Part: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Insight: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 The model identifies key features that influence credit scores.</a:t>
            </a:r>
          </a:p>
          <a:p>
            <a:pPr algn="l" marL="481057" indent="-240528" lvl="1">
              <a:lnSpc>
                <a:spcPts val="3119"/>
              </a:lnSpc>
              <a:buFont typeface="Arial"/>
              <a:buChar char="•"/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V</a:t>
            </a: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alue: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Improved credit assessments: Better predict customer creditworthiness, leading to more accurate loan approvals and risk assessments.</a:t>
            </a:r>
          </a:p>
          <a:p>
            <a:pPr algn="l" marL="962113" indent="-320704" lvl="2">
              <a:lnSpc>
                <a:spcPts val="3119"/>
              </a:lnSpc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Co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st reduction: Minimize defaults and improve financial decision-making by identifying high-risk customers early.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Personalized offers: T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ai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lor credit offers to customer risk levels, optimizing product offerings and increasing customer satisfaction.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884565" y="1351389"/>
            <a:ext cx="10110385" cy="71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5"/>
              </a:lnSpc>
              <a:spcBef>
                <a:spcPct val="0"/>
              </a:spcBef>
            </a:pPr>
            <a:r>
              <a:rPr lang="en-US" b="true" sz="46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Predicting Custom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er 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Cr</a:t>
            </a:r>
            <a:r>
              <a:rPr lang="en-US" b="true" sz="4618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edit Score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12666" y="146648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08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563134"/>
          </a:xfrm>
          <a:custGeom>
            <a:avLst/>
            <a:gdLst/>
            <a:ahLst/>
            <a:cxnLst/>
            <a:rect r="r" b="b" t="t" l="l"/>
            <a:pathLst>
              <a:path h="10563134" w="18288000">
                <a:moveTo>
                  <a:pt x="0" y="0"/>
                </a:moveTo>
                <a:lnTo>
                  <a:pt x="18288000" y="0"/>
                </a:lnTo>
                <a:lnTo>
                  <a:pt x="18288000" y="10563134"/>
                </a:lnTo>
                <a:lnTo>
                  <a:pt x="0" y="1056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2" t="0" r="-134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84959"/>
            <a:ext cx="16464221" cy="433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This project aimed to enhance financial services by building smart systems for fraud detection, customer analytics, and economic forecasting. Using a transaction fraud dataset, we analyzed and visualized data to uncover patterns and key fraud indicators, developing solutions to improve security, customer engagement, and data-driven decision-making.</a:t>
            </a: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93801" y="4580620"/>
            <a:ext cx="3055077" cy="5292129"/>
          </a:xfrm>
          <a:custGeom>
            <a:avLst/>
            <a:gdLst/>
            <a:ahLst/>
            <a:cxnLst/>
            <a:rect r="r" b="b" t="t" l="l"/>
            <a:pathLst>
              <a:path h="5292129" w="3055077">
                <a:moveTo>
                  <a:pt x="0" y="0"/>
                </a:moveTo>
                <a:lnTo>
                  <a:pt x="3055078" y="0"/>
                </a:lnTo>
                <a:lnTo>
                  <a:pt x="3055078" y="5292128"/>
                </a:lnTo>
                <a:lnTo>
                  <a:pt x="0" y="5292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50830" y="565665"/>
            <a:ext cx="8362789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1135" y="1193267"/>
            <a:ext cx="6559765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Project Pipeline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07841" y="2844227"/>
            <a:ext cx="9921270" cy="5766659"/>
          </a:xfrm>
          <a:custGeom>
            <a:avLst/>
            <a:gdLst/>
            <a:ahLst/>
            <a:cxnLst/>
            <a:rect r="r" b="b" t="t" l="l"/>
            <a:pathLst>
              <a:path h="5766659" w="9921270">
                <a:moveTo>
                  <a:pt x="0" y="0"/>
                </a:moveTo>
                <a:lnTo>
                  <a:pt x="9921270" y="0"/>
                </a:lnTo>
                <a:lnTo>
                  <a:pt x="9921270" y="5766659"/>
                </a:lnTo>
                <a:lnTo>
                  <a:pt x="0" y="57666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516" r="0" b="-451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01135" y="232398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65902" y="3933687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01135" y="5601007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1"/>
                </a:lnTo>
                <a:lnTo>
                  <a:pt x="0" y="1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77171" y="2500016"/>
            <a:ext cx="1029499" cy="10294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1937" y="4109723"/>
            <a:ext cx="1029499" cy="10294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77171" y="5777043"/>
            <a:ext cx="1029499" cy="102949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3366111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251746" y="2558202"/>
            <a:ext cx="10036254" cy="4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Analysis of Common Transaction Types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16512" y="4167909"/>
            <a:ext cx="7748151" cy="4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799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Time-Based Transaction Behavior Analysis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12008" y="2761768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6774" y="4371476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12008" y="6038796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76537" y="1193267"/>
            <a:ext cx="9084364" cy="17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sz="5718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Transaction Insights</a:t>
            </a:r>
          </a:p>
          <a:p>
            <a:pPr algn="l">
              <a:lnSpc>
                <a:spcPts val="7113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982705" y="7346219"/>
            <a:ext cx="7748151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799" b="tru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Transaction Error Rates </a:t>
            </a:r>
          </a:p>
          <a:p>
            <a:pPr algn="l">
              <a:lnSpc>
                <a:spcPts val="3483"/>
              </a:lnSpc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6601135" y="7095285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1"/>
                </a:lnTo>
                <a:lnTo>
                  <a:pt x="0" y="1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777171" y="7271321"/>
            <a:ext cx="1029499" cy="102949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812008" y="7533074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16512" y="6071016"/>
            <a:ext cx="7748151" cy="4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Association of Transaction Features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23507" y="8924169"/>
            <a:ext cx="7748151" cy="4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Fraud detection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6565902" y="8591156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6741937" y="8767191"/>
            <a:ext cx="1029499" cy="102949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6776774" y="9028944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964" y="611543"/>
            <a:ext cx="10743652" cy="149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b="true" sz="4332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Analysis of Common Transaction Types &amp; Time Based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81895" y="3949509"/>
            <a:ext cx="4061528" cy="4589884"/>
            <a:chOff x="0" y="0"/>
            <a:chExt cx="1069703" cy="1208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9703" cy="1208858"/>
            </a:xfrm>
            <a:custGeom>
              <a:avLst/>
              <a:gdLst/>
              <a:ahLst/>
              <a:cxnLst/>
              <a:rect r="r" b="b" t="t" l="l"/>
              <a:pathLst>
                <a:path h="1208858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1151674"/>
                  </a:lnTo>
                  <a:cubicBezTo>
                    <a:pt x="1069703" y="1183256"/>
                    <a:pt x="1044100" y="1208858"/>
                    <a:pt x="1012518" y="1208858"/>
                  </a:cubicBezTo>
                  <a:lnTo>
                    <a:pt x="57185" y="1208858"/>
                  </a:lnTo>
                  <a:cubicBezTo>
                    <a:pt x="42018" y="1208858"/>
                    <a:pt x="27473" y="1202834"/>
                    <a:pt x="16749" y="1192109"/>
                  </a:cubicBezTo>
                  <a:cubicBezTo>
                    <a:pt x="6025" y="1181385"/>
                    <a:pt x="0" y="1166840"/>
                    <a:pt x="0" y="1151674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69703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11525" y="3949509"/>
            <a:ext cx="4061528" cy="4589884"/>
            <a:chOff x="0" y="0"/>
            <a:chExt cx="1069703" cy="12088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9703" cy="1208858"/>
            </a:xfrm>
            <a:custGeom>
              <a:avLst/>
              <a:gdLst/>
              <a:ahLst/>
              <a:cxnLst/>
              <a:rect r="r" b="b" t="t" l="l"/>
              <a:pathLst>
                <a:path h="1208858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1151674"/>
                  </a:lnTo>
                  <a:cubicBezTo>
                    <a:pt x="1069703" y="1183256"/>
                    <a:pt x="1044100" y="1208858"/>
                    <a:pt x="1012518" y="1208858"/>
                  </a:cubicBezTo>
                  <a:lnTo>
                    <a:pt x="57185" y="1208858"/>
                  </a:lnTo>
                  <a:cubicBezTo>
                    <a:pt x="42018" y="1208858"/>
                    <a:pt x="27473" y="1202834"/>
                    <a:pt x="16749" y="1192109"/>
                  </a:cubicBezTo>
                  <a:cubicBezTo>
                    <a:pt x="6025" y="1181385"/>
                    <a:pt x="0" y="1166840"/>
                    <a:pt x="0" y="1151674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69703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44577" y="3949509"/>
            <a:ext cx="4061528" cy="4589884"/>
            <a:chOff x="0" y="0"/>
            <a:chExt cx="1069703" cy="1208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9703" cy="1208858"/>
            </a:xfrm>
            <a:custGeom>
              <a:avLst/>
              <a:gdLst/>
              <a:ahLst/>
              <a:cxnLst/>
              <a:rect r="r" b="b" t="t" l="l"/>
              <a:pathLst>
                <a:path h="1208858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1151674"/>
                  </a:lnTo>
                  <a:cubicBezTo>
                    <a:pt x="1069703" y="1183256"/>
                    <a:pt x="1044100" y="1208858"/>
                    <a:pt x="1012518" y="1208858"/>
                  </a:cubicBezTo>
                  <a:lnTo>
                    <a:pt x="57185" y="1208858"/>
                  </a:lnTo>
                  <a:cubicBezTo>
                    <a:pt x="42018" y="1208858"/>
                    <a:pt x="27473" y="1202834"/>
                    <a:pt x="16749" y="1192109"/>
                  </a:cubicBezTo>
                  <a:cubicBezTo>
                    <a:pt x="6025" y="1181385"/>
                    <a:pt x="0" y="1166840"/>
                    <a:pt x="0" y="1151674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69703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281895" y="3016101"/>
            <a:ext cx="4061528" cy="1866815"/>
            <a:chOff x="0" y="0"/>
            <a:chExt cx="1069703" cy="4916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9703" cy="491672"/>
            </a:xfrm>
            <a:custGeom>
              <a:avLst/>
              <a:gdLst/>
              <a:ahLst/>
              <a:cxnLst/>
              <a:rect r="r" b="b" t="t" l="l"/>
              <a:pathLst>
                <a:path h="491672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434487"/>
                  </a:lnTo>
                  <a:cubicBezTo>
                    <a:pt x="1069703" y="466069"/>
                    <a:pt x="1044100" y="491672"/>
                    <a:pt x="1012518" y="491672"/>
                  </a:cubicBezTo>
                  <a:lnTo>
                    <a:pt x="57185" y="491672"/>
                  </a:lnTo>
                  <a:cubicBezTo>
                    <a:pt x="42018" y="491672"/>
                    <a:pt x="27473" y="485647"/>
                    <a:pt x="16749" y="474923"/>
                  </a:cubicBezTo>
                  <a:cubicBezTo>
                    <a:pt x="6025" y="464198"/>
                    <a:pt x="0" y="449653"/>
                    <a:pt x="0" y="434487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9703" cy="53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11525" y="3016101"/>
            <a:ext cx="4061528" cy="1866815"/>
            <a:chOff x="0" y="0"/>
            <a:chExt cx="1069703" cy="4916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9703" cy="491672"/>
            </a:xfrm>
            <a:custGeom>
              <a:avLst/>
              <a:gdLst/>
              <a:ahLst/>
              <a:cxnLst/>
              <a:rect r="r" b="b" t="t" l="l"/>
              <a:pathLst>
                <a:path h="491672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434487"/>
                  </a:lnTo>
                  <a:cubicBezTo>
                    <a:pt x="1069703" y="466069"/>
                    <a:pt x="1044100" y="491672"/>
                    <a:pt x="1012518" y="491672"/>
                  </a:cubicBezTo>
                  <a:lnTo>
                    <a:pt x="57185" y="491672"/>
                  </a:lnTo>
                  <a:cubicBezTo>
                    <a:pt x="42018" y="491672"/>
                    <a:pt x="27473" y="485647"/>
                    <a:pt x="16749" y="474923"/>
                  </a:cubicBezTo>
                  <a:cubicBezTo>
                    <a:pt x="6025" y="464198"/>
                    <a:pt x="0" y="449653"/>
                    <a:pt x="0" y="434487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69703" cy="53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44577" y="3016101"/>
            <a:ext cx="4061528" cy="1866815"/>
            <a:chOff x="0" y="0"/>
            <a:chExt cx="1069703" cy="4916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9703" cy="491672"/>
            </a:xfrm>
            <a:custGeom>
              <a:avLst/>
              <a:gdLst/>
              <a:ahLst/>
              <a:cxnLst/>
              <a:rect r="r" b="b" t="t" l="l"/>
              <a:pathLst>
                <a:path h="491672" w="1069703">
                  <a:moveTo>
                    <a:pt x="57185" y="0"/>
                  </a:moveTo>
                  <a:lnTo>
                    <a:pt x="1012518" y="0"/>
                  </a:lnTo>
                  <a:cubicBezTo>
                    <a:pt x="1027684" y="0"/>
                    <a:pt x="1042230" y="6025"/>
                    <a:pt x="1052954" y="16749"/>
                  </a:cubicBezTo>
                  <a:cubicBezTo>
                    <a:pt x="1063678" y="27473"/>
                    <a:pt x="1069703" y="42018"/>
                    <a:pt x="1069703" y="57185"/>
                  </a:cubicBezTo>
                  <a:lnTo>
                    <a:pt x="1069703" y="434487"/>
                  </a:lnTo>
                  <a:cubicBezTo>
                    <a:pt x="1069703" y="466069"/>
                    <a:pt x="1044100" y="491672"/>
                    <a:pt x="1012518" y="491672"/>
                  </a:cubicBezTo>
                  <a:lnTo>
                    <a:pt x="57185" y="491672"/>
                  </a:lnTo>
                  <a:cubicBezTo>
                    <a:pt x="42018" y="491672"/>
                    <a:pt x="27473" y="485647"/>
                    <a:pt x="16749" y="474923"/>
                  </a:cubicBezTo>
                  <a:cubicBezTo>
                    <a:pt x="6025" y="464198"/>
                    <a:pt x="0" y="449653"/>
                    <a:pt x="0" y="434487"/>
                  </a:cubicBezTo>
                  <a:lnTo>
                    <a:pt x="0" y="57185"/>
                  </a:lnTo>
                  <a:cubicBezTo>
                    <a:pt x="0" y="42018"/>
                    <a:pt x="6025" y="27473"/>
                    <a:pt x="16749" y="16749"/>
                  </a:cubicBezTo>
                  <a:cubicBezTo>
                    <a:pt x="27473" y="6025"/>
                    <a:pt x="42018" y="0"/>
                    <a:pt x="57185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069703" cy="53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171143" y="3522855"/>
            <a:ext cx="272118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BFCFE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Common Transaction Types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55435" y="3522855"/>
            <a:ext cx="317370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BFCFE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Fraud Prevention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930470" y="3522855"/>
            <a:ext cx="2089743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BFCFE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Operational Efficiency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890472" y="5461660"/>
            <a:ext cx="2844373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Top categories: Grocery stores, supermarkets, miscellaneous food stores, restaurants, and pharmacies.</a:t>
            </a:r>
          </a:p>
          <a:p>
            <a:pPr algn="ctr">
              <a:lnSpc>
                <a:spcPts val="251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7111525" y="5461660"/>
            <a:ext cx="4061528" cy="283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High fraud rates in Cruise Lines (35.4%) and Music Stores (37%) highlight the need for targeted monitoring.</a:t>
            </a:r>
          </a:p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Example: Cruise Lines fraud linked to online purchases and resale potential, justifying enhanced security measures.</a:t>
            </a:r>
          </a:p>
          <a:p>
            <a:pPr algn="ctr">
              <a:lnSpc>
                <a:spcPts val="251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944577" y="5461660"/>
            <a:ext cx="4061528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Midday and weekend transaction peaks inform resource allocation for real-time monitoring.</a:t>
            </a:r>
          </a:p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Low fraud in high-frequency categories (e.g., grocery stores) allows focus on niche, high-risk areas.</a:t>
            </a:r>
          </a:p>
          <a:p>
            <a:pPr algn="ctr">
              <a:lnSpc>
                <a:spcPts val="2519"/>
              </a:lnSpc>
            </a:pPr>
          </a:p>
        </p:txBody>
      </p:sp>
      <p:sp>
        <p:nvSpPr>
          <p:cNvPr name="Freeform 27" id="27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964" y="611543"/>
            <a:ext cx="10743652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b="true" sz="4332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Association of Transaction 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81895" y="3949509"/>
            <a:ext cx="5479668" cy="4589884"/>
            <a:chOff x="0" y="0"/>
            <a:chExt cx="1443205" cy="1208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3205" cy="1208858"/>
            </a:xfrm>
            <a:custGeom>
              <a:avLst/>
              <a:gdLst/>
              <a:ahLst/>
              <a:cxnLst/>
              <a:rect r="r" b="b" t="t" l="l"/>
              <a:pathLst>
                <a:path h="1208858" w="1443205">
                  <a:moveTo>
                    <a:pt x="42385" y="0"/>
                  </a:moveTo>
                  <a:lnTo>
                    <a:pt x="1400820" y="0"/>
                  </a:lnTo>
                  <a:cubicBezTo>
                    <a:pt x="1424228" y="0"/>
                    <a:pt x="1443205" y="18977"/>
                    <a:pt x="1443205" y="42385"/>
                  </a:cubicBezTo>
                  <a:lnTo>
                    <a:pt x="1443205" y="1166473"/>
                  </a:lnTo>
                  <a:cubicBezTo>
                    <a:pt x="1443205" y="1189882"/>
                    <a:pt x="1424228" y="1208858"/>
                    <a:pt x="1400820" y="1208858"/>
                  </a:cubicBezTo>
                  <a:lnTo>
                    <a:pt x="42385" y="1208858"/>
                  </a:lnTo>
                  <a:cubicBezTo>
                    <a:pt x="18977" y="1208858"/>
                    <a:pt x="0" y="1189882"/>
                    <a:pt x="0" y="1166473"/>
                  </a:cubicBezTo>
                  <a:lnTo>
                    <a:pt x="0" y="42385"/>
                  </a:lnTo>
                  <a:cubicBezTo>
                    <a:pt x="0" y="18977"/>
                    <a:pt x="18977" y="0"/>
                    <a:pt x="42385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43205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79402" y="4190476"/>
            <a:ext cx="6441978" cy="4589884"/>
            <a:chOff x="0" y="0"/>
            <a:chExt cx="1696653" cy="12088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6653" cy="1208858"/>
            </a:xfrm>
            <a:custGeom>
              <a:avLst/>
              <a:gdLst/>
              <a:ahLst/>
              <a:cxnLst/>
              <a:rect r="r" b="b" t="t" l="l"/>
              <a:pathLst>
                <a:path h="1208858" w="1696653">
                  <a:moveTo>
                    <a:pt x="36054" y="0"/>
                  </a:moveTo>
                  <a:lnTo>
                    <a:pt x="1660599" y="0"/>
                  </a:lnTo>
                  <a:cubicBezTo>
                    <a:pt x="1680511" y="0"/>
                    <a:pt x="1696653" y="16142"/>
                    <a:pt x="1696653" y="36054"/>
                  </a:cubicBezTo>
                  <a:lnTo>
                    <a:pt x="1696653" y="1172805"/>
                  </a:lnTo>
                  <a:cubicBezTo>
                    <a:pt x="1696653" y="1182367"/>
                    <a:pt x="1692854" y="1191537"/>
                    <a:pt x="1686093" y="1198299"/>
                  </a:cubicBezTo>
                  <a:cubicBezTo>
                    <a:pt x="1679331" y="1205060"/>
                    <a:pt x="1670161" y="1208858"/>
                    <a:pt x="1660599" y="1208858"/>
                  </a:cubicBezTo>
                  <a:lnTo>
                    <a:pt x="36054" y="1208858"/>
                  </a:lnTo>
                  <a:cubicBezTo>
                    <a:pt x="26492" y="1208858"/>
                    <a:pt x="17321" y="1205060"/>
                    <a:pt x="10560" y="1198299"/>
                  </a:cubicBezTo>
                  <a:cubicBezTo>
                    <a:pt x="3799" y="1191537"/>
                    <a:pt x="0" y="1182367"/>
                    <a:pt x="0" y="1172805"/>
                  </a:cubicBezTo>
                  <a:lnTo>
                    <a:pt x="0" y="36054"/>
                  </a:lnTo>
                  <a:cubicBezTo>
                    <a:pt x="0" y="26492"/>
                    <a:pt x="3799" y="17321"/>
                    <a:pt x="10560" y="10560"/>
                  </a:cubicBezTo>
                  <a:cubicBezTo>
                    <a:pt x="17321" y="3799"/>
                    <a:pt x="26492" y="0"/>
                    <a:pt x="36054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96653" cy="125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81895" y="3016101"/>
            <a:ext cx="5479668" cy="1866815"/>
            <a:chOff x="0" y="0"/>
            <a:chExt cx="1443205" cy="4916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3205" cy="491672"/>
            </a:xfrm>
            <a:custGeom>
              <a:avLst/>
              <a:gdLst/>
              <a:ahLst/>
              <a:cxnLst/>
              <a:rect r="r" b="b" t="t" l="l"/>
              <a:pathLst>
                <a:path h="491672" w="1443205">
                  <a:moveTo>
                    <a:pt x="42385" y="0"/>
                  </a:moveTo>
                  <a:lnTo>
                    <a:pt x="1400820" y="0"/>
                  </a:lnTo>
                  <a:cubicBezTo>
                    <a:pt x="1424228" y="0"/>
                    <a:pt x="1443205" y="18977"/>
                    <a:pt x="1443205" y="42385"/>
                  </a:cubicBezTo>
                  <a:lnTo>
                    <a:pt x="1443205" y="449286"/>
                  </a:lnTo>
                  <a:cubicBezTo>
                    <a:pt x="1443205" y="472695"/>
                    <a:pt x="1424228" y="491672"/>
                    <a:pt x="1400820" y="491672"/>
                  </a:cubicBezTo>
                  <a:lnTo>
                    <a:pt x="42385" y="491672"/>
                  </a:lnTo>
                  <a:cubicBezTo>
                    <a:pt x="18977" y="491672"/>
                    <a:pt x="0" y="472695"/>
                    <a:pt x="0" y="449286"/>
                  </a:cubicBezTo>
                  <a:lnTo>
                    <a:pt x="0" y="42385"/>
                  </a:lnTo>
                  <a:cubicBezTo>
                    <a:pt x="0" y="18977"/>
                    <a:pt x="18977" y="0"/>
                    <a:pt x="42385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443205" cy="53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79402" y="3257068"/>
            <a:ext cx="6441978" cy="1499294"/>
            <a:chOff x="0" y="0"/>
            <a:chExt cx="1696653" cy="3948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6653" cy="394876"/>
            </a:xfrm>
            <a:custGeom>
              <a:avLst/>
              <a:gdLst/>
              <a:ahLst/>
              <a:cxnLst/>
              <a:rect r="r" b="b" t="t" l="l"/>
              <a:pathLst>
                <a:path h="394876" w="1696653">
                  <a:moveTo>
                    <a:pt x="36054" y="0"/>
                  </a:moveTo>
                  <a:lnTo>
                    <a:pt x="1660599" y="0"/>
                  </a:lnTo>
                  <a:cubicBezTo>
                    <a:pt x="1680511" y="0"/>
                    <a:pt x="1696653" y="16142"/>
                    <a:pt x="1696653" y="36054"/>
                  </a:cubicBezTo>
                  <a:lnTo>
                    <a:pt x="1696653" y="358822"/>
                  </a:lnTo>
                  <a:cubicBezTo>
                    <a:pt x="1696653" y="368384"/>
                    <a:pt x="1692854" y="377554"/>
                    <a:pt x="1686093" y="384316"/>
                  </a:cubicBezTo>
                  <a:cubicBezTo>
                    <a:pt x="1679331" y="391077"/>
                    <a:pt x="1670161" y="394876"/>
                    <a:pt x="1660599" y="394876"/>
                  </a:cubicBezTo>
                  <a:lnTo>
                    <a:pt x="36054" y="394876"/>
                  </a:lnTo>
                  <a:cubicBezTo>
                    <a:pt x="26492" y="394876"/>
                    <a:pt x="17321" y="391077"/>
                    <a:pt x="10560" y="384316"/>
                  </a:cubicBezTo>
                  <a:cubicBezTo>
                    <a:pt x="3799" y="377554"/>
                    <a:pt x="0" y="368384"/>
                    <a:pt x="0" y="358822"/>
                  </a:cubicBezTo>
                  <a:lnTo>
                    <a:pt x="0" y="36054"/>
                  </a:lnTo>
                  <a:cubicBezTo>
                    <a:pt x="0" y="26492"/>
                    <a:pt x="3799" y="17321"/>
                    <a:pt x="10560" y="10560"/>
                  </a:cubicBezTo>
                  <a:cubicBezTo>
                    <a:pt x="17321" y="3799"/>
                    <a:pt x="26492" y="0"/>
                    <a:pt x="36054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96653" cy="442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71143" y="3522855"/>
            <a:ext cx="406335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FBFCFE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83487" y="3763822"/>
            <a:ext cx="503380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FBFCFE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Customer Experience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10576" y="5079913"/>
            <a:ext cx="4194472" cy="283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Metrics evaluated:</a:t>
            </a:r>
          </a:p>
          <a:p>
            <a:pPr algn="ctr" marL="777237" indent="-259079" lvl="2">
              <a:lnSpc>
                <a:spcPts val="2519"/>
              </a:lnSpc>
              <a:buFont typeface="Arial"/>
              <a:buChar char="⚬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Support: Frequency of rule occurrence in the dataset.</a:t>
            </a:r>
          </a:p>
          <a:p>
            <a:pPr algn="ctr" marL="777237" indent="-259079" lvl="2">
              <a:lnSpc>
                <a:spcPts val="2519"/>
              </a:lnSpc>
              <a:buFont typeface="Arial"/>
              <a:buChar char="⚬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Confidence: Reliability of the rule </a:t>
            </a:r>
          </a:p>
          <a:p>
            <a:pPr algn="ctr" marL="777237" indent="-259079" lvl="2">
              <a:lnSpc>
                <a:spcPts val="2519"/>
              </a:lnSpc>
              <a:buFont typeface="Arial"/>
              <a:buChar char="⚬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Lift: Strength of association compared to independent occurrence </a:t>
            </a:r>
          </a:p>
          <a:p>
            <a:pPr algn="ctr">
              <a:lnSpc>
                <a:spcPts val="25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79402" y="5702627"/>
            <a:ext cx="644197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Most high-value transactions are related to online payments</a:t>
            </a:r>
          </a:p>
          <a:p>
            <a:pPr algn="ctr">
              <a:lnSpc>
                <a:spcPts val="251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79402" y="6555320"/>
            <a:ext cx="6441978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Medium-valued transactions are related to grocery stores and supermarkets.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141" y="2514912"/>
            <a:ext cx="15912780" cy="388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Identified prevalent error types impacting transaction success (e.g., authorization failures, technical glitches).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Certain error types correlate with higher fraud rates, suggesting errors may mask fraudulent activities or indicate vulnerabilities in merchant systems.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High Error Merchants: The top 10 merchants with frequent errors (e.g., due to system integration issues) lead to customer frustration and potential transaction abandonment, impacting revenue.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Error-Fraud Correlation: Error types with high fraud rates indicate potential exploitation by fraudsters or system weaknesses, necessitating targeted interventions.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667106" y="5692222"/>
            <a:ext cx="8160326" cy="4594778"/>
          </a:xfrm>
          <a:custGeom>
            <a:avLst/>
            <a:gdLst/>
            <a:ahLst/>
            <a:cxnLst/>
            <a:rect r="r" b="b" t="t" l="l"/>
            <a:pathLst>
              <a:path h="4594778" w="8160326">
                <a:moveTo>
                  <a:pt x="0" y="0"/>
                </a:moveTo>
                <a:lnTo>
                  <a:pt x="8160326" y="0"/>
                </a:lnTo>
                <a:lnTo>
                  <a:pt x="8160326" y="4594778"/>
                </a:lnTo>
                <a:lnTo>
                  <a:pt x="0" y="4594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34335" y="6000667"/>
            <a:ext cx="6202899" cy="3685365"/>
          </a:xfrm>
          <a:custGeom>
            <a:avLst/>
            <a:gdLst/>
            <a:ahLst/>
            <a:cxnLst/>
            <a:rect r="r" b="b" t="t" l="l"/>
            <a:pathLst>
              <a:path h="3685365" w="6202899">
                <a:moveTo>
                  <a:pt x="0" y="0"/>
                </a:moveTo>
                <a:lnTo>
                  <a:pt x="6202899" y="0"/>
                </a:lnTo>
                <a:lnTo>
                  <a:pt x="6202899" y="3685365"/>
                </a:lnTo>
                <a:lnTo>
                  <a:pt x="0" y="36853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13140" y="1383681"/>
            <a:ext cx="7748151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65"/>
              </a:lnSpc>
              <a:spcBef>
                <a:spcPct val="0"/>
              </a:spcBef>
            </a:pPr>
            <a:r>
              <a:rPr lang="en-US" b="true" sz="4332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Transaction Error Rates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403" y="942975"/>
            <a:ext cx="13287123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66298" y="5787792"/>
            <a:ext cx="4991792" cy="3997819"/>
          </a:xfrm>
          <a:custGeom>
            <a:avLst/>
            <a:gdLst/>
            <a:ahLst/>
            <a:cxnLst/>
            <a:rect r="r" b="b" t="t" l="l"/>
            <a:pathLst>
              <a:path h="3997819" w="4991792">
                <a:moveTo>
                  <a:pt x="0" y="0"/>
                </a:moveTo>
                <a:lnTo>
                  <a:pt x="4991792" y="0"/>
                </a:lnTo>
                <a:lnTo>
                  <a:pt x="4991792" y="3997819"/>
                </a:lnTo>
                <a:lnTo>
                  <a:pt x="0" y="39978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141" y="2514912"/>
            <a:ext cx="15912780" cy="427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Technical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Pr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eprocessing: Dropped sensitive columns, simplified merchant_city, handled missing values.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F</a:t>
            </a: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eature Engineering: Used VectorAssembler, computed Pearson correlation matrix.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Results:</a:t>
            </a:r>
          </a:p>
          <a:p>
            <a:pPr algn="l" marL="962113" indent="-320704" lvl="2">
              <a:lnSpc>
                <a:spcPts val="3119"/>
              </a:lnSpc>
              <a:spcBef>
                <a:spcPct val="0"/>
              </a:spcBef>
              <a:buFont typeface="Arial"/>
              <a:buChar char="⚬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XGBoost achieved 95.2% accuracy, 99.86% F1-score.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b="true" sz="222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Business Part:</a:t>
            </a:r>
          </a:p>
          <a:p>
            <a:pPr algn="l" marL="481057" indent="-240528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2D2261"/>
                </a:solidFill>
                <a:latin typeface="Roboto Slab"/>
                <a:ea typeface="Roboto Slab"/>
                <a:cs typeface="Roboto Slab"/>
                <a:sym typeface="Roboto Slab"/>
              </a:rPr>
              <a:t>Minimized Financial Losses: Advanced fraud detection models (XGBoost, 95.2% accuracy) identify high-risk transactions, reducing chargebacks and fraudulent losses.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913140" y="1383681"/>
            <a:ext cx="7748151" cy="73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65"/>
              </a:lnSpc>
              <a:spcBef>
                <a:spcPct val="0"/>
              </a:spcBef>
            </a:pPr>
            <a:r>
              <a:rPr lang="en-US" b="true" sz="4332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</a:t>
            </a:r>
            <a:r>
              <a:rPr lang="en-US" b="true" sz="4332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ra</a:t>
            </a:r>
            <a:r>
              <a:rPr lang="en-US" b="true" sz="4332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ud dete</a:t>
            </a:r>
            <a:r>
              <a:rPr lang="en-US" b="true" sz="4332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4969" y="2875454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1004" y="3051489"/>
            <a:ext cx="1029499" cy="10294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05579" y="3154737"/>
            <a:ext cx="3874076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Spikes in Transaction Frequency per User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5841" y="3313242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01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54969" y="4346785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31004" y="4522821"/>
            <a:ext cx="1029499" cy="10294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05579" y="4597718"/>
            <a:ext cx="4077024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Unusual Transaction Amounts Per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5841" y="4784573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54969" y="5899805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1004" y="6075841"/>
            <a:ext cx="1029499" cy="10294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005579" y="6150739"/>
            <a:ext cx="4258095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Uncommon Merchant Interaction Patterns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5841" y="6337594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03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811801" y="5728355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987837" y="5904391"/>
            <a:ext cx="1029499" cy="102949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460071" y="5979289"/>
            <a:ext cx="5321420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Customer Segmentation Based on Transaction Behavior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22673" y="6166144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01135" y="962025"/>
            <a:ext cx="6559765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User Insights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715246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635325">
            <a:off x="-1427844" y="8293726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2"/>
                </a:lnTo>
                <a:lnTo>
                  <a:pt x="0" y="6699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811801" y="7242372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8987837" y="7418408"/>
            <a:ext cx="1029499" cy="102949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460071" y="7487642"/>
            <a:ext cx="3874076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Predicting Customer Credit Score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22673" y="7680161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08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404918" y="4497321"/>
            <a:ext cx="7263789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F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au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d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D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stributio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by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Merch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Ci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y and T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ns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action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 De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rip</a:t>
            </a: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005579" y="7618034"/>
            <a:ext cx="4833901" cy="87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799" strike="noStrike" u="none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Overspending Patterns Detection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354969" y="7367100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1"/>
                </a:lnTo>
                <a:lnTo>
                  <a:pt x="0" y="1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1531004" y="7543136"/>
            <a:ext cx="1029499" cy="102949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565841" y="7804889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401750" y="2885859"/>
            <a:ext cx="464917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How Transaction Patterns Reveal Fraud Risks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8811801" y="2699418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8987837" y="2875454"/>
            <a:ext cx="1029499" cy="1029499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9022673" y="3137206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05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8811801" y="4080988"/>
            <a:ext cx="1381570" cy="1381570"/>
          </a:xfrm>
          <a:custGeom>
            <a:avLst/>
            <a:gdLst/>
            <a:ahLst/>
            <a:cxnLst/>
            <a:rect r="r" b="b" t="t" l="l"/>
            <a:pathLst>
              <a:path h="1381570" w="1381570">
                <a:moveTo>
                  <a:pt x="0" y="0"/>
                </a:moveTo>
                <a:lnTo>
                  <a:pt x="1381570" y="0"/>
                </a:lnTo>
                <a:lnTo>
                  <a:pt x="1381570" y="1381570"/>
                </a:lnTo>
                <a:lnTo>
                  <a:pt x="0" y="13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8987837" y="4257024"/>
            <a:ext cx="1029499" cy="1029499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9022673" y="4518777"/>
            <a:ext cx="959825" cy="49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b="true" sz="3199">
                <a:solidFill>
                  <a:srgbClr val="2D2261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DAGl8azoe9Q</dc:identifier>
  <dcterms:modified xsi:type="dcterms:W3CDTF">2011-08-01T06:04:30Z</dcterms:modified>
  <cp:revision>1</cp:revision>
  <dc:title>Blue and Cream Illustrative SWOT Analysis Presentation</dc:title>
</cp:coreProperties>
</file>