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8288000" cy="10287000"/>
  <p:notesSz cx="6858000" cy="9144000"/>
  <p:embeddedFontLst>
    <p:embeddedFont>
      <p:font typeface="Open Sans 1" panose="020B0604020202020204" charset="0"/>
      <p:regular r:id="rId18"/>
    </p:embeddedFont>
    <p:embeddedFont>
      <p:font typeface="Open Sans 1 Bold" panose="020B0604020202020204" charset="0"/>
      <p:regular r:id="rId19"/>
    </p:embeddedFont>
    <p:embeddedFont>
      <p:font typeface="Open Sans 1 Italics" panose="020B0604020202020204" charset="0"/>
      <p:regular r:id="rId20"/>
    </p:embeddedFont>
    <p:embeddedFont>
      <p:font typeface="Open Sans 1 Medium" panose="020B0604020202020204" charset="0"/>
      <p:regular r:id="rId21"/>
    </p:embeddedFont>
    <p:embeddedFont>
      <p:font typeface="Open Sans 1 Ultra-Bold" panose="020B0604020202020204" charset="0"/>
      <p:regular r:id="rId22"/>
    </p:embeddedFont>
    <p:embeddedFont>
      <p:font typeface="Open Sans 2" panose="020B0604020202020204" charset="0"/>
      <p:regular r:id="rId23"/>
    </p:embeddedFont>
    <p:embeddedFont>
      <p:font typeface="Open Sans 2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4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93960" y="7073953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3" name="Freeform 3"/>
          <p:cNvSpPr/>
          <p:nvPr/>
        </p:nvSpPr>
        <p:spPr>
          <a:xfrm rot="-7757409">
            <a:off x="12007383" y="-4543149"/>
            <a:ext cx="9928415" cy="8087145"/>
          </a:xfrm>
          <a:custGeom>
            <a:avLst/>
            <a:gdLst/>
            <a:ahLst/>
            <a:cxnLst/>
            <a:rect l="l" t="t" r="r" b="b"/>
            <a:pathLst>
              <a:path w="9928415" h="8087145">
                <a:moveTo>
                  <a:pt x="0" y="0"/>
                </a:moveTo>
                <a:lnTo>
                  <a:pt x="9928415" y="0"/>
                </a:lnTo>
                <a:lnTo>
                  <a:pt x="9928415" y="8087145"/>
                </a:lnTo>
                <a:lnTo>
                  <a:pt x="0" y="8087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4" name="Group 4"/>
          <p:cNvGrpSpPr/>
          <p:nvPr/>
        </p:nvGrpSpPr>
        <p:grpSpPr>
          <a:xfrm>
            <a:off x="15428339" y="921542"/>
            <a:ext cx="1918052" cy="1918052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004857" y="607583"/>
            <a:ext cx="700314" cy="70031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485639" y="8394558"/>
            <a:ext cx="7773661" cy="618096"/>
            <a:chOff x="0" y="0"/>
            <a:chExt cx="3450883" cy="27438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50884" cy="274385"/>
            </a:xfrm>
            <a:custGeom>
              <a:avLst/>
              <a:gdLst/>
              <a:ahLst/>
              <a:cxnLst/>
              <a:rect l="l" t="t" r="r" b="b"/>
              <a:pathLst>
                <a:path w="3450884" h="274385">
                  <a:moveTo>
                    <a:pt x="0" y="0"/>
                  </a:moveTo>
                  <a:lnTo>
                    <a:pt x="3450884" y="0"/>
                  </a:lnTo>
                  <a:lnTo>
                    <a:pt x="3450884" y="274385"/>
                  </a:lnTo>
                  <a:lnTo>
                    <a:pt x="0" y="274385"/>
                  </a:ln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3450883" cy="3220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93960" y="4693980"/>
            <a:ext cx="10987861" cy="2095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71"/>
              </a:lnSpc>
            </a:pPr>
            <a:r>
              <a:rPr lang="en-US" sz="7933" b="1" spc="602" dirty="0">
                <a:solidFill>
                  <a:srgbClr val="FFFFFF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SIMULACIÓN DE UN PÉNDULO TRIPLE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93960" y="3050501"/>
            <a:ext cx="15936584" cy="1509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96"/>
              </a:lnSpc>
            </a:pPr>
            <a:r>
              <a:rPr lang="en-US" sz="12669" b="1" spc="-114" dirty="0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PROYECTO Final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60750" y="8596036"/>
            <a:ext cx="7623438" cy="262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6"/>
              </a:lnSpc>
            </a:pPr>
            <a:r>
              <a:rPr lang="en-US" sz="2058" b="1" spc="284" dirty="0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Por Juan Manuel Patiño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724685">
            <a:off x="15590843" y="4933661"/>
            <a:ext cx="10135766" cy="8256042"/>
          </a:xfrm>
          <a:custGeom>
            <a:avLst/>
            <a:gdLst/>
            <a:ahLst/>
            <a:cxnLst/>
            <a:rect l="l" t="t" r="r" b="b"/>
            <a:pathLst>
              <a:path w="10135766" h="8256042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11804818" y="505099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4" name="Freeform 4"/>
          <p:cNvSpPr/>
          <p:nvPr/>
        </p:nvSpPr>
        <p:spPr>
          <a:xfrm>
            <a:off x="910276" y="2777247"/>
            <a:ext cx="16467449" cy="3234677"/>
          </a:xfrm>
          <a:custGeom>
            <a:avLst/>
            <a:gdLst/>
            <a:ahLst/>
            <a:cxnLst/>
            <a:rect l="l" t="t" r="r" b="b"/>
            <a:pathLst>
              <a:path w="16467449" h="3234677">
                <a:moveTo>
                  <a:pt x="0" y="0"/>
                </a:moveTo>
                <a:lnTo>
                  <a:pt x="16467448" y="0"/>
                </a:lnTo>
                <a:lnTo>
                  <a:pt x="16467448" y="3234677"/>
                </a:lnTo>
                <a:lnTo>
                  <a:pt x="0" y="32346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5" name="Freeform 5"/>
          <p:cNvSpPr/>
          <p:nvPr/>
        </p:nvSpPr>
        <p:spPr>
          <a:xfrm>
            <a:off x="910276" y="7002875"/>
            <a:ext cx="16467449" cy="1449687"/>
          </a:xfrm>
          <a:custGeom>
            <a:avLst/>
            <a:gdLst/>
            <a:ahLst/>
            <a:cxnLst/>
            <a:rect l="l" t="t" r="r" b="b"/>
            <a:pathLst>
              <a:path w="16467449" h="1449687">
                <a:moveTo>
                  <a:pt x="0" y="0"/>
                </a:moveTo>
                <a:lnTo>
                  <a:pt x="16467448" y="0"/>
                </a:lnTo>
                <a:lnTo>
                  <a:pt x="16467448" y="1449687"/>
                </a:lnTo>
                <a:lnTo>
                  <a:pt x="0" y="14496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24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6" name="TextBox 6"/>
          <p:cNvSpPr txBox="1"/>
          <p:nvPr/>
        </p:nvSpPr>
        <p:spPr>
          <a:xfrm>
            <a:off x="1028700" y="1189818"/>
            <a:ext cx="10474864" cy="59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23"/>
              </a:lnSpc>
              <a:spcBef>
                <a:spcPct val="0"/>
              </a:spcBef>
            </a:pPr>
            <a:r>
              <a:rPr lang="en-US" sz="3516" b="1" spc="77">
                <a:solidFill>
                  <a:srgbClr val="022A3D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#COMPARATIVA VS UN PENDULO SIMPLE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724685">
            <a:off x="15590843" y="4933661"/>
            <a:ext cx="10135766" cy="8256042"/>
          </a:xfrm>
          <a:custGeom>
            <a:avLst/>
            <a:gdLst/>
            <a:ahLst/>
            <a:cxnLst/>
            <a:rect l="l" t="t" r="r" b="b"/>
            <a:pathLst>
              <a:path w="10135766" h="8256042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11804818" y="505099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4" name="Freeform 4"/>
          <p:cNvSpPr/>
          <p:nvPr/>
        </p:nvSpPr>
        <p:spPr>
          <a:xfrm>
            <a:off x="10077037" y="3663426"/>
            <a:ext cx="6387686" cy="2960147"/>
          </a:xfrm>
          <a:custGeom>
            <a:avLst/>
            <a:gdLst/>
            <a:ahLst/>
            <a:cxnLst/>
            <a:rect l="l" t="t" r="r" b="b"/>
            <a:pathLst>
              <a:path w="6387686" h="2960147">
                <a:moveTo>
                  <a:pt x="0" y="0"/>
                </a:moveTo>
                <a:lnTo>
                  <a:pt x="6387686" y="0"/>
                </a:lnTo>
                <a:lnTo>
                  <a:pt x="6387686" y="2960148"/>
                </a:lnTo>
                <a:lnTo>
                  <a:pt x="0" y="2960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5" name="TextBox 5"/>
          <p:cNvSpPr txBox="1"/>
          <p:nvPr/>
        </p:nvSpPr>
        <p:spPr>
          <a:xfrm>
            <a:off x="1028700" y="1875658"/>
            <a:ext cx="12915773" cy="1233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255" lvl="1" indent="-386628" algn="l">
              <a:lnSpc>
                <a:spcPts val="5014"/>
              </a:lnSpc>
              <a:buFont typeface="Arial"/>
              <a:buChar char="•"/>
            </a:pPr>
            <a:r>
              <a:rPr lang="en-US" sz="3581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Parametros y calculos del pendulo triple con 2 masas suficientemente mas pequeñas que la tercera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1028700" y="8408303"/>
            <a:ext cx="3289181" cy="0"/>
          </a:xfrm>
          <a:prstGeom prst="line">
            <a:avLst/>
          </a:prstGeom>
          <a:ln w="38100" cap="flat">
            <a:solidFill>
              <a:srgbClr val="022A3D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es-419"/>
          </a:p>
        </p:txBody>
      </p:sp>
      <p:sp>
        <p:nvSpPr>
          <p:cNvPr id="7" name="TextBox 7"/>
          <p:cNvSpPr txBox="1"/>
          <p:nvPr/>
        </p:nvSpPr>
        <p:spPr>
          <a:xfrm>
            <a:off x="5067739" y="8072789"/>
            <a:ext cx="8449768" cy="604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4"/>
              </a:lnSpc>
            </a:pPr>
            <a:r>
              <a:rPr lang="en-US" sz="3581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Graficar los resultados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439988" y="749958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-1447320" y="9789825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4" name="Freeform 4"/>
          <p:cNvSpPr/>
          <p:nvPr/>
        </p:nvSpPr>
        <p:spPr>
          <a:xfrm>
            <a:off x="1332269" y="1198027"/>
            <a:ext cx="15623463" cy="8143730"/>
          </a:xfrm>
          <a:custGeom>
            <a:avLst/>
            <a:gdLst/>
            <a:ahLst/>
            <a:cxnLst/>
            <a:rect l="l" t="t" r="r" b="b"/>
            <a:pathLst>
              <a:path w="15623463" h="8143730">
                <a:moveTo>
                  <a:pt x="0" y="0"/>
                </a:moveTo>
                <a:lnTo>
                  <a:pt x="15623462" y="0"/>
                </a:lnTo>
                <a:lnTo>
                  <a:pt x="15623462" y="8143730"/>
                </a:lnTo>
                <a:lnTo>
                  <a:pt x="0" y="814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439988" y="749958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-1447320" y="9789825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4" name="Freeform 4"/>
          <p:cNvSpPr/>
          <p:nvPr/>
        </p:nvSpPr>
        <p:spPr>
          <a:xfrm>
            <a:off x="1621743" y="1142054"/>
            <a:ext cx="15044513" cy="8255677"/>
          </a:xfrm>
          <a:custGeom>
            <a:avLst/>
            <a:gdLst/>
            <a:ahLst/>
            <a:cxnLst/>
            <a:rect l="l" t="t" r="r" b="b"/>
            <a:pathLst>
              <a:path w="15044513" h="8255677">
                <a:moveTo>
                  <a:pt x="0" y="0"/>
                </a:moveTo>
                <a:lnTo>
                  <a:pt x="15044514" y="0"/>
                </a:lnTo>
                <a:lnTo>
                  <a:pt x="15044514" y="8255676"/>
                </a:lnTo>
                <a:lnTo>
                  <a:pt x="0" y="8255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2068">
            <a:off x="12558574" y="-4180257"/>
            <a:ext cx="9213358" cy="7504698"/>
          </a:xfrm>
          <a:custGeom>
            <a:avLst/>
            <a:gdLst/>
            <a:ahLst/>
            <a:cxnLst/>
            <a:rect l="l" t="t" r="r" b="b"/>
            <a:pathLst>
              <a:path w="9213358" h="750469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1362575" y="351099"/>
            <a:ext cx="15562849" cy="9658363"/>
            <a:chOff x="0" y="0"/>
            <a:chExt cx="5796956" cy="35976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96955" cy="3597612"/>
            </a:xfrm>
            <a:custGeom>
              <a:avLst/>
              <a:gdLst/>
              <a:ahLst/>
              <a:cxnLst/>
              <a:rect l="l" t="t" r="r" b="b"/>
              <a:pathLst>
                <a:path w="5796955" h="3597612">
                  <a:moveTo>
                    <a:pt x="0" y="0"/>
                  </a:moveTo>
                  <a:lnTo>
                    <a:pt x="5796955" y="0"/>
                  </a:lnTo>
                  <a:lnTo>
                    <a:pt x="5796955" y="3597612"/>
                  </a:lnTo>
                  <a:lnTo>
                    <a:pt x="0" y="35976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5796956" cy="3588087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1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165155" y="1456805"/>
            <a:ext cx="1339151" cy="133915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014915" y="756491"/>
            <a:ext cx="700314" cy="70031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713434" y="756491"/>
            <a:ext cx="7430566" cy="1942080"/>
          </a:xfrm>
          <a:custGeom>
            <a:avLst/>
            <a:gdLst/>
            <a:ahLst/>
            <a:cxnLst/>
            <a:rect l="l" t="t" r="r" b="b"/>
            <a:pathLst>
              <a:path w="7430566" h="1942080">
                <a:moveTo>
                  <a:pt x="0" y="0"/>
                </a:moveTo>
                <a:lnTo>
                  <a:pt x="7430566" y="0"/>
                </a:lnTo>
                <a:lnTo>
                  <a:pt x="7430566" y="1942080"/>
                </a:lnTo>
                <a:lnTo>
                  <a:pt x="0" y="1942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3" name="Freeform 13"/>
          <p:cNvSpPr/>
          <p:nvPr/>
        </p:nvSpPr>
        <p:spPr>
          <a:xfrm>
            <a:off x="5157800" y="3081521"/>
            <a:ext cx="11438556" cy="2061979"/>
          </a:xfrm>
          <a:custGeom>
            <a:avLst/>
            <a:gdLst/>
            <a:ahLst/>
            <a:cxnLst/>
            <a:rect l="l" t="t" r="r" b="b"/>
            <a:pathLst>
              <a:path w="11438556" h="2061979">
                <a:moveTo>
                  <a:pt x="0" y="0"/>
                </a:moveTo>
                <a:lnTo>
                  <a:pt x="11438556" y="0"/>
                </a:lnTo>
                <a:lnTo>
                  <a:pt x="11438556" y="2061979"/>
                </a:lnTo>
                <a:lnTo>
                  <a:pt x="0" y="20619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4" name="Freeform 14"/>
          <p:cNvSpPr/>
          <p:nvPr/>
        </p:nvSpPr>
        <p:spPr>
          <a:xfrm>
            <a:off x="1713434" y="5467339"/>
            <a:ext cx="9480454" cy="2484336"/>
          </a:xfrm>
          <a:custGeom>
            <a:avLst/>
            <a:gdLst/>
            <a:ahLst/>
            <a:cxnLst/>
            <a:rect l="l" t="t" r="r" b="b"/>
            <a:pathLst>
              <a:path w="9480454" h="2484336">
                <a:moveTo>
                  <a:pt x="0" y="0"/>
                </a:moveTo>
                <a:lnTo>
                  <a:pt x="9480454" y="0"/>
                </a:lnTo>
                <a:lnTo>
                  <a:pt x="9480454" y="2484336"/>
                </a:lnTo>
                <a:lnTo>
                  <a:pt x="0" y="24843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5" name="Freeform 15"/>
          <p:cNvSpPr/>
          <p:nvPr/>
        </p:nvSpPr>
        <p:spPr>
          <a:xfrm>
            <a:off x="5157800" y="8430754"/>
            <a:ext cx="9709274" cy="1248699"/>
          </a:xfrm>
          <a:custGeom>
            <a:avLst/>
            <a:gdLst/>
            <a:ahLst/>
            <a:cxnLst/>
            <a:rect l="l" t="t" r="r" b="b"/>
            <a:pathLst>
              <a:path w="9709274" h="1248699">
                <a:moveTo>
                  <a:pt x="0" y="0"/>
                </a:moveTo>
                <a:lnTo>
                  <a:pt x="9709273" y="0"/>
                </a:lnTo>
                <a:lnTo>
                  <a:pt x="9709273" y="1248700"/>
                </a:lnTo>
                <a:lnTo>
                  <a:pt x="0" y="1248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724685">
            <a:off x="15590843" y="4175612"/>
            <a:ext cx="10135766" cy="8256042"/>
          </a:xfrm>
          <a:custGeom>
            <a:avLst/>
            <a:gdLst/>
            <a:ahLst/>
            <a:cxnLst/>
            <a:rect l="l" t="t" r="r" b="b"/>
            <a:pathLst>
              <a:path w="10135766" h="8256042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14267365" y="498897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5" name="Freeform 5"/>
          <p:cNvSpPr/>
          <p:nvPr/>
        </p:nvSpPr>
        <p:spPr>
          <a:xfrm rot="-2086346">
            <a:off x="1618541" y="3516529"/>
            <a:ext cx="4389871" cy="1101458"/>
          </a:xfrm>
          <a:custGeom>
            <a:avLst/>
            <a:gdLst/>
            <a:ahLst/>
            <a:cxnLst/>
            <a:rect l="l" t="t" r="r" b="b"/>
            <a:pathLst>
              <a:path w="4389871" h="1101458">
                <a:moveTo>
                  <a:pt x="0" y="0"/>
                </a:moveTo>
                <a:lnTo>
                  <a:pt x="4389870" y="0"/>
                </a:lnTo>
                <a:lnTo>
                  <a:pt x="4389870" y="1101459"/>
                </a:lnTo>
                <a:lnTo>
                  <a:pt x="0" y="1101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6" name="TextBox 6"/>
          <p:cNvSpPr txBox="1"/>
          <p:nvPr/>
        </p:nvSpPr>
        <p:spPr>
          <a:xfrm>
            <a:off x="313619" y="5704778"/>
            <a:ext cx="10474864" cy="59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23"/>
              </a:lnSpc>
              <a:spcBef>
                <a:spcPct val="0"/>
              </a:spcBef>
            </a:pPr>
            <a:r>
              <a:rPr lang="en-US" sz="3516" b="1" spc="77">
                <a:solidFill>
                  <a:srgbClr val="022A3D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CREAR ANIMACIÓN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05ACC8-2F00-9593-C2E3-26820674B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7178" y="2019300"/>
            <a:ext cx="7224485" cy="56004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493448">
            <a:off x="12764455" y="-4493527"/>
            <a:ext cx="9213358" cy="7504698"/>
          </a:xfrm>
          <a:custGeom>
            <a:avLst/>
            <a:gdLst/>
            <a:ahLst/>
            <a:cxnLst/>
            <a:rect l="l" t="t" r="r" b="b"/>
            <a:pathLst>
              <a:path w="9213358" h="750469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1693960" y="7073953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4" name="Group 4"/>
          <p:cNvGrpSpPr/>
          <p:nvPr/>
        </p:nvGrpSpPr>
        <p:grpSpPr>
          <a:xfrm>
            <a:off x="15715228" y="1298787"/>
            <a:ext cx="1830961" cy="183096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014915" y="756491"/>
            <a:ext cx="700314" cy="70031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14574" y="3601830"/>
            <a:ext cx="14160264" cy="1330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24"/>
              </a:lnSpc>
            </a:pPr>
            <a:r>
              <a:rPr lang="en-US" sz="10233" b="1" spc="2711">
                <a:solidFill>
                  <a:srgbClr val="FFFFFF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MUCHAS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14574" y="5102566"/>
            <a:ext cx="15936584" cy="1642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59"/>
              </a:lnSpc>
            </a:pPr>
            <a:r>
              <a:rPr lang="en-US" sz="12769" b="1" spc="5286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963491">
            <a:off x="12939510" y="-5089296"/>
            <a:ext cx="9213358" cy="7504698"/>
          </a:xfrm>
          <a:custGeom>
            <a:avLst/>
            <a:gdLst/>
            <a:ahLst/>
            <a:cxnLst/>
            <a:rect l="l" t="t" r="r" b="b"/>
            <a:pathLst>
              <a:path w="9213358" h="750469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Freeform 3"/>
          <p:cNvSpPr/>
          <p:nvPr/>
        </p:nvSpPr>
        <p:spPr>
          <a:xfrm rot="-9745943">
            <a:off x="-2987443" y="7016159"/>
            <a:ext cx="9213358" cy="7504698"/>
          </a:xfrm>
          <a:custGeom>
            <a:avLst/>
            <a:gdLst/>
            <a:ahLst/>
            <a:cxnLst/>
            <a:rect l="l" t="t" r="r" b="b"/>
            <a:pathLst>
              <a:path w="9213358" h="750469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4" name="Group 4"/>
          <p:cNvGrpSpPr/>
          <p:nvPr/>
        </p:nvGrpSpPr>
        <p:grpSpPr>
          <a:xfrm>
            <a:off x="15715228" y="1298787"/>
            <a:ext cx="1830961" cy="183096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014915" y="756491"/>
            <a:ext cx="700314" cy="70031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7794460">
            <a:off x="447095" y="6758846"/>
            <a:ext cx="1830961" cy="1830961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7794460">
            <a:off x="2030317" y="8721370"/>
            <a:ext cx="700314" cy="70031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1887231" y="2450505"/>
            <a:ext cx="5685043" cy="0"/>
          </a:xfrm>
          <a:prstGeom prst="line">
            <a:avLst/>
          </a:prstGeom>
          <a:ln w="323850" cap="rnd">
            <a:solidFill>
              <a:srgbClr val="283D60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17" name="Freeform 17"/>
          <p:cNvSpPr/>
          <p:nvPr/>
        </p:nvSpPr>
        <p:spPr>
          <a:xfrm>
            <a:off x="11136369" y="3769535"/>
            <a:ext cx="5932872" cy="4808749"/>
          </a:xfrm>
          <a:custGeom>
            <a:avLst/>
            <a:gdLst/>
            <a:ahLst/>
            <a:cxnLst/>
            <a:rect l="l" t="t" r="r" b="b"/>
            <a:pathLst>
              <a:path w="5932872" h="4808749">
                <a:moveTo>
                  <a:pt x="0" y="0"/>
                </a:moveTo>
                <a:lnTo>
                  <a:pt x="5932872" y="0"/>
                </a:lnTo>
                <a:lnTo>
                  <a:pt x="5932872" y="4808749"/>
                </a:lnTo>
                <a:lnTo>
                  <a:pt x="0" y="48087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8" name="TextBox 18"/>
          <p:cNvSpPr txBox="1"/>
          <p:nvPr/>
        </p:nvSpPr>
        <p:spPr>
          <a:xfrm>
            <a:off x="1887231" y="3516015"/>
            <a:ext cx="5685043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3745" lvl="1" indent="-331873" algn="l">
              <a:lnSpc>
                <a:spcPts val="3689"/>
              </a:lnSpc>
              <a:buFont typeface="Arial"/>
              <a:buChar char="•"/>
            </a:pPr>
            <a:r>
              <a:rPr lang="en-US" sz="30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Sistema caótico con 3 masas articuladas.</a:t>
            </a:r>
          </a:p>
          <a:p>
            <a:pPr algn="l">
              <a:lnSpc>
                <a:spcPts val="3689"/>
              </a:lnSpc>
            </a:pPr>
            <a:endParaRPr lang="en-US" sz="3074">
              <a:solidFill>
                <a:srgbClr val="022A3D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62575" y="1379641"/>
            <a:ext cx="9283631" cy="908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8"/>
              </a:lnSpc>
            </a:pPr>
            <a:r>
              <a:rPr lang="en-US" sz="7008" b="1" spc="399">
                <a:solidFill>
                  <a:srgbClr val="B48C5D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PÉNDULO TRIPLE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87231" y="4904795"/>
            <a:ext cx="8487846" cy="139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3745" lvl="1" indent="-331873" algn="l">
              <a:lnSpc>
                <a:spcPts val="3689"/>
              </a:lnSpc>
              <a:buFont typeface="Arial"/>
              <a:buChar char="•"/>
            </a:pPr>
            <a:r>
              <a:rPr lang="en-US" sz="3074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Calcular las ecuaciones de movimiento del péndulo que rigen las 3 masas articuladas con la ecuación de Euler-Lagrange.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724685">
            <a:off x="12541640" y="6610919"/>
            <a:ext cx="10135766" cy="8256042"/>
          </a:xfrm>
          <a:custGeom>
            <a:avLst/>
            <a:gdLst/>
            <a:ahLst/>
            <a:cxnLst/>
            <a:rect l="l" t="t" r="r" b="b"/>
            <a:pathLst>
              <a:path w="10135766" h="8256042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11804818" y="505099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4" name="Freeform 4"/>
          <p:cNvSpPr/>
          <p:nvPr/>
        </p:nvSpPr>
        <p:spPr>
          <a:xfrm>
            <a:off x="11218162" y="1549632"/>
            <a:ext cx="5239081" cy="2653124"/>
          </a:xfrm>
          <a:custGeom>
            <a:avLst/>
            <a:gdLst/>
            <a:ahLst/>
            <a:cxnLst/>
            <a:rect l="l" t="t" r="r" b="b"/>
            <a:pathLst>
              <a:path w="5239081" h="2653124">
                <a:moveTo>
                  <a:pt x="0" y="0"/>
                </a:moveTo>
                <a:lnTo>
                  <a:pt x="5239080" y="0"/>
                </a:lnTo>
                <a:lnTo>
                  <a:pt x="5239080" y="2653124"/>
                </a:lnTo>
                <a:lnTo>
                  <a:pt x="0" y="2653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5" name="Freeform 5"/>
          <p:cNvSpPr/>
          <p:nvPr/>
        </p:nvSpPr>
        <p:spPr>
          <a:xfrm>
            <a:off x="3254838" y="7437588"/>
            <a:ext cx="10182225" cy="1745524"/>
          </a:xfrm>
          <a:custGeom>
            <a:avLst/>
            <a:gdLst/>
            <a:ahLst/>
            <a:cxnLst/>
            <a:rect l="l" t="t" r="r" b="b"/>
            <a:pathLst>
              <a:path w="10182225" h="1745524">
                <a:moveTo>
                  <a:pt x="0" y="0"/>
                </a:moveTo>
                <a:lnTo>
                  <a:pt x="10182224" y="0"/>
                </a:lnTo>
                <a:lnTo>
                  <a:pt x="10182224" y="1745525"/>
                </a:lnTo>
                <a:lnTo>
                  <a:pt x="0" y="1745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6" name="TextBox 6"/>
          <p:cNvSpPr txBox="1"/>
          <p:nvPr/>
        </p:nvSpPr>
        <p:spPr>
          <a:xfrm>
            <a:off x="743298" y="2434636"/>
            <a:ext cx="8025065" cy="1417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8950" lvl="1" indent="-289475" algn="l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Se definen las constantes de las 3 masas en el péndulo teniendo en cuenta el origen de las coordenadas.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43298" y="1251072"/>
            <a:ext cx="7066386" cy="59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23"/>
              </a:lnSpc>
              <a:spcBef>
                <a:spcPct val="0"/>
              </a:spcBef>
            </a:pPr>
            <a:r>
              <a:rPr lang="en-US" sz="3516" b="1" spc="77">
                <a:solidFill>
                  <a:srgbClr val="022A3D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DEFINIR CONSTANTES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3298" y="4547022"/>
            <a:ext cx="9314789" cy="59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23"/>
              </a:lnSpc>
              <a:spcBef>
                <a:spcPct val="0"/>
              </a:spcBef>
            </a:pPr>
            <a:r>
              <a:rPr lang="en-US" sz="3516" b="1" spc="77">
                <a:solidFill>
                  <a:srgbClr val="022A3D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CONSTRUCCIÓN DE LA LAGRANGIANA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3298" y="5734050"/>
            <a:ext cx="8025065" cy="941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8950" lvl="1" indent="-289475" algn="l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Para definir la ecuación se debe derivar las cordenadas cartesianas respecto al tiempo.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724685">
            <a:off x="12528505" y="5184597"/>
            <a:ext cx="10135766" cy="8256042"/>
          </a:xfrm>
          <a:custGeom>
            <a:avLst/>
            <a:gdLst/>
            <a:ahLst/>
            <a:cxnLst/>
            <a:rect l="l" t="t" r="r" b="b"/>
            <a:pathLst>
              <a:path w="10135766" h="8256042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Freeform 3"/>
          <p:cNvSpPr/>
          <p:nvPr/>
        </p:nvSpPr>
        <p:spPr>
          <a:xfrm>
            <a:off x="9975601" y="3797248"/>
            <a:ext cx="7065051" cy="1231984"/>
          </a:xfrm>
          <a:custGeom>
            <a:avLst/>
            <a:gdLst/>
            <a:ahLst/>
            <a:cxnLst/>
            <a:rect l="l" t="t" r="r" b="b"/>
            <a:pathLst>
              <a:path w="7065051" h="1231984">
                <a:moveTo>
                  <a:pt x="0" y="0"/>
                </a:moveTo>
                <a:lnTo>
                  <a:pt x="7065051" y="0"/>
                </a:lnTo>
                <a:lnTo>
                  <a:pt x="7065051" y="1231984"/>
                </a:lnTo>
                <a:lnTo>
                  <a:pt x="0" y="1231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4" name="Group 4"/>
          <p:cNvGrpSpPr/>
          <p:nvPr/>
        </p:nvGrpSpPr>
        <p:grpSpPr>
          <a:xfrm>
            <a:off x="440614" y="2334240"/>
            <a:ext cx="6860674" cy="4158001"/>
            <a:chOff x="0" y="0"/>
            <a:chExt cx="1422601" cy="8621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22601" cy="862186"/>
            </a:xfrm>
            <a:custGeom>
              <a:avLst/>
              <a:gdLst/>
              <a:ahLst/>
              <a:cxnLst/>
              <a:rect l="l" t="t" r="r" b="b"/>
              <a:pathLst>
                <a:path w="1422601" h="862186">
                  <a:moveTo>
                    <a:pt x="1422601" y="0"/>
                  </a:moveTo>
                  <a:lnTo>
                    <a:pt x="0" y="0"/>
                  </a:lnTo>
                  <a:lnTo>
                    <a:pt x="0" y="674226"/>
                  </a:lnTo>
                  <a:lnTo>
                    <a:pt x="157480" y="674226"/>
                  </a:lnTo>
                  <a:lnTo>
                    <a:pt x="157480" y="862186"/>
                  </a:lnTo>
                  <a:lnTo>
                    <a:pt x="463550" y="674226"/>
                  </a:lnTo>
                  <a:lnTo>
                    <a:pt x="1422601" y="674226"/>
                  </a:lnTo>
                  <a:lnTo>
                    <a:pt x="1422601" y="0"/>
                  </a:lnTo>
                  <a:close/>
                </a:path>
              </a:pathLst>
            </a:custGeom>
            <a:solidFill>
              <a:srgbClr val="283D60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422601" cy="7097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40614" y="2735787"/>
            <a:ext cx="6311040" cy="240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0539" lvl="1" indent="-300270" algn="just">
              <a:lnSpc>
                <a:spcPts val="3894"/>
              </a:lnSpc>
              <a:buFont typeface="Arial"/>
              <a:buChar char="•"/>
            </a:pP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avanzamos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en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la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construcción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de la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Lagrangiana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debemos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elevar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las 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derivadas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de las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coordenadas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obtenidas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al </a:t>
            </a:r>
            <a:r>
              <a:rPr lang="en-US" sz="2781" b="1" dirty="0" err="1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cuadrado</a:t>
            </a:r>
            <a:r>
              <a:rPr lang="en-US" sz="2781" b="1" dirty="0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0614" y="6700192"/>
            <a:ext cx="9335263" cy="1170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3"/>
              </a:lnSpc>
            </a:pPr>
            <a:r>
              <a:rPr lang="en-US" sz="3416" b="1" spc="75">
                <a:solidFill>
                  <a:srgbClr val="022A3D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COORDENADAS CARTESIANAS AL CUADRADO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65211" y="647867"/>
            <a:ext cx="9314789" cy="59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3"/>
              </a:lnSpc>
            </a:pPr>
            <a:r>
              <a:rPr lang="en-US" sz="3516" b="1" spc="77">
                <a:solidFill>
                  <a:srgbClr val="022A3D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ENERGÍA CINÉTICA DEL SISTEMA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65211" y="1834896"/>
            <a:ext cx="8025065" cy="941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8950" lvl="1" indent="-289475" algn="l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Es la suma que obtenemos de las energías cinéticas de cada uno de los péndulos</a:t>
            </a:r>
          </a:p>
        </p:txBody>
      </p:sp>
      <p:sp>
        <p:nvSpPr>
          <p:cNvPr id="11" name="AutoShape 11"/>
          <p:cNvSpPr/>
          <p:nvPr/>
        </p:nvSpPr>
        <p:spPr>
          <a:xfrm>
            <a:off x="440614" y="9474543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439988" y="749958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-1447320" y="9789825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4" name="Freeform 4"/>
          <p:cNvSpPr/>
          <p:nvPr/>
        </p:nvSpPr>
        <p:spPr>
          <a:xfrm>
            <a:off x="8923284" y="2205512"/>
            <a:ext cx="9033407" cy="1505568"/>
          </a:xfrm>
          <a:custGeom>
            <a:avLst/>
            <a:gdLst/>
            <a:ahLst/>
            <a:cxnLst/>
            <a:rect l="l" t="t" r="r" b="b"/>
            <a:pathLst>
              <a:path w="9033407" h="1505568">
                <a:moveTo>
                  <a:pt x="0" y="0"/>
                </a:moveTo>
                <a:lnTo>
                  <a:pt x="9033408" y="0"/>
                </a:lnTo>
                <a:lnTo>
                  <a:pt x="9033408" y="1505568"/>
                </a:lnTo>
                <a:lnTo>
                  <a:pt x="0" y="1505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5" name="Freeform 5"/>
          <p:cNvSpPr/>
          <p:nvPr/>
        </p:nvSpPr>
        <p:spPr>
          <a:xfrm>
            <a:off x="7803443" y="4730255"/>
            <a:ext cx="10153249" cy="1492507"/>
          </a:xfrm>
          <a:custGeom>
            <a:avLst/>
            <a:gdLst/>
            <a:ahLst/>
            <a:cxnLst/>
            <a:rect l="l" t="t" r="r" b="b"/>
            <a:pathLst>
              <a:path w="10153249" h="1492507">
                <a:moveTo>
                  <a:pt x="0" y="0"/>
                </a:moveTo>
                <a:lnTo>
                  <a:pt x="10153249" y="0"/>
                </a:lnTo>
                <a:lnTo>
                  <a:pt x="10153249" y="1492507"/>
                </a:lnTo>
                <a:lnTo>
                  <a:pt x="0" y="1492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6" name="Freeform 6"/>
          <p:cNvSpPr/>
          <p:nvPr/>
        </p:nvSpPr>
        <p:spPr>
          <a:xfrm>
            <a:off x="6975069" y="7221208"/>
            <a:ext cx="10981623" cy="2238972"/>
          </a:xfrm>
          <a:custGeom>
            <a:avLst/>
            <a:gdLst/>
            <a:ahLst/>
            <a:cxnLst/>
            <a:rect l="l" t="t" r="r" b="b"/>
            <a:pathLst>
              <a:path w="10981623" h="2238972">
                <a:moveTo>
                  <a:pt x="0" y="0"/>
                </a:moveTo>
                <a:lnTo>
                  <a:pt x="10981623" y="0"/>
                </a:lnTo>
                <a:lnTo>
                  <a:pt x="10981623" y="2238972"/>
                </a:lnTo>
                <a:lnTo>
                  <a:pt x="0" y="2238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7" name="TextBox 7"/>
          <p:cNvSpPr txBox="1"/>
          <p:nvPr/>
        </p:nvSpPr>
        <p:spPr>
          <a:xfrm>
            <a:off x="570058" y="969033"/>
            <a:ext cx="12007637" cy="1236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3"/>
              </a:lnSpc>
            </a:pPr>
            <a:r>
              <a:rPr lang="en-US" sz="4508" b="1" spc="108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VELOCIDADES CUADRADAS DE CADA PÉNDULO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4458" y="2668819"/>
            <a:ext cx="8025065" cy="52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5308" lvl="1" indent="-332654" algn="l">
              <a:lnSpc>
                <a:spcPts val="4314"/>
              </a:lnSpc>
              <a:buFont typeface="Arial"/>
              <a:buChar char="•"/>
            </a:pPr>
            <a:r>
              <a:rPr lang="en-US" sz="3081">
                <a:solidFill>
                  <a:srgbClr val="F1E7DD"/>
                </a:solidFill>
                <a:latin typeface="Open Sans 2"/>
                <a:ea typeface="Open Sans 2"/>
                <a:cs typeface="Open Sans 2"/>
                <a:sym typeface="Open Sans 2"/>
              </a:rPr>
              <a:t>Velocidad cuadrada del primer péndulo: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54458" y="5009042"/>
            <a:ext cx="8025065" cy="1064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5308" lvl="1" indent="-332654" algn="l">
              <a:lnSpc>
                <a:spcPts val="4314"/>
              </a:lnSpc>
              <a:buFont typeface="Arial"/>
              <a:buChar char="•"/>
            </a:pPr>
            <a:r>
              <a:rPr lang="en-US" sz="3081">
                <a:solidFill>
                  <a:srgbClr val="F1E7DD"/>
                </a:solidFill>
                <a:latin typeface="Open Sans 2"/>
                <a:ea typeface="Open Sans 2"/>
                <a:cs typeface="Open Sans 2"/>
                <a:sym typeface="Open Sans 2"/>
              </a:rPr>
              <a:t>Velocidad cuadrada del segundo péndulo: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4458" y="7708662"/>
            <a:ext cx="7448985" cy="1064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5308" lvl="1" indent="-332654" algn="l">
              <a:lnSpc>
                <a:spcPts val="4314"/>
              </a:lnSpc>
              <a:buFont typeface="Arial"/>
              <a:buChar char="•"/>
            </a:pPr>
            <a:r>
              <a:rPr lang="en-US" sz="3081">
                <a:solidFill>
                  <a:srgbClr val="F1E7DD"/>
                </a:solidFill>
                <a:latin typeface="Open Sans 2"/>
                <a:ea typeface="Open Sans 2"/>
                <a:cs typeface="Open Sans 2"/>
                <a:sym typeface="Open Sans 2"/>
              </a:rPr>
              <a:t>Velocidad cuadrada del tercer péndulo: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724685">
            <a:off x="13220117" y="5497511"/>
            <a:ext cx="10135766" cy="8256042"/>
          </a:xfrm>
          <a:custGeom>
            <a:avLst/>
            <a:gdLst/>
            <a:ahLst/>
            <a:cxnLst/>
            <a:rect l="l" t="t" r="r" b="b"/>
            <a:pathLst>
              <a:path w="10135766" h="8256042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440614" y="9474543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4" name="Freeform 4"/>
          <p:cNvSpPr/>
          <p:nvPr/>
        </p:nvSpPr>
        <p:spPr>
          <a:xfrm>
            <a:off x="1697942" y="2041020"/>
            <a:ext cx="14879990" cy="2295936"/>
          </a:xfrm>
          <a:custGeom>
            <a:avLst/>
            <a:gdLst/>
            <a:ahLst/>
            <a:cxnLst/>
            <a:rect l="l" t="t" r="r" b="b"/>
            <a:pathLst>
              <a:path w="14879990" h="2295936">
                <a:moveTo>
                  <a:pt x="0" y="0"/>
                </a:moveTo>
                <a:lnTo>
                  <a:pt x="14879991" y="0"/>
                </a:lnTo>
                <a:lnTo>
                  <a:pt x="14879991" y="2295936"/>
                </a:lnTo>
                <a:lnTo>
                  <a:pt x="0" y="2295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5" name="Freeform 5"/>
          <p:cNvSpPr/>
          <p:nvPr/>
        </p:nvSpPr>
        <p:spPr>
          <a:xfrm>
            <a:off x="1697942" y="6682953"/>
            <a:ext cx="12648994" cy="1063432"/>
          </a:xfrm>
          <a:custGeom>
            <a:avLst/>
            <a:gdLst/>
            <a:ahLst/>
            <a:cxnLst/>
            <a:rect l="l" t="t" r="r" b="b"/>
            <a:pathLst>
              <a:path w="12648994" h="1063432">
                <a:moveTo>
                  <a:pt x="0" y="0"/>
                </a:moveTo>
                <a:lnTo>
                  <a:pt x="12648994" y="0"/>
                </a:lnTo>
                <a:lnTo>
                  <a:pt x="12648994" y="1063432"/>
                </a:lnTo>
                <a:lnTo>
                  <a:pt x="0" y="10634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1585"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6" name="TextBox 6"/>
          <p:cNvSpPr txBox="1"/>
          <p:nvPr/>
        </p:nvSpPr>
        <p:spPr>
          <a:xfrm>
            <a:off x="1028700" y="697123"/>
            <a:ext cx="9314789" cy="59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3"/>
              </a:lnSpc>
            </a:pPr>
            <a:r>
              <a:rPr lang="en-US" sz="3516" b="1" spc="77">
                <a:solidFill>
                  <a:srgbClr val="022A3D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ENERGÍA CINÉTICA DEL SISTEMA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078737"/>
            <a:ext cx="9314789" cy="59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3"/>
              </a:lnSpc>
            </a:pPr>
            <a:r>
              <a:rPr lang="en-US" sz="3516" b="1" spc="77">
                <a:solidFill>
                  <a:srgbClr val="022A3D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ENERGÍA POTENCIAL DEL SISTEMA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2068">
            <a:off x="12558574" y="-4180257"/>
            <a:ext cx="9213358" cy="7504698"/>
          </a:xfrm>
          <a:custGeom>
            <a:avLst/>
            <a:gdLst/>
            <a:ahLst/>
            <a:cxnLst/>
            <a:rect l="l" t="t" r="r" b="b"/>
            <a:pathLst>
              <a:path w="9213358" h="750469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grpSp>
        <p:nvGrpSpPr>
          <p:cNvPr id="3" name="Group 3"/>
          <p:cNvGrpSpPr/>
          <p:nvPr/>
        </p:nvGrpSpPr>
        <p:grpSpPr>
          <a:xfrm>
            <a:off x="1362575" y="1028700"/>
            <a:ext cx="15562849" cy="8179961"/>
            <a:chOff x="0" y="0"/>
            <a:chExt cx="5796956" cy="30469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96955" cy="3046927"/>
            </a:xfrm>
            <a:custGeom>
              <a:avLst/>
              <a:gdLst/>
              <a:ahLst/>
              <a:cxnLst/>
              <a:rect l="l" t="t" r="r" b="b"/>
              <a:pathLst>
                <a:path w="5796955" h="3046927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283D60"/>
              </a:solidFill>
              <a:prstDash val="solid"/>
              <a:miter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1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680706" y="3498605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grpSp>
        <p:nvGrpSpPr>
          <p:cNvPr id="7" name="Group 7"/>
          <p:cNvGrpSpPr/>
          <p:nvPr/>
        </p:nvGrpSpPr>
        <p:grpSpPr>
          <a:xfrm>
            <a:off x="15715228" y="1298787"/>
            <a:ext cx="1830961" cy="183096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014915" y="756491"/>
            <a:ext cx="700314" cy="70031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  <p:txBody>
            <a:bodyPr/>
            <a:lstStyle/>
            <a:p>
              <a:endParaRPr lang="es-419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982440" y="5661606"/>
            <a:ext cx="14323120" cy="2165794"/>
          </a:xfrm>
          <a:custGeom>
            <a:avLst/>
            <a:gdLst/>
            <a:ahLst/>
            <a:cxnLst/>
            <a:rect l="l" t="t" r="r" b="b"/>
            <a:pathLst>
              <a:path w="14323120" h="2165794">
                <a:moveTo>
                  <a:pt x="0" y="0"/>
                </a:moveTo>
                <a:lnTo>
                  <a:pt x="14323120" y="0"/>
                </a:lnTo>
                <a:lnTo>
                  <a:pt x="14323120" y="2165794"/>
                </a:lnTo>
                <a:lnTo>
                  <a:pt x="0" y="2165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14" name="TextBox 14"/>
          <p:cNvSpPr txBox="1"/>
          <p:nvPr/>
        </p:nvSpPr>
        <p:spPr>
          <a:xfrm>
            <a:off x="2211961" y="4142050"/>
            <a:ext cx="1091825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6" lvl="1" indent="-302258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22A3D"/>
                </a:solidFill>
                <a:latin typeface="Open Sans 1"/>
                <a:ea typeface="Open Sans 1"/>
                <a:cs typeface="Open Sans 1"/>
                <a:sym typeface="Open Sans 1"/>
              </a:rPr>
              <a:t>Con las energías determinadas podemos seguir con la formulació de la Lagrangiana del sistema  </a:t>
            </a:r>
            <a:r>
              <a:rPr lang="en-US" sz="2799" i="1">
                <a:solidFill>
                  <a:srgbClr val="022A3D"/>
                </a:solidFill>
                <a:latin typeface="Open Sans 1 Italics"/>
                <a:ea typeface="Open Sans 1 Italics"/>
                <a:cs typeface="Open Sans 1 Italics"/>
                <a:sym typeface="Open Sans 1 Italics"/>
              </a:rPr>
              <a:t>L= T - 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80706" y="1533005"/>
            <a:ext cx="9043146" cy="1520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39"/>
              </a:lnSpc>
            </a:pPr>
            <a:r>
              <a:rPr lang="en-US" sz="5550" b="1" spc="-233">
                <a:solidFill>
                  <a:srgbClr val="022A3D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AL OBTENER LA ENERGÍA CINÉTICA Y LA POTENCIAL: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724685">
            <a:off x="15590843" y="4175612"/>
            <a:ext cx="10135766" cy="8256042"/>
          </a:xfrm>
          <a:custGeom>
            <a:avLst/>
            <a:gdLst/>
            <a:ahLst/>
            <a:cxnLst/>
            <a:rect l="l" t="t" r="r" b="b"/>
            <a:pathLst>
              <a:path w="10135766" h="8256042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11804818" y="505099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4" name="Freeform 4"/>
          <p:cNvSpPr/>
          <p:nvPr/>
        </p:nvSpPr>
        <p:spPr>
          <a:xfrm>
            <a:off x="1028700" y="1903144"/>
            <a:ext cx="5646577" cy="2455034"/>
          </a:xfrm>
          <a:custGeom>
            <a:avLst/>
            <a:gdLst/>
            <a:ahLst/>
            <a:cxnLst/>
            <a:rect l="l" t="t" r="r" b="b"/>
            <a:pathLst>
              <a:path w="5646577" h="2455034">
                <a:moveTo>
                  <a:pt x="0" y="0"/>
                </a:moveTo>
                <a:lnTo>
                  <a:pt x="5646577" y="0"/>
                </a:lnTo>
                <a:lnTo>
                  <a:pt x="5646577" y="2455033"/>
                </a:lnTo>
                <a:lnTo>
                  <a:pt x="0" y="24550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5" name="Freeform 5"/>
          <p:cNvSpPr/>
          <p:nvPr/>
        </p:nvSpPr>
        <p:spPr>
          <a:xfrm>
            <a:off x="2201361" y="6654405"/>
            <a:ext cx="12066004" cy="1535184"/>
          </a:xfrm>
          <a:custGeom>
            <a:avLst/>
            <a:gdLst/>
            <a:ahLst/>
            <a:cxnLst/>
            <a:rect l="l" t="t" r="r" b="b"/>
            <a:pathLst>
              <a:path w="12066004" h="1535184">
                <a:moveTo>
                  <a:pt x="0" y="0"/>
                </a:moveTo>
                <a:lnTo>
                  <a:pt x="12066004" y="0"/>
                </a:lnTo>
                <a:lnTo>
                  <a:pt x="12066004" y="1535184"/>
                </a:lnTo>
                <a:lnTo>
                  <a:pt x="0" y="1535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  <p:sp>
        <p:nvSpPr>
          <p:cNvPr id="6" name="TextBox 6"/>
          <p:cNvSpPr txBox="1"/>
          <p:nvPr/>
        </p:nvSpPr>
        <p:spPr>
          <a:xfrm>
            <a:off x="743298" y="962025"/>
            <a:ext cx="10474864" cy="59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23"/>
              </a:lnSpc>
              <a:spcBef>
                <a:spcPct val="0"/>
              </a:spcBef>
            </a:pPr>
            <a:r>
              <a:rPr lang="en-US" sz="3516" b="1" spc="77">
                <a:solidFill>
                  <a:srgbClr val="022A3D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APLICAR LA ECUACIÓN DE EULER-LAGRANGE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35199" y="2631316"/>
            <a:ext cx="8025065" cy="941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8950" lvl="1" indent="-289475" algn="l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(Se aplica la ecuación termino a termino sobre las Lagrangianas).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3298" y="5086350"/>
            <a:ext cx="8025065" cy="941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8950" lvl="1" indent="-289475" algn="l">
              <a:lnSpc>
                <a:spcPts val="3754"/>
              </a:lnSpc>
              <a:buFont typeface="Arial"/>
              <a:buChar char="•"/>
            </a:pPr>
            <a:r>
              <a:rPr lang="en-US" sz="2681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Obtenemos la primera ecuación de movimiento en función de las aceleraciones.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370689"/>
            <a:ext cx="14908326" cy="48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sz="2881">
                <a:solidFill>
                  <a:srgbClr val="022A3D"/>
                </a:solidFill>
                <a:latin typeface="Open Sans 2"/>
                <a:ea typeface="Open Sans 2"/>
                <a:cs typeface="Open Sans 2"/>
                <a:sym typeface="Open Sans 2"/>
              </a:rPr>
              <a:t>(Siguiendo el mismo procedimiento obtenemos las otras 2 ecuaciones de movimiento).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439988" y="749958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3" name="AutoShape 3"/>
          <p:cNvSpPr/>
          <p:nvPr/>
        </p:nvSpPr>
        <p:spPr>
          <a:xfrm>
            <a:off x="-1447320" y="9789825"/>
            <a:ext cx="6483182" cy="0"/>
          </a:xfrm>
          <a:prstGeom prst="line">
            <a:avLst/>
          </a:prstGeom>
          <a:ln w="323850" cap="rnd">
            <a:solidFill>
              <a:srgbClr val="B48C5D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419"/>
          </a:p>
        </p:txBody>
      </p:sp>
      <p:sp>
        <p:nvSpPr>
          <p:cNvPr id="4" name="Freeform 4"/>
          <p:cNvSpPr/>
          <p:nvPr/>
        </p:nvSpPr>
        <p:spPr>
          <a:xfrm>
            <a:off x="1349120" y="1190599"/>
            <a:ext cx="15910180" cy="8233518"/>
          </a:xfrm>
          <a:custGeom>
            <a:avLst/>
            <a:gdLst/>
            <a:ahLst/>
            <a:cxnLst/>
            <a:rect l="l" t="t" r="r" b="b"/>
            <a:pathLst>
              <a:path w="15910180" h="8233518">
                <a:moveTo>
                  <a:pt x="0" y="0"/>
                </a:moveTo>
                <a:lnTo>
                  <a:pt x="15910180" y="0"/>
                </a:lnTo>
                <a:lnTo>
                  <a:pt x="15910180" y="8233518"/>
                </a:lnTo>
                <a:lnTo>
                  <a:pt x="0" y="8233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250</Words>
  <Application>Microsoft Office PowerPoint</Application>
  <PresentationFormat>Personalizado</PresentationFormat>
  <Paragraphs>32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Open Sans 1 Ultra-Bold</vt:lpstr>
      <vt:lpstr>Open Sans 2 Bold</vt:lpstr>
      <vt:lpstr>Open Sans 1 Italics</vt:lpstr>
      <vt:lpstr>Open Sans 1 Medium</vt:lpstr>
      <vt:lpstr>Arial</vt:lpstr>
      <vt:lpstr>Open Sans 2</vt:lpstr>
      <vt:lpstr>Calibri</vt:lpstr>
      <vt:lpstr>Open Sans 1</vt:lpstr>
      <vt:lpstr>Open Sans 1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Proyecto-simulación</dc:title>
  <cp:lastModifiedBy>JUAN MANUEL PATINO DAZA</cp:lastModifiedBy>
  <cp:revision>2</cp:revision>
  <dcterms:created xsi:type="dcterms:W3CDTF">2006-08-16T00:00:00Z</dcterms:created>
  <dcterms:modified xsi:type="dcterms:W3CDTF">2025-03-25T13:45:24Z</dcterms:modified>
  <dc:identifier>DAGis4mX9Dk</dc:identifier>
</cp:coreProperties>
</file>