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d1c1c57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d1c1c57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d27f2b8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d27f2b8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d27f2b8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d27f2b8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d1c1c574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d1c1c574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d1c1c57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d1c1c57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75f274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75f274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75f2746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75f2746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d1e7f1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d1e7f1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d04a779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d04a779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d27f2b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d27f2b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d1c1c57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d1c1c57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d1c1c57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d1c1c57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d1c1c57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d1c1c57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push dir="r"/>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48100" y="1847700"/>
            <a:ext cx="6847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500"/>
              <a:t>Quality Assessment for Alinma bank app</a:t>
            </a:r>
            <a:endParaRPr sz="35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800">
                <a:solidFill>
                  <a:schemeClr val="lt1"/>
                </a:solidFill>
                <a:latin typeface="Nunito"/>
                <a:ea typeface="Nunito"/>
                <a:cs typeface="Nunito"/>
                <a:sym typeface="Nunito"/>
              </a:rPr>
              <a:t>Solution</a:t>
            </a:r>
            <a:r>
              <a:rPr lang="en" sz="1800">
                <a:solidFill>
                  <a:srgbClr val="000000"/>
                </a:solidFill>
                <a:latin typeface="Nunito"/>
                <a:ea typeface="Nunito"/>
                <a:cs typeface="Nunito"/>
                <a:sym typeface="Nunito"/>
              </a:rPr>
              <a:t>:</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Use standard documentation like java has javaDoc.</a:t>
            </a:r>
            <a:endParaRPr sz="18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t>DESIGN PATTERN</a:t>
            </a:r>
            <a:endParaRPr sz="2500"/>
          </a:p>
          <a:p>
            <a:pPr indent="0" lvl="0" marL="0" rtl="0" algn="ctr">
              <a:spcBef>
                <a:spcPts val="0"/>
              </a:spcBef>
              <a:spcAft>
                <a:spcPts val="0"/>
              </a:spcAft>
              <a:buNone/>
            </a:pPr>
            <a:r>
              <a:t/>
            </a:r>
            <a:endParaRPr/>
          </a:p>
        </p:txBody>
      </p:sp>
      <p:sp>
        <p:nvSpPr>
          <p:cNvPr id="191" name="Google Shape;191;p23"/>
          <p:cNvSpPr txBox="1"/>
          <p:nvPr>
            <p:ph idx="1" type="body"/>
          </p:nvPr>
        </p:nvSpPr>
        <p:spPr>
          <a:xfrm>
            <a:off x="819150" y="1990725"/>
            <a:ext cx="7505700" cy="2536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175">
                <a:latin typeface="Nunito"/>
                <a:ea typeface="Nunito"/>
                <a:cs typeface="Nunito"/>
                <a:sym typeface="Nunito"/>
              </a:rPr>
              <a:t>As we navigate through the code we have noticed the design patterns are observer and adapter which makes software less brittle , because it follows the standards. </a:t>
            </a:r>
            <a:endParaRPr sz="2175">
              <a:latin typeface="Nunito"/>
              <a:ea typeface="Nunito"/>
              <a:cs typeface="Nunito"/>
              <a:sym typeface="Nunito"/>
            </a:endParaRPr>
          </a:p>
          <a:p>
            <a:pPr indent="-318155" lvl="0" marL="457200" rtl="0" algn="l">
              <a:spcBef>
                <a:spcPts val="1200"/>
              </a:spcBef>
              <a:spcAft>
                <a:spcPts val="0"/>
              </a:spcAft>
              <a:buSzPct val="100000"/>
              <a:buFont typeface="Nunito"/>
              <a:buChar char="●"/>
            </a:pPr>
            <a:r>
              <a:rPr lang="en" sz="2014">
                <a:latin typeface="Nunito"/>
                <a:ea typeface="Nunito"/>
                <a:cs typeface="Nunito"/>
                <a:sym typeface="Nunito"/>
              </a:rPr>
              <a:t>Observer is a behavioral design pattern that allows you to establish a subscription mechanism for many objects to be notified of events that occur on the object they're observing.</a:t>
            </a:r>
            <a:endParaRPr sz="2014">
              <a:latin typeface="Nunito"/>
              <a:ea typeface="Nunito"/>
              <a:cs typeface="Nunito"/>
              <a:sym typeface="Nunito"/>
            </a:endParaRPr>
          </a:p>
          <a:p>
            <a:pPr indent="-318155" lvl="0" marL="457200" rtl="0" algn="l">
              <a:spcBef>
                <a:spcPts val="0"/>
              </a:spcBef>
              <a:spcAft>
                <a:spcPts val="0"/>
              </a:spcAft>
              <a:buSzPct val="100000"/>
              <a:buFont typeface="Nunito"/>
              <a:buChar char="●"/>
            </a:pPr>
            <a:r>
              <a:rPr lang="en" sz="2014">
                <a:latin typeface="Nunito"/>
                <a:ea typeface="Nunito"/>
                <a:cs typeface="Nunito"/>
                <a:sym typeface="Nunito"/>
              </a:rPr>
              <a:t>Adapter is convert the interface of a class into another interface clients expect.It follows the principle of clean code “ DRY “.</a:t>
            </a:r>
            <a:endParaRPr sz="2014">
              <a:latin typeface="Nunito"/>
              <a:ea typeface="Nunito"/>
              <a:cs typeface="Nunito"/>
              <a:sym typeface="Nunit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11"/>
              <a:t>COHESION AND COUPLING</a:t>
            </a:r>
            <a:endParaRPr sz="281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sz="1600" u="sng">
                <a:latin typeface="Nunito"/>
                <a:ea typeface="Nunito"/>
                <a:cs typeface="Nunito"/>
                <a:sym typeface="Nunito"/>
              </a:rPr>
              <a:t>High cohesion</a:t>
            </a:r>
            <a:r>
              <a:rPr lang="en" sz="1600">
                <a:latin typeface="Nunito"/>
                <a:ea typeface="Nunito"/>
                <a:cs typeface="Nunito"/>
                <a:sym typeface="Nunito"/>
              </a:rPr>
              <a:t> because all methods in the class support central purpose.</a:t>
            </a:r>
            <a:endParaRPr sz="1600">
              <a:latin typeface="Nunito"/>
              <a:ea typeface="Nunito"/>
              <a:cs typeface="Nunito"/>
              <a:sym typeface="Nunito"/>
            </a:endParaRPr>
          </a:p>
          <a:p>
            <a:pPr indent="0" lvl="0" marL="914400" rtl="0" algn="l">
              <a:lnSpc>
                <a:spcPct val="100000"/>
              </a:lnSpc>
              <a:spcBef>
                <a:spcPts val="0"/>
              </a:spcBef>
              <a:spcAft>
                <a:spcPts val="0"/>
              </a:spcAft>
              <a:buNone/>
            </a:pPr>
            <a:r>
              <a:t/>
            </a:r>
            <a:endParaRPr sz="1600">
              <a:latin typeface="Nunito"/>
              <a:ea typeface="Nunito"/>
              <a:cs typeface="Nunito"/>
              <a:sym typeface="Nunito"/>
            </a:endParaRPr>
          </a:p>
          <a:p>
            <a:pPr indent="-330200" lvl="0" marL="457200" rtl="0" algn="l">
              <a:lnSpc>
                <a:spcPct val="100000"/>
              </a:lnSpc>
              <a:spcBef>
                <a:spcPts val="0"/>
              </a:spcBef>
              <a:spcAft>
                <a:spcPts val="0"/>
              </a:spcAft>
              <a:buSzPts val="1600"/>
              <a:buFont typeface="Nunito"/>
              <a:buChar char="●"/>
            </a:pPr>
            <a:r>
              <a:rPr lang="en" sz="1600" u="sng">
                <a:latin typeface="Nunito"/>
                <a:ea typeface="Nunito"/>
                <a:cs typeface="Nunito"/>
                <a:sym typeface="Nunito"/>
              </a:rPr>
              <a:t>Low coupling </a:t>
            </a:r>
            <a:r>
              <a:rPr lang="en" sz="1600">
                <a:latin typeface="Nunito"/>
                <a:ea typeface="Nunito"/>
                <a:cs typeface="Nunito"/>
                <a:sym typeface="Nunito"/>
              </a:rPr>
              <a:t>since it uses design patterns that support of loose coupling such as observer pattern as shown in previous section.</a:t>
            </a:r>
            <a:endParaRPr sz="1600">
              <a:latin typeface="Nunito"/>
              <a:ea typeface="Nunito"/>
              <a:cs typeface="Nunito"/>
              <a:sym typeface="Nunito"/>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781825"/>
            <a:ext cx="7505700" cy="70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GUI</a:t>
            </a:r>
            <a:endParaRPr sz="2500"/>
          </a:p>
        </p:txBody>
      </p:sp>
      <p:sp>
        <p:nvSpPr>
          <p:cNvPr id="203" name="Google Shape;203;p25"/>
          <p:cNvSpPr txBox="1"/>
          <p:nvPr>
            <p:ph idx="1" type="body"/>
          </p:nvPr>
        </p:nvSpPr>
        <p:spPr>
          <a:xfrm>
            <a:off x="819150" y="1566400"/>
            <a:ext cx="7505700" cy="2131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365"/>
              <a:t>GUI is very explicit ,the application opens with one click and you can easily find the buttons and scroll the app efficiency and it is familiar to find what we need.</a:t>
            </a:r>
            <a:endParaRPr sz="2365"/>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04" name="Google Shape;204;p25"/>
          <p:cNvPicPr preferRelativeResize="0"/>
          <p:nvPr/>
        </p:nvPicPr>
        <p:blipFill rotWithShape="1">
          <a:blip r:embed="rId3">
            <a:alphaModFix/>
          </a:blip>
          <a:srcRect b="5224" l="0" r="0" t="3284"/>
          <a:stretch/>
        </p:blipFill>
        <p:spPr>
          <a:xfrm>
            <a:off x="4699525" y="2326950"/>
            <a:ext cx="1264700" cy="2582725"/>
          </a:xfrm>
          <a:prstGeom prst="rect">
            <a:avLst/>
          </a:prstGeom>
          <a:noFill/>
          <a:ln>
            <a:noFill/>
          </a:ln>
        </p:spPr>
      </p:pic>
      <p:pic>
        <p:nvPicPr>
          <p:cNvPr id="205" name="Google Shape;205;p25"/>
          <p:cNvPicPr preferRelativeResize="0"/>
          <p:nvPr/>
        </p:nvPicPr>
        <p:blipFill rotWithShape="1">
          <a:blip r:embed="rId4">
            <a:alphaModFix/>
          </a:blip>
          <a:srcRect b="4934" l="0" r="0" t="3010"/>
          <a:stretch/>
        </p:blipFill>
        <p:spPr>
          <a:xfrm>
            <a:off x="3039325" y="2322759"/>
            <a:ext cx="1264700" cy="25911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435725"/>
            <a:ext cx="7505700" cy="64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CONCLUSION</a:t>
            </a:r>
            <a:endParaRPr sz="2500"/>
          </a:p>
        </p:txBody>
      </p:sp>
      <p:sp>
        <p:nvSpPr>
          <p:cNvPr id="211" name="Google Shape;211;p26"/>
          <p:cNvSpPr txBox="1"/>
          <p:nvPr>
            <p:ph idx="1" type="body"/>
          </p:nvPr>
        </p:nvSpPr>
        <p:spPr>
          <a:xfrm>
            <a:off x="819150" y="1084325"/>
            <a:ext cx="7505700" cy="290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security score is 25/100, which is quite poor for banking apps, according to MobSF. To provide users with reliability, the security score must be raised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We've noticed that application permissions, such as accessing secondary storage, taking images, and monitoring locations, need to be further restricted.</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 manifest analysis provides is a list of critical issues that must be handled, such as data decryption, content protection, and a number of different networking issues.</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In future , we expect that the issues will be solved as we suggested above and the code will follow the standard of clean code .</a:t>
            </a:r>
            <a:endParaRPr sz="1800">
              <a:solidFill>
                <a:srgbClr val="000000"/>
              </a:solidFill>
              <a:latin typeface="Nunito"/>
              <a:ea typeface="Nunito"/>
              <a:cs typeface="Nunito"/>
              <a:sym typeface="Nunito"/>
            </a:endParaRPr>
          </a:p>
          <a:p>
            <a:pPr indent="0" lvl="0" marL="0" rtl="0" algn="l">
              <a:spcBef>
                <a:spcPts val="0"/>
              </a:spcBef>
              <a:spcAft>
                <a:spcPts val="0"/>
              </a:spcAft>
              <a:buNone/>
            </a:pPr>
            <a:r>
              <a:t/>
            </a:r>
            <a:endParaRPr sz="1800">
              <a:solidFill>
                <a:srgbClr val="000000"/>
              </a:solidFill>
              <a:latin typeface="Nunito"/>
              <a:ea typeface="Nunito"/>
              <a:cs typeface="Nunito"/>
              <a:sym typeface="Nunito"/>
            </a:endParaRPr>
          </a:p>
          <a:p>
            <a:pPr indent="0" lvl="0" marL="0" rtl="0" algn="l">
              <a:spcBef>
                <a:spcPts val="0"/>
              </a:spcBef>
              <a:spcAft>
                <a:spcPts val="1200"/>
              </a:spcAft>
              <a:buNone/>
            </a:pPr>
            <a:r>
              <a:t/>
            </a:r>
            <a:endParaRPr sz="18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 </a:t>
            </a:r>
            <a:endParaRPr/>
          </a:p>
        </p:txBody>
      </p:sp>
      <p:sp>
        <p:nvSpPr>
          <p:cNvPr id="135" name="Google Shape;135;p14"/>
          <p:cNvSpPr txBox="1"/>
          <p:nvPr>
            <p:ph idx="1" type="body"/>
          </p:nvPr>
        </p:nvSpPr>
        <p:spPr>
          <a:xfrm>
            <a:off x="819150" y="164695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unito"/>
              <a:buChar char="●"/>
            </a:pPr>
            <a:r>
              <a:rPr lang="en" sz="1800">
                <a:solidFill>
                  <a:schemeClr val="lt1"/>
                </a:solidFill>
                <a:latin typeface="Nunito"/>
                <a:ea typeface="Nunito"/>
                <a:cs typeface="Nunito"/>
                <a:sym typeface="Nunito"/>
              </a:rPr>
              <a:t>The purpose of this report: </a:t>
            </a:r>
            <a:r>
              <a:rPr lang="en" sz="1800">
                <a:solidFill>
                  <a:srgbClr val="000000"/>
                </a:solidFill>
                <a:latin typeface="Nunito"/>
                <a:ea typeface="Nunito"/>
                <a:cs typeface="Nunito"/>
                <a:sym typeface="Nunito"/>
              </a:rPr>
              <a:t>is to ensure the quality of the Alinma android application by applying static analysis using the Mobile Security Framework tool. </a:t>
            </a:r>
            <a:endParaRPr sz="1800">
              <a:solidFill>
                <a:srgbClr val="000000"/>
              </a:solidFill>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solidFill>
                  <a:schemeClr val="lt1"/>
                </a:solidFill>
                <a:latin typeface="Nunito"/>
                <a:ea typeface="Nunito"/>
                <a:cs typeface="Nunito"/>
                <a:sym typeface="Nunito"/>
              </a:rPr>
              <a:t>The Goal :</a:t>
            </a:r>
            <a:r>
              <a:rPr lang="en" sz="1800">
                <a:solidFill>
                  <a:srgbClr val="000000"/>
                </a:solidFill>
                <a:latin typeface="Nunito"/>
                <a:ea typeface="Nunito"/>
                <a:cs typeface="Nunito"/>
                <a:sym typeface="Nunito"/>
              </a:rPr>
              <a:t> describe this report along with recommended mitigations based on our knowledge to make the app useful, strong, secure, and accessible.</a:t>
            </a:r>
            <a:endParaRPr sz="1800">
              <a:solidFill>
                <a:srgbClr val="000000"/>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APPLICATION PERMISSIONS</a:t>
            </a:r>
            <a:endParaRPr sz="25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Font typeface="Nunito"/>
              <a:buChar char="●"/>
            </a:pPr>
            <a:r>
              <a:rPr lang="en" sz="1800">
                <a:solidFill>
                  <a:srgbClr val="000000"/>
                </a:solidFill>
                <a:latin typeface="Nunito"/>
                <a:ea typeface="Nunito"/>
                <a:cs typeface="Nunito"/>
                <a:sym typeface="Nunito"/>
              </a:rPr>
              <a:t>Take pictures and videos</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Read/Modify/Delete external storage contents</a:t>
            </a:r>
            <a:endParaRPr sz="1800">
              <a:solidFill>
                <a:srgbClr val="000000"/>
              </a:solidFill>
              <a:latin typeface="Nunito"/>
              <a:ea typeface="Nunito"/>
              <a:cs typeface="Nunito"/>
              <a:sym typeface="Nunito"/>
            </a:endParaRPr>
          </a:p>
          <a:p>
            <a:pPr indent="-342900" lvl="0" marL="457200" rtl="0" algn="l">
              <a:lnSpc>
                <a:spcPct val="10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Network based,GPS location</a:t>
            </a:r>
            <a:endParaRPr sz="1800">
              <a:solidFill>
                <a:srgbClr val="00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920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Takes  pictures and videos</a:t>
            </a:r>
            <a:endParaRPr sz="2500"/>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800">
                <a:solidFill>
                  <a:schemeClr val="lt1"/>
                </a:solidFill>
                <a:latin typeface="Nunito"/>
                <a:ea typeface="Nunito"/>
                <a:cs typeface="Nunito"/>
                <a:sym typeface="Nunito"/>
              </a:rPr>
              <a:t>Description </a:t>
            </a:r>
            <a:r>
              <a:rPr lang="en" sz="1800">
                <a:solidFill>
                  <a:srgbClr val="000000"/>
                </a:solidFill>
                <a:latin typeface="Nunito"/>
                <a:ea typeface="Nunito"/>
                <a:cs typeface="Nunito"/>
                <a:sym typeface="Nunito"/>
              </a:rPr>
              <a:t> : </a:t>
            </a:r>
            <a:endParaRPr sz="1400">
              <a:solidFill>
                <a:srgbClr val="000000"/>
              </a:solidFill>
              <a:latin typeface="Nunito"/>
              <a:ea typeface="Nunito"/>
              <a:cs typeface="Nunito"/>
              <a:sym typeface="Nunito"/>
            </a:endParaRPr>
          </a:p>
          <a:p>
            <a:pPr indent="0" lvl="0" marL="0" rtl="0" algn="l">
              <a:spcBef>
                <a:spcPts val="1200"/>
              </a:spcBef>
              <a:spcAft>
                <a:spcPts val="0"/>
              </a:spcAft>
              <a:buNone/>
            </a:pPr>
            <a:r>
              <a:rPr lang="en" sz="1800">
                <a:solidFill>
                  <a:srgbClr val="000000"/>
                </a:solidFill>
                <a:latin typeface="Nunito"/>
                <a:ea typeface="Nunito"/>
                <a:cs typeface="Nunito"/>
                <a:sym typeface="Nunito"/>
              </a:rPr>
              <a:t>Allows application to take pictures and videos with the camera at any time.</a:t>
            </a:r>
            <a:endParaRPr sz="1800">
              <a:solidFill>
                <a:srgbClr val="000000"/>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MANIFEST ANALYSIS</a:t>
            </a:r>
            <a:endParaRPr sz="2500"/>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900">
                <a:solidFill>
                  <a:srgbClr val="000000"/>
                </a:solidFill>
                <a:latin typeface="Nunito"/>
                <a:ea typeface="Nunito"/>
                <a:cs typeface="Nunito"/>
                <a:sym typeface="Nunito"/>
              </a:rPr>
              <a:t>•Clear text traffic isEnabled For App</a:t>
            </a:r>
            <a:endParaRPr sz="19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900">
                <a:solidFill>
                  <a:srgbClr val="000000"/>
                </a:solidFill>
                <a:latin typeface="Nunito"/>
                <a:ea typeface="Nunito"/>
                <a:cs typeface="Nunito"/>
                <a:sym typeface="Nunito"/>
              </a:rPr>
              <a:t>•Application Data Can be Backed up</a:t>
            </a:r>
            <a:endParaRPr sz="19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900">
                <a:solidFill>
                  <a:srgbClr val="000000"/>
                </a:solidFill>
                <a:latin typeface="Nunito"/>
                <a:ea typeface="Nunito"/>
                <a:cs typeface="Nunito"/>
                <a:sym typeface="Nunito"/>
              </a:rPr>
              <a:t>• Broadcast Receiver</a:t>
            </a:r>
            <a:endParaRPr sz="19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900">
                <a:solidFill>
                  <a:srgbClr val="000000"/>
                </a:solidFill>
                <a:latin typeface="Nunito"/>
                <a:ea typeface="Nunito"/>
                <a:cs typeface="Nunito"/>
                <a:sym typeface="Nunito"/>
              </a:rPr>
              <a:t>•Content Provider is not Protected.</a:t>
            </a:r>
            <a:endParaRPr sz="19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900">
                <a:solidFill>
                  <a:srgbClr val="000000"/>
                </a:solidFill>
                <a:latin typeface="Nunito"/>
                <a:ea typeface="Nunito"/>
                <a:cs typeface="Nunito"/>
                <a:sym typeface="Nunito"/>
              </a:rPr>
              <a:t>• Protection level permission of the services is not checked </a:t>
            </a:r>
            <a:endParaRPr sz="19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Clear text traffic is Enabled </a:t>
            </a:r>
            <a:endParaRPr sz="2500"/>
          </a:p>
        </p:txBody>
      </p:sp>
      <p:sp>
        <p:nvSpPr>
          <p:cNvPr id="159" name="Google Shape;159;p18"/>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800">
                <a:solidFill>
                  <a:srgbClr val="000000"/>
                </a:solidFill>
                <a:latin typeface="Arial"/>
                <a:ea typeface="Arial"/>
                <a:cs typeface="Arial"/>
                <a:sym typeface="Arial"/>
              </a:rPr>
              <a:t> </a:t>
            </a:r>
            <a:r>
              <a:rPr lang="en" sz="1800">
                <a:solidFill>
                  <a:schemeClr val="lt1"/>
                </a:solidFill>
                <a:latin typeface="Nunito"/>
                <a:ea typeface="Nunito"/>
                <a:cs typeface="Nunito"/>
                <a:sym typeface="Nunito"/>
              </a:rPr>
              <a:t>Description </a:t>
            </a:r>
            <a:r>
              <a:rPr lang="en" sz="1800">
                <a:solidFill>
                  <a:srgbClr val="000000"/>
                </a:solidFill>
                <a:latin typeface="Nunito"/>
                <a:ea typeface="Nunito"/>
                <a:cs typeface="Nunito"/>
                <a:sym typeface="Nunito"/>
              </a:rPr>
              <a:t> : </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Cleartext is transmitted or stored text that has not been subjected to encryption and is not meant to be encrypted .</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chemeClr val="lt1"/>
                </a:solidFill>
                <a:latin typeface="Nunito"/>
                <a:ea typeface="Nunito"/>
                <a:cs typeface="Nunito"/>
                <a:sym typeface="Nunito"/>
              </a:rPr>
              <a:t>Mitigations </a:t>
            </a:r>
            <a:r>
              <a:rPr lang="en" sz="1800">
                <a:solidFill>
                  <a:srgbClr val="000000"/>
                </a:solidFill>
                <a:latin typeface="Nunito"/>
                <a:ea typeface="Nunito"/>
                <a:cs typeface="Nunito"/>
                <a:sym typeface="Nunito"/>
              </a:rPr>
              <a:t>:</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Text must be encrypted because network attackers can eavesdrop on transmitted data and also modify it without being detected</a:t>
            </a:r>
            <a:endParaRPr sz="18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750"/>
              <a:t>CODE QUALITY ANALYSIS</a:t>
            </a:r>
            <a:endParaRPr sz="2750"/>
          </a:p>
          <a:p>
            <a:pPr indent="0" lvl="0" marL="0" rtl="0" algn="l">
              <a:spcBef>
                <a:spcPts val="0"/>
              </a:spcBef>
              <a:spcAft>
                <a:spcPts val="0"/>
              </a:spcAft>
              <a:buNone/>
            </a:pPr>
            <a:r>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a:t>
            </a:r>
            <a:r>
              <a:rPr lang="en" sz="1800">
                <a:solidFill>
                  <a:srgbClr val="202124"/>
                </a:solidFill>
                <a:latin typeface="Nunito"/>
                <a:ea typeface="Nunito"/>
                <a:cs typeface="Nunito"/>
                <a:sym typeface="Nunito"/>
              </a:rPr>
              <a:t>Classes Name are variables</a:t>
            </a:r>
            <a:endParaRPr sz="1800">
              <a:solidFill>
                <a:srgbClr val="202124"/>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•Variables name are meaningless</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•The source code is poor of documentation</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•Classes are not coherent</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•Method names are character</a:t>
            </a:r>
            <a:endParaRPr sz="1800">
              <a:solidFill>
                <a:srgbClr val="000000"/>
              </a:solidFill>
              <a:latin typeface="Nunito"/>
              <a:ea typeface="Nunito"/>
              <a:cs typeface="Nunito"/>
              <a:sym typeface="Nunito"/>
            </a:endParaRPr>
          </a:p>
          <a:p>
            <a:pPr indent="0" lvl="0" marL="0" rtl="0" algn="l">
              <a:lnSpc>
                <a:spcPct val="90000"/>
              </a:lnSpc>
              <a:spcBef>
                <a:spcPts val="1000"/>
              </a:spcBef>
              <a:spcAft>
                <a:spcPts val="0"/>
              </a:spcAft>
              <a:buNone/>
            </a:pPr>
            <a:r>
              <a:rPr lang="en" sz="1800">
                <a:solidFill>
                  <a:srgbClr val="000000"/>
                </a:solidFill>
                <a:latin typeface="Nunito"/>
                <a:ea typeface="Nunito"/>
                <a:cs typeface="Nunito"/>
                <a:sym typeface="Nunito"/>
              </a:rPr>
              <a:t>•Alignment are not vertical</a:t>
            </a:r>
            <a:endParaRPr sz="18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The Source Code Is Poor Of Documentation </a:t>
            </a:r>
            <a:endParaRPr sz="2500"/>
          </a:p>
          <a:p>
            <a:pPr indent="0" lvl="0" marL="0" rtl="0" algn="l">
              <a:spcBef>
                <a:spcPts val="0"/>
              </a:spcBef>
              <a:spcAft>
                <a:spcPts val="0"/>
              </a:spcAft>
              <a:buSzPts val="990"/>
              <a:buNone/>
            </a:pPr>
            <a:r>
              <a:t/>
            </a:r>
            <a:endParaRPr sz="1100"/>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0"/>
          <p:cNvPicPr preferRelativeResize="0"/>
          <p:nvPr/>
        </p:nvPicPr>
        <p:blipFill rotWithShape="1">
          <a:blip r:embed="rId3">
            <a:alphaModFix/>
          </a:blip>
          <a:srcRect b="5774" l="0" r="4113" t="19139"/>
          <a:stretch/>
        </p:blipFill>
        <p:spPr>
          <a:xfrm>
            <a:off x="1204500" y="1779250"/>
            <a:ext cx="6517551" cy="28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347900" y="1018075"/>
            <a:ext cx="8448199" cy="310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