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9" r:id="rId5"/>
    <p:sldId id="262" r:id="rId6"/>
    <p:sldId id="267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6066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IA </a:t>
            </a:r>
            <a:r>
              <a:rPr dirty="0" err="1"/>
              <a:t>Empathique</a:t>
            </a:r>
            <a:r>
              <a:rPr dirty="0"/>
              <a:t> : </a:t>
            </a:r>
            <a:br>
              <a:rPr lang="fr-FR" dirty="0"/>
            </a:br>
            <a:r>
              <a:rPr dirty="0" err="1"/>
              <a:t>Détection</a:t>
            </a:r>
            <a:r>
              <a:rPr dirty="0"/>
              <a:t> et </a:t>
            </a:r>
            <a:r>
              <a:rPr dirty="0" err="1"/>
              <a:t>Réponse</a:t>
            </a:r>
            <a:r>
              <a:rPr dirty="0"/>
              <a:t> </a:t>
            </a:r>
            <a:r>
              <a:rPr dirty="0" err="1"/>
              <a:t>Émotionnelle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1641" y="3009900"/>
            <a:ext cx="6400800" cy="1683398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Hackathon IA - Assistant </a:t>
            </a:r>
            <a:r>
              <a:rPr dirty="0" err="1">
                <a:solidFill>
                  <a:schemeClr val="tx1"/>
                </a:solidFill>
              </a:rPr>
              <a:t>conversationnel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émotionnellement</a:t>
            </a:r>
            <a:r>
              <a:rPr dirty="0">
                <a:solidFill>
                  <a:schemeClr val="tx1"/>
                </a:solidFill>
              </a:rPr>
              <a:t> intelligent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A1D93F-410B-4FA3-8F11-28BAF8DEA0DB}"/>
              </a:ext>
            </a:extLst>
          </p:cNvPr>
          <p:cNvSpPr txBox="1"/>
          <p:nvPr/>
        </p:nvSpPr>
        <p:spPr>
          <a:xfrm>
            <a:off x="6930906" y="5708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Sara et Rikia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65296B-3FD0-428C-A801-7F2D4771C7CF}"/>
              </a:ext>
            </a:extLst>
          </p:cNvPr>
          <p:cNvSpPr txBox="1"/>
          <p:nvPr/>
        </p:nvSpPr>
        <p:spPr>
          <a:xfrm>
            <a:off x="685800" y="573637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25/03/2025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30630"/>
            <a:ext cx="8229600" cy="727786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Problématique</a:t>
            </a:r>
            <a:r>
              <a:rPr sz="4000" dirty="0"/>
              <a:t> &amp;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sz="2400" u="sng" dirty="0"/>
              <a:t>Problématique </a:t>
            </a:r>
            <a:r>
              <a:rPr sz="2400" u="sng" dirty="0"/>
              <a:t>: </a:t>
            </a:r>
            <a:endParaRPr lang="fr-FR" sz="2400" u="sng" dirty="0"/>
          </a:p>
          <a:p>
            <a:pPr marL="0" indent="0">
              <a:buNone/>
            </a:pPr>
            <a:endParaRPr lang="fr-FR" sz="900" u="sng" dirty="0"/>
          </a:p>
          <a:p>
            <a:pPr marL="0" indent="0">
              <a:buNone/>
            </a:pPr>
            <a:r>
              <a:rPr sz="2200" dirty="0"/>
              <a:t>Les chatbots </a:t>
            </a:r>
            <a:r>
              <a:rPr sz="2200" dirty="0" err="1"/>
              <a:t>actuels</a:t>
            </a:r>
            <a:r>
              <a:rPr sz="2200" dirty="0"/>
              <a:t> </a:t>
            </a:r>
            <a:r>
              <a:rPr sz="2200" dirty="0" err="1"/>
              <a:t>manquent</a:t>
            </a:r>
            <a:r>
              <a:rPr sz="2200" dirty="0"/>
              <a:t> </a:t>
            </a:r>
            <a:r>
              <a:rPr sz="2200" dirty="0" err="1"/>
              <a:t>d'empathie</a:t>
            </a:r>
            <a:r>
              <a:rPr sz="2200" dirty="0"/>
              <a:t>.</a:t>
            </a:r>
            <a:r>
              <a:rPr lang="fr-FR" sz="2200" dirty="0"/>
              <a:t> </a:t>
            </a:r>
            <a:r>
              <a:rPr sz="2200" dirty="0" err="1"/>
              <a:t>Ils</a:t>
            </a:r>
            <a:r>
              <a:rPr sz="2200" dirty="0"/>
              <a:t> ne </a:t>
            </a:r>
            <a:r>
              <a:rPr sz="2200" dirty="0" err="1"/>
              <a:t>tiennent</a:t>
            </a:r>
            <a:r>
              <a:rPr sz="2200" dirty="0"/>
              <a:t> pas </a:t>
            </a:r>
            <a:r>
              <a:rPr sz="2200" dirty="0" err="1"/>
              <a:t>compte</a:t>
            </a:r>
            <a:r>
              <a:rPr sz="2200" dirty="0"/>
              <a:t> de </a:t>
            </a:r>
            <a:r>
              <a:rPr sz="2200" dirty="0" err="1"/>
              <a:t>l'état</a:t>
            </a:r>
            <a:r>
              <a:rPr sz="2200" dirty="0"/>
              <a:t> </a:t>
            </a:r>
            <a:r>
              <a:rPr sz="2200" dirty="0" err="1"/>
              <a:t>émotionnel</a:t>
            </a:r>
            <a:r>
              <a:rPr sz="2200" dirty="0"/>
              <a:t> de </a:t>
            </a:r>
            <a:r>
              <a:rPr sz="2200" dirty="0" err="1"/>
              <a:t>l'utilisateur</a:t>
            </a:r>
            <a:r>
              <a:rPr sz="2200" dirty="0"/>
              <a:t>.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b="1" dirty="0">
                <a:solidFill>
                  <a:srgbClr val="FF0000"/>
                </a:solidFill>
              </a:rPr>
              <a:t>« Comment rendre les IA plus humaines dans leurs réponses grâce à la détection des émotions ? »</a:t>
            </a:r>
          </a:p>
          <a:p>
            <a:pPr marL="0" indent="0">
              <a:buNone/>
            </a:pPr>
            <a:endParaRPr sz="2400" dirty="0"/>
          </a:p>
          <a:p>
            <a:r>
              <a:rPr sz="2400" u="sng" dirty="0"/>
              <a:t>Objectif : </a:t>
            </a:r>
            <a:endParaRPr lang="fr-FR" sz="2400" u="sng" dirty="0"/>
          </a:p>
          <a:p>
            <a:pPr marL="0" indent="0">
              <a:buNone/>
            </a:pPr>
            <a:endParaRPr lang="fr-FR" sz="900" u="sng" dirty="0"/>
          </a:p>
          <a:p>
            <a:pPr marL="0" indent="0">
              <a:buNone/>
            </a:pPr>
            <a:r>
              <a:rPr sz="2200" dirty="0" err="1"/>
              <a:t>Construire</a:t>
            </a:r>
            <a:r>
              <a:rPr sz="2200" dirty="0"/>
              <a:t> </a:t>
            </a:r>
            <a:r>
              <a:rPr sz="2200" dirty="0" err="1"/>
              <a:t>une</a:t>
            </a:r>
            <a:r>
              <a:rPr sz="2200" dirty="0"/>
              <a:t> IA qui </a:t>
            </a:r>
            <a:r>
              <a:rPr sz="2200" dirty="0" err="1"/>
              <a:t>détecte</a:t>
            </a:r>
            <a:r>
              <a:rPr sz="2200" dirty="0"/>
              <a:t> les </a:t>
            </a:r>
            <a:r>
              <a:rPr sz="2200" dirty="0" err="1"/>
              <a:t>émotions</a:t>
            </a:r>
            <a:r>
              <a:rPr sz="2200" dirty="0"/>
              <a:t> et </a:t>
            </a:r>
            <a:r>
              <a:rPr sz="2200" dirty="0" err="1"/>
              <a:t>génère</a:t>
            </a:r>
            <a:r>
              <a:rPr sz="2200" dirty="0"/>
              <a:t> </a:t>
            </a:r>
            <a:r>
              <a:rPr sz="2200" dirty="0" err="1"/>
              <a:t>une</a:t>
            </a:r>
            <a:r>
              <a:rPr sz="2200" dirty="0"/>
              <a:t> </a:t>
            </a:r>
            <a:r>
              <a:rPr sz="2200" dirty="0" err="1"/>
              <a:t>réponse</a:t>
            </a:r>
            <a:r>
              <a:rPr sz="2200" dirty="0"/>
              <a:t> </a:t>
            </a:r>
            <a:r>
              <a:rPr sz="2200" dirty="0" err="1"/>
              <a:t>empathique</a:t>
            </a:r>
            <a:r>
              <a:rPr sz="2200" dirty="0"/>
              <a:t> </a:t>
            </a:r>
            <a:r>
              <a:rPr sz="2200" dirty="0" err="1"/>
              <a:t>adaptée</a:t>
            </a:r>
            <a:r>
              <a:rPr sz="2200" dirty="0"/>
              <a:t>.</a:t>
            </a:r>
            <a:r>
              <a:rPr lang="fr-FR" sz="2200" dirty="0"/>
              <a:t> </a:t>
            </a:r>
          </a:p>
          <a:p>
            <a:pPr marL="0" indent="0">
              <a:buNone/>
            </a:pPr>
            <a:endParaRPr sz="2400" dirty="0"/>
          </a:p>
          <a:p>
            <a:r>
              <a:rPr sz="2400" u="sng" dirty="0"/>
              <a:t>Application</a:t>
            </a:r>
            <a:r>
              <a:rPr sz="2400" dirty="0"/>
              <a:t> : </a:t>
            </a:r>
            <a:r>
              <a:rPr sz="2400" dirty="0" err="1"/>
              <a:t>santé</a:t>
            </a:r>
            <a:r>
              <a:rPr sz="2400" dirty="0"/>
              <a:t> </a:t>
            </a:r>
            <a:r>
              <a:rPr sz="2400" dirty="0" err="1"/>
              <a:t>mentale</a:t>
            </a:r>
            <a:r>
              <a:rPr sz="2400" dirty="0"/>
              <a:t>, support client, e-learning, bien-</a:t>
            </a:r>
            <a:r>
              <a:rPr sz="2400" dirty="0" err="1"/>
              <a:t>être</a:t>
            </a:r>
            <a:r>
              <a:rPr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13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8" y="223935"/>
            <a:ext cx="8229600" cy="685800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sz="4000" dirty="0"/>
              <a:t>Architecture du </a:t>
            </a:r>
            <a:r>
              <a:rPr sz="4000" dirty="0" err="1"/>
              <a:t>système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142230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/>
              <a:t>1. </a:t>
            </a:r>
            <a:r>
              <a:rPr sz="2400" u="sng" dirty="0" err="1"/>
              <a:t>Détection</a:t>
            </a:r>
            <a:r>
              <a:rPr sz="2400" u="sng" dirty="0"/>
              <a:t> </a:t>
            </a:r>
            <a:r>
              <a:rPr sz="2400" u="sng" dirty="0" err="1"/>
              <a:t>d’émotion</a:t>
            </a:r>
            <a:r>
              <a:rPr sz="2400" u="sng" dirty="0"/>
              <a:t> </a:t>
            </a:r>
            <a:r>
              <a:rPr lang="fr-FR" sz="2400" u="sng" dirty="0"/>
              <a:t>:</a:t>
            </a: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 err="1"/>
              <a:t>Modèle</a:t>
            </a:r>
            <a:r>
              <a:rPr sz="2400" dirty="0"/>
              <a:t> </a:t>
            </a:r>
            <a:r>
              <a:rPr sz="2400" dirty="0" err="1"/>
              <a:t>distilBERT</a:t>
            </a:r>
            <a:r>
              <a:rPr sz="2400" dirty="0"/>
              <a:t> fine-</a:t>
            </a:r>
            <a:r>
              <a:rPr sz="2400" dirty="0" err="1"/>
              <a:t>tuné</a:t>
            </a:r>
            <a:r>
              <a:rPr sz="2400" dirty="0"/>
              <a:t> avec </a:t>
            </a:r>
            <a:r>
              <a:rPr sz="2400" dirty="0" err="1"/>
              <a:t>LoRA</a:t>
            </a:r>
            <a:r>
              <a:rPr sz="2400" dirty="0"/>
              <a:t> sur 6 </a:t>
            </a:r>
            <a:r>
              <a:rPr sz="2400" dirty="0" err="1"/>
              <a:t>émotions</a:t>
            </a:r>
            <a:r>
              <a:rPr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(love, fear, anger, joy, surprise, sadness)</a:t>
            </a: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/>
              <a:t>2. </a:t>
            </a:r>
            <a:r>
              <a:rPr sz="2400" u="sng" dirty="0" err="1"/>
              <a:t>Génération</a:t>
            </a:r>
            <a:r>
              <a:rPr sz="2400" u="sng" dirty="0"/>
              <a:t> de </a:t>
            </a:r>
            <a:r>
              <a:rPr sz="2400" u="sng" dirty="0" err="1"/>
              <a:t>réponse</a:t>
            </a:r>
            <a:r>
              <a:rPr lang="fr-FR" sz="2400" u="sng" dirty="0"/>
              <a:t>s</a:t>
            </a:r>
            <a:r>
              <a:rPr sz="2400" dirty="0"/>
              <a:t> :</a:t>
            </a:r>
            <a:endParaRPr lang="fr-FR" sz="2400"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 err="1"/>
              <a:t>Soit</a:t>
            </a:r>
            <a:r>
              <a:rPr sz="2400" dirty="0"/>
              <a:t> via prompts fixes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S</a:t>
            </a:r>
            <a:r>
              <a:rPr sz="2400" dirty="0" err="1"/>
              <a:t>oit</a:t>
            </a:r>
            <a:r>
              <a:rPr sz="2400" dirty="0"/>
              <a:t> </a:t>
            </a:r>
            <a:r>
              <a:rPr sz="2400" dirty="0" err="1"/>
              <a:t>modèle</a:t>
            </a:r>
            <a:r>
              <a:rPr sz="2400" dirty="0"/>
              <a:t> </a:t>
            </a:r>
            <a:r>
              <a:rPr sz="2400" dirty="0" err="1"/>
              <a:t>génératif</a:t>
            </a:r>
            <a:r>
              <a:rPr sz="2400" dirty="0"/>
              <a:t> (Falcon 7B).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3. </a:t>
            </a:r>
            <a:r>
              <a:rPr sz="2400" u="sng" dirty="0"/>
              <a:t>Interface </a:t>
            </a:r>
            <a:r>
              <a:rPr sz="2400" u="sng" dirty="0" err="1"/>
              <a:t>utilisateur</a:t>
            </a:r>
            <a:r>
              <a:rPr sz="2400" u="sng" dirty="0"/>
              <a:t> </a:t>
            </a:r>
            <a:r>
              <a:rPr sz="2400" dirty="0"/>
              <a:t>:</a:t>
            </a:r>
            <a:endParaRPr lang="fr-FR" sz="2400"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/>
              <a:t>Application interactive </a:t>
            </a:r>
            <a:r>
              <a:rPr sz="2400" dirty="0" err="1"/>
              <a:t>Streamlit</a:t>
            </a:r>
            <a:r>
              <a:rPr sz="2400" dirty="0"/>
              <a:t> testable </a:t>
            </a:r>
            <a:r>
              <a:rPr sz="2400" dirty="0" err="1"/>
              <a:t>en</a:t>
            </a:r>
            <a:r>
              <a:rPr sz="2400" dirty="0"/>
              <a:t> temps </a:t>
            </a:r>
            <a:r>
              <a:rPr sz="2400" dirty="0" err="1"/>
              <a:t>réel</a:t>
            </a:r>
            <a:r>
              <a:rPr sz="2400" dirty="0"/>
              <a:t>.</a:t>
            </a:r>
          </a:p>
        </p:txBody>
      </p:sp>
      <p:pic>
        <p:nvPicPr>
          <p:cNvPr id="5" name="Picture 2" descr="Carte postale promotionnelle site web 1">
            <a:extLst>
              <a:ext uri="{FF2B5EF4-FFF2-40B4-BE49-F238E27FC236}">
                <a16:creationId xmlns:a16="http://schemas.microsoft.com/office/drawing/2014/main" id="{FD5BEDEC-6BEA-4211-831B-D5E64E91A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9" r="32857"/>
          <a:stretch/>
        </p:blipFill>
        <p:spPr bwMode="auto">
          <a:xfrm>
            <a:off x="7992195" y="3783563"/>
            <a:ext cx="923731" cy="29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te postale promotionnelle site web 1">
            <a:extLst>
              <a:ext uri="{FF2B5EF4-FFF2-40B4-BE49-F238E27FC236}">
                <a16:creationId xmlns:a16="http://schemas.microsoft.com/office/drawing/2014/main" id="{50CDBF33-6CC2-4FA5-9FA4-07633928F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64367"/>
          <a:stretch/>
        </p:blipFill>
        <p:spPr bwMode="auto">
          <a:xfrm>
            <a:off x="7940351" y="927042"/>
            <a:ext cx="923731" cy="297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5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713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/>
              <a:t>Pipeline technique &amp; </a:t>
            </a:r>
            <a:r>
              <a:rPr sz="4000" dirty="0" err="1"/>
              <a:t>Environnement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82" y="1332723"/>
            <a:ext cx="9116008" cy="5049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1- </a:t>
            </a:r>
            <a:r>
              <a:rPr sz="1200" u="sng" dirty="0"/>
              <a:t>Dataset </a:t>
            </a:r>
            <a:r>
              <a:rPr lang="fr-FR" sz="1200" u="sng" dirty="0"/>
              <a:t>utilisé</a:t>
            </a:r>
            <a:r>
              <a:rPr sz="1200" u="sng" dirty="0"/>
              <a:t>: </a:t>
            </a:r>
            <a:endParaRPr lang="fr-FR" sz="1200" u="sng" dirty="0"/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sz="1200" b="1" dirty="0" err="1"/>
              <a:t>dair</a:t>
            </a:r>
            <a:r>
              <a:rPr sz="1200" b="1" dirty="0"/>
              <a:t>-ai/emotion</a:t>
            </a:r>
            <a:r>
              <a:rPr lang="fr-FR" altLang="fr-FR" sz="1200" dirty="0"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emotion_train.csv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</a:rPr>
              <a:t>/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emotion_test.csv</a:t>
            </a:r>
            <a:r>
              <a:rPr lang="fr-FR" altLang="fr-FR" sz="1200" dirty="0">
                <a:latin typeface="Arial Unicode MS"/>
              </a:rPr>
              <a:t> 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emotion_validation.csv)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sym typeface="Wingdings" panose="05000000000000000000" pitchFamily="2" charset="2"/>
              </a:rPr>
              <a:t>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</a:rPr>
              <a:t>HuggingFace</a:t>
            </a:r>
            <a:endParaRPr lang="fr-FR" sz="1200" b="1" dirty="0"/>
          </a:p>
          <a:p>
            <a:pPr marL="0" indent="0">
              <a:buNone/>
            </a:pPr>
            <a:r>
              <a:rPr sz="1200" dirty="0"/>
              <a:t>2</a:t>
            </a:r>
            <a:r>
              <a:rPr lang="fr-FR" sz="1200" dirty="0"/>
              <a:t>0</a:t>
            </a:r>
            <a:r>
              <a:rPr sz="1200" dirty="0"/>
              <a:t>K </a:t>
            </a:r>
            <a:r>
              <a:rPr sz="1200" dirty="0" err="1"/>
              <a:t>textes</a:t>
            </a:r>
            <a:r>
              <a:rPr sz="1200" dirty="0"/>
              <a:t> courts </a:t>
            </a:r>
            <a:r>
              <a:rPr sz="1200" dirty="0" err="1"/>
              <a:t>labellisés</a:t>
            </a:r>
            <a:r>
              <a:rPr lang="fr-FR" sz="1200" dirty="0"/>
              <a:t> : suffisant pour le </a:t>
            </a:r>
            <a:r>
              <a:rPr lang="fr-FR" sz="1200" dirty="0" err="1"/>
              <a:t>trainning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2- </a:t>
            </a:r>
            <a:r>
              <a:rPr lang="fr-FR" sz="1200" u="sng" dirty="0" err="1"/>
              <a:t>Text</a:t>
            </a:r>
            <a:r>
              <a:rPr lang="fr-FR" sz="1200" u="sng" dirty="0"/>
              <a:t> classification (Détection d’émotion)</a:t>
            </a:r>
          </a:p>
          <a:p>
            <a:pPr marL="0" indent="0">
              <a:buNone/>
            </a:pPr>
            <a:endParaRPr lang="fr-FR" sz="800" dirty="0"/>
          </a:p>
          <a:p>
            <a:r>
              <a:rPr lang="fr-FR" sz="1200" i="0" dirty="0">
                <a:effectLst/>
              </a:rPr>
              <a:t>Modèle utilisé : </a:t>
            </a:r>
            <a:r>
              <a:rPr lang="fr-FR" sz="1200" i="0" dirty="0" err="1">
                <a:effectLst/>
              </a:rPr>
              <a:t>distilbert</a:t>
            </a:r>
            <a:endParaRPr lang="fr-FR" sz="1200" i="0" dirty="0">
              <a:effectLst/>
            </a:endParaRPr>
          </a:p>
          <a:p>
            <a:r>
              <a:rPr lang="fr-FR" sz="1200" dirty="0"/>
              <a:t>Fine-tuning : </a:t>
            </a:r>
            <a:r>
              <a:rPr lang="fr-FR" sz="1200" b="1" dirty="0" err="1"/>
              <a:t>LoRA</a:t>
            </a:r>
            <a:r>
              <a:rPr lang="fr-FR" sz="1200" dirty="0"/>
              <a:t> </a:t>
            </a:r>
          </a:p>
          <a:p>
            <a:r>
              <a:rPr lang="fr-FR" sz="1200" dirty="0"/>
              <a:t>Librairies : </a:t>
            </a:r>
            <a:r>
              <a:rPr lang="fr-FR" sz="1200" dirty="0" err="1"/>
              <a:t>transformers</a:t>
            </a:r>
            <a:r>
              <a:rPr lang="fr-FR" sz="1200" dirty="0"/>
              <a:t>, </a:t>
            </a:r>
            <a:r>
              <a:rPr lang="fr-FR" sz="1200" dirty="0" err="1"/>
              <a:t>datasets</a:t>
            </a:r>
            <a:r>
              <a:rPr lang="fr-FR" sz="1200" dirty="0"/>
              <a:t>, </a:t>
            </a:r>
            <a:r>
              <a:rPr lang="fr-FR" sz="1200" dirty="0" err="1"/>
              <a:t>peft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3. </a:t>
            </a:r>
            <a:r>
              <a:rPr lang="fr-FR" sz="1200" u="sng" dirty="0"/>
              <a:t>Un moteur de réponse empathique contextuelle</a:t>
            </a:r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sz="1200" b="1" dirty="0"/>
              <a:t>Option 1 </a:t>
            </a:r>
            <a:r>
              <a:rPr lang="fr-FR" sz="1200" dirty="0"/>
              <a:t>(rapide &amp; stable) :</a:t>
            </a:r>
          </a:p>
          <a:p>
            <a:pPr marL="0" indent="0">
              <a:buNone/>
            </a:pPr>
            <a:r>
              <a:rPr lang="fr-FR" sz="1200" dirty="0"/>
              <a:t>Réponses prédéfinies par émotion (</a:t>
            </a:r>
            <a:r>
              <a:rPr lang="fr-FR" sz="1200" b="1" dirty="0"/>
              <a:t>CPU-</a:t>
            </a:r>
            <a:r>
              <a:rPr lang="fr-FR" sz="1200" b="1" dirty="0" err="1"/>
              <a:t>friendly</a:t>
            </a:r>
            <a:r>
              <a:rPr lang="fr-FR" sz="1200" b="1" dirty="0"/>
              <a:t>)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b="1" dirty="0"/>
              <a:t>Option 2</a:t>
            </a:r>
            <a:r>
              <a:rPr lang="fr-FR" sz="1200" dirty="0"/>
              <a:t> (génération dynamique) :</a:t>
            </a:r>
          </a:p>
          <a:p>
            <a:r>
              <a:rPr lang="fr-FR" sz="1200" dirty="0"/>
              <a:t>falcon-7b-instruct : comprend l’émotion et génère une réponse sur mesure</a:t>
            </a:r>
          </a:p>
          <a:p>
            <a:r>
              <a:rPr lang="fr-FR" sz="1200" dirty="0"/>
              <a:t>Génération via prompt émotionnel conditionné</a:t>
            </a:r>
          </a:p>
          <a:p>
            <a:r>
              <a:rPr lang="fr-FR" sz="1200" dirty="0" err="1"/>
              <a:t>Torch</a:t>
            </a:r>
            <a:r>
              <a:rPr lang="fr-FR" sz="1200" dirty="0"/>
              <a:t>, </a:t>
            </a:r>
            <a:r>
              <a:rPr lang="fr-FR" sz="1200" dirty="0" err="1"/>
              <a:t>transformers</a:t>
            </a:r>
            <a:r>
              <a:rPr lang="fr-FR" sz="1200" dirty="0"/>
              <a:t> (avec FP16 sur </a:t>
            </a:r>
            <a:r>
              <a:rPr lang="fr-FR" sz="1200" b="1" dirty="0"/>
              <a:t>GPU 100) </a:t>
            </a:r>
          </a:p>
          <a:p>
            <a:pPr marL="0" indent="0">
              <a:buNone/>
            </a:pPr>
            <a:endParaRPr lang="fr-FR" sz="12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200" dirty="0">
                <a:sym typeface="Wingdings" panose="05000000000000000000" pitchFamily="2" charset="2"/>
              </a:rPr>
              <a:t>Pour des réponses riches et personnalisées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800" dirty="0"/>
          </a:p>
          <a:p>
            <a:pPr marL="0" indent="0">
              <a:buNone/>
            </a:pPr>
            <a:r>
              <a:rPr lang="fr-FR" sz="1200" b="1" u="sng" dirty="0"/>
              <a:t>4- </a:t>
            </a:r>
            <a:r>
              <a:rPr sz="1200" b="1" u="sng" dirty="0"/>
              <a:t>Interface interactive </a:t>
            </a:r>
            <a:r>
              <a:rPr sz="1200" u="sng" dirty="0" err="1"/>
              <a:t>développée</a:t>
            </a:r>
            <a:r>
              <a:rPr sz="1200" u="sng" dirty="0"/>
              <a:t> </a:t>
            </a:r>
            <a:r>
              <a:rPr sz="1200" u="sng" dirty="0" err="1"/>
              <a:t>en</a:t>
            </a:r>
            <a:r>
              <a:rPr sz="1200" u="sng" dirty="0"/>
              <a:t> </a:t>
            </a:r>
            <a:r>
              <a:rPr sz="1200" b="1" u="sng" dirty="0" err="1"/>
              <a:t>Streamlit</a:t>
            </a:r>
            <a:r>
              <a:rPr sz="1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177488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Résultats</a:t>
            </a:r>
            <a:r>
              <a:rPr dirty="0"/>
              <a:t> du </a:t>
            </a:r>
            <a:r>
              <a:rPr dirty="0" err="1"/>
              <a:t>Modèle</a:t>
            </a:r>
            <a:r>
              <a:rPr dirty="0"/>
              <a:t> – </a:t>
            </a:r>
            <a:r>
              <a:rPr dirty="0" err="1"/>
              <a:t>Évaluation</a:t>
            </a:r>
            <a:r>
              <a:rPr dirty="0"/>
              <a:t> </a:t>
            </a:r>
            <a:r>
              <a:rPr dirty="0" err="1"/>
              <a:t>visuelle</a:t>
            </a:r>
            <a:endParaRPr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1628219"/>
            <a:ext cx="4329404" cy="3601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55" y="5305404"/>
            <a:ext cx="6219972" cy="12311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 err="1"/>
              <a:t>Excellente</a:t>
            </a:r>
            <a:r>
              <a:rPr dirty="0"/>
              <a:t> performance sur </a:t>
            </a:r>
            <a:r>
              <a:rPr dirty="0" err="1"/>
              <a:t>toutes</a:t>
            </a:r>
            <a:r>
              <a:rPr dirty="0"/>
              <a:t> les classes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 err="1"/>
              <a:t>Peu</a:t>
            </a:r>
            <a:r>
              <a:rPr dirty="0"/>
              <a:t> de confusion entre </a:t>
            </a:r>
            <a:r>
              <a:rPr dirty="0" err="1"/>
              <a:t>émotions</a:t>
            </a:r>
            <a:r>
              <a:rPr dirty="0"/>
              <a:t> </a:t>
            </a:r>
            <a:r>
              <a:rPr dirty="0" err="1"/>
              <a:t>similaires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Système</a:t>
            </a:r>
            <a:r>
              <a:rPr dirty="0"/>
              <a:t> </a:t>
            </a:r>
            <a:r>
              <a:rPr dirty="0" err="1"/>
              <a:t>robuste</a:t>
            </a:r>
            <a:r>
              <a:rPr dirty="0"/>
              <a:t> et </a:t>
            </a:r>
            <a:r>
              <a:rPr dirty="0" err="1"/>
              <a:t>équitable</a:t>
            </a:r>
            <a:r>
              <a:rPr dirty="0"/>
              <a:t>, </a:t>
            </a:r>
            <a:r>
              <a:rPr dirty="0" err="1"/>
              <a:t>même</a:t>
            </a:r>
            <a:r>
              <a:rPr dirty="0"/>
              <a:t> pour les </a:t>
            </a:r>
            <a:r>
              <a:rPr dirty="0" err="1"/>
              <a:t>émotions</a:t>
            </a:r>
            <a:r>
              <a:rPr dirty="0"/>
              <a:t> </a:t>
            </a:r>
            <a:r>
              <a:rPr dirty="0" err="1"/>
              <a:t>rares</a:t>
            </a: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9248D6-97E8-4828-8695-C4904C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81704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Résultats</a:t>
            </a:r>
            <a:r>
              <a:rPr sz="4000" dirty="0"/>
              <a:t> &amp; </a:t>
            </a:r>
            <a:r>
              <a:rPr sz="4000" dirty="0" err="1"/>
              <a:t>Démonstration</a:t>
            </a:r>
            <a:endParaRPr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5CC53D-9BFB-433C-BBC6-DACABB33CCFB}"/>
              </a:ext>
            </a:extLst>
          </p:cNvPr>
          <p:cNvSpPr txBox="1"/>
          <p:nvPr/>
        </p:nvSpPr>
        <p:spPr>
          <a:xfrm>
            <a:off x="4802933" y="1628219"/>
            <a:ext cx="64707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1- Classification émotionnelle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Accuracy</a:t>
            </a:r>
            <a:r>
              <a:rPr lang="fr-FR" dirty="0"/>
              <a:t> : 91 %</a:t>
            </a:r>
          </a:p>
          <a:p>
            <a:endParaRPr lang="fr-F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F1-score macro : 89 %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56496"/>
            <a:ext cx="27422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b="1" dirty="0"/>
              <a:t>2- Génération dynamique </a:t>
            </a:r>
            <a:r>
              <a:rPr lang="fr-FR" dirty="0"/>
              <a:t>:</a:t>
            </a: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9248D6-97E8-4828-8695-C4904C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81704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Résultats</a:t>
            </a:r>
            <a:r>
              <a:rPr sz="4000" dirty="0"/>
              <a:t> &amp; </a:t>
            </a:r>
            <a:r>
              <a:rPr sz="4000" dirty="0" err="1"/>
              <a:t>Démonstration</a:t>
            </a:r>
            <a:endParaRPr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0D03B2-A2A2-4FD2-9318-D475E664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" y="1967151"/>
            <a:ext cx="7735077" cy="43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248D6-97E8-4828-8695-C4904C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81704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Résultats</a:t>
            </a:r>
            <a:r>
              <a:rPr sz="4000" dirty="0"/>
              <a:t> &amp; </a:t>
            </a:r>
            <a:r>
              <a:rPr sz="4000" dirty="0" err="1"/>
              <a:t>Démonstration</a:t>
            </a:r>
            <a:endParaRPr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B23807-CD24-4836-860C-7AEB1EC8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2" y="2623733"/>
            <a:ext cx="3993559" cy="24801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329B7CC-E7F9-4704-9CDD-758EA359970B}"/>
              </a:ext>
            </a:extLst>
          </p:cNvPr>
          <p:cNvSpPr txBox="1"/>
          <p:nvPr/>
        </p:nvSpPr>
        <p:spPr>
          <a:xfrm>
            <a:off x="5150498" y="1912776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Après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0B6D9B-0677-4E03-8330-2DF6A5223CB0}"/>
              </a:ext>
            </a:extLst>
          </p:cNvPr>
          <p:cNvSpPr txBox="1"/>
          <p:nvPr/>
        </p:nvSpPr>
        <p:spPr>
          <a:xfrm>
            <a:off x="786925" y="1912776"/>
            <a:ext cx="72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EE080C1-6F10-44B4-9490-018B2128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5" y="2623729"/>
            <a:ext cx="4390025" cy="248011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3727A46-3728-4A98-97E2-0CCDB322F330}"/>
              </a:ext>
            </a:extLst>
          </p:cNvPr>
          <p:cNvSpPr txBox="1"/>
          <p:nvPr/>
        </p:nvSpPr>
        <p:spPr>
          <a:xfrm>
            <a:off x="457200" y="13430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3- </a:t>
            </a:r>
            <a:r>
              <a:rPr lang="fr-FR" dirty="0" err="1"/>
              <a:t>Streamlit</a:t>
            </a:r>
            <a:r>
              <a:rPr lang="fr-FR" dirty="0"/>
              <a:t> App : </a:t>
            </a:r>
          </a:p>
        </p:txBody>
      </p:sp>
    </p:spTree>
    <p:extLst>
      <p:ext uri="{BB962C8B-B14F-4D97-AF65-F5344CB8AC3E}">
        <p14:creationId xmlns:p14="http://schemas.microsoft.com/office/powerpoint/2010/main" val="28636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1" y="218653"/>
            <a:ext cx="8229600" cy="1026367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/>
              <a:t>Conclusion &amp;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511560"/>
            <a:ext cx="8752114" cy="5141784"/>
          </a:xfrm>
        </p:spPr>
        <p:txBody>
          <a:bodyPr>
            <a:normAutofit fontScale="62500" lnSpcReduction="20000"/>
          </a:bodyPr>
          <a:lstStyle/>
          <a:p>
            <a:r>
              <a:rPr lang="fr-FR" sz="2600" b="1" u="sng" dirty="0"/>
              <a:t>Notre conclusion </a:t>
            </a:r>
            <a:r>
              <a:rPr lang="fr-FR" sz="2600" u="sng" dirty="0"/>
              <a:t>: </a:t>
            </a:r>
          </a:p>
          <a:p>
            <a:pPr marL="0" indent="0">
              <a:buNone/>
            </a:pPr>
            <a:endParaRPr lang="fr-FR" sz="1300" u="sng" dirty="0"/>
          </a:p>
          <a:p>
            <a:pPr marL="0" indent="0">
              <a:buNone/>
            </a:pPr>
            <a:r>
              <a:rPr lang="fr-FR" sz="2600" dirty="0"/>
              <a:t>notre IA empathique comprend les émotions et permet des réponses personnalisé et plus humaine.</a:t>
            </a:r>
          </a:p>
          <a:p>
            <a:endParaRPr lang="fr-FR" sz="2600" dirty="0"/>
          </a:p>
          <a:p>
            <a:r>
              <a:rPr lang="fr-FR" sz="2600" b="1" u="sng" dirty="0"/>
              <a:t>Travaux similaires dans la littérature </a:t>
            </a:r>
            <a:r>
              <a:rPr lang="fr-FR" sz="2600" u="sng" dirty="0"/>
              <a:t>: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/>
              <a:t>1- </a:t>
            </a:r>
            <a:r>
              <a:rPr kumimoji="0" lang="fr-FR" altLang="fr-FR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Muni-Muni: </a:t>
            </a:r>
            <a:r>
              <a:rPr kumimoji="0" lang="fr-FR" altLang="fr-FR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fr-FR" altLang="fr-FR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 bien-être mental (8 émotions / non médical /soutien émotionnel)</a:t>
            </a:r>
          </a:p>
          <a:p>
            <a:pPr marL="0" indent="0">
              <a:buNone/>
            </a:pPr>
            <a:r>
              <a:rPr kumimoji="0" lang="fr-FR" altLang="fr-FR" sz="16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Aujero</a:t>
            </a:r>
            <a:r>
              <a:rPr kumimoji="0" lang="fr-FR" altLang="fr-FR" sz="1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2022 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Analyzer and Screening Tests for the National Center of Mental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Sentiment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 </a:t>
            </a:r>
          </a:p>
          <a:p>
            <a:pPr marL="0" indent="0">
              <a:buNone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600" dirty="0"/>
              <a:t>2- </a:t>
            </a:r>
            <a:r>
              <a:rPr lang="fr-FR" sz="2600" b="1" dirty="0" err="1"/>
              <a:t>Woebot</a:t>
            </a:r>
            <a:r>
              <a:rPr lang="fr-FR" sz="2600" b="1" dirty="0"/>
              <a:t> </a:t>
            </a:r>
            <a:r>
              <a:rPr lang="fr-FR" sz="2600" dirty="0"/>
              <a:t>– </a:t>
            </a:r>
            <a:r>
              <a:rPr lang="fr-FR" sz="2600" dirty="0" err="1"/>
              <a:t>Chatbot</a:t>
            </a:r>
            <a:r>
              <a:rPr lang="fr-FR" sz="2600" dirty="0"/>
              <a:t> thérapeutique basé sur l’IA (NLP + théorie comportementale (CBT))</a:t>
            </a:r>
          </a:p>
          <a:p>
            <a:pPr marL="0" indent="0">
              <a:buNone/>
            </a:pPr>
            <a:endParaRPr lang="fr-FR" sz="1300" dirty="0"/>
          </a:p>
          <a:p>
            <a:pPr marL="0" indent="0">
              <a:buNone/>
            </a:pPr>
            <a:r>
              <a:rPr lang="fr-FR" sz="2600" dirty="0"/>
              <a:t>Largement utilisé aux États-Unis - très cité dans les travaux sur les </a:t>
            </a:r>
            <a:r>
              <a:rPr lang="fr-FR" sz="2600" dirty="0" err="1"/>
              <a:t>chatbots</a:t>
            </a:r>
            <a:r>
              <a:rPr lang="fr-FR" sz="2600" dirty="0"/>
              <a:t> en santé mentale</a:t>
            </a:r>
          </a:p>
          <a:p>
            <a:pPr marL="0" indent="0">
              <a:buNone/>
            </a:pPr>
            <a:r>
              <a:rPr lang="fr-FR" sz="2600" dirty="0"/>
              <a:t>Fermée, non open source</a:t>
            </a:r>
          </a:p>
          <a:p>
            <a:pPr marL="0" indent="0">
              <a:buNone/>
            </a:pPr>
            <a:endParaRPr lang="fr-FR" sz="2600" dirty="0"/>
          </a:p>
          <a:p>
            <a:r>
              <a:rPr sz="2600" b="1" u="sng" dirty="0"/>
              <a:t>A</a:t>
            </a:r>
            <a:r>
              <a:rPr lang="fr-FR" sz="2600" b="1" u="sng" dirty="0"/>
              <a:t>m</a:t>
            </a:r>
            <a:r>
              <a:rPr sz="2600" b="1" u="sng" dirty="0" err="1"/>
              <a:t>éliorations</a:t>
            </a:r>
            <a:r>
              <a:rPr sz="2600" b="1" u="sng" dirty="0"/>
              <a:t> futures :</a:t>
            </a:r>
            <a:endParaRPr lang="fr-FR" sz="2600" b="1" u="sng" dirty="0"/>
          </a:p>
          <a:p>
            <a:pPr marL="0" indent="0">
              <a:buNone/>
            </a:pPr>
            <a:endParaRPr lang="fr-FR" sz="1300" b="1" u="sng" dirty="0"/>
          </a:p>
          <a:p>
            <a:pPr marL="0" indent="0">
              <a:buNone/>
            </a:pPr>
            <a:r>
              <a:rPr lang="fr-FR" sz="2800" dirty="0"/>
              <a:t>- </a:t>
            </a:r>
            <a:r>
              <a:rPr lang="fr-FR" sz="2600" dirty="0"/>
              <a:t>Déployable facilement sur CPU, rapide à tester en ligne </a:t>
            </a:r>
            <a:endParaRPr sz="2600" dirty="0"/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Suivi</a:t>
            </a:r>
            <a:r>
              <a:rPr sz="2600" dirty="0"/>
              <a:t> </a:t>
            </a:r>
            <a:r>
              <a:rPr sz="2600" dirty="0" err="1"/>
              <a:t>émotionnel</a:t>
            </a:r>
            <a:r>
              <a:rPr sz="2600" dirty="0"/>
              <a:t> au fil du temps</a:t>
            </a:r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Intégration</a:t>
            </a:r>
            <a:r>
              <a:rPr sz="2600" dirty="0"/>
              <a:t> </a:t>
            </a:r>
            <a:r>
              <a:rPr sz="2600" dirty="0" err="1"/>
              <a:t>vocale</a:t>
            </a:r>
            <a:endParaRPr sz="2600" dirty="0"/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Mémoire</a:t>
            </a:r>
            <a:r>
              <a:rPr sz="2600" dirty="0"/>
              <a:t> </a:t>
            </a:r>
            <a:r>
              <a:rPr sz="2600" dirty="0" err="1"/>
              <a:t>utilisateur</a:t>
            </a:r>
            <a:endParaRPr sz="2600" dirty="0"/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Filtrage</a:t>
            </a:r>
            <a:r>
              <a:rPr sz="2600" dirty="0"/>
              <a:t> de </a:t>
            </a:r>
            <a:r>
              <a:rPr sz="2600" dirty="0" err="1"/>
              <a:t>détresse</a:t>
            </a:r>
            <a:r>
              <a:rPr sz="2600" dirty="0"/>
              <a:t> </a:t>
            </a:r>
            <a:r>
              <a:rPr sz="2600" dirty="0" err="1"/>
              <a:t>ou</a:t>
            </a:r>
            <a:r>
              <a:rPr sz="2600" dirty="0"/>
              <a:t> </a:t>
            </a:r>
            <a:r>
              <a:rPr sz="2600" dirty="0" err="1"/>
              <a:t>propos</a:t>
            </a:r>
            <a:r>
              <a:rPr sz="2600" dirty="0"/>
              <a:t> </a:t>
            </a:r>
            <a:r>
              <a:rPr sz="2600" dirty="0" err="1"/>
              <a:t>toxiques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Affichage à l'écran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Wingdings</vt:lpstr>
      <vt:lpstr>Office Theme</vt:lpstr>
      <vt:lpstr>IA Empathique :  Détection et Réponse Émotionnelle</vt:lpstr>
      <vt:lpstr>Problématique &amp; Objectif</vt:lpstr>
      <vt:lpstr>Architecture du système</vt:lpstr>
      <vt:lpstr>Pipeline technique &amp; Environnement</vt:lpstr>
      <vt:lpstr>Résultats &amp; Démonstration</vt:lpstr>
      <vt:lpstr>Résultats &amp; Démonstration</vt:lpstr>
      <vt:lpstr>Résultats &amp; Démonstration</vt:lpstr>
      <vt:lpstr>Conclusion &amp; 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Empathique : Détection et Réponse Émotionnelle</dc:title>
  <dc:subject/>
  <dc:creator>rickia</dc:creator>
  <cp:keywords/>
  <dc:description>generated using python-pptx</dc:description>
  <cp:lastModifiedBy>rikia bouchellig</cp:lastModifiedBy>
  <cp:revision>15</cp:revision>
  <dcterms:created xsi:type="dcterms:W3CDTF">2013-01-27T09:14:16Z</dcterms:created>
  <dcterms:modified xsi:type="dcterms:W3CDTF">2025-03-25T11:35:12Z</dcterms:modified>
  <cp:category/>
</cp:coreProperties>
</file>