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2"/>
  </p:notesMasterIdLst>
  <p:handoutMasterIdLst>
    <p:handoutMasterId r:id="rId13"/>
  </p:handoutMasterIdLst>
  <p:sldIdLst>
    <p:sldId id="350" r:id="rId5"/>
    <p:sldId id="352" r:id="rId6"/>
    <p:sldId id="361" r:id="rId7"/>
    <p:sldId id="366" r:id="rId8"/>
    <p:sldId id="353" r:id="rId9"/>
    <p:sldId id="365"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5226"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sz="4400"/>
              <a:t>Apex Company</a:t>
            </a:r>
            <a:endParaRPr lang="en-US" sz="4400"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Sara Ricchiuti</a:t>
            </a:r>
            <a:endParaRPr lang="en-US" dirty="0"/>
          </a:p>
          <a:p>
            <a:r>
              <a:rPr lang="en-US" dirty="0"/>
              <a:t>2</a:t>
            </a:r>
            <a:r>
              <a:rPr lang="en-US" baseline="30000" dirty="0"/>
              <a:t>nd</a:t>
            </a:r>
            <a:r>
              <a:rPr lang="en-US" dirty="0"/>
              <a:t> November 2022</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ER diagram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t>
            </a:r>
            <a:r>
              <a:rPr lang="en-US" sz="1800" dirty="0"/>
              <a:t>Total orders per customers</a:t>
            </a:r>
            <a:endParaRPr lang="en-US"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US" sz="1800" b="1" dirty="0"/>
              <a:t>Employees vs orders </a:t>
            </a:r>
            <a:br>
              <a:rPr lang="en-US" sz="1800" b="1" dirty="0"/>
            </a:br>
            <a:r>
              <a:rPr lang="en-US" sz="1800" b="1" dirty="0"/>
              <a:t>per each store</a:t>
            </a:r>
            <a:endParaRPr lang="en-US" dirty="0"/>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Apex Data Analysis </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November 2, 2022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Data analysis of Apex database with the purpose of:</a:t>
            </a:r>
          </a:p>
          <a:p>
            <a:pPr marL="285750" indent="-285750">
              <a:buFontTx/>
              <a:buChar char="-"/>
            </a:pPr>
            <a:r>
              <a:rPr lang="en-US" dirty="0"/>
              <a:t>Targeting a niche of customers and improve marketing strategies.</a:t>
            </a:r>
          </a:p>
          <a:p>
            <a:pPr marL="285750" indent="-285750">
              <a:buFontTx/>
              <a:buChar char="-"/>
            </a:pPr>
            <a:r>
              <a:rPr lang="en-US" dirty="0"/>
              <a:t>Evaluate if a change on number of employees in store is necessary to improve the operation and profit.</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Apex Data Analysis </a:t>
            </a:r>
          </a:p>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 2022</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524DB9-59EB-09A5-FF4E-10AD6AEDE6A1}"/>
              </a:ext>
            </a:extLst>
          </p:cNvPr>
          <p:cNvSpPr>
            <a:spLocks noGrp="1"/>
          </p:cNvSpPr>
          <p:nvPr>
            <p:ph type="title"/>
          </p:nvPr>
        </p:nvSpPr>
        <p:spPr/>
        <p:txBody>
          <a:bodyPr>
            <a:normAutofit fontScale="90000"/>
          </a:bodyPr>
          <a:lstStyle/>
          <a:p>
            <a:r>
              <a:rPr lang="en-US" dirty="0"/>
              <a:t>ER diagram for Apex database</a:t>
            </a:r>
            <a:endParaRPr lang="en-GB" dirty="0"/>
          </a:p>
        </p:txBody>
      </p:sp>
      <p:sp>
        <p:nvSpPr>
          <p:cNvPr id="5" name="Date Placeholder 4">
            <a:extLst>
              <a:ext uri="{FF2B5EF4-FFF2-40B4-BE49-F238E27FC236}">
                <a16:creationId xmlns:a16="http://schemas.microsoft.com/office/drawing/2014/main" id="{BA213C7D-6CCA-B1D2-A496-00D7DDA7E3B0}"/>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6" name="Footer Placeholder 5">
            <a:extLst>
              <a:ext uri="{FF2B5EF4-FFF2-40B4-BE49-F238E27FC236}">
                <a16:creationId xmlns:a16="http://schemas.microsoft.com/office/drawing/2014/main" id="{09483005-110E-340F-6574-B9F962339C63}"/>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A1DE1369-8A39-816A-F7A9-B92D4581DB87}"/>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pic>
        <p:nvPicPr>
          <p:cNvPr id="32" name="Picture Placeholder 31" descr="Table&#10;&#10;Description automatically generated">
            <a:extLst>
              <a:ext uri="{FF2B5EF4-FFF2-40B4-BE49-F238E27FC236}">
                <a16:creationId xmlns:a16="http://schemas.microsoft.com/office/drawing/2014/main" id="{9276E4AF-F4F1-5C7A-3178-423A133D46D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1327" b="-10404"/>
          <a:stretch/>
        </p:blipFill>
        <p:spPr>
          <a:xfrm>
            <a:off x="6228117" y="63787"/>
            <a:ext cx="5943526" cy="6730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Picture 33">
            <a:extLst>
              <a:ext uri="{FF2B5EF4-FFF2-40B4-BE49-F238E27FC236}">
                <a16:creationId xmlns:a16="http://schemas.microsoft.com/office/drawing/2014/main" id="{7297893E-2B60-7B80-BA3B-DD0918CE92DA}"/>
              </a:ext>
            </a:extLst>
          </p:cNvPr>
          <p:cNvPicPr>
            <a:picLocks noChangeAspect="1"/>
          </p:cNvPicPr>
          <p:nvPr/>
        </p:nvPicPr>
        <p:blipFill>
          <a:blip r:embed="rId3"/>
          <a:stretch>
            <a:fillRect/>
          </a:stretch>
        </p:blipFill>
        <p:spPr>
          <a:xfrm>
            <a:off x="476491" y="2081662"/>
            <a:ext cx="5321878" cy="2031569"/>
          </a:xfrm>
          <a:prstGeom prst="rect">
            <a:avLst/>
          </a:prstGeom>
        </p:spPr>
      </p:pic>
    </p:spTree>
    <p:extLst>
      <p:ext uri="{BB962C8B-B14F-4D97-AF65-F5344CB8AC3E}">
        <p14:creationId xmlns:p14="http://schemas.microsoft.com/office/powerpoint/2010/main" val="262761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10;&#10;Description automatically generated">
            <a:extLst>
              <a:ext uri="{FF2B5EF4-FFF2-40B4-BE49-F238E27FC236}">
                <a16:creationId xmlns:a16="http://schemas.microsoft.com/office/drawing/2014/main" id="{E445353E-37C0-E287-50B5-3859AD7D3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361"/>
            <a:ext cx="5763260" cy="6368243"/>
          </a:xfrm>
          <a:prstGeom prst="rect">
            <a:avLst/>
          </a:prstGeom>
          <a:no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anchor="b">
            <a:normAutofit/>
          </a:bodyPr>
          <a:lstStyle/>
          <a:p>
            <a:r>
              <a:rPr lang="en-US" sz="3100" dirty="0"/>
              <a:t>Total orders per customers </a:t>
            </a:r>
          </a:p>
        </p:txBody>
      </p:sp>
      <p:sp>
        <p:nvSpPr>
          <p:cNvPr id="14" name="Text Placeholder 3">
            <a:extLst>
              <a:ext uri="{FF2B5EF4-FFF2-40B4-BE49-F238E27FC236}">
                <a16:creationId xmlns:a16="http://schemas.microsoft.com/office/drawing/2014/main" id="{CACB88D6-1407-48AE-7D3C-29956E06E698}"/>
              </a:ext>
            </a:extLst>
          </p:cNvPr>
          <p:cNvSpPr>
            <a:spLocks noGrp="1"/>
          </p:cNvSpPr>
          <p:nvPr>
            <p:ph type="body" sz="quarter" idx="11"/>
          </p:nvPr>
        </p:nvSpPr>
        <p:spPr>
          <a:xfrm>
            <a:off x="952499" y="2289363"/>
            <a:ext cx="4572001" cy="2795232"/>
          </a:xfrm>
        </p:spPr>
        <p:txBody>
          <a:bodyPr/>
          <a:lstStyle/>
          <a:p>
            <a:r>
              <a:rPr lang="en-US" dirty="0"/>
              <a:t>The graph shows the total orders of a certain number of customers. Such analysis aims to implement a loyalty scheme to reward best-spending customers. </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November 2, 2022</a:t>
            </a:fld>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Apex Data Analysis </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anchor="b">
            <a:normAutofit fontScale="90000"/>
          </a:bodyPr>
          <a:lstStyle/>
          <a:p>
            <a:r>
              <a:rPr lang="en-US" sz="3200" b="1" dirty="0"/>
              <a:t>Employees vs orders </a:t>
            </a:r>
            <a:br>
              <a:rPr lang="en-US" sz="3200" b="1" dirty="0"/>
            </a:br>
            <a:r>
              <a:rPr lang="en-US" sz="3200" b="1" dirty="0"/>
              <a:t>per each store</a:t>
            </a:r>
            <a:endParaRPr lang="en-US" sz="3100" dirty="0"/>
          </a:p>
        </p:txBody>
      </p:sp>
      <p:sp>
        <p:nvSpPr>
          <p:cNvPr id="14" name="Text Placeholder 3">
            <a:extLst>
              <a:ext uri="{FF2B5EF4-FFF2-40B4-BE49-F238E27FC236}">
                <a16:creationId xmlns:a16="http://schemas.microsoft.com/office/drawing/2014/main" id="{CACB88D6-1407-48AE-7D3C-29956E06E698}"/>
              </a:ext>
            </a:extLst>
          </p:cNvPr>
          <p:cNvSpPr>
            <a:spLocks noGrp="1"/>
          </p:cNvSpPr>
          <p:nvPr>
            <p:ph type="body" sz="quarter" idx="11"/>
          </p:nvPr>
        </p:nvSpPr>
        <p:spPr>
          <a:xfrm>
            <a:off x="952499" y="2289363"/>
            <a:ext cx="4572001" cy="2795232"/>
          </a:xfrm>
        </p:spPr>
        <p:txBody>
          <a:bodyPr/>
          <a:lstStyle/>
          <a:p>
            <a:r>
              <a:rPr lang="en-US" dirty="0"/>
              <a:t>The two graphs represent the comparison between orders made in each store (sheet 1) against employees working at the in store (sheet 2). </a:t>
            </a:r>
          </a:p>
          <a:p>
            <a:r>
              <a:rPr lang="en-US" dirty="0"/>
              <a:t>From this analysis it is clear where a change on the workforce must be made to improve the operation and the productivity of the store with more orders. As well as amending the number of employees where the business is lower in order to cut costs.  </a:t>
            </a:r>
          </a:p>
          <a:p>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November 2, 2022</a:t>
            </a:fld>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Apex Data Analysis </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6</a:t>
            </a:fld>
            <a:endParaRPr lang="en-US"/>
          </a:p>
        </p:txBody>
      </p:sp>
      <p:pic>
        <p:nvPicPr>
          <p:cNvPr id="12" name="Picture 11" descr="Chart, bar chart&#10;&#10;Description automatically generated">
            <a:extLst>
              <a:ext uri="{FF2B5EF4-FFF2-40B4-BE49-F238E27FC236}">
                <a16:creationId xmlns:a16="http://schemas.microsoft.com/office/drawing/2014/main" id="{AABB1BFC-037C-7911-B677-401A457BC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991890"/>
            <a:ext cx="2775496" cy="4179105"/>
          </a:xfrm>
          <a:prstGeom prst="rect">
            <a:avLst/>
          </a:prstGeom>
        </p:spPr>
      </p:pic>
      <p:pic>
        <p:nvPicPr>
          <p:cNvPr id="17" name="Picture 16" descr="Chart, bar chart&#10;&#10;Description automatically generated">
            <a:extLst>
              <a:ext uri="{FF2B5EF4-FFF2-40B4-BE49-F238E27FC236}">
                <a16:creationId xmlns:a16="http://schemas.microsoft.com/office/drawing/2014/main" id="{CD929540-ED21-086A-519F-73EF38740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191" y="2027028"/>
            <a:ext cx="2295433" cy="4143967"/>
          </a:xfrm>
          <a:prstGeom prst="rect">
            <a:avLst/>
          </a:prstGeom>
        </p:spPr>
      </p:pic>
    </p:spTree>
    <p:extLst>
      <p:ext uri="{BB962C8B-B14F-4D97-AF65-F5344CB8AC3E}">
        <p14:creationId xmlns:p14="http://schemas.microsoft.com/office/powerpoint/2010/main" val="118763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0</TotalTime>
  <Words>218</Words>
  <Application>Microsoft Office PowerPoint</Application>
  <PresentationFormat>Widescreen</PresentationFormat>
  <Paragraphs>37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Book</vt:lpstr>
      <vt:lpstr>Franklin Gothic Demi</vt:lpstr>
      <vt:lpstr>Wingdings</vt:lpstr>
      <vt:lpstr>Theme1</vt:lpstr>
      <vt:lpstr>Apex Company</vt:lpstr>
      <vt:lpstr>Agenda</vt:lpstr>
      <vt:lpstr>Introduction</vt:lpstr>
      <vt:lpstr>ER diagram for Apex database</vt:lpstr>
      <vt:lpstr>Total orders per customers </vt:lpstr>
      <vt:lpstr>Employees vs orders  per each store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Shoes Company</dc:title>
  <dc:creator>Ricchiuti, Sara (Student)</dc:creator>
  <cp:lastModifiedBy>Ricchiuti, Sara (Student)</cp:lastModifiedBy>
  <cp:revision>5</cp:revision>
  <dcterms:created xsi:type="dcterms:W3CDTF">2022-11-02T15:09:22Z</dcterms:created>
  <dcterms:modified xsi:type="dcterms:W3CDTF">2022-11-02T17:36:14Z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