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70" r:id="rId3"/>
    <p:sldId id="272" r:id="rId4"/>
    <p:sldId id="273" r:id="rId5"/>
    <p:sldId id="274" r:id="rId6"/>
    <p:sldId id="278" r:id="rId7"/>
    <p:sldId id="275" r:id="rId8"/>
    <p:sldId id="292" r:id="rId9"/>
    <p:sldId id="276" r:id="rId10"/>
    <p:sldId id="279" r:id="rId11"/>
    <p:sldId id="281" r:id="rId12"/>
    <p:sldId id="294" r:id="rId13"/>
    <p:sldId id="277" r:id="rId14"/>
    <p:sldId id="282" r:id="rId15"/>
    <p:sldId id="283" r:id="rId16"/>
    <p:sldId id="284" r:id="rId17"/>
    <p:sldId id="285" r:id="rId18"/>
    <p:sldId id="286" r:id="rId19"/>
    <p:sldId id="291" r:id="rId20"/>
    <p:sldId id="287" r:id="rId21"/>
    <p:sldId id="293" r:id="rId22"/>
    <p:sldId id="288" r:id="rId23"/>
    <p:sldId id="289" r:id="rId24"/>
    <p:sldId id="29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529" autoAdjust="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 custT="1"/>
      <dgm:spPr/>
      <dgm:t>
        <a:bodyPr/>
        <a:lstStyle/>
        <a:p>
          <a:r>
            <a:rPr lang="en-US" sz="1400" dirty="0" smtClean="0"/>
            <a:t>Backup/Restore</a:t>
          </a:r>
          <a:r>
            <a:rPr lang="en-US" sz="1400" baseline="0" dirty="0" smtClean="0"/>
            <a:t> </a:t>
          </a:r>
          <a:r>
            <a:rPr lang="en-US" sz="1400" baseline="0" dirty="0" err="1" smtClean="0"/>
            <a:t>kod</a:t>
          </a:r>
          <a:r>
            <a:rPr lang="en-US" sz="1400" baseline="0" dirty="0" smtClean="0"/>
            <a:t> </a:t>
          </a:r>
          <a:r>
            <a:rPr lang="en-US" sz="1400" baseline="0" dirty="0" err="1" smtClean="0"/>
            <a:t>relacionih</a:t>
          </a:r>
          <a:r>
            <a:rPr lang="en-US" sz="1400" baseline="0" dirty="0" smtClean="0"/>
            <a:t> </a:t>
          </a:r>
          <a:r>
            <a:rPr lang="en-US" sz="1400" baseline="0" dirty="0" err="1" smtClean="0"/>
            <a:t>baza</a:t>
          </a:r>
          <a:r>
            <a:rPr lang="en-US" sz="1400" baseline="0" dirty="0" smtClean="0"/>
            <a:t> </a:t>
          </a:r>
          <a:r>
            <a:rPr lang="en-US" sz="1400" baseline="0" dirty="0" err="1" smtClean="0"/>
            <a:t>podataka</a:t>
          </a:r>
          <a:endParaRPr lang="en-US" sz="1400" dirty="0"/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 custT="1"/>
      <dgm:spPr/>
      <dgm:t>
        <a:bodyPr/>
        <a:lstStyle/>
        <a:p>
          <a:r>
            <a:rPr lang="en-US" sz="1200" dirty="0" smtClean="0"/>
            <a:t>Backup/Restore </a:t>
          </a:r>
          <a:r>
            <a:rPr lang="en-US" sz="1200" dirty="0" err="1" smtClean="0"/>
            <a:t>kod</a:t>
          </a:r>
          <a:r>
            <a:rPr lang="en-US" sz="1200" dirty="0" smtClean="0"/>
            <a:t> </a:t>
          </a:r>
          <a:r>
            <a:rPr lang="en-US" sz="1200" dirty="0" err="1" smtClean="0"/>
            <a:t>PostgreSQL</a:t>
          </a:r>
          <a:r>
            <a:rPr lang="en-US" sz="1200" dirty="0" smtClean="0"/>
            <a:t> </a:t>
          </a:r>
          <a:r>
            <a:rPr lang="en-US" sz="1200" dirty="0" err="1" smtClean="0"/>
            <a:t>baze</a:t>
          </a:r>
          <a:r>
            <a:rPr lang="en-US" sz="1200" dirty="0" smtClean="0"/>
            <a:t> </a:t>
          </a:r>
          <a:r>
            <a:rPr lang="en-US" sz="1200" dirty="0" err="1" smtClean="0"/>
            <a:t>podataka</a:t>
          </a:r>
          <a:r>
            <a:rPr lang="en-US" sz="1200" dirty="0" smtClean="0"/>
            <a:t>:</a:t>
          </a:r>
        </a:p>
        <a:p>
          <a:r>
            <a:rPr lang="en-US" sz="1200" dirty="0" smtClean="0"/>
            <a:t>-SQL Dump</a:t>
          </a:r>
        </a:p>
        <a:p>
          <a:r>
            <a:rPr lang="en-US" sz="1200" dirty="0" smtClean="0"/>
            <a:t>-Backup </a:t>
          </a:r>
          <a:r>
            <a:rPr lang="en-US" sz="1200" dirty="0" err="1" smtClean="0"/>
            <a:t>na</a:t>
          </a:r>
          <a:r>
            <a:rPr lang="en-US" sz="1200" dirty="0" smtClean="0"/>
            <a:t> </a:t>
          </a:r>
          <a:r>
            <a:rPr lang="en-US" sz="1200" dirty="0" err="1" smtClean="0"/>
            <a:t>nivou</a:t>
          </a:r>
          <a:r>
            <a:rPr lang="en-US" sz="1200" dirty="0" smtClean="0"/>
            <a:t> </a:t>
          </a:r>
          <a:r>
            <a:rPr lang="en-US" sz="1200" dirty="0" err="1" smtClean="0"/>
            <a:t>fajl</a:t>
          </a:r>
          <a:r>
            <a:rPr lang="en-US" sz="1200" dirty="0" smtClean="0"/>
            <a:t> </a:t>
          </a:r>
          <a:r>
            <a:rPr lang="en-US" sz="1200" dirty="0" err="1" smtClean="0"/>
            <a:t>sistema</a:t>
          </a:r>
          <a:endParaRPr lang="en-US" sz="1200" dirty="0" smtClean="0"/>
        </a:p>
        <a:p>
          <a:r>
            <a:rPr lang="en-US" sz="1200" dirty="0" smtClean="0"/>
            <a:t>-</a:t>
          </a:r>
          <a:r>
            <a:rPr lang="en-US" sz="1200" dirty="0" err="1" smtClean="0"/>
            <a:t>Kontirnuirano</a:t>
          </a:r>
          <a:r>
            <a:rPr lang="en-US" sz="1200" dirty="0" smtClean="0"/>
            <a:t> </a:t>
          </a:r>
          <a:r>
            <a:rPr lang="en-US" sz="1200" dirty="0" err="1" smtClean="0"/>
            <a:t>arhiviranje</a:t>
          </a:r>
          <a:r>
            <a:rPr lang="en-US" sz="1200" dirty="0" smtClean="0"/>
            <a:t> </a:t>
          </a:r>
          <a:r>
            <a:rPr lang="en-US" sz="1200" dirty="0" err="1" smtClean="0"/>
            <a:t>i</a:t>
          </a:r>
          <a:r>
            <a:rPr lang="en-US" sz="1200" dirty="0" smtClean="0"/>
            <a:t> PITR</a:t>
          </a:r>
          <a:endParaRPr lang="en-US" sz="1200" dirty="0"/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 custT="1"/>
      <dgm:spPr/>
      <dgm:t>
        <a:bodyPr/>
        <a:lstStyle/>
        <a:p>
          <a:r>
            <a:rPr lang="en-US" sz="1400" dirty="0" smtClean="0"/>
            <a:t>Backup/Restore </a:t>
          </a:r>
          <a:r>
            <a:rPr lang="en-US" sz="1400" dirty="0" err="1" smtClean="0"/>
            <a:t>kod</a:t>
          </a:r>
          <a:r>
            <a:rPr lang="en-US" sz="1400" dirty="0" smtClean="0"/>
            <a:t> </a:t>
          </a:r>
          <a:r>
            <a:rPr lang="en-US" sz="1400" dirty="0" err="1" smtClean="0"/>
            <a:t>PostgreSQL</a:t>
          </a:r>
          <a:r>
            <a:rPr lang="en-US" sz="1400" dirty="0" smtClean="0"/>
            <a:t> </a:t>
          </a:r>
          <a:r>
            <a:rPr lang="en-US" sz="1400" dirty="0" err="1" smtClean="0"/>
            <a:t>baze</a:t>
          </a:r>
          <a:r>
            <a:rPr lang="en-US" sz="1400" dirty="0" smtClean="0"/>
            <a:t> </a:t>
          </a:r>
          <a:r>
            <a:rPr lang="en-US" sz="1400" dirty="0" err="1" smtClean="0"/>
            <a:t>podataka</a:t>
          </a:r>
          <a:r>
            <a:rPr lang="en-US" sz="1400" dirty="0" smtClean="0"/>
            <a:t> </a:t>
          </a:r>
          <a:r>
            <a:rPr lang="en-US" sz="1400" dirty="0" err="1" smtClean="0"/>
            <a:t>korišćenjem</a:t>
          </a:r>
          <a:r>
            <a:rPr lang="en-US" sz="1400" dirty="0" smtClean="0"/>
            <a:t> </a:t>
          </a:r>
          <a:r>
            <a:rPr lang="en-US" sz="1400" dirty="0" err="1" smtClean="0"/>
            <a:t>pgAdmin</a:t>
          </a:r>
          <a:r>
            <a:rPr lang="en-US" sz="1400" dirty="0" smtClean="0"/>
            <a:t> 4 </a:t>
          </a:r>
          <a:r>
            <a:rPr lang="en-US" sz="1400" dirty="0" err="1" smtClean="0"/>
            <a:t>alata</a:t>
          </a:r>
          <a:endParaRPr lang="en-US" sz="1400" dirty="0"/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 custT="1"/>
      <dgm:spPr/>
      <dgm:t>
        <a:bodyPr/>
        <a:lstStyle/>
        <a:p>
          <a:r>
            <a:rPr lang="en-US" sz="1800" dirty="0" err="1" smtClean="0"/>
            <a:t>Zaključak</a:t>
          </a:r>
          <a:endParaRPr lang="en-US" sz="1800" dirty="0"/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 custScaleX="85467" custScaleY="1087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 custScaleX="93674" custScaleY="1137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 custScaleX="88610" custScaleY="1154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 custScaleX="92001" custScaleY="114174" custLinFactNeighborX="-17280" custLinFactNeighborY="-6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1E37E6AD-AC7F-4C40-8D7F-71F24FEB0E3B}" type="presOf" srcId="{A8B05E70-CCF1-4080-8EEE-6873C9D4B630}" destId="{268F2328-4548-422B-9C65-80797E16B241}" srcOrd="0" destOrd="0" presId="urn:microsoft.com/office/officeart/2005/8/layout/chevron1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63D6B3FB-D57B-46E4-9B97-803A30C75FB9}" type="presOf" srcId="{12E26E22-71B0-4386-A84F-ABF2FF66A99F}" destId="{919A589F-F74A-40C3-BE88-AB8730BCAB04}" srcOrd="0" destOrd="0" presId="urn:microsoft.com/office/officeart/2005/8/layout/chevron1"/>
    <dgm:cxn modelId="{79A63110-8539-44C7-A8C7-42F9560381DF}" type="presOf" srcId="{42147153-A6C2-4177-BA7D-2ACCC2C1B2F7}" destId="{BDD0B0F7-A87C-4B5B-A4C3-4E4BE6EB0FE4}" srcOrd="0" destOrd="0" presId="urn:microsoft.com/office/officeart/2005/8/layout/chevron1"/>
    <dgm:cxn modelId="{78C9FDF0-2E69-4DC0-ADC1-28A31BCFF703}" type="presOf" srcId="{44156040-AF98-4F2C-9909-9F2439F6F588}" destId="{1C61A9A2-33F2-469B-8AC4-A104A5A98D78}" srcOrd="0" destOrd="0" presId="urn:microsoft.com/office/officeart/2005/8/layout/chevron1"/>
    <dgm:cxn modelId="{67714F58-D038-4679-9E83-00C772B37D85}" type="presOf" srcId="{74020AF3-C700-4606-8917-C6A353D7963A}" destId="{881B8FEC-9D20-4669-BB2E-FA9CEA0BE5A9}" srcOrd="0" destOrd="0" presId="urn:microsoft.com/office/officeart/2005/8/layout/chevron1"/>
    <dgm:cxn modelId="{428A1BCB-AE41-4842-9BDF-7F13861C393D}" type="presParOf" srcId="{1C61A9A2-33F2-469B-8AC4-A104A5A98D78}" destId="{881B8FEC-9D20-4669-BB2E-FA9CEA0BE5A9}" srcOrd="0" destOrd="0" presId="urn:microsoft.com/office/officeart/2005/8/layout/chevron1"/>
    <dgm:cxn modelId="{0203C43B-BFEA-48D1-995E-905E83AC4E2F}" type="presParOf" srcId="{1C61A9A2-33F2-469B-8AC4-A104A5A98D78}" destId="{705DFC51-4C30-4A07-9F0C-6EB770961C6F}" srcOrd="1" destOrd="0" presId="urn:microsoft.com/office/officeart/2005/8/layout/chevron1"/>
    <dgm:cxn modelId="{CB531178-0BF5-43FD-B93C-C0F28559D741}" type="presParOf" srcId="{1C61A9A2-33F2-469B-8AC4-A104A5A98D78}" destId="{919A589F-F74A-40C3-BE88-AB8730BCAB04}" srcOrd="2" destOrd="0" presId="urn:microsoft.com/office/officeart/2005/8/layout/chevron1"/>
    <dgm:cxn modelId="{3B9A4F15-E29C-45F6-BAD1-6A20B5D58719}" type="presParOf" srcId="{1C61A9A2-33F2-469B-8AC4-A104A5A98D78}" destId="{01C6BCDE-530E-4D03-9CF5-9AB36CDC1FE1}" srcOrd="3" destOrd="0" presId="urn:microsoft.com/office/officeart/2005/8/layout/chevron1"/>
    <dgm:cxn modelId="{9DCF08FE-604A-4A5D-B3E4-5DBCD5EEFD63}" type="presParOf" srcId="{1C61A9A2-33F2-469B-8AC4-A104A5A98D78}" destId="{268F2328-4548-422B-9C65-80797E16B241}" srcOrd="4" destOrd="0" presId="urn:microsoft.com/office/officeart/2005/8/layout/chevron1"/>
    <dgm:cxn modelId="{F4FB99A6-DC2E-4DE8-A7AF-A65093459E71}" type="presParOf" srcId="{1C61A9A2-33F2-469B-8AC4-A104A5A98D78}" destId="{8CB78EC1-7B74-4B6E-94C6-5F808A049A1F}" srcOrd="5" destOrd="0" presId="urn:microsoft.com/office/officeart/2005/8/layout/chevron1"/>
    <dgm:cxn modelId="{B8C9DFA6-C1D5-4CF3-B3C6-27B72BEC550B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9/3/layout/CircleRelationship" loCatId="relationship" qsTypeId="urn:microsoft.com/office/officeart/2005/8/quickstyle/simple4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B388C4F7-DD86-40E4-BA83-6838C8E845B2}">
      <dgm:prSet phldrT="[Text]" custT="1"/>
      <dgm:spPr/>
      <dgm:t>
        <a:bodyPr/>
        <a:lstStyle/>
        <a:p>
          <a:r>
            <a:rPr lang="en-US" sz="1800" b="1" dirty="0" err="1" smtClean="0"/>
            <a:t>Vrste</a:t>
          </a:r>
          <a:r>
            <a:rPr lang="en-US" sz="1800" b="1" baseline="0" dirty="0" smtClean="0"/>
            <a:t> backup-a</a:t>
          </a:r>
          <a:endParaRPr lang="en-US" sz="1800" b="1" dirty="0"/>
        </a:p>
      </dgm:t>
    </dgm:pt>
    <dgm:pt modelId="{4F4EFEB2-AE6B-4B4E-A388-E726479684C1}" type="parTrans" cxnId="{FDEC3F6B-F860-4E8B-8B14-455DBFCFBFB4}">
      <dgm:prSet/>
      <dgm:spPr/>
      <dgm:t>
        <a:bodyPr/>
        <a:lstStyle/>
        <a:p>
          <a:endParaRPr lang="en-US"/>
        </a:p>
      </dgm:t>
    </dgm:pt>
    <dgm:pt modelId="{BEE196C3-EEB3-4935-976F-A713EF603EEA}" type="sibTrans" cxnId="{FDEC3F6B-F860-4E8B-8B14-455DBFCFBFB4}">
      <dgm:prSet/>
      <dgm:spPr/>
      <dgm:t>
        <a:bodyPr/>
        <a:lstStyle/>
        <a:p>
          <a:endParaRPr lang="en-US"/>
        </a:p>
      </dgm:t>
    </dgm:pt>
    <dgm:pt modelId="{27C8F191-CB8B-4A89-9EDF-D94B6E4ADC92}">
      <dgm:prSet phldrT="[Text]" custT="1"/>
      <dgm:spPr/>
      <dgm:t>
        <a:bodyPr/>
        <a:lstStyle/>
        <a:p>
          <a:r>
            <a:rPr lang="en-US" sz="1600" b="1" dirty="0" err="1" smtClean="0"/>
            <a:t>Fizički</a:t>
          </a:r>
          <a:r>
            <a:rPr lang="en-US" sz="1600" b="1" dirty="0" smtClean="0"/>
            <a:t> backup</a:t>
          </a:r>
          <a:endParaRPr lang="en-US" sz="1600" b="1" dirty="0"/>
        </a:p>
      </dgm:t>
    </dgm:pt>
    <dgm:pt modelId="{8EFDF7C7-310E-4ED5-B739-2186FB69ED8A}" type="parTrans" cxnId="{4E26289A-3825-4A9C-991F-8AB8A7EFD597}">
      <dgm:prSet/>
      <dgm:spPr/>
      <dgm:t>
        <a:bodyPr/>
        <a:lstStyle/>
        <a:p>
          <a:endParaRPr lang="en-US"/>
        </a:p>
      </dgm:t>
    </dgm:pt>
    <dgm:pt modelId="{755F5D09-ECCD-4FC5-B350-FED951F57983}" type="sibTrans" cxnId="{4E26289A-3825-4A9C-991F-8AB8A7EFD597}">
      <dgm:prSet/>
      <dgm:spPr/>
      <dgm:t>
        <a:bodyPr/>
        <a:lstStyle/>
        <a:p>
          <a:endParaRPr lang="en-US"/>
        </a:p>
      </dgm:t>
    </dgm:pt>
    <dgm:pt modelId="{AEFF5EA2-6931-4098-96C8-31AE53CB425B}">
      <dgm:prSet phldrT="[Text]" custT="1"/>
      <dgm:spPr/>
      <dgm:t>
        <a:bodyPr/>
        <a:lstStyle/>
        <a:p>
          <a:r>
            <a:rPr lang="en-US" sz="1600" b="1" dirty="0" err="1" smtClean="0"/>
            <a:t>Logički</a:t>
          </a:r>
          <a:r>
            <a:rPr lang="en-US" sz="1600" b="1" baseline="0" dirty="0" smtClean="0"/>
            <a:t> backup</a:t>
          </a:r>
          <a:endParaRPr lang="en-US" sz="1600" b="1" dirty="0"/>
        </a:p>
      </dgm:t>
    </dgm:pt>
    <dgm:pt modelId="{AC52CE11-07EF-42A7-A67A-2231908FD231}" type="parTrans" cxnId="{2D96128D-55F5-4B46-B071-9EA8CDCA9DCD}">
      <dgm:prSet/>
      <dgm:spPr/>
      <dgm:t>
        <a:bodyPr/>
        <a:lstStyle/>
        <a:p>
          <a:endParaRPr lang="en-US"/>
        </a:p>
      </dgm:t>
    </dgm:pt>
    <dgm:pt modelId="{FB25E557-3597-4AEA-B1FC-EA99A632BFB1}" type="sibTrans" cxnId="{2D96128D-55F5-4B46-B071-9EA8CDCA9DCD}">
      <dgm:prSet/>
      <dgm:spPr/>
      <dgm:t>
        <a:bodyPr/>
        <a:lstStyle/>
        <a:p>
          <a:endParaRPr lang="en-US"/>
        </a:p>
      </dgm:t>
    </dgm:pt>
    <dgm:pt modelId="{EC323DFF-E2DA-4381-8948-5F3D2CD82207}" type="pres">
      <dgm:prSet presAssocID="{BE5B76ED-C686-4E97-9A28-74231B4FDDD1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6EEB127-C2F5-4C0D-B108-CC2B3F78F4F1}" type="pres">
      <dgm:prSet presAssocID="{B388C4F7-DD86-40E4-BA83-6838C8E845B2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8A0FF0D8-0AF7-44A4-833E-7EA23A507B5A}" type="pres">
      <dgm:prSet presAssocID="{B388C4F7-DD86-40E4-BA83-6838C8E845B2}" presName="Accent1" presStyleLbl="node1" presStyleIdx="0" presStyleCnt="13"/>
      <dgm:spPr/>
      <dgm:t>
        <a:bodyPr/>
        <a:lstStyle/>
        <a:p>
          <a:endParaRPr lang="en-US"/>
        </a:p>
      </dgm:t>
    </dgm:pt>
    <dgm:pt modelId="{F988BAF3-9DE2-4A25-84FE-B7C476401BC3}" type="pres">
      <dgm:prSet presAssocID="{B388C4F7-DD86-40E4-BA83-6838C8E845B2}" presName="Accent2" presStyleLbl="node1" presStyleIdx="1" presStyleCnt="13"/>
      <dgm:spPr/>
      <dgm:t>
        <a:bodyPr/>
        <a:lstStyle/>
        <a:p>
          <a:endParaRPr lang="en-US"/>
        </a:p>
      </dgm:t>
    </dgm:pt>
    <dgm:pt modelId="{6288D093-07AF-4EEB-B57C-FB5DA4420E30}" type="pres">
      <dgm:prSet presAssocID="{B388C4F7-DD86-40E4-BA83-6838C8E845B2}" presName="Accent3" presStyleLbl="node1" presStyleIdx="2" presStyleCnt="13"/>
      <dgm:spPr/>
      <dgm:t>
        <a:bodyPr/>
        <a:lstStyle/>
        <a:p>
          <a:endParaRPr lang="en-US"/>
        </a:p>
      </dgm:t>
    </dgm:pt>
    <dgm:pt modelId="{099685E2-34CD-4723-A342-ED2D0CA22ECA}" type="pres">
      <dgm:prSet presAssocID="{B388C4F7-DD86-40E4-BA83-6838C8E845B2}" presName="Accent4" presStyleLbl="node1" presStyleIdx="3" presStyleCnt="13"/>
      <dgm:spPr/>
      <dgm:t>
        <a:bodyPr/>
        <a:lstStyle/>
        <a:p>
          <a:endParaRPr lang="en-US"/>
        </a:p>
      </dgm:t>
    </dgm:pt>
    <dgm:pt modelId="{282F7230-9226-4387-9620-3DC67223F95C}" type="pres">
      <dgm:prSet presAssocID="{B388C4F7-DD86-40E4-BA83-6838C8E845B2}" presName="Accent5" presStyleLbl="node1" presStyleIdx="4" presStyleCnt="13"/>
      <dgm:spPr/>
      <dgm:t>
        <a:bodyPr/>
        <a:lstStyle/>
        <a:p>
          <a:endParaRPr lang="en-US"/>
        </a:p>
      </dgm:t>
    </dgm:pt>
    <dgm:pt modelId="{2682D7C4-37F7-4CA1-B102-AED7627E9C93}" type="pres">
      <dgm:prSet presAssocID="{B388C4F7-DD86-40E4-BA83-6838C8E845B2}" presName="Accent6" presStyleLbl="node1" presStyleIdx="5" presStyleCnt="13"/>
      <dgm:spPr/>
      <dgm:t>
        <a:bodyPr/>
        <a:lstStyle/>
        <a:p>
          <a:endParaRPr lang="en-US"/>
        </a:p>
      </dgm:t>
    </dgm:pt>
    <dgm:pt modelId="{CCDD2561-1FC5-4EA6-AD90-3ADAF62A41D1}" type="pres">
      <dgm:prSet presAssocID="{27C8F191-CB8B-4A89-9EDF-D94B6E4ADC92}" presName="Child1" presStyleLbl="node1" presStyleIdx="6" presStyleCnt="13" custScaleX="142765" custScaleY="142765" custLinFactNeighborX="-13611" custLinFactNeighborY="-2091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D36342D-1CB9-480B-9443-592ECACCB1B2}" type="pres">
      <dgm:prSet presAssocID="{27C8F191-CB8B-4A89-9EDF-D94B6E4ADC92}" presName="Accent7" presStyleCnt="0"/>
      <dgm:spPr/>
      <dgm:t>
        <a:bodyPr/>
        <a:lstStyle/>
        <a:p>
          <a:endParaRPr lang="en-US"/>
        </a:p>
      </dgm:t>
    </dgm:pt>
    <dgm:pt modelId="{2470B0FE-F3CE-48F3-AE82-73016C487D68}" type="pres">
      <dgm:prSet presAssocID="{27C8F191-CB8B-4A89-9EDF-D94B6E4ADC92}" presName="AccentHold1" presStyleLbl="node1" presStyleIdx="7" presStyleCnt="13"/>
      <dgm:spPr/>
      <dgm:t>
        <a:bodyPr/>
        <a:lstStyle/>
        <a:p>
          <a:endParaRPr lang="en-US"/>
        </a:p>
      </dgm:t>
    </dgm:pt>
    <dgm:pt modelId="{1C5C821B-7AF3-4B1C-B3FE-45A337B82741}" type="pres">
      <dgm:prSet presAssocID="{27C8F191-CB8B-4A89-9EDF-D94B6E4ADC92}" presName="Accent8" presStyleCnt="0"/>
      <dgm:spPr/>
      <dgm:t>
        <a:bodyPr/>
        <a:lstStyle/>
        <a:p>
          <a:endParaRPr lang="en-US"/>
        </a:p>
      </dgm:t>
    </dgm:pt>
    <dgm:pt modelId="{48BC9D73-B86D-4378-970E-5CD650E31618}" type="pres">
      <dgm:prSet presAssocID="{27C8F191-CB8B-4A89-9EDF-D94B6E4ADC92}" presName="AccentHold2" presStyleLbl="node1" presStyleIdx="8" presStyleCnt="13"/>
      <dgm:spPr/>
      <dgm:t>
        <a:bodyPr/>
        <a:lstStyle/>
        <a:p>
          <a:endParaRPr lang="en-US"/>
        </a:p>
      </dgm:t>
    </dgm:pt>
    <dgm:pt modelId="{EB301C3D-F1F9-4A72-AC54-827EBC1AD812}" type="pres">
      <dgm:prSet presAssocID="{AEFF5EA2-6931-4098-96C8-31AE53CB425B}" presName="Child2" presStyleLbl="node1" presStyleIdx="9" presStyleCnt="13" custScaleX="155423" custScaleY="155423" custLinFactNeighborX="22013" custLinFactNeighborY="-507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B30F03A-93BA-441A-ABF4-25C2455DF7C0}" type="pres">
      <dgm:prSet presAssocID="{AEFF5EA2-6931-4098-96C8-31AE53CB425B}" presName="Accent9" presStyleCnt="0"/>
      <dgm:spPr/>
      <dgm:t>
        <a:bodyPr/>
        <a:lstStyle/>
        <a:p>
          <a:endParaRPr lang="en-US"/>
        </a:p>
      </dgm:t>
    </dgm:pt>
    <dgm:pt modelId="{0DF8FB3E-B0B0-40D8-B039-0C7B496BBA97}" type="pres">
      <dgm:prSet presAssocID="{AEFF5EA2-6931-4098-96C8-31AE53CB425B}" presName="AccentHold1" presStyleLbl="node1" presStyleIdx="10" presStyleCnt="13"/>
      <dgm:spPr/>
      <dgm:t>
        <a:bodyPr/>
        <a:lstStyle/>
        <a:p>
          <a:endParaRPr lang="en-US"/>
        </a:p>
      </dgm:t>
    </dgm:pt>
    <dgm:pt modelId="{37FA1CD0-A7DC-4E74-BDC2-224405012EB0}" type="pres">
      <dgm:prSet presAssocID="{AEFF5EA2-6931-4098-96C8-31AE53CB425B}" presName="Accent10" presStyleCnt="0"/>
      <dgm:spPr/>
      <dgm:t>
        <a:bodyPr/>
        <a:lstStyle/>
        <a:p>
          <a:endParaRPr lang="en-US"/>
        </a:p>
      </dgm:t>
    </dgm:pt>
    <dgm:pt modelId="{022614F8-042B-41CB-A6A7-8094C903EB2F}" type="pres">
      <dgm:prSet presAssocID="{AEFF5EA2-6931-4098-96C8-31AE53CB425B}" presName="AccentHold2" presStyleLbl="node1" presStyleIdx="11" presStyleCnt="13"/>
      <dgm:spPr/>
      <dgm:t>
        <a:bodyPr/>
        <a:lstStyle/>
        <a:p>
          <a:endParaRPr lang="en-US"/>
        </a:p>
      </dgm:t>
    </dgm:pt>
    <dgm:pt modelId="{BA4661A9-DFAB-468E-97BE-F29D08FF69A9}" type="pres">
      <dgm:prSet presAssocID="{AEFF5EA2-6931-4098-96C8-31AE53CB425B}" presName="Accent11" presStyleCnt="0"/>
      <dgm:spPr/>
      <dgm:t>
        <a:bodyPr/>
        <a:lstStyle/>
        <a:p>
          <a:endParaRPr lang="en-US"/>
        </a:p>
      </dgm:t>
    </dgm:pt>
    <dgm:pt modelId="{C85BB588-B4E8-4D50-9280-4D4F2686007C}" type="pres">
      <dgm:prSet presAssocID="{AEFF5EA2-6931-4098-96C8-31AE53CB425B}" presName="AccentHold3" presStyleLbl="node1" presStyleIdx="12" presStyleCnt="13"/>
      <dgm:spPr/>
      <dgm:t>
        <a:bodyPr/>
        <a:lstStyle/>
        <a:p>
          <a:endParaRPr lang="en-US"/>
        </a:p>
      </dgm:t>
    </dgm:pt>
  </dgm:ptLst>
  <dgm:cxnLst>
    <dgm:cxn modelId="{EF379BEF-22C0-4D82-B0DF-2A9DAB68EDD4}" type="presOf" srcId="{BE5B76ED-C686-4E97-9A28-74231B4FDDD1}" destId="{EC323DFF-E2DA-4381-8948-5F3D2CD82207}" srcOrd="0" destOrd="0" presId="urn:microsoft.com/office/officeart/2009/3/layout/CircleRelationship"/>
    <dgm:cxn modelId="{2D96128D-55F5-4B46-B071-9EA8CDCA9DCD}" srcId="{B388C4F7-DD86-40E4-BA83-6838C8E845B2}" destId="{AEFF5EA2-6931-4098-96C8-31AE53CB425B}" srcOrd="1" destOrd="0" parTransId="{AC52CE11-07EF-42A7-A67A-2231908FD231}" sibTransId="{FB25E557-3597-4AEA-B1FC-EA99A632BFB1}"/>
    <dgm:cxn modelId="{FDEC3F6B-F860-4E8B-8B14-455DBFCFBFB4}" srcId="{BE5B76ED-C686-4E97-9A28-74231B4FDDD1}" destId="{B388C4F7-DD86-40E4-BA83-6838C8E845B2}" srcOrd="0" destOrd="0" parTransId="{4F4EFEB2-AE6B-4B4E-A388-E726479684C1}" sibTransId="{BEE196C3-EEB3-4935-976F-A713EF603EEA}"/>
    <dgm:cxn modelId="{CCCFA857-0F18-4670-9369-B9757238D56D}" type="presOf" srcId="{B388C4F7-DD86-40E4-BA83-6838C8E845B2}" destId="{A6EEB127-C2F5-4C0D-B108-CC2B3F78F4F1}" srcOrd="0" destOrd="0" presId="urn:microsoft.com/office/officeart/2009/3/layout/CircleRelationship"/>
    <dgm:cxn modelId="{B33F3498-7376-483D-9DF3-6178C08925EA}" type="presOf" srcId="{27C8F191-CB8B-4A89-9EDF-D94B6E4ADC92}" destId="{CCDD2561-1FC5-4EA6-AD90-3ADAF62A41D1}" srcOrd="0" destOrd="0" presId="urn:microsoft.com/office/officeart/2009/3/layout/CircleRelationship"/>
    <dgm:cxn modelId="{55D10BC6-E0CD-4398-B022-E13B1B5C4437}" type="presOf" srcId="{AEFF5EA2-6931-4098-96C8-31AE53CB425B}" destId="{EB301C3D-F1F9-4A72-AC54-827EBC1AD812}" srcOrd="0" destOrd="0" presId="urn:microsoft.com/office/officeart/2009/3/layout/CircleRelationship"/>
    <dgm:cxn modelId="{4E26289A-3825-4A9C-991F-8AB8A7EFD597}" srcId="{B388C4F7-DD86-40E4-BA83-6838C8E845B2}" destId="{27C8F191-CB8B-4A89-9EDF-D94B6E4ADC92}" srcOrd="0" destOrd="0" parTransId="{8EFDF7C7-310E-4ED5-B739-2186FB69ED8A}" sibTransId="{755F5D09-ECCD-4FC5-B350-FED951F57983}"/>
    <dgm:cxn modelId="{E97E5A68-788C-4D7B-8476-9066D0921C80}" type="presParOf" srcId="{EC323DFF-E2DA-4381-8948-5F3D2CD82207}" destId="{A6EEB127-C2F5-4C0D-B108-CC2B3F78F4F1}" srcOrd="0" destOrd="0" presId="urn:microsoft.com/office/officeart/2009/3/layout/CircleRelationship"/>
    <dgm:cxn modelId="{E495B387-5FC5-4CC5-B6AF-65388901D10F}" type="presParOf" srcId="{EC323DFF-E2DA-4381-8948-5F3D2CD82207}" destId="{8A0FF0D8-0AF7-44A4-833E-7EA23A507B5A}" srcOrd="1" destOrd="0" presId="urn:microsoft.com/office/officeart/2009/3/layout/CircleRelationship"/>
    <dgm:cxn modelId="{010E3D38-3C5E-4A65-9B21-9A57B23A8ED0}" type="presParOf" srcId="{EC323DFF-E2DA-4381-8948-5F3D2CD82207}" destId="{F988BAF3-9DE2-4A25-84FE-B7C476401BC3}" srcOrd="2" destOrd="0" presId="urn:microsoft.com/office/officeart/2009/3/layout/CircleRelationship"/>
    <dgm:cxn modelId="{81FF2010-3351-4D37-8A83-8EAC568B81C6}" type="presParOf" srcId="{EC323DFF-E2DA-4381-8948-5F3D2CD82207}" destId="{6288D093-07AF-4EEB-B57C-FB5DA4420E30}" srcOrd="3" destOrd="0" presId="urn:microsoft.com/office/officeart/2009/3/layout/CircleRelationship"/>
    <dgm:cxn modelId="{6F52E8E5-D942-470C-AD05-E2AA356AFB99}" type="presParOf" srcId="{EC323DFF-E2DA-4381-8948-5F3D2CD82207}" destId="{099685E2-34CD-4723-A342-ED2D0CA22ECA}" srcOrd="4" destOrd="0" presId="urn:microsoft.com/office/officeart/2009/3/layout/CircleRelationship"/>
    <dgm:cxn modelId="{F260BA1A-AE58-44CB-91D1-46CF0354ABCB}" type="presParOf" srcId="{EC323DFF-E2DA-4381-8948-5F3D2CD82207}" destId="{282F7230-9226-4387-9620-3DC67223F95C}" srcOrd="5" destOrd="0" presId="urn:microsoft.com/office/officeart/2009/3/layout/CircleRelationship"/>
    <dgm:cxn modelId="{718B41C6-ABC5-4472-A000-44A6AA83C3B9}" type="presParOf" srcId="{EC323DFF-E2DA-4381-8948-5F3D2CD82207}" destId="{2682D7C4-37F7-4CA1-B102-AED7627E9C93}" srcOrd="6" destOrd="0" presId="urn:microsoft.com/office/officeart/2009/3/layout/CircleRelationship"/>
    <dgm:cxn modelId="{71F8D8B8-53EB-4F3A-8DA8-5F24F85177FD}" type="presParOf" srcId="{EC323DFF-E2DA-4381-8948-5F3D2CD82207}" destId="{CCDD2561-1FC5-4EA6-AD90-3ADAF62A41D1}" srcOrd="7" destOrd="0" presId="urn:microsoft.com/office/officeart/2009/3/layout/CircleRelationship"/>
    <dgm:cxn modelId="{E592FBDD-FA92-4F95-9610-64316DDD7E28}" type="presParOf" srcId="{EC323DFF-E2DA-4381-8948-5F3D2CD82207}" destId="{DD36342D-1CB9-480B-9443-592ECACCB1B2}" srcOrd="8" destOrd="0" presId="urn:microsoft.com/office/officeart/2009/3/layout/CircleRelationship"/>
    <dgm:cxn modelId="{88A7E05D-8EA2-4CE2-9068-BED114EAB254}" type="presParOf" srcId="{DD36342D-1CB9-480B-9443-592ECACCB1B2}" destId="{2470B0FE-F3CE-48F3-AE82-73016C487D68}" srcOrd="0" destOrd="0" presId="urn:microsoft.com/office/officeart/2009/3/layout/CircleRelationship"/>
    <dgm:cxn modelId="{9BDCA779-CF26-458E-84B7-527B4A82F035}" type="presParOf" srcId="{EC323DFF-E2DA-4381-8948-5F3D2CD82207}" destId="{1C5C821B-7AF3-4B1C-B3FE-45A337B82741}" srcOrd="9" destOrd="0" presId="urn:microsoft.com/office/officeart/2009/3/layout/CircleRelationship"/>
    <dgm:cxn modelId="{E10AECA5-59BE-4BB4-85F8-E1EED5874030}" type="presParOf" srcId="{1C5C821B-7AF3-4B1C-B3FE-45A337B82741}" destId="{48BC9D73-B86D-4378-970E-5CD650E31618}" srcOrd="0" destOrd="0" presId="urn:microsoft.com/office/officeart/2009/3/layout/CircleRelationship"/>
    <dgm:cxn modelId="{624A33A5-6C42-4F4D-8B39-D9DAE5FFD497}" type="presParOf" srcId="{EC323DFF-E2DA-4381-8948-5F3D2CD82207}" destId="{EB301C3D-F1F9-4A72-AC54-827EBC1AD812}" srcOrd="10" destOrd="0" presId="urn:microsoft.com/office/officeart/2009/3/layout/CircleRelationship"/>
    <dgm:cxn modelId="{78C82F88-3A5E-4EE3-B326-89226C2B95C5}" type="presParOf" srcId="{EC323DFF-E2DA-4381-8948-5F3D2CD82207}" destId="{6B30F03A-93BA-441A-ABF4-25C2455DF7C0}" srcOrd="11" destOrd="0" presId="urn:microsoft.com/office/officeart/2009/3/layout/CircleRelationship"/>
    <dgm:cxn modelId="{CA9DCC0E-732D-4E7F-92F4-9A92E5E411E0}" type="presParOf" srcId="{6B30F03A-93BA-441A-ABF4-25C2455DF7C0}" destId="{0DF8FB3E-B0B0-40D8-B039-0C7B496BBA97}" srcOrd="0" destOrd="0" presId="urn:microsoft.com/office/officeart/2009/3/layout/CircleRelationship"/>
    <dgm:cxn modelId="{173CD0F1-7EC0-44B9-9BB7-90203FAE24C7}" type="presParOf" srcId="{EC323DFF-E2DA-4381-8948-5F3D2CD82207}" destId="{37FA1CD0-A7DC-4E74-BDC2-224405012EB0}" srcOrd="12" destOrd="0" presId="urn:microsoft.com/office/officeart/2009/3/layout/CircleRelationship"/>
    <dgm:cxn modelId="{84614999-7672-4113-AF3D-434896B4CA8F}" type="presParOf" srcId="{37FA1CD0-A7DC-4E74-BDC2-224405012EB0}" destId="{022614F8-042B-41CB-A6A7-8094C903EB2F}" srcOrd="0" destOrd="0" presId="urn:microsoft.com/office/officeart/2009/3/layout/CircleRelationship"/>
    <dgm:cxn modelId="{05ABF006-9BAE-442E-B0D5-A4BBDFE842C3}" type="presParOf" srcId="{EC323DFF-E2DA-4381-8948-5F3D2CD82207}" destId="{BA4661A9-DFAB-468E-97BE-F29D08FF69A9}" srcOrd="13" destOrd="0" presId="urn:microsoft.com/office/officeart/2009/3/layout/CircleRelationship"/>
    <dgm:cxn modelId="{900737CF-FB5A-40F9-B711-EF15CBBA45FC}" type="presParOf" srcId="{BA4661A9-DFAB-468E-97BE-F29D08FF69A9}" destId="{C85BB588-B4E8-4D50-9280-4D4F2686007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9/3/layout/CircleRelationship" loCatId="relationship" qsTypeId="urn:microsoft.com/office/officeart/2005/8/quickstyle/simple4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B388C4F7-DD86-40E4-BA83-6838C8E845B2}">
      <dgm:prSet phldrT="[Text]" custT="1"/>
      <dgm:spPr/>
      <dgm:t>
        <a:bodyPr/>
        <a:lstStyle/>
        <a:p>
          <a:r>
            <a:rPr lang="en-US" sz="1800" b="1" dirty="0" err="1" smtClean="0"/>
            <a:t>Puni</a:t>
          </a:r>
          <a:r>
            <a:rPr lang="en-US" sz="1800" b="1" baseline="0" dirty="0" smtClean="0"/>
            <a:t> backup</a:t>
          </a:r>
          <a:endParaRPr lang="en-US" sz="1800" b="1" dirty="0"/>
        </a:p>
      </dgm:t>
    </dgm:pt>
    <dgm:pt modelId="{4F4EFEB2-AE6B-4B4E-A388-E726479684C1}" type="parTrans" cxnId="{FDEC3F6B-F860-4E8B-8B14-455DBFCFBFB4}">
      <dgm:prSet/>
      <dgm:spPr/>
      <dgm:t>
        <a:bodyPr/>
        <a:lstStyle/>
        <a:p>
          <a:endParaRPr lang="en-US"/>
        </a:p>
      </dgm:t>
    </dgm:pt>
    <dgm:pt modelId="{BEE196C3-EEB3-4935-976F-A713EF603EEA}" type="sibTrans" cxnId="{FDEC3F6B-F860-4E8B-8B14-455DBFCFBFB4}">
      <dgm:prSet/>
      <dgm:spPr/>
      <dgm:t>
        <a:bodyPr/>
        <a:lstStyle/>
        <a:p>
          <a:endParaRPr lang="en-US"/>
        </a:p>
      </dgm:t>
    </dgm:pt>
    <dgm:pt modelId="{27C8F191-CB8B-4A89-9EDF-D94B6E4ADC92}">
      <dgm:prSet phldrT="[Text]" custT="1"/>
      <dgm:spPr/>
      <dgm:t>
        <a:bodyPr/>
        <a:lstStyle/>
        <a:p>
          <a:r>
            <a:rPr lang="en-US" sz="1200" b="1" dirty="0" err="1" smtClean="0"/>
            <a:t>Inkrementalni</a:t>
          </a:r>
          <a:endParaRPr lang="en-US" sz="1200" b="1" dirty="0" smtClean="0"/>
        </a:p>
        <a:p>
          <a:r>
            <a:rPr lang="en-US" sz="1200" b="1" baseline="0" dirty="0" smtClean="0"/>
            <a:t>backup </a:t>
          </a:r>
          <a:endParaRPr lang="en-US" sz="1200" b="1" dirty="0"/>
        </a:p>
      </dgm:t>
    </dgm:pt>
    <dgm:pt modelId="{8EFDF7C7-310E-4ED5-B739-2186FB69ED8A}" type="parTrans" cxnId="{4E26289A-3825-4A9C-991F-8AB8A7EFD597}">
      <dgm:prSet/>
      <dgm:spPr/>
      <dgm:t>
        <a:bodyPr/>
        <a:lstStyle/>
        <a:p>
          <a:endParaRPr lang="en-US"/>
        </a:p>
      </dgm:t>
    </dgm:pt>
    <dgm:pt modelId="{755F5D09-ECCD-4FC5-B350-FED951F57983}" type="sibTrans" cxnId="{4E26289A-3825-4A9C-991F-8AB8A7EFD597}">
      <dgm:prSet/>
      <dgm:spPr/>
      <dgm:t>
        <a:bodyPr/>
        <a:lstStyle/>
        <a:p>
          <a:endParaRPr lang="en-US"/>
        </a:p>
      </dgm:t>
    </dgm:pt>
    <dgm:pt modelId="{AEFF5EA2-6931-4098-96C8-31AE53CB425B}">
      <dgm:prSet phldrT="[Text]" custT="1"/>
      <dgm:spPr/>
      <dgm:t>
        <a:bodyPr/>
        <a:lstStyle/>
        <a:p>
          <a:r>
            <a:rPr lang="en-US" sz="1200" b="1" dirty="0" err="1" smtClean="0"/>
            <a:t>Diferencijalni</a:t>
          </a:r>
          <a:r>
            <a:rPr lang="en-US" sz="1200" b="1" dirty="0" smtClean="0"/>
            <a:t> backup </a:t>
          </a:r>
          <a:endParaRPr lang="en-US" sz="1200" b="1" dirty="0"/>
        </a:p>
      </dgm:t>
    </dgm:pt>
    <dgm:pt modelId="{AC52CE11-07EF-42A7-A67A-2231908FD231}" type="parTrans" cxnId="{2D96128D-55F5-4B46-B071-9EA8CDCA9DCD}">
      <dgm:prSet/>
      <dgm:spPr/>
      <dgm:t>
        <a:bodyPr/>
        <a:lstStyle/>
        <a:p>
          <a:endParaRPr lang="en-US"/>
        </a:p>
      </dgm:t>
    </dgm:pt>
    <dgm:pt modelId="{FB25E557-3597-4AEA-B1FC-EA99A632BFB1}" type="sibTrans" cxnId="{2D96128D-55F5-4B46-B071-9EA8CDCA9DCD}">
      <dgm:prSet/>
      <dgm:spPr/>
      <dgm:t>
        <a:bodyPr/>
        <a:lstStyle/>
        <a:p>
          <a:endParaRPr lang="en-US"/>
        </a:p>
      </dgm:t>
    </dgm:pt>
    <dgm:pt modelId="{EC323DFF-E2DA-4381-8948-5F3D2CD82207}" type="pres">
      <dgm:prSet presAssocID="{BE5B76ED-C686-4E97-9A28-74231B4FDDD1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6EEB127-C2F5-4C0D-B108-CC2B3F78F4F1}" type="pres">
      <dgm:prSet presAssocID="{B388C4F7-DD86-40E4-BA83-6838C8E845B2}" presName="Parent" presStyleLbl="node0" presStyleIdx="0" presStyleCnt="1" custLinFactNeighborX="7066" custLinFactNeighborY="2494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8A0FF0D8-0AF7-44A4-833E-7EA23A507B5A}" type="pres">
      <dgm:prSet presAssocID="{B388C4F7-DD86-40E4-BA83-6838C8E845B2}" presName="Accent1" presStyleLbl="node1" presStyleIdx="0" presStyleCnt="13"/>
      <dgm:spPr/>
      <dgm:t>
        <a:bodyPr/>
        <a:lstStyle/>
        <a:p>
          <a:endParaRPr lang="en-US"/>
        </a:p>
      </dgm:t>
    </dgm:pt>
    <dgm:pt modelId="{F988BAF3-9DE2-4A25-84FE-B7C476401BC3}" type="pres">
      <dgm:prSet presAssocID="{B388C4F7-DD86-40E4-BA83-6838C8E845B2}" presName="Accent2" presStyleLbl="node1" presStyleIdx="1" presStyleCnt="13"/>
      <dgm:spPr/>
      <dgm:t>
        <a:bodyPr/>
        <a:lstStyle/>
        <a:p>
          <a:endParaRPr lang="en-US"/>
        </a:p>
      </dgm:t>
    </dgm:pt>
    <dgm:pt modelId="{6288D093-07AF-4EEB-B57C-FB5DA4420E30}" type="pres">
      <dgm:prSet presAssocID="{B388C4F7-DD86-40E4-BA83-6838C8E845B2}" presName="Accent3" presStyleLbl="node1" presStyleIdx="2" presStyleCnt="13"/>
      <dgm:spPr/>
      <dgm:t>
        <a:bodyPr/>
        <a:lstStyle/>
        <a:p>
          <a:endParaRPr lang="en-US"/>
        </a:p>
      </dgm:t>
    </dgm:pt>
    <dgm:pt modelId="{099685E2-34CD-4723-A342-ED2D0CA22ECA}" type="pres">
      <dgm:prSet presAssocID="{B388C4F7-DD86-40E4-BA83-6838C8E845B2}" presName="Accent4" presStyleLbl="node1" presStyleIdx="3" presStyleCnt="13"/>
      <dgm:spPr/>
      <dgm:t>
        <a:bodyPr/>
        <a:lstStyle/>
        <a:p>
          <a:endParaRPr lang="en-US"/>
        </a:p>
      </dgm:t>
    </dgm:pt>
    <dgm:pt modelId="{282F7230-9226-4387-9620-3DC67223F95C}" type="pres">
      <dgm:prSet presAssocID="{B388C4F7-DD86-40E4-BA83-6838C8E845B2}" presName="Accent5" presStyleLbl="node1" presStyleIdx="4" presStyleCnt="13"/>
      <dgm:spPr/>
      <dgm:t>
        <a:bodyPr/>
        <a:lstStyle/>
        <a:p>
          <a:endParaRPr lang="en-US"/>
        </a:p>
      </dgm:t>
    </dgm:pt>
    <dgm:pt modelId="{2682D7C4-37F7-4CA1-B102-AED7627E9C93}" type="pres">
      <dgm:prSet presAssocID="{B388C4F7-DD86-40E4-BA83-6838C8E845B2}" presName="Accent6" presStyleLbl="node1" presStyleIdx="5" presStyleCnt="13"/>
      <dgm:spPr/>
      <dgm:t>
        <a:bodyPr/>
        <a:lstStyle/>
        <a:p>
          <a:endParaRPr lang="en-US"/>
        </a:p>
      </dgm:t>
    </dgm:pt>
    <dgm:pt modelId="{CCDD2561-1FC5-4EA6-AD90-3ADAF62A41D1}" type="pres">
      <dgm:prSet presAssocID="{27C8F191-CB8B-4A89-9EDF-D94B6E4ADC92}" presName="Child1" presStyleLbl="node1" presStyleIdx="6" presStyleCnt="13" custScaleX="182978" custScaleY="183674" custLinFactNeighborX="-3282" custLinFactNeighborY="-2322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D36342D-1CB9-480B-9443-592ECACCB1B2}" type="pres">
      <dgm:prSet presAssocID="{27C8F191-CB8B-4A89-9EDF-D94B6E4ADC92}" presName="Accent7" presStyleCnt="0"/>
      <dgm:spPr/>
      <dgm:t>
        <a:bodyPr/>
        <a:lstStyle/>
        <a:p>
          <a:endParaRPr lang="en-US"/>
        </a:p>
      </dgm:t>
    </dgm:pt>
    <dgm:pt modelId="{2470B0FE-F3CE-48F3-AE82-73016C487D68}" type="pres">
      <dgm:prSet presAssocID="{27C8F191-CB8B-4A89-9EDF-D94B6E4ADC92}" presName="AccentHold1" presStyleLbl="node1" presStyleIdx="7" presStyleCnt="13"/>
      <dgm:spPr/>
      <dgm:t>
        <a:bodyPr/>
        <a:lstStyle/>
        <a:p>
          <a:endParaRPr lang="en-US"/>
        </a:p>
      </dgm:t>
    </dgm:pt>
    <dgm:pt modelId="{1C5C821B-7AF3-4B1C-B3FE-45A337B82741}" type="pres">
      <dgm:prSet presAssocID="{27C8F191-CB8B-4A89-9EDF-D94B6E4ADC92}" presName="Accent8" presStyleCnt="0"/>
      <dgm:spPr/>
      <dgm:t>
        <a:bodyPr/>
        <a:lstStyle/>
        <a:p>
          <a:endParaRPr lang="en-US"/>
        </a:p>
      </dgm:t>
    </dgm:pt>
    <dgm:pt modelId="{48BC9D73-B86D-4378-970E-5CD650E31618}" type="pres">
      <dgm:prSet presAssocID="{27C8F191-CB8B-4A89-9EDF-D94B6E4ADC92}" presName="AccentHold2" presStyleLbl="node1" presStyleIdx="8" presStyleCnt="13"/>
      <dgm:spPr/>
      <dgm:t>
        <a:bodyPr/>
        <a:lstStyle/>
        <a:p>
          <a:endParaRPr lang="en-US"/>
        </a:p>
      </dgm:t>
    </dgm:pt>
    <dgm:pt modelId="{EB301C3D-F1F9-4A72-AC54-827EBC1AD812}" type="pres">
      <dgm:prSet presAssocID="{AEFF5EA2-6931-4098-96C8-31AE53CB425B}" presName="Child2" presStyleLbl="node1" presStyleIdx="9" presStyleCnt="13" custScaleX="184895" custScaleY="190425" custLinFactNeighborX="22013" custLinFactNeighborY="-507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B30F03A-93BA-441A-ABF4-25C2455DF7C0}" type="pres">
      <dgm:prSet presAssocID="{AEFF5EA2-6931-4098-96C8-31AE53CB425B}" presName="Accent9" presStyleCnt="0"/>
      <dgm:spPr/>
      <dgm:t>
        <a:bodyPr/>
        <a:lstStyle/>
        <a:p>
          <a:endParaRPr lang="en-US"/>
        </a:p>
      </dgm:t>
    </dgm:pt>
    <dgm:pt modelId="{0DF8FB3E-B0B0-40D8-B039-0C7B496BBA97}" type="pres">
      <dgm:prSet presAssocID="{AEFF5EA2-6931-4098-96C8-31AE53CB425B}" presName="AccentHold1" presStyleLbl="node1" presStyleIdx="10" presStyleCnt="13"/>
      <dgm:spPr/>
      <dgm:t>
        <a:bodyPr/>
        <a:lstStyle/>
        <a:p>
          <a:endParaRPr lang="en-US"/>
        </a:p>
      </dgm:t>
    </dgm:pt>
    <dgm:pt modelId="{37FA1CD0-A7DC-4E74-BDC2-224405012EB0}" type="pres">
      <dgm:prSet presAssocID="{AEFF5EA2-6931-4098-96C8-31AE53CB425B}" presName="Accent10" presStyleCnt="0"/>
      <dgm:spPr/>
      <dgm:t>
        <a:bodyPr/>
        <a:lstStyle/>
        <a:p>
          <a:endParaRPr lang="en-US"/>
        </a:p>
      </dgm:t>
    </dgm:pt>
    <dgm:pt modelId="{022614F8-042B-41CB-A6A7-8094C903EB2F}" type="pres">
      <dgm:prSet presAssocID="{AEFF5EA2-6931-4098-96C8-31AE53CB425B}" presName="AccentHold2" presStyleLbl="node1" presStyleIdx="11" presStyleCnt="13"/>
      <dgm:spPr/>
      <dgm:t>
        <a:bodyPr/>
        <a:lstStyle/>
        <a:p>
          <a:endParaRPr lang="en-US"/>
        </a:p>
      </dgm:t>
    </dgm:pt>
    <dgm:pt modelId="{BA4661A9-DFAB-468E-97BE-F29D08FF69A9}" type="pres">
      <dgm:prSet presAssocID="{AEFF5EA2-6931-4098-96C8-31AE53CB425B}" presName="Accent11" presStyleCnt="0"/>
      <dgm:spPr/>
      <dgm:t>
        <a:bodyPr/>
        <a:lstStyle/>
        <a:p>
          <a:endParaRPr lang="en-US"/>
        </a:p>
      </dgm:t>
    </dgm:pt>
    <dgm:pt modelId="{C85BB588-B4E8-4D50-9280-4D4F2686007C}" type="pres">
      <dgm:prSet presAssocID="{AEFF5EA2-6931-4098-96C8-31AE53CB425B}" presName="AccentHold3" presStyleLbl="node1" presStyleIdx="12" presStyleCnt="13"/>
      <dgm:spPr/>
      <dgm:t>
        <a:bodyPr/>
        <a:lstStyle/>
        <a:p>
          <a:endParaRPr lang="en-US"/>
        </a:p>
      </dgm:t>
    </dgm:pt>
  </dgm:ptLst>
  <dgm:cxnLst>
    <dgm:cxn modelId="{2D96128D-55F5-4B46-B071-9EA8CDCA9DCD}" srcId="{B388C4F7-DD86-40E4-BA83-6838C8E845B2}" destId="{AEFF5EA2-6931-4098-96C8-31AE53CB425B}" srcOrd="1" destOrd="0" parTransId="{AC52CE11-07EF-42A7-A67A-2231908FD231}" sibTransId="{FB25E557-3597-4AEA-B1FC-EA99A632BFB1}"/>
    <dgm:cxn modelId="{01C9D4C1-B836-47E7-92B7-C3F4DB75D9ED}" type="presOf" srcId="{B388C4F7-DD86-40E4-BA83-6838C8E845B2}" destId="{A6EEB127-C2F5-4C0D-B108-CC2B3F78F4F1}" srcOrd="0" destOrd="0" presId="urn:microsoft.com/office/officeart/2009/3/layout/CircleRelationship"/>
    <dgm:cxn modelId="{650EFEC5-6515-4814-8FE3-896CD3D23C6B}" type="presOf" srcId="{BE5B76ED-C686-4E97-9A28-74231B4FDDD1}" destId="{EC323DFF-E2DA-4381-8948-5F3D2CD82207}" srcOrd="0" destOrd="0" presId="urn:microsoft.com/office/officeart/2009/3/layout/CircleRelationship"/>
    <dgm:cxn modelId="{B95307EB-34E0-47AF-AFA3-88A2EB0D5CCF}" type="presOf" srcId="{27C8F191-CB8B-4A89-9EDF-D94B6E4ADC92}" destId="{CCDD2561-1FC5-4EA6-AD90-3ADAF62A41D1}" srcOrd="0" destOrd="0" presId="urn:microsoft.com/office/officeart/2009/3/layout/CircleRelationship"/>
    <dgm:cxn modelId="{FDEC3F6B-F860-4E8B-8B14-455DBFCFBFB4}" srcId="{BE5B76ED-C686-4E97-9A28-74231B4FDDD1}" destId="{B388C4F7-DD86-40E4-BA83-6838C8E845B2}" srcOrd="0" destOrd="0" parTransId="{4F4EFEB2-AE6B-4B4E-A388-E726479684C1}" sibTransId="{BEE196C3-EEB3-4935-976F-A713EF603EEA}"/>
    <dgm:cxn modelId="{9E0F4781-D548-486F-B13A-217499AE7F55}" type="presOf" srcId="{AEFF5EA2-6931-4098-96C8-31AE53CB425B}" destId="{EB301C3D-F1F9-4A72-AC54-827EBC1AD812}" srcOrd="0" destOrd="0" presId="urn:microsoft.com/office/officeart/2009/3/layout/CircleRelationship"/>
    <dgm:cxn modelId="{4E26289A-3825-4A9C-991F-8AB8A7EFD597}" srcId="{B388C4F7-DD86-40E4-BA83-6838C8E845B2}" destId="{27C8F191-CB8B-4A89-9EDF-D94B6E4ADC92}" srcOrd="0" destOrd="0" parTransId="{8EFDF7C7-310E-4ED5-B739-2186FB69ED8A}" sibTransId="{755F5D09-ECCD-4FC5-B350-FED951F57983}"/>
    <dgm:cxn modelId="{0916F8CB-BE13-4C29-9E63-7CE708DAC8E8}" type="presParOf" srcId="{EC323DFF-E2DA-4381-8948-5F3D2CD82207}" destId="{A6EEB127-C2F5-4C0D-B108-CC2B3F78F4F1}" srcOrd="0" destOrd="0" presId="urn:microsoft.com/office/officeart/2009/3/layout/CircleRelationship"/>
    <dgm:cxn modelId="{BDDCF4F9-1ECE-4605-8411-664700E75252}" type="presParOf" srcId="{EC323DFF-E2DA-4381-8948-5F3D2CD82207}" destId="{8A0FF0D8-0AF7-44A4-833E-7EA23A507B5A}" srcOrd="1" destOrd="0" presId="urn:microsoft.com/office/officeart/2009/3/layout/CircleRelationship"/>
    <dgm:cxn modelId="{BFA0C1F8-882D-4C7F-8AD1-5A6593226D64}" type="presParOf" srcId="{EC323DFF-E2DA-4381-8948-5F3D2CD82207}" destId="{F988BAF3-9DE2-4A25-84FE-B7C476401BC3}" srcOrd="2" destOrd="0" presId="urn:microsoft.com/office/officeart/2009/3/layout/CircleRelationship"/>
    <dgm:cxn modelId="{4314D49C-3A9D-4A88-8692-29DF76687D4E}" type="presParOf" srcId="{EC323DFF-E2DA-4381-8948-5F3D2CD82207}" destId="{6288D093-07AF-4EEB-B57C-FB5DA4420E30}" srcOrd="3" destOrd="0" presId="urn:microsoft.com/office/officeart/2009/3/layout/CircleRelationship"/>
    <dgm:cxn modelId="{B24967F0-3427-412F-B1FF-684CC3791C5C}" type="presParOf" srcId="{EC323DFF-E2DA-4381-8948-5F3D2CD82207}" destId="{099685E2-34CD-4723-A342-ED2D0CA22ECA}" srcOrd="4" destOrd="0" presId="urn:microsoft.com/office/officeart/2009/3/layout/CircleRelationship"/>
    <dgm:cxn modelId="{CEB4125E-A806-4748-B3A8-A4CBEFEFD17C}" type="presParOf" srcId="{EC323DFF-E2DA-4381-8948-5F3D2CD82207}" destId="{282F7230-9226-4387-9620-3DC67223F95C}" srcOrd="5" destOrd="0" presId="urn:microsoft.com/office/officeart/2009/3/layout/CircleRelationship"/>
    <dgm:cxn modelId="{24C86F23-795C-49CE-9FD5-E6068FC2A133}" type="presParOf" srcId="{EC323DFF-E2DA-4381-8948-5F3D2CD82207}" destId="{2682D7C4-37F7-4CA1-B102-AED7627E9C93}" srcOrd="6" destOrd="0" presId="urn:microsoft.com/office/officeart/2009/3/layout/CircleRelationship"/>
    <dgm:cxn modelId="{4A0389FB-4CBA-479A-A843-827D97E2CA42}" type="presParOf" srcId="{EC323DFF-E2DA-4381-8948-5F3D2CD82207}" destId="{CCDD2561-1FC5-4EA6-AD90-3ADAF62A41D1}" srcOrd="7" destOrd="0" presId="urn:microsoft.com/office/officeart/2009/3/layout/CircleRelationship"/>
    <dgm:cxn modelId="{2674EE8B-48A4-410A-9D62-4A8C7CF27D52}" type="presParOf" srcId="{EC323DFF-E2DA-4381-8948-5F3D2CD82207}" destId="{DD36342D-1CB9-480B-9443-592ECACCB1B2}" srcOrd="8" destOrd="0" presId="urn:microsoft.com/office/officeart/2009/3/layout/CircleRelationship"/>
    <dgm:cxn modelId="{EAB2FDFD-F610-49AF-AA0E-A99206EB8661}" type="presParOf" srcId="{DD36342D-1CB9-480B-9443-592ECACCB1B2}" destId="{2470B0FE-F3CE-48F3-AE82-73016C487D68}" srcOrd="0" destOrd="0" presId="urn:microsoft.com/office/officeart/2009/3/layout/CircleRelationship"/>
    <dgm:cxn modelId="{C5E55A34-46C8-4834-BA61-F563BFEB2CB8}" type="presParOf" srcId="{EC323DFF-E2DA-4381-8948-5F3D2CD82207}" destId="{1C5C821B-7AF3-4B1C-B3FE-45A337B82741}" srcOrd="9" destOrd="0" presId="urn:microsoft.com/office/officeart/2009/3/layout/CircleRelationship"/>
    <dgm:cxn modelId="{DBDF294E-169F-4871-A123-2C05F3D5AEA9}" type="presParOf" srcId="{1C5C821B-7AF3-4B1C-B3FE-45A337B82741}" destId="{48BC9D73-B86D-4378-970E-5CD650E31618}" srcOrd="0" destOrd="0" presId="urn:microsoft.com/office/officeart/2009/3/layout/CircleRelationship"/>
    <dgm:cxn modelId="{2A0A8537-3305-4C8A-A81A-641533974F1A}" type="presParOf" srcId="{EC323DFF-E2DA-4381-8948-5F3D2CD82207}" destId="{EB301C3D-F1F9-4A72-AC54-827EBC1AD812}" srcOrd="10" destOrd="0" presId="urn:microsoft.com/office/officeart/2009/3/layout/CircleRelationship"/>
    <dgm:cxn modelId="{2BB2C36F-91A4-4FF4-88E5-1E567A7E6C2A}" type="presParOf" srcId="{EC323DFF-E2DA-4381-8948-5F3D2CD82207}" destId="{6B30F03A-93BA-441A-ABF4-25C2455DF7C0}" srcOrd="11" destOrd="0" presId="urn:microsoft.com/office/officeart/2009/3/layout/CircleRelationship"/>
    <dgm:cxn modelId="{821983B9-AEA1-4888-97C0-68E724D16E27}" type="presParOf" srcId="{6B30F03A-93BA-441A-ABF4-25C2455DF7C0}" destId="{0DF8FB3E-B0B0-40D8-B039-0C7B496BBA97}" srcOrd="0" destOrd="0" presId="urn:microsoft.com/office/officeart/2009/3/layout/CircleRelationship"/>
    <dgm:cxn modelId="{6F497B60-4DA1-45C7-ACB9-81860DA32977}" type="presParOf" srcId="{EC323DFF-E2DA-4381-8948-5F3D2CD82207}" destId="{37FA1CD0-A7DC-4E74-BDC2-224405012EB0}" srcOrd="12" destOrd="0" presId="urn:microsoft.com/office/officeart/2009/3/layout/CircleRelationship"/>
    <dgm:cxn modelId="{B8029803-EC2A-4F0E-B5DD-E72987C463B3}" type="presParOf" srcId="{37FA1CD0-A7DC-4E74-BDC2-224405012EB0}" destId="{022614F8-042B-41CB-A6A7-8094C903EB2F}" srcOrd="0" destOrd="0" presId="urn:microsoft.com/office/officeart/2009/3/layout/CircleRelationship"/>
    <dgm:cxn modelId="{63995DD3-FA59-4BB8-A2A1-A1DD45C52A40}" type="presParOf" srcId="{EC323DFF-E2DA-4381-8948-5F3D2CD82207}" destId="{BA4661A9-DFAB-468E-97BE-F29D08FF69A9}" srcOrd="13" destOrd="0" presId="urn:microsoft.com/office/officeart/2009/3/layout/CircleRelationship"/>
    <dgm:cxn modelId="{75D6351C-B9E5-48FF-A8AE-A18695D83021}" type="presParOf" srcId="{BA4661A9-DFAB-468E-97BE-F29D08FF69A9}" destId="{C85BB588-B4E8-4D50-9280-4D4F2686007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EF18FB-3A27-48D3-8C7D-3C877D412508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AE08DB5-ABDF-4D88-BE66-1CAA71E555F6}">
      <dgm:prSet phldrT="[Text]"/>
      <dgm:spPr/>
      <dgm:t>
        <a:bodyPr/>
        <a:lstStyle/>
        <a:p>
          <a:r>
            <a:rPr lang="en-GB" dirty="0" smtClean="0"/>
            <a:t>Backup</a:t>
          </a:r>
          <a:endParaRPr lang="en-GB" dirty="0"/>
        </a:p>
      </dgm:t>
    </dgm:pt>
    <dgm:pt modelId="{3ADE6566-6693-4C06-8752-54C66755FEA7}" type="parTrans" cxnId="{873D3623-F135-4CC0-A7B8-897B09D95D39}">
      <dgm:prSet/>
      <dgm:spPr/>
      <dgm:t>
        <a:bodyPr/>
        <a:lstStyle/>
        <a:p>
          <a:endParaRPr lang="en-GB"/>
        </a:p>
      </dgm:t>
    </dgm:pt>
    <dgm:pt modelId="{91B815B3-14F7-4B5F-8A90-7E64285252BA}" type="sibTrans" cxnId="{873D3623-F135-4CC0-A7B8-897B09D95D39}">
      <dgm:prSet/>
      <dgm:spPr/>
      <dgm:t>
        <a:bodyPr/>
        <a:lstStyle/>
        <a:p>
          <a:endParaRPr lang="en-GB"/>
        </a:p>
      </dgm:t>
    </dgm:pt>
    <dgm:pt modelId="{C2EA4136-0DD7-4C4C-9901-F7D873FAE978}">
      <dgm:prSet phldrT="[Text]"/>
      <dgm:spPr/>
      <dgm:t>
        <a:bodyPr/>
        <a:lstStyle/>
        <a:p>
          <a:r>
            <a:rPr lang="en-GB" dirty="0" smtClean="0"/>
            <a:t>Backup </a:t>
          </a:r>
          <a:r>
            <a:rPr lang="en-GB" dirty="0" err="1" smtClean="0"/>
            <a:t>na</a:t>
          </a:r>
          <a:r>
            <a:rPr lang="en-GB" dirty="0" smtClean="0"/>
            <a:t> </a:t>
          </a:r>
          <a:r>
            <a:rPr lang="en-GB" dirty="0" err="1" smtClean="0"/>
            <a:t>nivou</a:t>
          </a:r>
          <a:r>
            <a:rPr lang="en-GB" dirty="0" smtClean="0"/>
            <a:t> </a:t>
          </a:r>
          <a:r>
            <a:rPr lang="en-GB" dirty="0" err="1" smtClean="0"/>
            <a:t>fajl</a:t>
          </a:r>
          <a:r>
            <a:rPr lang="en-GB" dirty="0" smtClean="0"/>
            <a:t> </a:t>
          </a:r>
          <a:r>
            <a:rPr lang="en-GB" dirty="0" err="1" smtClean="0"/>
            <a:t>sistema</a:t>
          </a:r>
          <a:endParaRPr lang="en-GB" dirty="0"/>
        </a:p>
      </dgm:t>
    </dgm:pt>
    <dgm:pt modelId="{00296971-A317-4865-809D-A8057984EB8C}" type="parTrans" cxnId="{648E57C6-9F5E-4F73-9AE4-F86183D2E46B}">
      <dgm:prSet/>
      <dgm:spPr/>
      <dgm:t>
        <a:bodyPr/>
        <a:lstStyle/>
        <a:p>
          <a:endParaRPr lang="en-GB"/>
        </a:p>
      </dgm:t>
    </dgm:pt>
    <dgm:pt modelId="{E564D5C4-57A7-41A2-B0E7-3837C71AB032}" type="sibTrans" cxnId="{648E57C6-9F5E-4F73-9AE4-F86183D2E46B}">
      <dgm:prSet/>
      <dgm:spPr/>
      <dgm:t>
        <a:bodyPr/>
        <a:lstStyle/>
        <a:p>
          <a:endParaRPr lang="en-GB"/>
        </a:p>
      </dgm:t>
    </dgm:pt>
    <dgm:pt modelId="{0D7A115A-9BFF-49DF-949A-5443F77E23AD}">
      <dgm:prSet phldrT="[Text]"/>
      <dgm:spPr/>
      <dgm:t>
        <a:bodyPr/>
        <a:lstStyle/>
        <a:p>
          <a:r>
            <a:rPr lang="en-GB" dirty="0" err="1" smtClean="0"/>
            <a:t>Kontinuirano</a:t>
          </a:r>
          <a:r>
            <a:rPr lang="en-GB" dirty="0" smtClean="0"/>
            <a:t> </a:t>
          </a:r>
          <a:r>
            <a:rPr lang="en-GB" dirty="0" err="1" smtClean="0"/>
            <a:t>arhviranje</a:t>
          </a:r>
          <a:endParaRPr lang="en-GB" dirty="0"/>
        </a:p>
      </dgm:t>
    </dgm:pt>
    <dgm:pt modelId="{6F6BDA2A-4F7B-40BF-8C4F-D7904C63C960}" type="parTrans" cxnId="{CE163ACF-48F6-4724-8770-5A94F0BE0D9B}">
      <dgm:prSet/>
      <dgm:spPr/>
      <dgm:t>
        <a:bodyPr/>
        <a:lstStyle/>
        <a:p>
          <a:endParaRPr lang="en-GB"/>
        </a:p>
      </dgm:t>
    </dgm:pt>
    <dgm:pt modelId="{C212CE68-A950-4A12-95BE-A7EF30699A99}" type="sibTrans" cxnId="{CE163ACF-48F6-4724-8770-5A94F0BE0D9B}">
      <dgm:prSet/>
      <dgm:spPr/>
      <dgm:t>
        <a:bodyPr/>
        <a:lstStyle/>
        <a:p>
          <a:endParaRPr lang="en-GB"/>
        </a:p>
      </dgm:t>
    </dgm:pt>
    <dgm:pt modelId="{0803093E-A2EB-4A1A-ADAC-3606BC0E8E06}">
      <dgm:prSet phldrT="[Text]"/>
      <dgm:spPr/>
      <dgm:t>
        <a:bodyPr/>
        <a:lstStyle/>
        <a:p>
          <a:r>
            <a:rPr lang="en-GB" dirty="0" smtClean="0"/>
            <a:t>SQL Dump</a:t>
          </a:r>
          <a:endParaRPr lang="en-GB" dirty="0"/>
        </a:p>
      </dgm:t>
    </dgm:pt>
    <dgm:pt modelId="{C7511F92-7044-44E8-9545-EB4470B3EC7A}" type="parTrans" cxnId="{B7E649F9-8625-48AF-A112-F7170B26C84E}">
      <dgm:prSet/>
      <dgm:spPr/>
      <dgm:t>
        <a:bodyPr/>
        <a:lstStyle/>
        <a:p>
          <a:endParaRPr lang="en-GB"/>
        </a:p>
      </dgm:t>
    </dgm:pt>
    <dgm:pt modelId="{7BB4178F-9565-4C82-8FAC-CDC2EABC5881}" type="sibTrans" cxnId="{B7E649F9-8625-48AF-A112-F7170B26C84E}">
      <dgm:prSet/>
      <dgm:spPr/>
      <dgm:t>
        <a:bodyPr/>
        <a:lstStyle/>
        <a:p>
          <a:endParaRPr lang="en-GB"/>
        </a:p>
      </dgm:t>
    </dgm:pt>
    <dgm:pt modelId="{F1058C51-3EAD-4C89-A399-5F4D36567433}" type="pres">
      <dgm:prSet presAssocID="{90EF18FB-3A27-48D3-8C7D-3C877D41250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ADE9120-46A5-4396-B536-93F32A402104}" type="pres">
      <dgm:prSet presAssocID="{FAE08DB5-ABDF-4D88-BE66-1CAA71E555F6}" presName="centerShape" presStyleLbl="node0" presStyleIdx="0" presStyleCnt="1"/>
      <dgm:spPr/>
      <dgm:t>
        <a:bodyPr/>
        <a:lstStyle/>
        <a:p>
          <a:endParaRPr lang="en-GB"/>
        </a:p>
      </dgm:t>
    </dgm:pt>
    <dgm:pt modelId="{E7A2AF80-B13C-408A-863C-17A15A568FD2}" type="pres">
      <dgm:prSet presAssocID="{00296971-A317-4865-809D-A8057984EB8C}" presName="parTrans" presStyleLbl="sibTrans2D1" presStyleIdx="0" presStyleCnt="3"/>
      <dgm:spPr/>
      <dgm:t>
        <a:bodyPr/>
        <a:lstStyle/>
        <a:p>
          <a:endParaRPr lang="en-GB"/>
        </a:p>
      </dgm:t>
    </dgm:pt>
    <dgm:pt modelId="{513E131E-A0CE-4ADD-AAEE-82E89FFFDBAC}" type="pres">
      <dgm:prSet presAssocID="{00296971-A317-4865-809D-A8057984EB8C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48DC5BB2-5079-4601-BF6E-469A42605133}" type="pres">
      <dgm:prSet presAssocID="{C2EA4136-0DD7-4C4C-9901-F7D873FAE97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1CAB784-9095-4BF2-8FF7-186D87CF694E}" type="pres">
      <dgm:prSet presAssocID="{6F6BDA2A-4F7B-40BF-8C4F-D7904C63C960}" presName="parTrans" presStyleLbl="sibTrans2D1" presStyleIdx="1" presStyleCnt="3"/>
      <dgm:spPr/>
      <dgm:t>
        <a:bodyPr/>
        <a:lstStyle/>
        <a:p>
          <a:endParaRPr lang="en-GB"/>
        </a:p>
      </dgm:t>
    </dgm:pt>
    <dgm:pt modelId="{C2F7B59F-F934-4B04-B023-2ADF537A1856}" type="pres">
      <dgm:prSet presAssocID="{6F6BDA2A-4F7B-40BF-8C4F-D7904C63C960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BF766AD2-00AA-4727-B578-BB5842B734E6}" type="pres">
      <dgm:prSet presAssocID="{0D7A115A-9BFF-49DF-949A-5443F77E23A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5AEE599-A6FB-4A9B-AE5F-E532BBA95A1E}" type="pres">
      <dgm:prSet presAssocID="{C7511F92-7044-44E8-9545-EB4470B3EC7A}" presName="parTrans" presStyleLbl="sibTrans2D1" presStyleIdx="2" presStyleCnt="3"/>
      <dgm:spPr/>
      <dgm:t>
        <a:bodyPr/>
        <a:lstStyle/>
        <a:p>
          <a:endParaRPr lang="en-GB"/>
        </a:p>
      </dgm:t>
    </dgm:pt>
    <dgm:pt modelId="{823676F5-D707-490E-9BC5-562AA2F756BE}" type="pres">
      <dgm:prSet presAssocID="{C7511F92-7044-44E8-9545-EB4470B3EC7A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AE35128C-F10F-42A8-8BAF-05FDF777F1F5}" type="pres">
      <dgm:prSet presAssocID="{0803093E-A2EB-4A1A-ADAC-3606BC0E8E0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6953D2E-7441-45EB-BDD0-4841A2444DC8}" type="presOf" srcId="{00296971-A317-4865-809D-A8057984EB8C}" destId="{513E131E-A0CE-4ADD-AAEE-82E89FFFDBAC}" srcOrd="1" destOrd="0" presId="urn:microsoft.com/office/officeart/2005/8/layout/radial5"/>
    <dgm:cxn modelId="{BFF77688-C2A5-4728-AC10-EA41F11756C6}" type="presOf" srcId="{6F6BDA2A-4F7B-40BF-8C4F-D7904C63C960}" destId="{C2F7B59F-F934-4B04-B023-2ADF537A1856}" srcOrd="1" destOrd="0" presId="urn:microsoft.com/office/officeart/2005/8/layout/radial5"/>
    <dgm:cxn modelId="{648E57C6-9F5E-4F73-9AE4-F86183D2E46B}" srcId="{FAE08DB5-ABDF-4D88-BE66-1CAA71E555F6}" destId="{C2EA4136-0DD7-4C4C-9901-F7D873FAE978}" srcOrd="0" destOrd="0" parTransId="{00296971-A317-4865-809D-A8057984EB8C}" sibTransId="{E564D5C4-57A7-41A2-B0E7-3837C71AB032}"/>
    <dgm:cxn modelId="{9DC82415-FB0D-4880-8773-658B3E31F6A5}" type="presOf" srcId="{C2EA4136-0DD7-4C4C-9901-F7D873FAE978}" destId="{48DC5BB2-5079-4601-BF6E-469A42605133}" srcOrd="0" destOrd="0" presId="urn:microsoft.com/office/officeart/2005/8/layout/radial5"/>
    <dgm:cxn modelId="{EA1B9662-9F48-4A42-AB94-FABFAD108865}" type="presOf" srcId="{0803093E-A2EB-4A1A-ADAC-3606BC0E8E06}" destId="{AE35128C-F10F-42A8-8BAF-05FDF777F1F5}" srcOrd="0" destOrd="0" presId="urn:microsoft.com/office/officeart/2005/8/layout/radial5"/>
    <dgm:cxn modelId="{6B1A931C-969D-42A7-832E-F2D575DD2AFC}" type="presOf" srcId="{C7511F92-7044-44E8-9545-EB4470B3EC7A}" destId="{A5AEE599-A6FB-4A9B-AE5F-E532BBA95A1E}" srcOrd="0" destOrd="0" presId="urn:microsoft.com/office/officeart/2005/8/layout/radial5"/>
    <dgm:cxn modelId="{91C14D84-B235-44DA-B84E-15C6920366A0}" type="presOf" srcId="{C7511F92-7044-44E8-9545-EB4470B3EC7A}" destId="{823676F5-D707-490E-9BC5-562AA2F756BE}" srcOrd="1" destOrd="0" presId="urn:microsoft.com/office/officeart/2005/8/layout/radial5"/>
    <dgm:cxn modelId="{BDAC41F4-5CEE-4A73-8B71-E96EF3147B7D}" type="presOf" srcId="{0D7A115A-9BFF-49DF-949A-5443F77E23AD}" destId="{BF766AD2-00AA-4727-B578-BB5842B734E6}" srcOrd="0" destOrd="0" presId="urn:microsoft.com/office/officeart/2005/8/layout/radial5"/>
    <dgm:cxn modelId="{58604510-5057-406D-93C6-0AE278886EC8}" type="presOf" srcId="{6F6BDA2A-4F7B-40BF-8C4F-D7904C63C960}" destId="{A1CAB784-9095-4BF2-8FF7-186D87CF694E}" srcOrd="0" destOrd="0" presId="urn:microsoft.com/office/officeart/2005/8/layout/radial5"/>
    <dgm:cxn modelId="{B7E649F9-8625-48AF-A112-F7170B26C84E}" srcId="{FAE08DB5-ABDF-4D88-BE66-1CAA71E555F6}" destId="{0803093E-A2EB-4A1A-ADAC-3606BC0E8E06}" srcOrd="2" destOrd="0" parTransId="{C7511F92-7044-44E8-9545-EB4470B3EC7A}" sibTransId="{7BB4178F-9565-4C82-8FAC-CDC2EABC5881}"/>
    <dgm:cxn modelId="{3387AFA5-1E64-481E-A711-55942410B1BE}" type="presOf" srcId="{FAE08DB5-ABDF-4D88-BE66-1CAA71E555F6}" destId="{7ADE9120-46A5-4396-B536-93F32A402104}" srcOrd="0" destOrd="0" presId="urn:microsoft.com/office/officeart/2005/8/layout/radial5"/>
    <dgm:cxn modelId="{CE163ACF-48F6-4724-8770-5A94F0BE0D9B}" srcId="{FAE08DB5-ABDF-4D88-BE66-1CAA71E555F6}" destId="{0D7A115A-9BFF-49DF-949A-5443F77E23AD}" srcOrd="1" destOrd="0" parTransId="{6F6BDA2A-4F7B-40BF-8C4F-D7904C63C960}" sibTransId="{C212CE68-A950-4A12-95BE-A7EF30699A99}"/>
    <dgm:cxn modelId="{873D3623-F135-4CC0-A7B8-897B09D95D39}" srcId="{90EF18FB-3A27-48D3-8C7D-3C877D412508}" destId="{FAE08DB5-ABDF-4D88-BE66-1CAA71E555F6}" srcOrd="0" destOrd="0" parTransId="{3ADE6566-6693-4C06-8752-54C66755FEA7}" sibTransId="{91B815B3-14F7-4B5F-8A90-7E64285252BA}"/>
    <dgm:cxn modelId="{41E7BDB7-A64F-4AE1-9F9C-00D49F2391F1}" type="presOf" srcId="{00296971-A317-4865-809D-A8057984EB8C}" destId="{E7A2AF80-B13C-408A-863C-17A15A568FD2}" srcOrd="0" destOrd="0" presId="urn:microsoft.com/office/officeart/2005/8/layout/radial5"/>
    <dgm:cxn modelId="{BC66EC3D-301D-455E-B17A-3FA817A4DB27}" type="presOf" srcId="{90EF18FB-3A27-48D3-8C7D-3C877D412508}" destId="{F1058C51-3EAD-4C89-A399-5F4D36567433}" srcOrd="0" destOrd="0" presId="urn:microsoft.com/office/officeart/2005/8/layout/radial5"/>
    <dgm:cxn modelId="{67343B58-E10C-4727-A790-6C409663AD02}" type="presParOf" srcId="{F1058C51-3EAD-4C89-A399-5F4D36567433}" destId="{7ADE9120-46A5-4396-B536-93F32A402104}" srcOrd="0" destOrd="0" presId="urn:microsoft.com/office/officeart/2005/8/layout/radial5"/>
    <dgm:cxn modelId="{7D4C19AA-D49B-46E2-B1A2-EAA11717D3E8}" type="presParOf" srcId="{F1058C51-3EAD-4C89-A399-5F4D36567433}" destId="{E7A2AF80-B13C-408A-863C-17A15A568FD2}" srcOrd="1" destOrd="0" presId="urn:microsoft.com/office/officeart/2005/8/layout/radial5"/>
    <dgm:cxn modelId="{7ED112B5-D842-4AE2-BB03-2D79AE062813}" type="presParOf" srcId="{E7A2AF80-B13C-408A-863C-17A15A568FD2}" destId="{513E131E-A0CE-4ADD-AAEE-82E89FFFDBAC}" srcOrd="0" destOrd="0" presId="urn:microsoft.com/office/officeart/2005/8/layout/radial5"/>
    <dgm:cxn modelId="{498BBB53-186C-4718-BDFB-F530D12B3503}" type="presParOf" srcId="{F1058C51-3EAD-4C89-A399-5F4D36567433}" destId="{48DC5BB2-5079-4601-BF6E-469A42605133}" srcOrd="2" destOrd="0" presId="urn:microsoft.com/office/officeart/2005/8/layout/radial5"/>
    <dgm:cxn modelId="{67FADBAA-48AC-4FBA-AECC-A18503364324}" type="presParOf" srcId="{F1058C51-3EAD-4C89-A399-5F4D36567433}" destId="{A1CAB784-9095-4BF2-8FF7-186D87CF694E}" srcOrd="3" destOrd="0" presId="urn:microsoft.com/office/officeart/2005/8/layout/radial5"/>
    <dgm:cxn modelId="{F4DA421B-267B-443D-B8E9-B3DEECB35504}" type="presParOf" srcId="{A1CAB784-9095-4BF2-8FF7-186D87CF694E}" destId="{C2F7B59F-F934-4B04-B023-2ADF537A1856}" srcOrd="0" destOrd="0" presId="urn:microsoft.com/office/officeart/2005/8/layout/radial5"/>
    <dgm:cxn modelId="{15DDF6C7-A93D-48E8-88A9-D226C46C0908}" type="presParOf" srcId="{F1058C51-3EAD-4C89-A399-5F4D36567433}" destId="{BF766AD2-00AA-4727-B578-BB5842B734E6}" srcOrd="4" destOrd="0" presId="urn:microsoft.com/office/officeart/2005/8/layout/radial5"/>
    <dgm:cxn modelId="{A78F27DC-EE59-4563-8B68-61F05D7219C3}" type="presParOf" srcId="{F1058C51-3EAD-4C89-A399-5F4D36567433}" destId="{A5AEE599-A6FB-4A9B-AE5F-E532BBA95A1E}" srcOrd="5" destOrd="0" presId="urn:microsoft.com/office/officeart/2005/8/layout/radial5"/>
    <dgm:cxn modelId="{3433A9C3-C403-4AD1-AFCE-A604DD214E4E}" type="presParOf" srcId="{A5AEE599-A6FB-4A9B-AE5F-E532BBA95A1E}" destId="{823676F5-D707-490E-9BC5-562AA2F756BE}" srcOrd="0" destOrd="0" presId="urn:microsoft.com/office/officeart/2005/8/layout/radial5"/>
    <dgm:cxn modelId="{79BD2187-E049-47E9-A673-2025B30A6797}" type="presParOf" srcId="{F1058C51-3EAD-4C89-A399-5F4D36567433}" destId="{AE35128C-F10F-42A8-8BAF-05FDF777F1F5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685" y="1651216"/>
          <a:ext cx="3031907" cy="154303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Backup/Restore</a:t>
          </a:r>
          <a:r>
            <a:rPr lang="en-US" sz="1400" kern="1200" baseline="0" dirty="0" smtClean="0"/>
            <a:t> </a:t>
          </a:r>
          <a:r>
            <a:rPr lang="en-US" sz="1400" kern="1200" baseline="0" dirty="0" err="1" smtClean="0"/>
            <a:t>kod</a:t>
          </a:r>
          <a:r>
            <a:rPr lang="en-US" sz="1400" kern="1200" baseline="0" dirty="0" smtClean="0"/>
            <a:t> </a:t>
          </a:r>
          <a:r>
            <a:rPr lang="en-US" sz="1400" kern="1200" baseline="0" dirty="0" err="1" smtClean="0"/>
            <a:t>relacionih</a:t>
          </a:r>
          <a:r>
            <a:rPr lang="en-US" sz="1400" kern="1200" baseline="0" dirty="0" smtClean="0"/>
            <a:t> </a:t>
          </a:r>
          <a:r>
            <a:rPr lang="en-US" sz="1400" kern="1200" baseline="0" dirty="0" err="1" smtClean="0"/>
            <a:t>baza</a:t>
          </a:r>
          <a:r>
            <a:rPr lang="en-US" sz="1400" kern="1200" baseline="0" dirty="0" smtClean="0"/>
            <a:t> </a:t>
          </a:r>
          <a:r>
            <a:rPr lang="en-US" sz="1400" kern="1200" baseline="0" dirty="0" err="1" smtClean="0"/>
            <a:t>podataka</a:t>
          </a:r>
          <a:endParaRPr lang="en-US" sz="1400" kern="1200" dirty="0"/>
        </a:p>
      </dsp:txBody>
      <dsp:txXfrm>
        <a:off x="772201" y="1651216"/>
        <a:ext cx="1488876" cy="1543031"/>
      </dsp:txXfrm>
    </dsp:sp>
    <dsp:sp modelId="{919A589F-F74A-40C3-BE88-AB8730BCAB04}">
      <dsp:nvSpPr>
        <dsp:cNvPr id="0" name=""/>
        <dsp:cNvSpPr/>
      </dsp:nvSpPr>
      <dsp:spPr>
        <a:xfrm>
          <a:off x="2677847" y="1615543"/>
          <a:ext cx="3323047" cy="161437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Backup/Restore </a:t>
          </a:r>
          <a:r>
            <a:rPr lang="en-US" sz="1200" kern="1200" dirty="0" err="1" smtClean="0"/>
            <a:t>kod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PostgreSQL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baze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podataka</a:t>
          </a:r>
          <a:r>
            <a:rPr lang="en-US" sz="1200" kern="1200" dirty="0" smtClean="0"/>
            <a:t>: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-SQL Dump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-Backup </a:t>
          </a:r>
          <a:r>
            <a:rPr lang="en-US" sz="1200" kern="1200" dirty="0" err="1" smtClean="0"/>
            <a:t>na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nivou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fajl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sistema</a:t>
          </a:r>
          <a:endParaRPr lang="en-U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</a:t>
          </a:r>
          <a:r>
            <a:rPr lang="en-US" sz="1200" kern="1200" dirty="0" err="1" smtClean="0"/>
            <a:t>Kontirnuirano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arhiviranje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i</a:t>
          </a:r>
          <a:r>
            <a:rPr lang="en-US" sz="1200" kern="1200" dirty="0" smtClean="0"/>
            <a:t> PITR</a:t>
          </a:r>
          <a:endParaRPr lang="en-US" sz="1200" kern="1200" dirty="0"/>
        </a:p>
      </dsp:txBody>
      <dsp:txXfrm>
        <a:off x="3485036" y="1615543"/>
        <a:ext cx="1708669" cy="1614378"/>
      </dsp:txXfrm>
    </dsp:sp>
    <dsp:sp modelId="{268F2328-4548-422B-9C65-80797E16B241}">
      <dsp:nvSpPr>
        <dsp:cNvPr id="0" name=""/>
        <dsp:cNvSpPr/>
      </dsp:nvSpPr>
      <dsp:spPr>
        <a:xfrm>
          <a:off x="5646149" y="1603921"/>
          <a:ext cx="3143404" cy="163762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Backup/Restore </a:t>
          </a:r>
          <a:r>
            <a:rPr lang="en-US" sz="1400" kern="1200" dirty="0" err="1" smtClean="0"/>
            <a:t>kod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PostgreSQL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baze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podataka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korišćenjem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pgAdmin</a:t>
          </a:r>
          <a:r>
            <a:rPr lang="en-US" sz="1400" kern="1200" dirty="0" smtClean="0"/>
            <a:t> 4 </a:t>
          </a:r>
          <a:r>
            <a:rPr lang="en-US" sz="1400" kern="1200" dirty="0" err="1" smtClean="0"/>
            <a:t>alata</a:t>
          </a:r>
          <a:endParaRPr lang="en-US" sz="1400" kern="1200" dirty="0"/>
        </a:p>
      </dsp:txBody>
      <dsp:txXfrm>
        <a:off x="6464960" y="1603921"/>
        <a:ext cx="1505783" cy="1637621"/>
      </dsp:txXfrm>
    </dsp:sp>
    <dsp:sp modelId="{BDD0B0F7-A87C-4B5B-A4C3-4E4BE6EB0FE4}">
      <dsp:nvSpPr>
        <dsp:cNvPr id="0" name=""/>
        <dsp:cNvSpPr/>
      </dsp:nvSpPr>
      <dsp:spPr>
        <a:xfrm>
          <a:off x="8373507" y="1603921"/>
          <a:ext cx="3263698" cy="162011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Zaključak</a:t>
          </a:r>
          <a:endParaRPr lang="en-US" sz="1800" kern="1200" dirty="0"/>
        </a:p>
      </dsp:txBody>
      <dsp:txXfrm>
        <a:off x="9183562" y="1603921"/>
        <a:ext cx="1643588" cy="16201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EB127-C2F5-4C0D-B108-CC2B3F78F4F1}">
      <dsp:nvSpPr>
        <dsp:cNvPr id="0" name=""/>
        <dsp:cNvSpPr/>
      </dsp:nvSpPr>
      <dsp:spPr>
        <a:xfrm>
          <a:off x="890617" y="178674"/>
          <a:ext cx="2115350" cy="2115305"/>
        </a:xfrm>
        <a:prstGeom prst="ellipse">
          <a:avLst/>
        </a:prstGeom>
        <a:gradFill rotWithShape="0">
          <a:gsLst>
            <a:gs pos="0">
              <a:schemeClr val="accent2">
                <a:shade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Vrste</a:t>
          </a:r>
          <a:r>
            <a:rPr lang="en-US" sz="1800" b="1" kern="1200" baseline="0" dirty="0" smtClean="0"/>
            <a:t> backup-a</a:t>
          </a:r>
          <a:endParaRPr lang="en-US" sz="1800" b="1" kern="1200" dirty="0"/>
        </a:p>
      </dsp:txBody>
      <dsp:txXfrm>
        <a:off x="1200403" y="488453"/>
        <a:ext cx="1495778" cy="1495747"/>
      </dsp:txXfrm>
    </dsp:sp>
    <dsp:sp modelId="{8A0FF0D8-0AF7-44A4-833E-7EA23A507B5A}">
      <dsp:nvSpPr>
        <dsp:cNvPr id="0" name=""/>
        <dsp:cNvSpPr/>
      </dsp:nvSpPr>
      <dsp:spPr>
        <a:xfrm>
          <a:off x="2097590" y="82299"/>
          <a:ext cx="235257" cy="235253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88BAF3-9DE2-4A25-84FE-B7C476401BC3}">
      <dsp:nvSpPr>
        <dsp:cNvPr id="0" name=""/>
        <dsp:cNvSpPr/>
      </dsp:nvSpPr>
      <dsp:spPr>
        <a:xfrm>
          <a:off x="1540526" y="2136814"/>
          <a:ext cx="170345" cy="170509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107794"/>
                <a:satOff val="-101"/>
                <a:lumOff val="75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107794"/>
                <a:satOff val="-101"/>
                <a:lumOff val="75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107794"/>
                <a:satOff val="-101"/>
                <a:lumOff val="75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88D093-07AF-4EEB-B57C-FB5DA4420E30}">
      <dsp:nvSpPr>
        <dsp:cNvPr id="0" name=""/>
        <dsp:cNvSpPr/>
      </dsp:nvSpPr>
      <dsp:spPr>
        <a:xfrm>
          <a:off x="3142087" y="1037152"/>
          <a:ext cx="170345" cy="170509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215589"/>
                <a:satOff val="-202"/>
                <a:lumOff val="150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215589"/>
                <a:satOff val="-202"/>
                <a:lumOff val="150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215589"/>
                <a:satOff val="-202"/>
                <a:lumOff val="150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9685E2-34CD-4723-A342-ED2D0CA22ECA}">
      <dsp:nvSpPr>
        <dsp:cNvPr id="0" name=""/>
        <dsp:cNvSpPr/>
      </dsp:nvSpPr>
      <dsp:spPr>
        <a:xfrm>
          <a:off x="2326947" y="2318197"/>
          <a:ext cx="235257" cy="235253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323383"/>
                <a:satOff val="-303"/>
                <a:lumOff val="22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323383"/>
                <a:satOff val="-303"/>
                <a:lumOff val="22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323383"/>
                <a:satOff val="-303"/>
                <a:lumOff val="22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2F7230-9226-4387-9620-3DC67223F95C}">
      <dsp:nvSpPr>
        <dsp:cNvPr id="0" name=""/>
        <dsp:cNvSpPr/>
      </dsp:nvSpPr>
      <dsp:spPr>
        <a:xfrm>
          <a:off x="1588915" y="416646"/>
          <a:ext cx="170345" cy="170509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431177"/>
                <a:satOff val="-404"/>
                <a:lumOff val="300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431177"/>
                <a:satOff val="-404"/>
                <a:lumOff val="300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431177"/>
                <a:satOff val="-404"/>
                <a:lumOff val="300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82D7C4-37F7-4CA1-B102-AED7627E9C93}">
      <dsp:nvSpPr>
        <dsp:cNvPr id="0" name=""/>
        <dsp:cNvSpPr/>
      </dsp:nvSpPr>
      <dsp:spPr>
        <a:xfrm>
          <a:off x="1051914" y="1392009"/>
          <a:ext cx="170345" cy="170509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538972"/>
                <a:satOff val="-505"/>
                <a:lumOff val="3751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538972"/>
                <a:satOff val="-505"/>
                <a:lumOff val="3751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538972"/>
                <a:satOff val="-505"/>
                <a:lumOff val="3751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DD2561-1FC5-4EA6-AD90-3ADAF62A41D1}">
      <dsp:nvSpPr>
        <dsp:cNvPr id="0" name=""/>
        <dsp:cNvSpPr/>
      </dsp:nvSpPr>
      <dsp:spPr>
        <a:xfrm>
          <a:off x="0" y="196838"/>
          <a:ext cx="1227762" cy="1227369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646766"/>
                <a:satOff val="-606"/>
                <a:lumOff val="450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646766"/>
                <a:satOff val="-606"/>
                <a:lumOff val="450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646766"/>
                <a:satOff val="-606"/>
                <a:lumOff val="450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Fizički</a:t>
          </a:r>
          <a:r>
            <a:rPr lang="en-US" sz="1600" b="1" kern="1200" dirty="0" smtClean="0"/>
            <a:t> backup</a:t>
          </a:r>
          <a:endParaRPr lang="en-US" sz="1600" b="1" kern="1200" dirty="0"/>
        </a:p>
      </dsp:txBody>
      <dsp:txXfrm>
        <a:off x="179802" y="376582"/>
        <a:ext cx="868158" cy="867881"/>
      </dsp:txXfrm>
    </dsp:sp>
    <dsp:sp modelId="{2470B0FE-F3CE-48F3-AE82-73016C487D68}">
      <dsp:nvSpPr>
        <dsp:cNvPr id="0" name=""/>
        <dsp:cNvSpPr/>
      </dsp:nvSpPr>
      <dsp:spPr>
        <a:xfrm>
          <a:off x="1859579" y="424059"/>
          <a:ext cx="235257" cy="235253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646766"/>
                <a:satOff val="-606"/>
                <a:lumOff val="450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646766"/>
                <a:satOff val="-606"/>
                <a:lumOff val="450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646766"/>
                <a:satOff val="-606"/>
                <a:lumOff val="450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BC9D73-B86D-4378-970E-5CD650E31618}">
      <dsp:nvSpPr>
        <dsp:cNvPr id="0" name=""/>
        <dsp:cNvSpPr/>
      </dsp:nvSpPr>
      <dsp:spPr>
        <a:xfrm>
          <a:off x="310341" y="1672238"/>
          <a:ext cx="425273" cy="425285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538972"/>
                <a:satOff val="-505"/>
                <a:lumOff val="3751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538972"/>
                <a:satOff val="-505"/>
                <a:lumOff val="3751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538972"/>
                <a:satOff val="-505"/>
                <a:lumOff val="3751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301C3D-F1F9-4A72-AC54-827EBC1AD812}">
      <dsp:nvSpPr>
        <dsp:cNvPr id="0" name=""/>
        <dsp:cNvSpPr/>
      </dsp:nvSpPr>
      <dsp:spPr>
        <a:xfrm>
          <a:off x="3030226" y="-82299"/>
          <a:ext cx="1336619" cy="1336192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431177"/>
                <a:satOff val="-404"/>
                <a:lumOff val="300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431177"/>
                <a:satOff val="-404"/>
                <a:lumOff val="300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431177"/>
                <a:satOff val="-404"/>
                <a:lumOff val="300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Logički</a:t>
          </a:r>
          <a:r>
            <a:rPr lang="en-US" sz="1600" b="1" kern="1200" baseline="0" dirty="0" smtClean="0"/>
            <a:t> backup</a:t>
          </a:r>
          <a:endParaRPr lang="en-US" sz="1600" b="1" kern="1200" dirty="0"/>
        </a:p>
      </dsp:txBody>
      <dsp:txXfrm>
        <a:off x="3225969" y="113382"/>
        <a:ext cx="945133" cy="944830"/>
      </dsp:txXfrm>
    </dsp:sp>
    <dsp:sp modelId="{0DF8FB3E-B0B0-40D8-B039-0C7B496BBA97}">
      <dsp:nvSpPr>
        <dsp:cNvPr id="0" name=""/>
        <dsp:cNvSpPr/>
      </dsp:nvSpPr>
      <dsp:spPr>
        <a:xfrm>
          <a:off x="2839163" y="749510"/>
          <a:ext cx="235257" cy="235253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323383"/>
                <a:satOff val="-303"/>
                <a:lumOff val="22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323383"/>
                <a:satOff val="-303"/>
                <a:lumOff val="22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323383"/>
                <a:satOff val="-303"/>
                <a:lumOff val="22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2614F8-042B-41CB-A6A7-8094C903EB2F}">
      <dsp:nvSpPr>
        <dsp:cNvPr id="0" name=""/>
        <dsp:cNvSpPr/>
      </dsp:nvSpPr>
      <dsp:spPr>
        <a:xfrm>
          <a:off x="148651" y="2178329"/>
          <a:ext cx="170345" cy="170509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215589"/>
                <a:satOff val="-202"/>
                <a:lumOff val="150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215589"/>
                <a:satOff val="-202"/>
                <a:lumOff val="150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215589"/>
                <a:satOff val="-202"/>
                <a:lumOff val="150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5BB588-B4E8-4D50-9280-4D4F2686007C}">
      <dsp:nvSpPr>
        <dsp:cNvPr id="0" name=""/>
        <dsp:cNvSpPr/>
      </dsp:nvSpPr>
      <dsp:spPr>
        <a:xfrm>
          <a:off x="1847383" y="1935662"/>
          <a:ext cx="170345" cy="170509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107794"/>
                <a:satOff val="-101"/>
                <a:lumOff val="75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107794"/>
                <a:satOff val="-101"/>
                <a:lumOff val="75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107794"/>
                <a:satOff val="-101"/>
                <a:lumOff val="75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EB127-C2F5-4C0D-B108-CC2B3F78F4F1}">
      <dsp:nvSpPr>
        <dsp:cNvPr id="0" name=""/>
        <dsp:cNvSpPr/>
      </dsp:nvSpPr>
      <dsp:spPr>
        <a:xfrm>
          <a:off x="1063181" y="306659"/>
          <a:ext cx="2115350" cy="2115305"/>
        </a:xfrm>
        <a:prstGeom prst="ellipse">
          <a:avLst/>
        </a:prstGeom>
        <a:gradFill rotWithShape="0">
          <a:gsLst>
            <a:gs pos="0">
              <a:schemeClr val="accent2">
                <a:shade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Puni</a:t>
          </a:r>
          <a:r>
            <a:rPr lang="en-US" sz="1800" b="1" kern="1200" baseline="0" dirty="0" smtClean="0"/>
            <a:t> backup</a:t>
          </a:r>
          <a:endParaRPr lang="en-US" sz="1800" b="1" kern="1200" dirty="0"/>
        </a:p>
      </dsp:txBody>
      <dsp:txXfrm>
        <a:off x="1372967" y="616438"/>
        <a:ext cx="1495778" cy="1495747"/>
      </dsp:txXfrm>
    </dsp:sp>
    <dsp:sp modelId="{8A0FF0D8-0AF7-44A4-833E-7EA23A507B5A}">
      <dsp:nvSpPr>
        <dsp:cNvPr id="0" name=""/>
        <dsp:cNvSpPr/>
      </dsp:nvSpPr>
      <dsp:spPr>
        <a:xfrm>
          <a:off x="2120683" y="157528"/>
          <a:ext cx="235257" cy="235253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88BAF3-9DE2-4A25-84FE-B7C476401BC3}">
      <dsp:nvSpPr>
        <dsp:cNvPr id="0" name=""/>
        <dsp:cNvSpPr/>
      </dsp:nvSpPr>
      <dsp:spPr>
        <a:xfrm>
          <a:off x="1563619" y="2212043"/>
          <a:ext cx="170345" cy="170509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107794"/>
                <a:satOff val="-101"/>
                <a:lumOff val="75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107794"/>
                <a:satOff val="-101"/>
                <a:lumOff val="75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107794"/>
                <a:satOff val="-101"/>
                <a:lumOff val="75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88D093-07AF-4EEB-B57C-FB5DA4420E30}">
      <dsp:nvSpPr>
        <dsp:cNvPr id="0" name=""/>
        <dsp:cNvSpPr/>
      </dsp:nvSpPr>
      <dsp:spPr>
        <a:xfrm>
          <a:off x="3165180" y="1112381"/>
          <a:ext cx="170345" cy="170509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215589"/>
                <a:satOff val="-202"/>
                <a:lumOff val="150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215589"/>
                <a:satOff val="-202"/>
                <a:lumOff val="150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215589"/>
                <a:satOff val="-202"/>
                <a:lumOff val="150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9685E2-34CD-4723-A342-ED2D0CA22ECA}">
      <dsp:nvSpPr>
        <dsp:cNvPr id="0" name=""/>
        <dsp:cNvSpPr/>
      </dsp:nvSpPr>
      <dsp:spPr>
        <a:xfrm>
          <a:off x="2350040" y="2393426"/>
          <a:ext cx="235257" cy="235253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323383"/>
                <a:satOff val="-303"/>
                <a:lumOff val="22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323383"/>
                <a:satOff val="-303"/>
                <a:lumOff val="22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323383"/>
                <a:satOff val="-303"/>
                <a:lumOff val="22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2F7230-9226-4387-9620-3DC67223F95C}">
      <dsp:nvSpPr>
        <dsp:cNvPr id="0" name=""/>
        <dsp:cNvSpPr/>
      </dsp:nvSpPr>
      <dsp:spPr>
        <a:xfrm>
          <a:off x="1612008" y="491875"/>
          <a:ext cx="170345" cy="170509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431177"/>
                <a:satOff val="-404"/>
                <a:lumOff val="300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431177"/>
                <a:satOff val="-404"/>
                <a:lumOff val="300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431177"/>
                <a:satOff val="-404"/>
                <a:lumOff val="300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82D7C4-37F7-4CA1-B102-AED7627E9C93}">
      <dsp:nvSpPr>
        <dsp:cNvPr id="0" name=""/>
        <dsp:cNvSpPr/>
      </dsp:nvSpPr>
      <dsp:spPr>
        <a:xfrm>
          <a:off x="1075007" y="1467238"/>
          <a:ext cx="170345" cy="170509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538972"/>
                <a:satOff val="-505"/>
                <a:lumOff val="3751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538972"/>
                <a:satOff val="-505"/>
                <a:lumOff val="3751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538972"/>
                <a:satOff val="-505"/>
                <a:lumOff val="3751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DD2561-1FC5-4EA6-AD90-3ADAF62A41D1}">
      <dsp:nvSpPr>
        <dsp:cNvPr id="0" name=""/>
        <dsp:cNvSpPr/>
      </dsp:nvSpPr>
      <dsp:spPr>
        <a:xfrm>
          <a:off x="-104014" y="76358"/>
          <a:ext cx="1573589" cy="1579070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646766"/>
                <a:satOff val="-606"/>
                <a:lumOff val="450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646766"/>
                <a:satOff val="-606"/>
                <a:lumOff val="450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646766"/>
                <a:satOff val="-606"/>
                <a:lumOff val="450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Inkrementalni</a:t>
          </a:r>
          <a:endParaRPr lang="en-US" sz="1200" b="1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baseline="0" dirty="0" smtClean="0"/>
            <a:t>backup </a:t>
          </a:r>
          <a:endParaRPr lang="en-US" sz="1200" b="1" kern="1200" dirty="0"/>
        </a:p>
      </dsp:txBody>
      <dsp:txXfrm>
        <a:off x="126433" y="307607"/>
        <a:ext cx="1112695" cy="1116572"/>
      </dsp:txXfrm>
    </dsp:sp>
    <dsp:sp modelId="{2470B0FE-F3CE-48F3-AE82-73016C487D68}">
      <dsp:nvSpPr>
        <dsp:cNvPr id="0" name=""/>
        <dsp:cNvSpPr/>
      </dsp:nvSpPr>
      <dsp:spPr>
        <a:xfrm>
          <a:off x="1882672" y="499289"/>
          <a:ext cx="235257" cy="235253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646766"/>
                <a:satOff val="-606"/>
                <a:lumOff val="450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646766"/>
                <a:satOff val="-606"/>
                <a:lumOff val="450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646766"/>
                <a:satOff val="-606"/>
                <a:lumOff val="450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BC9D73-B86D-4378-970E-5CD650E31618}">
      <dsp:nvSpPr>
        <dsp:cNvPr id="0" name=""/>
        <dsp:cNvSpPr/>
      </dsp:nvSpPr>
      <dsp:spPr>
        <a:xfrm>
          <a:off x="333434" y="1747467"/>
          <a:ext cx="425273" cy="425285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538972"/>
                <a:satOff val="-505"/>
                <a:lumOff val="3751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538972"/>
                <a:satOff val="-505"/>
                <a:lumOff val="3751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538972"/>
                <a:satOff val="-505"/>
                <a:lumOff val="3751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301C3D-F1F9-4A72-AC54-827EBC1AD812}">
      <dsp:nvSpPr>
        <dsp:cNvPr id="0" name=""/>
        <dsp:cNvSpPr/>
      </dsp:nvSpPr>
      <dsp:spPr>
        <a:xfrm>
          <a:off x="2880785" y="-157528"/>
          <a:ext cx="1590075" cy="1637109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431177"/>
                <a:satOff val="-404"/>
                <a:lumOff val="300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431177"/>
                <a:satOff val="-404"/>
                <a:lumOff val="300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431177"/>
                <a:satOff val="-404"/>
                <a:lumOff val="300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Diferencijalni</a:t>
          </a:r>
          <a:r>
            <a:rPr lang="en-US" sz="1200" b="1" kern="1200" dirty="0" smtClean="0"/>
            <a:t> backup </a:t>
          </a:r>
          <a:endParaRPr lang="en-US" sz="1200" b="1" kern="1200" dirty="0"/>
        </a:p>
      </dsp:txBody>
      <dsp:txXfrm>
        <a:off x="3113646" y="82221"/>
        <a:ext cx="1124353" cy="1157611"/>
      </dsp:txXfrm>
    </dsp:sp>
    <dsp:sp modelId="{0DF8FB3E-B0B0-40D8-B039-0C7B496BBA97}">
      <dsp:nvSpPr>
        <dsp:cNvPr id="0" name=""/>
        <dsp:cNvSpPr/>
      </dsp:nvSpPr>
      <dsp:spPr>
        <a:xfrm>
          <a:off x="2862256" y="824739"/>
          <a:ext cx="235257" cy="235253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323383"/>
                <a:satOff val="-303"/>
                <a:lumOff val="22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323383"/>
                <a:satOff val="-303"/>
                <a:lumOff val="22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323383"/>
                <a:satOff val="-303"/>
                <a:lumOff val="22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2614F8-042B-41CB-A6A7-8094C903EB2F}">
      <dsp:nvSpPr>
        <dsp:cNvPr id="0" name=""/>
        <dsp:cNvSpPr/>
      </dsp:nvSpPr>
      <dsp:spPr>
        <a:xfrm>
          <a:off x="171744" y="2253559"/>
          <a:ext cx="170345" cy="170509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215589"/>
                <a:satOff val="-202"/>
                <a:lumOff val="150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215589"/>
                <a:satOff val="-202"/>
                <a:lumOff val="150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215589"/>
                <a:satOff val="-202"/>
                <a:lumOff val="150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5BB588-B4E8-4D50-9280-4D4F2686007C}">
      <dsp:nvSpPr>
        <dsp:cNvPr id="0" name=""/>
        <dsp:cNvSpPr/>
      </dsp:nvSpPr>
      <dsp:spPr>
        <a:xfrm>
          <a:off x="1870476" y="2010892"/>
          <a:ext cx="170345" cy="170509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107794"/>
                <a:satOff val="-101"/>
                <a:lumOff val="75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107794"/>
                <a:satOff val="-101"/>
                <a:lumOff val="75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107794"/>
                <a:satOff val="-101"/>
                <a:lumOff val="75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E9120-46A5-4396-B536-93F32A402104}">
      <dsp:nvSpPr>
        <dsp:cNvPr id="0" name=""/>
        <dsp:cNvSpPr/>
      </dsp:nvSpPr>
      <dsp:spPr>
        <a:xfrm>
          <a:off x="4317679" y="2188127"/>
          <a:ext cx="1560786" cy="15607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Backup</a:t>
          </a:r>
          <a:endParaRPr lang="en-GB" sz="2400" kern="1200" dirty="0"/>
        </a:p>
      </dsp:txBody>
      <dsp:txXfrm>
        <a:off x="4546251" y="2416699"/>
        <a:ext cx="1103642" cy="1103642"/>
      </dsp:txXfrm>
    </dsp:sp>
    <dsp:sp modelId="{E7A2AF80-B13C-408A-863C-17A15A568FD2}">
      <dsp:nvSpPr>
        <dsp:cNvPr id="0" name=""/>
        <dsp:cNvSpPr/>
      </dsp:nvSpPr>
      <dsp:spPr>
        <a:xfrm rot="16200000">
          <a:off x="4932666" y="1620068"/>
          <a:ext cx="330813" cy="530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4982288" y="1775823"/>
        <a:ext cx="231569" cy="318401"/>
      </dsp:txXfrm>
    </dsp:sp>
    <dsp:sp modelId="{48DC5BB2-5079-4601-BF6E-469A42605133}">
      <dsp:nvSpPr>
        <dsp:cNvPr id="0" name=""/>
        <dsp:cNvSpPr/>
      </dsp:nvSpPr>
      <dsp:spPr>
        <a:xfrm>
          <a:off x="4317679" y="3164"/>
          <a:ext cx="1560786" cy="15607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Backup </a:t>
          </a:r>
          <a:r>
            <a:rPr lang="en-GB" sz="1400" kern="1200" dirty="0" err="1" smtClean="0"/>
            <a:t>na</a:t>
          </a:r>
          <a:r>
            <a:rPr lang="en-GB" sz="1400" kern="1200" dirty="0" smtClean="0"/>
            <a:t> </a:t>
          </a:r>
          <a:r>
            <a:rPr lang="en-GB" sz="1400" kern="1200" dirty="0" err="1" smtClean="0"/>
            <a:t>nivou</a:t>
          </a:r>
          <a:r>
            <a:rPr lang="en-GB" sz="1400" kern="1200" dirty="0" smtClean="0"/>
            <a:t> </a:t>
          </a:r>
          <a:r>
            <a:rPr lang="en-GB" sz="1400" kern="1200" dirty="0" err="1" smtClean="0"/>
            <a:t>fajl</a:t>
          </a:r>
          <a:r>
            <a:rPr lang="en-GB" sz="1400" kern="1200" dirty="0" smtClean="0"/>
            <a:t> </a:t>
          </a:r>
          <a:r>
            <a:rPr lang="en-GB" sz="1400" kern="1200" dirty="0" err="1" smtClean="0"/>
            <a:t>sistema</a:t>
          </a:r>
          <a:endParaRPr lang="en-GB" sz="1400" kern="1200" dirty="0"/>
        </a:p>
      </dsp:txBody>
      <dsp:txXfrm>
        <a:off x="4546251" y="231736"/>
        <a:ext cx="1103642" cy="1103642"/>
      </dsp:txXfrm>
    </dsp:sp>
    <dsp:sp modelId="{A1CAB784-9095-4BF2-8FF7-186D87CF694E}">
      <dsp:nvSpPr>
        <dsp:cNvPr id="0" name=""/>
        <dsp:cNvSpPr/>
      </dsp:nvSpPr>
      <dsp:spPr>
        <a:xfrm rot="1800000">
          <a:off x="5870674" y="3244747"/>
          <a:ext cx="330813" cy="530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5877322" y="3326069"/>
        <a:ext cx="231569" cy="318401"/>
      </dsp:txXfrm>
    </dsp:sp>
    <dsp:sp modelId="{BF766AD2-00AA-4727-B578-BB5842B734E6}">
      <dsp:nvSpPr>
        <dsp:cNvPr id="0" name=""/>
        <dsp:cNvSpPr/>
      </dsp:nvSpPr>
      <dsp:spPr>
        <a:xfrm>
          <a:off x="6209913" y="3280609"/>
          <a:ext cx="1560786" cy="15607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err="1" smtClean="0"/>
            <a:t>Kontinuirano</a:t>
          </a:r>
          <a:r>
            <a:rPr lang="en-GB" sz="1400" kern="1200" dirty="0" smtClean="0"/>
            <a:t> </a:t>
          </a:r>
          <a:r>
            <a:rPr lang="en-GB" sz="1400" kern="1200" dirty="0" err="1" smtClean="0"/>
            <a:t>arhviranje</a:t>
          </a:r>
          <a:endParaRPr lang="en-GB" sz="1400" kern="1200" dirty="0"/>
        </a:p>
      </dsp:txBody>
      <dsp:txXfrm>
        <a:off x="6438485" y="3509181"/>
        <a:ext cx="1103642" cy="1103642"/>
      </dsp:txXfrm>
    </dsp:sp>
    <dsp:sp modelId="{A5AEE599-A6FB-4A9B-AE5F-E532BBA95A1E}">
      <dsp:nvSpPr>
        <dsp:cNvPr id="0" name=""/>
        <dsp:cNvSpPr/>
      </dsp:nvSpPr>
      <dsp:spPr>
        <a:xfrm rot="9000000">
          <a:off x="3994657" y="3244747"/>
          <a:ext cx="330813" cy="530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 rot="10800000">
        <a:off x="4087253" y="3326069"/>
        <a:ext cx="231569" cy="318401"/>
      </dsp:txXfrm>
    </dsp:sp>
    <dsp:sp modelId="{AE35128C-F10F-42A8-8BAF-05FDF777F1F5}">
      <dsp:nvSpPr>
        <dsp:cNvPr id="0" name=""/>
        <dsp:cNvSpPr/>
      </dsp:nvSpPr>
      <dsp:spPr>
        <a:xfrm>
          <a:off x="2425445" y="3280609"/>
          <a:ext cx="1560786" cy="15607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SQL Dump</a:t>
          </a:r>
          <a:endParaRPr lang="en-GB" sz="1400" kern="1200" dirty="0"/>
        </a:p>
      </dsp:txBody>
      <dsp:txXfrm>
        <a:off x="2654017" y="3509181"/>
        <a:ext cx="1103642" cy="1103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49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0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198" y="1548844"/>
            <a:ext cx="6005843" cy="2560320"/>
          </a:xfrm>
        </p:spPr>
        <p:txBody>
          <a:bodyPr/>
          <a:lstStyle/>
          <a:p>
            <a:r>
              <a:rPr lang="en-US" dirty="0" smtClean="0"/>
              <a:t>Backup/Restore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PostgreSQL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734" y="4572000"/>
            <a:ext cx="5120640" cy="1600200"/>
          </a:xfrm>
        </p:spPr>
        <p:txBody>
          <a:bodyPr/>
          <a:lstStyle/>
          <a:p>
            <a:r>
              <a:rPr lang="en-US" dirty="0" smtClean="0"/>
              <a:t>Sara </a:t>
            </a:r>
            <a:r>
              <a:rPr lang="en-US" dirty="0" err="1" smtClean="0"/>
              <a:t>Savić</a:t>
            </a:r>
            <a:r>
              <a:rPr lang="en-US" dirty="0" smtClean="0"/>
              <a:t>, 1758.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7" r="208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45" y="255134"/>
            <a:ext cx="11707738" cy="1036850"/>
          </a:xfrm>
        </p:spPr>
        <p:txBody>
          <a:bodyPr/>
          <a:lstStyle/>
          <a:p>
            <a:r>
              <a:rPr lang="en-GB" dirty="0" smtClean="0"/>
              <a:t>SQL Dump-</a:t>
            </a:r>
            <a:r>
              <a:rPr lang="en-GB" dirty="0" err="1" smtClean="0"/>
              <a:t>Obrada</a:t>
            </a:r>
            <a:r>
              <a:rPr lang="en-GB" dirty="0" smtClean="0"/>
              <a:t> </a:t>
            </a:r>
            <a:r>
              <a:rPr lang="en-GB" dirty="0" err="1" smtClean="0"/>
              <a:t>velikih</a:t>
            </a:r>
            <a:r>
              <a:rPr lang="en-GB" dirty="0" smtClean="0"/>
              <a:t> </a:t>
            </a:r>
            <a:r>
              <a:rPr lang="en-GB" dirty="0" err="1" smtClean="0"/>
              <a:t>baza</a:t>
            </a:r>
            <a:r>
              <a:rPr lang="en-GB" dirty="0" smtClean="0"/>
              <a:t> </a:t>
            </a:r>
            <a:r>
              <a:rPr lang="en-GB" dirty="0" err="1" smtClean="0"/>
              <a:t>podataka-Kompresovani</a:t>
            </a:r>
            <a:r>
              <a:rPr lang="en-GB" dirty="0" smtClean="0"/>
              <a:t> Dump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6915"/>
            <a:ext cx="7340837" cy="4848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 smtClean="0"/>
              <a:t>1.Kompresovani Dump: </a:t>
            </a:r>
            <a:r>
              <a:rPr lang="en-GB" sz="1400" dirty="0" err="1" smtClean="0"/>
              <a:t>Podrazumeva</a:t>
            </a:r>
            <a:r>
              <a:rPr lang="en-GB" sz="1400" dirty="0" smtClean="0"/>
              <a:t> </a:t>
            </a:r>
            <a:r>
              <a:rPr lang="en-GB" sz="1400" dirty="0" err="1" smtClean="0"/>
              <a:t>korišćenje</a:t>
            </a:r>
            <a:r>
              <a:rPr lang="en-GB" sz="1400" dirty="0" smtClean="0"/>
              <a:t> </a:t>
            </a:r>
            <a:r>
              <a:rPr lang="en-GB" sz="1400" dirty="0" err="1" smtClean="0"/>
              <a:t>alata</a:t>
            </a:r>
            <a:r>
              <a:rPr lang="en-GB" sz="1400" dirty="0" smtClean="0"/>
              <a:t> </a:t>
            </a:r>
            <a:r>
              <a:rPr lang="en-GB" sz="1400" dirty="0" err="1" smtClean="0"/>
              <a:t>za</a:t>
            </a:r>
            <a:r>
              <a:rPr lang="en-GB" sz="1400" dirty="0" smtClean="0"/>
              <a:t> </a:t>
            </a:r>
            <a:r>
              <a:rPr lang="en-GB" sz="1400" dirty="0" err="1" smtClean="0"/>
              <a:t>konverziju</a:t>
            </a:r>
            <a:r>
              <a:rPr lang="en-GB" sz="1400" dirty="0" smtClean="0"/>
              <a:t>, </a:t>
            </a:r>
            <a:r>
              <a:rPr lang="en-GB" sz="1400" dirty="0" err="1" smtClean="0"/>
              <a:t>kao</a:t>
            </a:r>
            <a:r>
              <a:rPr lang="en-GB" sz="1400" dirty="0" smtClean="0"/>
              <a:t> </a:t>
            </a:r>
            <a:r>
              <a:rPr lang="en-GB" sz="1400" dirty="0" err="1" smtClean="0"/>
              <a:t>što</a:t>
            </a:r>
            <a:r>
              <a:rPr lang="en-GB" sz="1400" dirty="0" smtClean="0"/>
              <a:t> je Z6</a:t>
            </a:r>
            <a:r>
              <a:rPr lang="en-GB" sz="1600" dirty="0" smtClean="0"/>
              <a:t>:</a:t>
            </a:r>
          </a:p>
          <a:p>
            <a:pPr marL="0" indent="0">
              <a:buNone/>
            </a:pPr>
            <a:r>
              <a:rPr lang="en-GB" sz="1400" dirty="0" err="1" smtClean="0"/>
              <a:t>Za</a:t>
            </a:r>
            <a:r>
              <a:rPr lang="en-GB" sz="1400" dirty="0" smtClean="0"/>
              <a:t> </a:t>
            </a:r>
            <a:r>
              <a:rPr lang="en-GB" sz="1400" dirty="0" err="1" smtClean="0"/>
              <a:t>oporavak</a:t>
            </a:r>
            <a:r>
              <a:rPr lang="en-GB" sz="1400" dirty="0" smtClean="0"/>
              <a:t> </a:t>
            </a:r>
            <a:r>
              <a:rPr lang="en-GB" sz="1400" dirty="0" err="1" smtClean="0"/>
              <a:t>kompresovanog</a:t>
            </a:r>
            <a:r>
              <a:rPr lang="en-GB" sz="1400" dirty="0" smtClean="0"/>
              <a:t> dump-a </a:t>
            </a:r>
            <a:r>
              <a:rPr lang="en-GB" sz="1400" dirty="0" err="1" smtClean="0"/>
              <a:t>najpre</a:t>
            </a:r>
            <a:r>
              <a:rPr lang="en-GB" sz="1400" dirty="0" smtClean="0"/>
              <a:t> se </a:t>
            </a:r>
            <a:r>
              <a:rPr lang="en-GB" sz="1400" dirty="0" err="1" smtClean="0"/>
              <a:t>vrši</a:t>
            </a:r>
            <a:r>
              <a:rPr lang="en-GB" sz="1400" dirty="0" smtClean="0"/>
              <a:t> </a:t>
            </a:r>
            <a:r>
              <a:rPr lang="en-GB" sz="1400" dirty="0" err="1" smtClean="0"/>
              <a:t>dekompresija</a:t>
            </a:r>
            <a:r>
              <a:rPr lang="en-GB" sz="1400" dirty="0" smtClean="0"/>
              <a:t> </a:t>
            </a:r>
            <a:r>
              <a:rPr lang="en-GB" sz="1400" dirty="0" err="1" smtClean="0"/>
              <a:t>fajla</a:t>
            </a:r>
            <a:r>
              <a:rPr lang="en-GB" sz="1400" dirty="0" smtClean="0"/>
              <a:t>, a </a:t>
            </a:r>
            <a:r>
              <a:rPr lang="en-GB" sz="1400" dirty="0" err="1" smtClean="0"/>
              <a:t>zatim</a:t>
            </a:r>
            <a:r>
              <a:rPr lang="en-GB" sz="1400" dirty="0" smtClean="0"/>
              <a:t> se </a:t>
            </a:r>
            <a:r>
              <a:rPr lang="en-GB" sz="1400" dirty="0" err="1" smtClean="0"/>
              <a:t>koristi</a:t>
            </a:r>
            <a:r>
              <a:rPr lang="en-GB" sz="1400" dirty="0" smtClean="0"/>
              <a:t> </a:t>
            </a:r>
            <a:r>
              <a:rPr lang="en-GB" sz="1400" dirty="0" err="1" smtClean="0"/>
              <a:t>psql</a:t>
            </a:r>
            <a:r>
              <a:rPr lang="en-GB" sz="1400" dirty="0" smtClean="0"/>
              <a:t> </a:t>
            </a:r>
            <a:r>
              <a:rPr lang="en-GB" sz="1400" dirty="0" err="1" smtClean="0"/>
              <a:t>komanda</a:t>
            </a:r>
            <a:r>
              <a:rPr lang="en-GB" sz="1400" dirty="0" smtClean="0"/>
              <a:t> </a:t>
            </a:r>
            <a:r>
              <a:rPr lang="en-GB" sz="1400" dirty="0" err="1" smtClean="0"/>
              <a:t>za</a:t>
            </a:r>
            <a:r>
              <a:rPr lang="en-GB" sz="1400" dirty="0" smtClean="0"/>
              <a:t> </a:t>
            </a:r>
            <a:r>
              <a:rPr lang="en-GB" sz="1400" dirty="0" err="1" smtClean="0"/>
              <a:t>oporavak</a:t>
            </a:r>
            <a:r>
              <a:rPr lang="en-GB" sz="1400" dirty="0" smtClean="0"/>
              <a:t>:</a:t>
            </a:r>
            <a:endParaRPr lang="en-GB" sz="1400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043" y="1724690"/>
            <a:ext cx="5476439" cy="3667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45" y="3080809"/>
            <a:ext cx="2434402" cy="9412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357" y="2750731"/>
            <a:ext cx="3381570" cy="16013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296" y="4435414"/>
            <a:ext cx="3816363" cy="23096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45" y="4495235"/>
            <a:ext cx="3723248" cy="21899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328" y="2647920"/>
            <a:ext cx="3872645" cy="17041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004" y="2737213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Oštećenje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470118" y="2412177"/>
            <a:ext cx="114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/>
              <a:t>Oporavak</a:t>
            </a:r>
            <a:r>
              <a:rPr lang="en-GB" sz="1600" dirty="0" smtClean="0"/>
              <a:t>:</a:t>
            </a:r>
            <a:endParaRPr lang="en-GB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64681" y="4189765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Nakon</a:t>
            </a:r>
            <a:r>
              <a:rPr lang="en-GB" sz="1400" dirty="0" smtClean="0"/>
              <a:t> </a:t>
            </a:r>
            <a:r>
              <a:rPr lang="en-GB" sz="1400" dirty="0" err="1" smtClean="0"/>
              <a:t>oštećenja</a:t>
            </a:r>
            <a:r>
              <a:rPr lang="en-GB" sz="1400" dirty="0" smtClean="0"/>
              <a:t>:</a:t>
            </a:r>
            <a:endParaRPr lang="en-GB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336414" y="5294341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Nakon</a:t>
            </a:r>
            <a:r>
              <a:rPr lang="en-GB" sz="1400" dirty="0" smtClean="0"/>
              <a:t> </a:t>
            </a:r>
            <a:r>
              <a:rPr lang="en-GB" sz="1400" dirty="0" err="1" smtClean="0"/>
              <a:t>oporavka</a:t>
            </a:r>
            <a:r>
              <a:rPr lang="en-GB" dirty="0" smtClean="0"/>
              <a:t>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434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649" y="255134"/>
            <a:ext cx="11801742" cy="1036850"/>
          </a:xfrm>
        </p:spPr>
        <p:txBody>
          <a:bodyPr/>
          <a:lstStyle/>
          <a:p>
            <a:r>
              <a:rPr lang="en-GB" dirty="0"/>
              <a:t>SQL Dump-</a:t>
            </a:r>
            <a:r>
              <a:rPr lang="en-GB" dirty="0" err="1"/>
              <a:t>Obrada</a:t>
            </a:r>
            <a:r>
              <a:rPr lang="en-GB" dirty="0"/>
              <a:t> </a:t>
            </a:r>
            <a:r>
              <a:rPr lang="en-GB" dirty="0" err="1"/>
              <a:t>velikih</a:t>
            </a:r>
            <a:r>
              <a:rPr lang="en-GB" dirty="0"/>
              <a:t> </a:t>
            </a:r>
            <a:r>
              <a:rPr lang="en-GB" dirty="0" err="1"/>
              <a:t>baza</a:t>
            </a:r>
            <a:r>
              <a:rPr lang="en-GB" dirty="0"/>
              <a:t> </a:t>
            </a:r>
            <a:r>
              <a:rPr lang="en-GB" dirty="0" err="1"/>
              <a:t>podataka-Korišćenje</a:t>
            </a:r>
            <a:r>
              <a:rPr lang="en-GB" dirty="0"/>
              <a:t> Custom </a:t>
            </a:r>
            <a:r>
              <a:rPr lang="en-GB" dirty="0" err="1" smtClean="0"/>
              <a:t>formata</a:t>
            </a:r>
            <a:r>
              <a:rPr lang="en-GB" dirty="0" smtClean="0"/>
              <a:t>, tar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direktorijumska</a:t>
            </a:r>
            <a:r>
              <a:rPr lang="en-GB" dirty="0" smtClean="0"/>
              <a:t> </a:t>
            </a:r>
            <a:r>
              <a:rPr lang="en-GB" dirty="0" err="1" smtClean="0"/>
              <a:t>arhiva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651" y="1828800"/>
            <a:ext cx="11545369" cy="4343400"/>
          </a:xfrm>
        </p:spPr>
        <p:txBody>
          <a:bodyPr/>
          <a:lstStyle/>
          <a:p>
            <a:r>
              <a:rPr lang="en-GB" sz="1600" dirty="0" err="1" smtClean="0"/>
              <a:t>Za</a:t>
            </a:r>
            <a:r>
              <a:rPr lang="en-GB" sz="1600" dirty="0" smtClean="0"/>
              <a:t> </a:t>
            </a:r>
            <a:r>
              <a:rPr lang="en-GB" sz="1600" dirty="0" err="1" smtClean="0"/>
              <a:t>kreiranje</a:t>
            </a:r>
            <a:r>
              <a:rPr lang="en-GB" sz="1600" dirty="0" smtClean="0"/>
              <a:t> dump-a u </a:t>
            </a:r>
            <a:r>
              <a:rPr lang="en-GB" sz="1600" dirty="0" err="1" smtClean="0"/>
              <a:t>prilagođenom</a:t>
            </a:r>
            <a:r>
              <a:rPr lang="en-GB" sz="1600" dirty="0" smtClean="0"/>
              <a:t> </a:t>
            </a:r>
            <a:r>
              <a:rPr lang="en-GB" sz="1600" dirty="0" err="1" smtClean="0"/>
              <a:t>formatu</a:t>
            </a:r>
            <a:r>
              <a:rPr lang="en-GB" sz="1600" dirty="0" smtClean="0"/>
              <a:t> </a:t>
            </a:r>
            <a:r>
              <a:rPr lang="en-GB" sz="1600" dirty="0" err="1" smtClean="0"/>
              <a:t>koristi</a:t>
            </a:r>
            <a:r>
              <a:rPr lang="en-GB" sz="1600" dirty="0" smtClean="0"/>
              <a:t> se </a:t>
            </a:r>
            <a:r>
              <a:rPr lang="en-GB" sz="1600" dirty="0" err="1" smtClean="0"/>
              <a:t>opcija</a:t>
            </a:r>
            <a:r>
              <a:rPr lang="en-GB" sz="1600" dirty="0" smtClean="0"/>
              <a:t> –Fc.</a:t>
            </a:r>
          </a:p>
          <a:p>
            <a:endParaRPr lang="en-GB" sz="1800" dirty="0"/>
          </a:p>
          <a:p>
            <a:endParaRPr lang="en-GB" dirty="0" smtClean="0"/>
          </a:p>
          <a:p>
            <a:r>
              <a:rPr lang="en-GB" sz="1600" dirty="0" err="1" smtClean="0"/>
              <a:t>Za</a:t>
            </a:r>
            <a:r>
              <a:rPr lang="en-GB" sz="1600" dirty="0" smtClean="0"/>
              <a:t> </a:t>
            </a:r>
            <a:r>
              <a:rPr lang="en-GB" sz="1600" dirty="0" err="1" smtClean="0"/>
              <a:t>oporavak</a:t>
            </a:r>
            <a:r>
              <a:rPr lang="en-GB" sz="1600" dirty="0" smtClean="0"/>
              <a:t> </a:t>
            </a:r>
            <a:r>
              <a:rPr lang="en-GB" sz="1600" dirty="0" err="1" smtClean="0"/>
              <a:t>kroišćenjm</a:t>
            </a:r>
            <a:r>
              <a:rPr lang="en-GB" sz="1600" dirty="0" smtClean="0"/>
              <a:t> dump-a u custom </a:t>
            </a:r>
            <a:r>
              <a:rPr lang="en-GB" sz="1600" dirty="0" err="1" smtClean="0"/>
              <a:t>formatu</a:t>
            </a:r>
            <a:r>
              <a:rPr lang="en-GB" sz="1600" dirty="0" smtClean="0"/>
              <a:t> </a:t>
            </a:r>
            <a:r>
              <a:rPr lang="en-GB" sz="1600" dirty="0" err="1" smtClean="0"/>
              <a:t>koristi</a:t>
            </a:r>
            <a:r>
              <a:rPr lang="en-GB" sz="1600" dirty="0" smtClean="0"/>
              <a:t> se </a:t>
            </a:r>
            <a:r>
              <a:rPr lang="en-GB" sz="1600" dirty="0" err="1" smtClean="0"/>
              <a:t>pg_restore</a:t>
            </a:r>
            <a:r>
              <a:rPr lang="en-GB" sz="1600" dirty="0" smtClean="0"/>
              <a:t> </a:t>
            </a:r>
            <a:r>
              <a:rPr lang="en-GB" sz="1600" dirty="0" err="1" smtClean="0"/>
              <a:t>naredba</a:t>
            </a:r>
            <a:r>
              <a:rPr lang="en-GB" sz="1600" dirty="0" smtClean="0"/>
              <a:t>, a </a:t>
            </a:r>
            <a:r>
              <a:rPr lang="en-GB" sz="1600" dirty="0" err="1" smtClean="0"/>
              <a:t>kako</a:t>
            </a:r>
            <a:r>
              <a:rPr lang="en-GB" sz="1600" dirty="0" smtClean="0"/>
              <a:t> bi se </a:t>
            </a:r>
            <a:r>
              <a:rPr lang="en-GB" sz="1600" dirty="0" err="1" smtClean="0"/>
              <a:t>ubrzalo</a:t>
            </a:r>
            <a:r>
              <a:rPr lang="en-GB" sz="1600" dirty="0" smtClean="0"/>
              <a:t> </a:t>
            </a:r>
            <a:r>
              <a:rPr lang="en-GB" sz="1600" dirty="0" err="1" smtClean="0"/>
              <a:t>vreme</a:t>
            </a:r>
            <a:r>
              <a:rPr lang="en-GB" sz="1600" dirty="0" smtClean="0"/>
              <a:t> </a:t>
            </a:r>
            <a:r>
              <a:rPr lang="en-GB" sz="1600" dirty="0" err="1" smtClean="0"/>
              <a:t>oporavka</a:t>
            </a:r>
            <a:r>
              <a:rPr lang="en-GB" sz="1600" dirty="0" smtClean="0"/>
              <a:t> </a:t>
            </a:r>
            <a:r>
              <a:rPr lang="en-GB" sz="1600" dirty="0" err="1" smtClean="0"/>
              <a:t>moguće</a:t>
            </a:r>
            <a:r>
              <a:rPr lang="en-GB" sz="1600" dirty="0" smtClean="0"/>
              <a:t> je </a:t>
            </a:r>
            <a:r>
              <a:rPr lang="en-GB" sz="1600" dirty="0" err="1" smtClean="0"/>
              <a:t>koristiti</a:t>
            </a:r>
            <a:r>
              <a:rPr lang="en-GB" sz="1600" dirty="0" smtClean="0"/>
              <a:t> </a:t>
            </a:r>
            <a:r>
              <a:rPr lang="en-GB" sz="1600" dirty="0" err="1" smtClean="0"/>
              <a:t>naprednu</a:t>
            </a:r>
            <a:r>
              <a:rPr lang="en-GB" sz="1600" dirty="0" smtClean="0"/>
              <a:t> </a:t>
            </a:r>
            <a:r>
              <a:rPr lang="en-GB" sz="1600" dirty="0" err="1" smtClean="0"/>
              <a:t>opciju</a:t>
            </a:r>
            <a:r>
              <a:rPr lang="en-GB" sz="1600" dirty="0" smtClean="0"/>
              <a:t> –j.</a:t>
            </a:r>
          </a:p>
          <a:p>
            <a:endParaRPr lang="en-GB" sz="1600" dirty="0"/>
          </a:p>
          <a:p>
            <a:endParaRPr lang="en-GB" sz="1600" dirty="0" smtClean="0"/>
          </a:p>
          <a:p>
            <a:r>
              <a:rPr lang="en-GB" sz="1600" dirty="0"/>
              <a:t>Pored “custom” </a:t>
            </a:r>
            <a:r>
              <a:rPr lang="en-GB" sz="1600" dirty="0" err="1"/>
              <a:t>formata</a:t>
            </a:r>
            <a:r>
              <a:rPr lang="en-GB" sz="1600" dirty="0"/>
              <a:t>, </a:t>
            </a:r>
            <a:r>
              <a:rPr lang="en-GB" sz="1600" dirty="0" err="1"/>
              <a:t>pg_dump</a:t>
            </a:r>
            <a:r>
              <a:rPr lang="en-GB" sz="1600" dirty="0"/>
              <a:t> </a:t>
            </a:r>
            <a:r>
              <a:rPr lang="en-GB" sz="1600" dirty="0" err="1"/>
              <a:t>podržava</a:t>
            </a:r>
            <a:r>
              <a:rPr lang="en-GB" sz="1600" dirty="0"/>
              <a:t> </a:t>
            </a:r>
            <a:r>
              <a:rPr lang="en-GB" sz="1600" dirty="0" err="1"/>
              <a:t>još</a:t>
            </a:r>
            <a:r>
              <a:rPr lang="en-GB" sz="1600" dirty="0"/>
              <a:t> </a:t>
            </a:r>
            <a:r>
              <a:rPr lang="en-GB" sz="1600" dirty="0" err="1"/>
              <a:t>dva</a:t>
            </a:r>
            <a:r>
              <a:rPr lang="en-GB" sz="1600" dirty="0"/>
              <a:t> </a:t>
            </a:r>
            <a:r>
              <a:rPr lang="en-GB" sz="1600" dirty="0" err="1"/>
              <a:t>formata</a:t>
            </a:r>
            <a:r>
              <a:rPr lang="en-GB" sz="1600" dirty="0"/>
              <a:t> </a:t>
            </a:r>
            <a:r>
              <a:rPr lang="en-GB" sz="1600" dirty="0" err="1"/>
              <a:t>izlaznih</a:t>
            </a:r>
            <a:r>
              <a:rPr lang="en-GB" sz="1600" dirty="0"/>
              <a:t> </a:t>
            </a:r>
            <a:r>
              <a:rPr lang="en-GB" sz="1600" dirty="0" err="1"/>
              <a:t>datoteka</a:t>
            </a:r>
            <a:r>
              <a:rPr lang="en-GB" sz="1600" dirty="0"/>
              <a:t>: </a:t>
            </a:r>
            <a:r>
              <a:rPr lang="en-GB" sz="1600" dirty="0" err="1"/>
              <a:t>direktorijumski</a:t>
            </a:r>
            <a:r>
              <a:rPr lang="en-GB" sz="1600" dirty="0"/>
              <a:t> </a:t>
            </a:r>
            <a:r>
              <a:rPr lang="en-GB" sz="1600" dirty="0" err="1"/>
              <a:t>i</a:t>
            </a:r>
            <a:r>
              <a:rPr lang="en-GB" sz="1600" dirty="0"/>
              <a:t> </a:t>
            </a:r>
            <a:r>
              <a:rPr lang="en-GB" sz="1600" dirty="0" err="1" smtClean="0"/>
              <a:t>tar.Oba</a:t>
            </a:r>
            <a:r>
              <a:rPr lang="en-GB" sz="1600" dirty="0" smtClean="0"/>
              <a:t> </a:t>
            </a:r>
            <a:r>
              <a:rPr lang="en-GB" sz="1600" dirty="0" err="1"/>
              <a:t>formata</a:t>
            </a:r>
            <a:r>
              <a:rPr lang="en-GB" sz="1600" dirty="0"/>
              <a:t> se </a:t>
            </a:r>
            <a:r>
              <a:rPr lang="en-GB" sz="1600" dirty="0" err="1"/>
              <a:t>obnavljaju</a:t>
            </a:r>
            <a:r>
              <a:rPr lang="en-GB" sz="1600" dirty="0"/>
              <a:t> </a:t>
            </a:r>
            <a:r>
              <a:rPr lang="en-GB" sz="1600" dirty="0" err="1"/>
              <a:t>korišćenjem</a:t>
            </a:r>
            <a:r>
              <a:rPr lang="en-GB" sz="1600" dirty="0"/>
              <a:t> </a:t>
            </a:r>
            <a:r>
              <a:rPr lang="en-GB" sz="1600" dirty="0" err="1"/>
              <a:t>alata</a:t>
            </a:r>
            <a:r>
              <a:rPr lang="en-GB" sz="1600" dirty="0"/>
              <a:t> </a:t>
            </a:r>
            <a:r>
              <a:rPr lang="en-GB" sz="1600" dirty="0" err="1"/>
              <a:t>pg_restore</a:t>
            </a:r>
            <a:r>
              <a:rPr lang="en-GB" sz="1600" dirty="0"/>
              <a:t>.</a:t>
            </a:r>
          </a:p>
          <a:p>
            <a:endParaRPr lang="en-GB" sz="16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26" y="2296717"/>
            <a:ext cx="7443453" cy="6430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25" y="3870175"/>
            <a:ext cx="7503275" cy="7360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24" y="5536605"/>
            <a:ext cx="7503275" cy="7445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1191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20" y="255134"/>
            <a:ext cx="11613734" cy="1036850"/>
          </a:xfrm>
        </p:spPr>
        <p:txBody>
          <a:bodyPr>
            <a:normAutofit/>
          </a:bodyPr>
          <a:lstStyle/>
          <a:p>
            <a:r>
              <a:rPr lang="en-GB" sz="2000" dirty="0"/>
              <a:t>SQL Dump-</a:t>
            </a:r>
            <a:r>
              <a:rPr lang="en-GB" sz="2000" dirty="0" err="1"/>
              <a:t>Obrada</a:t>
            </a:r>
            <a:r>
              <a:rPr lang="en-GB" sz="2000" dirty="0"/>
              <a:t> </a:t>
            </a:r>
            <a:r>
              <a:rPr lang="en-GB" sz="2000" dirty="0" err="1"/>
              <a:t>velikih</a:t>
            </a:r>
            <a:r>
              <a:rPr lang="en-GB" sz="2000" dirty="0"/>
              <a:t> </a:t>
            </a:r>
            <a:r>
              <a:rPr lang="en-GB" sz="2000" dirty="0" err="1"/>
              <a:t>baza</a:t>
            </a:r>
            <a:r>
              <a:rPr lang="en-GB" sz="2000" dirty="0"/>
              <a:t> </a:t>
            </a:r>
            <a:r>
              <a:rPr lang="en-GB" sz="2000" dirty="0" smtClean="0"/>
              <a:t>tar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direktorijumska</a:t>
            </a:r>
            <a:r>
              <a:rPr lang="en-GB" sz="2000" dirty="0"/>
              <a:t> </a:t>
            </a:r>
            <a:r>
              <a:rPr lang="en-GB" sz="2000" dirty="0" err="1" smtClean="0"/>
              <a:t>arhiva-Rezultati</a:t>
            </a:r>
            <a:r>
              <a:rPr lang="en-GB" sz="2000" dirty="0" smtClean="0"/>
              <a:t> </a:t>
            </a:r>
            <a:r>
              <a:rPr lang="en-GB" sz="2000" dirty="0" err="1" smtClean="0"/>
              <a:t>izvršenja</a:t>
            </a:r>
            <a:endParaRPr lang="en-GB" sz="2000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85" y="1471963"/>
            <a:ext cx="4835566" cy="225400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896" y="1523721"/>
            <a:ext cx="5731510" cy="95885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157" y="2598965"/>
            <a:ext cx="4785360" cy="98298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85" y="4153773"/>
            <a:ext cx="5118996" cy="2553466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144" y="4162159"/>
            <a:ext cx="5731510" cy="25450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78751" y="3755204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Oporavak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5256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649" y="255134"/>
            <a:ext cx="10588951" cy="1036850"/>
          </a:xfrm>
        </p:spPr>
        <p:txBody>
          <a:bodyPr/>
          <a:lstStyle/>
          <a:p>
            <a:r>
              <a:rPr lang="en-GB" dirty="0" smtClean="0"/>
              <a:t>Backup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nivou</a:t>
            </a:r>
            <a:r>
              <a:rPr lang="en-GB" dirty="0" smtClean="0"/>
              <a:t> </a:t>
            </a:r>
            <a:r>
              <a:rPr lang="en-GB" dirty="0" err="1" smtClean="0"/>
              <a:t>fajl</a:t>
            </a:r>
            <a:r>
              <a:rPr lang="en-GB" dirty="0" smtClean="0"/>
              <a:t> </a:t>
            </a:r>
            <a:r>
              <a:rPr lang="en-GB" dirty="0" err="1" smtClean="0"/>
              <a:t>sistema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651" y="1828800"/>
            <a:ext cx="11596643" cy="4343400"/>
          </a:xfrm>
        </p:spPr>
        <p:txBody>
          <a:bodyPr>
            <a:normAutofit/>
          </a:bodyPr>
          <a:lstStyle/>
          <a:p>
            <a:r>
              <a:rPr lang="en-GB" sz="1800" dirty="0" err="1" smtClean="0"/>
              <a:t>Uvodi</a:t>
            </a:r>
            <a:r>
              <a:rPr lang="en-GB" sz="1800" dirty="0" smtClean="0"/>
              <a:t> se </a:t>
            </a:r>
            <a:r>
              <a:rPr lang="en-GB" sz="1800" dirty="0" err="1" smtClean="0"/>
              <a:t>jer</a:t>
            </a:r>
            <a:r>
              <a:rPr lang="en-GB" sz="1800" dirty="0" smtClean="0"/>
              <a:t> SQL Dump ne </a:t>
            </a:r>
            <a:r>
              <a:rPr lang="en-GB" sz="1800" dirty="0" err="1" smtClean="0"/>
              <a:t>kreira</a:t>
            </a:r>
            <a:r>
              <a:rPr lang="en-GB" sz="1800" dirty="0" smtClean="0"/>
              <a:t> backup </a:t>
            </a:r>
            <a:r>
              <a:rPr lang="en-GB" sz="1800" dirty="0" err="1" smtClean="0"/>
              <a:t>fajlova</a:t>
            </a:r>
            <a:r>
              <a:rPr lang="en-GB" sz="1800" dirty="0" smtClean="0"/>
              <a:t> </a:t>
            </a:r>
            <a:r>
              <a:rPr lang="en-GB" sz="1800" dirty="0" err="1" smtClean="0"/>
              <a:t>koji</a:t>
            </a:r>
            <a:r>
              <a:rPr lang="en-GB" sz="1800" dirty="0" smtClean="0"/>
              <a:t> se </a:t>
            </a:r>
            <a:r>
              <a:rPr lang="en-GB" sz="1800" dirty="0" err="1" smtClean="0"/>
              <a:t>koriste</a:t>
            </a:r>
            <a:r>
              <a:rPr lang="en-GB" sz="1800" dirty="0" smtClean="0"/>
              <a:t> </a:t>
            </a:r>
            <a:r>
              <a:rPr lang="en-GB" sz="1800" dirty="0" err="1" smtClean="0"/>
              <a:t>za</a:t>
            </a:r>
            <a:r>
              <a:rPr lang="en-GB" sz="1800" dirty="0" smtClean="0"/>
              <a:t> </a:t>
            </a:r>
            <a:r>
              <a:rPr lang="en-GB" sz="1800" dirty="0" err="1" smtClean="0"/>
              <a:t>skladištenje</a:t>
            </a:r>
            <a:r>
              <a:rPr lang="en-GB" sz="1800" dirty="0" smtClean="0"/>
              <a:t> </a:t>
            </a:r>
            <a:r>
              <a:rPr lang="en-GB" sz="1800" dirty="0" err="1" smtClean="0"/>
              <a:t>podataka</a:t>
            </a:r>
            <a:r>
              <a:rPr lang="en-GB" sz="1800" dirty="0" smtClean="0"/>
              <a:t>.</a:t>
            </a:r>
          </a:p>
          <a:p>
            <a:r>
              <a:rPr lang="en-GB" sz="1800" dirty="0" err="1" smtClean="0"/>
              <a:t>Podrazumeva</a:t>
            </a:r>
            <a:r>
              <a:rPr lang="en-GB" sz="1800" dirty="0" smtClean="0"/>
              <a:t> </a:t>
            </a:r>
            <a:r>
              <a:rPr lang="en-GB" sz="1800" dirty="0" err="1" smtClean="0"/>
              <a:t>direktno</a:t>
            </a:r>
            <a:r>
              <a:rPr lang="en-GB" sz="1800" dirty="0" smtClean="0"/>
              <a:t> </a:t>
            </a:r>
            <a:r>
              <a:rPr lang="en-GB" sz="1800" dirty="0" err="1" smtClean="0"/>
              <a:t>kopiranje</a:t>
            </a:r>
            <a:r>
              <a:rPr lang="en-GB" sz="1800" dirty="0" smtClean="0"/>
              <a:t> </a:t>
            </a:r>
            <a:r>
              <a:rPr lang="en-GB" sz="1800" dirty="0" err="1" smtClean="0"/>
              <a:t>fajlova</a:t>
            </a:r>
            <a:r>
              <a:rPr lang="en-GB" sz="1800" dirty="0" smtClean="0"/>
              <a:t> u </a:t>
            </a:r>
            <a:r>
              <a:rPr lang="en-GB" sz="1800" dirty="0" err="1" smtClean="0"/>
              <a:t>kojima</a:t>
            </a:r>
            <a:r>
              <a:rPr lang="en-GB" sz="1800" dirty="0" smtClean="0"/>
              <a:t> </a:t>
            </a:r>
            <a:r>
              <a:rPr lang="en-GB" sz="1800" dirty="0" err="1" smtClean="0"/>
              <a:t>PostgreSQL</a:t>
            </a:r>
            <a:r>
              <a:rPr lang="en-GB" sz="1800" dirty="0" smtClean="0"/>
              <a:t> </a:t>
            </a:r>
            <a:r>
              <a:rPr lang="en-GB" sz="1800" dirty="0" err="1" smtClean="0"/>
              <a:t>skladišti</a:t>
            </a:r>
            <a:r>
              <a:rPr lang="en-GB" sz="1800" dirty="0" smtClean="0"/>
              <a:t> </a:t>
            </a:r>
            <a:r>
              <a:rPr lang="en-GB" sz="1800" dirty="0" err="1" smtClean="0"/>
              <a:t>podatke</a:t>
            </a:r>
            <a:r>
              <a:rPr lang="en-GB" sz="1800" dirty="0" smtClean="0"/>
              <a:t> </a:t>
            </a:r>
            <a:r>
              <a:rPr lang="en-GB" sz="1800" dirty="0" err="1" smtClean="0"/>
              <a:t>na</a:t>
            </a:r>
            <a:r>
              <a:rPr lang="en-GB" sz="1800" dirty="0" smtClean="0"/>
              <a:t> </a:t>
            </a:r>
            <a:r>
              <a:rPr lang="en-GB" sz="1800" dirty="0" err="1" smtClean="0"/>
              <a:t>neku</a:t>
            </a:r>
            <a:r>
              <a:rPr lang="en-GB" sz="1800" dirty="0" smtClean="0"/>
              <a:t> </a:t>
            </a:r>
            <a:r>
              <a:rPr lang="en-GB" sz="1800" dirty="0" err="1" smtClean="0"/>
              <a:t>drugu</a:t>
            </a:r>
            <a:r>
              <a:rPr lang="en-GB" sz="1800" dirty="0" smtClean="0"/>
              <a:t> </a:t>
            </a:r>
            <a:r>
              <a:rPr lang="en-GB" sz="1800" dirty="0" err="1" smtClean="0"/>
              <a:t>lokaciju</a:t>
            </a:r>
            <a:r>
              <a:rPr lang="en-GB" sz="1800" dirty="0" smtClean="0"/>
              <a:t>.</a:t>
            </a:r>
            <a:endParaRPr lang="en-GB" sz="18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62" y="2746244"/>
            <a:ext cx="5299949" cy="35007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902" y="2746244"/>
            <a:ext cx="4708733" cy="218423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222" y="5157315"/>
            <a:ext cx="6276340" cy="10896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7974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469" y="255134"/>
            <a:ext cx="11280449" cy="1036850"/>
          </a:xfrm>
        </p:spPr>
        <p:txBody>
          <a:bodyPr/>
          <a:lstStyle/>
          <a:p>
            <a:r>
              <a:rPr lang="en-GB" dirty="0" err="1" smtClean="0"/>
              <a:t>Kontinuirano</a:t>
            </a:r>
            <a:r>
              <a:rPr lang="en-GB" dirty="0" smtClean="0"/>
              <a:t> </a:t>
            </a:r>
            <a:r>
              <a:rPr lang="en-GB" dirty="0" err="1" smtClean="0"/>
              <a:t>arhiviranje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oporavak</a:t>
            </a:r>
            <a:r>
              <a:rPr lang="en-GB" dirty="0" smtClean="0"/>
              <a:t> u </a:t>
            </a:r>
            <a:r>
              <a:rPr lang="en-GB" dirty="0" err="1" smtClean="0"/>
              <a:t>tački</a:t>
            </a:r>
            <a:r>
              <a:rPr lang="en-GB" dirty="0" smtClean="0"/>
              <a:t> </a:t>
            </a:r>
            <a:r>
              <a:rPr lang="en-GB" dirty="0" err="1" smtClean="0"/>
              <a:t>vremena</a:t>
            </a:r>
            <a:r>
              <a:rPr lang="en-GB" dirty="0" smtClean="0"/>
              <a:t>-PITR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473" y="1828800"/>
            <a:ext cx="11579551" cy="4343400"/>
          </a:xfrm>
        </p:spPr>
        <p:txBody>
          <a:bodyPr/>
          <a:lstStyle/>
          <a:p>
            <a:r>
              <a:rPr lang="en-GB" sz="1600" dirty="0" err="1"/>
              <a:t>Kontinuirano</a:t>
            </a:r>
            <a:r>
              <a:rPr lang="en-GB" sz="1600" dirty="0"/>
              <a:t> </a:t>
            </a:r>
            <a:r>
              <a:rPr lang="en-GB" sz="1600" dirty="0" err="1"/>
              <a:t>arhiviranje</a:t>
            </a:r>
            <a:r>
              <a:rPr lang="en-GB" sz="1600" dirty="0"/>
              <a:t> se </a:t>
            </a:r>
            <a:r>
              <a:rPr lang="en-GB" sz="1600" dirty="0" err="1"/>
              <a:t>odnosi</a:t>
            </a:r>
            <a:r>
              <a:rPr lang="en-GB" sz="1600" dirty="0"/>
              <a:t> </a:t>
            </a:r>
            <a:r>
              <a:rPr lang="en-GB" sz="1600" dirty="0" err="1"/>
              <a:t>na</a:t>
            </a:r>
            <a:r>
              <a:rPr lang="en-GB" sz="1600" dirty="0"/>
              <a:t> </a:t>
            </a:r>
            <a:r>
              <a:rPr lang="en-GB" sz="1600" dirty="0" err="1"/>
              <a:t>proces</a:t>
            </a:r>
            <a:r>
              <a:rPr lang="en-GB" sz="1600" dirty="0"/>
              <a:t> </a:t>
            </a:r>
            <a:r>
              <a:rPr lang="en-GB" sz="1600" dirty="0" err="1"/>
              <a:t>stalnog</a:t>
            </a:r>
            <a:r>
              <a:rPr lang="en-GB" sz="1600" dirty="0"/>
              <a:t> </a:t>
            </a:r>
            <a:r>
              <a:rPr lang="en-GB" sz="1600" dirty="0" err="1"/>
              <a:t>arhiviranja</a:t>
            </a:r>
            <a:r>
              <a:rPr lang="en-GB" sz="1600" dirty="0"/>
              <a:t> </a:t>
            </a:r>
            <a:r>
              <a:rPr lang="en-GB" sz="1600" dirty="0" smtClean="0"/>
              <a:t>WAL </a:t>
            </a:r>
            <a:r>
              <a:rPr lang="en-GB" sz="1600" dirty="0" err="1"/>
              <a:t>datoteka</a:t>
            </a:r>
            <a:r>
              <a:rPr lang="en-GB" sz="1600" dirty="0"/>
              <a:t>, </a:t>
            </a:r>
            <a:r>
              <a:rPr lang="en-GB" sz="1600" dirty="0" err="1"/>
              <a:t>kako</a:t>
            </a:r>
            <a:r>
              <a:rPr lang="en-GB" sz="1600" dirty="0"/>
              <a:t> bi se </a:t>
            </a:r>
            <a:r>
              <a:rPr lang="en-GB" sz="1600" dirty="0" err="1"/>
              <a:t>omogućila</a:t>
            </a:r>
            <a:r>
              <a:rPr lang="en-GB" sz="1600" dirty="0"/>
              <a:t> </a:t>
            </a:r>
            <a:r>
              <a:rPr lang="en-GB" sz="1600" dirty="0" err="1"/>
              <a:t>obnova</a:t>
            </a:r>
            <a:r>
              <a:rPr lang="en-GB" sz="1600" dirty="0"/>
              <a:t> </a:t>
            </a:r>
            <a:r>
              <a:rPr lang="en-GB" sz="1600" dirty="0" err="1"/>
              <a:t>baze</a:t>
            </a:r>
            <a:r>
              <a:rPr lang="en-GB" sz="1600" dirty="0"/>
              <a:t> </a:t>
            </a:r>
            <a:r>
              <a:rPr lang="en-GB" sz="1600" dirty="0" err="1"/>
              <a:t>podataka</a:t>
            </a:r>
            <a:r>
              <a:rPr lang="en-GB" sz="1600" dirty="0"/>
              <a:t> do </a:t>
            </a:r>
            <a:r>
              <a:rPr lang="en-GB" sz="1600" dirty="0" err="1"/>
              <a:t>određenog</a:t>
            </a:r>
            <a:r>
              <a:rPr lang="en-GB" sz="1600" dirty="0"/>
              <a:t> </a:t>
            </a:r>
            <a:r>
              <a:rPr lang="en-GB" sz="1600" dirty="0" err="1"/>
              <a:t>trenutka</a:t>
            </a:r>
            <a:r>
              <a:rPr lang="en-GB" sz="1600" dirty="0"/>
              <a:t> u </a:t>
            </a:r>
            <a:r>
              <a:rPr lang="en-GB" sz="1600" dirty="0" err="1"/>
              <a:t>prošlosti</a:t>
            </a:r>
            <a:r>
              <a:rPr lang="en-GB" sz="1600" dirty="0" smtClean="0"/>
              <a:t>.</a:t>
            </a:r>
          </a:p>
          <a:p>
            <a:r>
              <a:rPr lang="en-GB" sz="1600" dirty="0" err="1" smtClean="0"/>
              <a:t>Kontinuirano</a:t>
            </a:r>
            <a:r>
              <a:rPr lang="en-GB" sz="1600" dirty="0" smtClean="0"/>
              <a:t> </a:t>
            </a:r>
            <a:r>
              <a:rPr lang="en-GB" sz="1600" dirty="0" err="1" smtClean="0"/>
              <a:t>arhiviranje</a:t>
            </a:r>
            <a:r>
              <a:rPr lang="en-GB" sz="1600" dirty="0" smtClean="0"/>
              <a:t> </a:t>
            </a:r>
            <a:r>
              <a:rPr lang="en-GB" sz="1600" dirty="0" err="1" smtClean="0"/>
              <a:t>omogućava</a:t>
            </a:r>
            <a:r>
              <a:rPr lang="en-GB" sz="1600" dirty="0" smtClean="0"/>
              <a:t> </a:t>
            </a:r>
            <a:r>
              <a:rPr lang="en-GB" sz="1600" dirty="0" err="1" smtClean="0"/>
              <a:t>kreiranje</a:t>
            </a:r>
            <a:r>
              <a:rPr lang="en-GB" sz="1600" dirty="0" smtClean="0"/>
              <a:t> backup-a </a:t>
            </a:r>
            <a:r>
              <a:rPr lang="en-GB" sz="1600" dirty="0" err="1" smtClean="0"/>
              <a:t>koji</a:t>
            </a:r>
            <a:r>
              <a:rPr lang="en-GB" sz="1600" dirty="0" smtClean="0"/>
              <a:t> </a:t>
            </a:r>
            <a:r>
              <a:rPr lang="en-GB" sz="1600" dirty="0" err="1" smtClean="0"/>
              <a:t>predstavlja</a:t>
            </a:r>
            <a:r>
              <a:rPr lang="en-GB" sz="1600" dirty="0" smtClean="0"/>
              <a:t> </a:t>
            </a:r>
            <a:r>
              <a:rPr lang="en-GB" sz="1600" dirty="0" err="1" smtClean="0"/>
              <a:t>kombinaciju</a:t>
            </a:r>
            <a:r>
              <a:rPr lang="en-GB" sz="1600" dirty="0" smtClean="0"/>
              <a:t> backup-a </a:t>
            </a:r>
            <a:r>
              <a:rPr lang="en-GB" sz="1600" dirty="0" err="1" smtClean="0"/>
              <a:t>na</a:t>
            </a:r>
            <a:r>
              <a:rPr lang="en-GB" sz="1600" dirty="0" smtClean="0"/>
              <a:t> </a:t>
            </a:r>
            <a:r>
              <a:rPr lang="en-GB" sz="1600" dirty="0" err="1" smtClean="0"/>
              <a:t>nivou</a:t>
            </a:r>
            <a:r>
              <a:rPr lang="en-GB" sz="1600" dirty="0" smtClean="0"/>
              <a:t> </a:t>
            </a:r>
            <a:r>
              <a:rPr lang="en-GB" sz="1600" dirty="0" err="1" smtClean="0"/>
              <a:t>fajl</a:t>
            </a:r>
            <a:r>
              <a:rPr lang="en-GB" sz="1600" dirty="0" smtClean="0"/>
              <a:t> </a:t>
            </a:r>
            <a:r>
              <a:rPr lang="en-GB" sz="1600" dirty="0" err="1" smtClean="0"/>
              <a:t>sistema</a:t>
            </a:r>
            <a:r>
              <a:rPr lang="en-GB" sz="1600" dirty="0" smtClean="0"/>
              <a:t> </a:t>
            </a:r>
            <a:r>
              <a:rPr lang="en-GB" sz="1600" dirty="0" err="1" smtClean="0"/>
              <a:t>sa</a:t>
            </a:r>
            <a:r>
              <a:rPr lang="en-GB" sz="1600" dirty="0" smtClean="0"/>
              <a:t> </a:t>
            </a:r>
            <a:r>
              <a:rPr lang="en-GB" sz="1600" dirty="0" smtClean="0"/>
              <a:t>backup-</a:t>
            </a:r>
            <a:r>
              <a:rPr lang="en-GB" sz="1600" dirty="0" err="1" smtClean="0"/>
              <a:t>ovanjem</a:t>
            </a:r>
            <a:r>
              <a:rPr lang="en-GB" sz="1600" dirty="0" smtClean="0"/>
              <a:t> </a:t>
            </a:r>
            <a:r>
              <a:rPr lang="en-GB" sz="1600" dirty="0" smtClean="0"/>
              <a:t>WAL </a:t>
            </a:r>
            <a:r>
              <a:rPr lang="en-GB" sz="1600" dirty="0" err="1" smtClean="0"/>
              <a:t>datoteka</a:t>
            </a:r>
            <a:r>
              <a:rPr lang="en-GB" sz="1600" dirty="0" smtClean="0"/>
              <a:t>, </a:t>
            </a:r>
            <a:r>
              <a:rPr lang="en-GB" sz="1600" dirty="0" err="1" smtClean="0"/>
              <a:t>kao</a:t>
            </a:r>
            <a:r>
              <a:rPr lang="en-GB" sz="1600" dirty="0" smtClean="0"/>
              <a:t> </a:t>
            </a:r>
            <a:r>
              <a:rPr lang="en-GB" sz="1600" dirty="0" err="1" smtClean="0"/>
              <a:t>i</a:t>
            </a:r>
            <a:r>
              <a:rPr lang="en-GB" sz="1600" dirty="0" smtClean="0"/>
              <a:t> </a:t>
            </a:r>
            <a:r>
              <a:rPr lang="en-GB" sz="1600" dirty="0" err="1" smtClean="0"/>
              <a:t>oporavak</a:t>
            </a:r>
            <a:r>
              <a:rPr lang="en-GB" sz="1600" dirty="0" smtClean="0"/>
              <a:t> u </a:t>
            </a:r>
            <a:r>
              <a:rPr lang="en-GB" sz="1600" dirty="0" err="1" smtClean="0"/>
              <a:t>određenoj</a:t>
            </a:r>
            <a:r>
              <a:rPr lang="en-GB" sz="1600" dirty="0" smtClean="0"/>
              <a:t> </a:t>
            </a:r>
            <a:r>
              <a:rPr lang="en-GB" sz="1600" dirty="0" err="1" smtClean="0"/>
              <a:t>tački</a:t>
            </a:r>
            <a:r>
              <a:rPr lang="en-GB" sz="1600" dirty="0" smtClean="0"/>
              <a:t> </a:t>
            </a:r>
            <a:r>
              <a:rPr lang="en-GB" sz="1600" dirty="0" err="1" smtClean="0"/>
              <a:t>vremena</a:t>
            </a:r>
            <a:r>
              <a:rPr lang="en-GB" sz="1600" dirty="0" smtClean="0"/>
              <a:t>-PITR.</a:t>
            </a:r>
          </a:p>
          <a:p>
            <a:r>
              <a:rPr lang="en-GB" sz="1600" dirty="0" err="1" smtClean="0"/>
              <a:t>Prvi</a:t>
            </a:r>
            <a:r>
              <a:rPr lang="en-GB" sz="1600" dirty="0" smtClean="0"/>
              <a:t> </a:t>
            </a:r>
            <a:r>
              <a:rPr lang="en-GB" sz="1600" dirty="0" err="1" smtClean="0"/>
              <a:t>korak</a:t>
            </a:r>
            <a:r>
              <a:rPr lang="en-GB" sz="1600" dirty="0" smtClean="0"/>
              <a:t> u </a:t>
            </a:r>
            <a:r>
              <a:rPr lang="en-GB" sz="1600" dirty="0" err="1" smtClean="0"/>
              <a:t>okviru</a:t>
            </a:r>
            <a:r>
              <a:rPr lang="en-GB" sz="1600" dirty="0" smtClean="0"/>
              <a:t> </a:t>
            </a:r>
            <a:r>
              <a:rPr lang="en-GB" sz="1600" dirty="0" err="1" smtClean="0"/>
              <a:t>ovog</a:t>
            </a:r>
            <a:r>
              <a:rPr lang="en-GB" sz="1600" dirty="0" smtClean="0"/>
              <a:t> </a:t>
            </a:r>
            <a:r>
              <a:rPr lang="en-GB" sz="1600" dirty="0" err="1" smtClean="0"/>
              <a:t>procesa</a:t>
            </a:r>
            <a:r>
              <a:rPr lang="en-GB" sz="1600" dirty="0" smtClean="0"/>
              <a:t> </a:t>
            </a:r>
            <a:r>
              <a:rPr lang="en-GB" sz="1600" dirty="0" err="1" smtClean="0"/>
              <a:t>jeste</a:t>
            </a:r>
            <a:r>
              <a:rPr lang="en-GB" sz="1600" dirty="0" smtClean="0"/>
              <a:t> </a:t>
            </a:r>
            <a:r>
              <a:rPr lang="en-GB" sz="1600" dirty="0" err="1" smtClean="0"/>
              <a:t>postavljanje</a:t>
            </a:r>
            <a:r>
              <a:rPr lang="en-GB" sz="1600" dirty="0" smtClean="0"/>
              <a:t> WAL </a:t>
            </a:r>
            <a:r>
              <a:rPr lang="en-GB" sz="1600" dirty="0" err="1" smtClean="0"/>
              <a:t>arhiviranja</a:t>
            </a:r>
            <a:r>
              <a:rPr lang="en-GB" sz="1600" dirty="0" smtClean="0"/>
              <a:t>.</a:t>
            </a:r>
          </a:p>
          <a:p>
            <a:endParaRPr lang="en-GB" sz="1600" dirty="0"/>
          </a:p>
          <a:p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85" y="5294236"/>
            <a:ext cx="5731510" cy="14147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85" y="3694036"/>
            <a:ext cx="5843905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514" y="3878580"/>
            <a:ext cx="5731510" cy="22936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2819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831" y="255134"/>
            <a:ext cx="11357361" cy="1036850"/>
          </a:xfrm>
        </p:spPr>
        <p:txBody>
          <a:bodyPr/>
          <a:lstStyle/>
          <a:p>
            <a:r>
              <a:rPr lang="en-GB" dirty="0" err="1" smtClean="0"/>
              <a:t>Kreiranje</a:t>
            </a:r>
            <a:r>
              <a:rPr lang="en-GB" dirty="0" smtClean="0"/>
              <a:t> </a:t>
            </a:r>
            <a:r>
              <a:rPr lang="en-GB" dirty="0" err="1" smtClean="0"/>
              <a:t>osnovnog</a:t>
            </a:r>
            <a:r>
              <a:rPr lang="en-GB" dirty="0" smtClean="0"/>
              <a:t> backup-a-</a:t>
            </a:r>
            <a:r>
              <a:rPr lang="en-GB" dirty="0" err="1" smtClean="0"/>
              <a:t>pg_basebackup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31" y="1828800"/>
            <a:ext cx="11596644" cy="4343400"/>
          </a:xfrm>
        </p:spPr>
        <p:txBody>
          <a:bodyPr>
            <a:normAutofit/>
          </a:bodyPr>
          <a:lstStyle/>
          <a:p>
            <a:r>
              <a:rPr lang="en-GB" sz="1400" dirty="0" err="1"/>
              <a:t>Osnovni</a:t>
            </a:r>
            <a:r>
              <a:rPr lang="en-GB" sz="1400" dirty="0"/>
              <a:t> backup (</a:t>
            </a:r>
            <a:r>
              <a:rPr lang="en-GB" sz="1400" dirty="0" err="1"/>
              <a:t>eng.</a:t>
            </a:r>
            <a:r>
              <a:rPr lang="en-GB" sz="1400" dirty="0"/>
              <a:t> base backup) je </a:t>
            </a:r>
            <a:r>
              <a:rPr lang="en-GB" sz="1400" dirty="0" err="1"/>
              <a:t>snimak</a:t>
            </a:r>
            <a:r>
              <a:rPr lang="en-GB" sz="1400" dirty="0"/>
              <a:t> </a:t>
            </a:r>
            <a:r>
              <a:rPr lang="en-GB" sz="1400" dirty="0" err="1"/>
              <a:t>čitavog</a:t>
            </a:r>
            <a:r>
              <a:rPr lang="en-GB" sz="1400" dirty="0"/>
              <a:t> </a:t>
            </a:r>
            <a:r>
              <a:rPr lang="en-GB" sz="1400" dirty="0" err="1"/>
              <a:t>klastera</a:t>
            </a:r>
            <a:r>
              <a:rPr lang="en-GB" sz="1400" dirty="0"/>
              <a:t> </a:t>
            </a:r>
            <a:r>
              <a:rPr lang="en-GB" sz="1400" dirty="0" err="1"/>
              <a:t>baze</a:t>
            </a:r>
            <a:r>
              <a:rPr lang="en-GB" sz="1400" dirty="0"/>
              <a:t> </a:t>
            </a:r>
            <a:r>
              <a:rPr lang="en-GB" sz="1400" dirty="0" err="1"/>
              <a:t>podataka</a:t>
            </a:r>
            <a:r>
              <a:rPr lang="en-GB" sz="1400" dirty="0"/>
              <a:t>, </a:t>
            </a:r>
            <a:r>
              <a:rPr lang="en-GB" sz="1400" dirty="0" err="1"/>
              <a:t>odnosno</a:t>
            </a:r>
            <a:r>
              <a:rPr lang="en-GB" sz="1400" dirty="0"/>
              <a:t> </a:t>
            </a:r>
            <a:r>
              <a:rPr lang="en-GB" sz="1400" dirty="0" err="1"/>
              <a:t>podaci</a:t>
            </a:r>
            <a:r>
              <a:rPr lang="en-GB" sz="1400" dirty="0"/>
              <a:t> </a:t>
            </a:r>
            <a:r>
              <a:rPr lang="en-GB" sz="1400" dirty="0" err="1"/>
              <a:t>fizičkog</a:t>
            </a:r>
            <a:r>
              <a:rPr lang="en-GB" sz="1400" dirty="0"/>
              <a:t> backup-</a:t>
            </a:r>
            <a:r>
              <a:rPr lang="en-GB" sz="1400" dirty="0" err="1"/>
              <a:t>ovanja</a:t>
            </a:r>
            <a:r>
              <a:rPr lang="en-GB" sz="1400" dirty="0"/>
              <a:t>, </a:t>
            </a:r>
            <a:r>
              <a:rPr lang="en-GB" sz="1400" dirty="0" err="1"/>
              <a:t>koji</a:t>
            </a:r>
            <a:r>
              <a:rPr lang="en-GB" sz="1400" dirty="0"/>
              <a:t> </a:t>
            </a:r>
            <a:r>
              <a:rPr lang="en-GB" sz="1400" dirty="0" err="1"/>
              <a:t>omogućava</a:t>
            </a:r>
            <a:r>
              <a:rPr lang="en-GB" sz="1400" dirty="0"/>
              <a:t> </a:t>
            </a:r>
            <a:r>
              <a:rPr lang="en-GB" sz="1400" dirty="0" err="1"/>
              <a:t>brzo</a:t>
            </a:r>
            <a:r>
              <a:rPr lang="en-GB" sz="1400" dirty="0"/>
              <a:t> </a:t>
            </a:r>
            <a:r>
              <a:rPr lang="en-GB" sz="1400" dirty="0" err="1"/>
              <a:t>kreiranje</a:t>
            </a:r>
            <a:r>
              <a:rPr lang="en-GB" sz="1400" dirty="0"/>
              <a:t> </a:t>
            </a:r>
            <a:r>
              <a:rPr lang="en-GB" sz="1400" dirty="0" err="1"/>
              <a:t>i</a:t>
            </a:r>
            <a:r>
              <a:rPr lang="en-GB" sz="1400" dirty="0"/>
              <a:t> </a:t>
            </a:r>
            <a:r>
              <a:rPr lang="en-GB" sz="1400" dirty="0" err="1"/>
              <a:t>oporavak</a:t>
            </a:r>
            <a:r>
              <a:rPr lang="en-GB" sz="1400" dirty="0"/>
              <a:t> </a:t>
            </a:r>
            <a:r>
              <a:rPr lang="en-GB" sz="1400" dirty="0" err="1"/>
              <a:t>baze</a:t>
            </a:r>
            <a:r>
              <a:rPr lang="en-GB" sz="1400" dirty="0" smtClean="0"/>
              <a:t>.</a:t>
            </a:r>
          </a:p>
          <a:p>
            <a:r>
              <a:rPr lang="en-GB" sz="1400" dirty="0" smtClean="0"/>
              <a:t>U </a:t>
            </a:r>
            <a:r>
              <a:rPr lang="en-GB" sz="1400" dirty="0" err="1" smtClean="0"/>
              <a:t>PostgreSQL</a:t>
            </a:r>
            <a:r>
              <a:rPr lang="en-GB" sz="1400" dirty="0" smtClean="0"/>
              <a:t>-u </a:t>
            </a:r>
            <a:r>
              <a:rPr lang="en-GB" sz="1400" dirty="0" err="1" smtClean="0"/>
              <a:t>moguće</a:t>
            </a:r>
            <a:r>
              <a:rPr lang="en-GB" sz="1400" dirty="0" smtClean="0"/>
              <a:t> </a:t>
            </a:r>
            <a:r>
              <a:rPr lang="en-GB" sz="1400" dirty="0" err="1" smtClean="0"/>
              <a:t>ga</a:t>
            </a:r>
            <a:r>
              <a:rPr lang="en-GB" sz="1400" dirty="0" smtClean="0"/>
              <a:t> je </a:t>
            </a:r>
            <a:r>
              <a:rPr lang="en-GB" sz="1400" dirty="0" err="1" smtClean="0"/>
              <a:t>kreirati</a:t>
            </a:r>
            <a:r>
              <a:rPr lang="en-GB" sz="1400" dirty="0" smtClean="0"/>
              <a:t> </a:t>
            </a:r>
            <a:r>
              <a:rPr lang="en-GB" sz="1400" dirty="0" err="1" smtClean="0"/>
              <a:t>na</a:t>
            </a:r>
            <a:r>
              <a:rPr lang="en-GB" sz="1400" dirty="0" smtClean="0"/>
              <a:t> </a:t>
            </a:r>
            <a:r>
              <a:rPr lang="en-GB" sz="1400" dirty="0" err="1" smtClean="0"/>
              <a:t>dva</a:t>
            </a:r>
            <a:r>
              <a:rPr lang="en-GB" sz="1400" dirty="0" smtClean="0"/>
              <a:t> </a:t>
            </a:r>
            <a:r>
              <a:rPr lang="en-GB" sz="1400" dirty="0" err="1" smtClean="0"/>
              <a:t>načina:pg_basebackup</a:t>
            </a:r>
            <a:r>
              <a:rPr lang="en-GB" sz="1400" dirty="0" smtClean="0"/>
              <a:t> </a:t>
            </a:r>
            <a:r>
              <a:rPr lang="en-GB" sz="1400" dirty="0" err="1" smtClean="0"/>
              <a:t>i</a:t>
            </a:r>
            <a:r>
              <a:rPr lang="en-GB" sz="1400" dirty="0" smtClean="0"/>
              <a:t> </a:t>
            </a:r>
            <a:r>
              <a:rPr lang="en-GB" sz="1400" dirty="0" err="1" smtClean="0"/>
              <a:t>pg_backup_start</a:t>
            </a:r>
            <a:r>
              <a:rPr lang="en-GB" sz="1400" dirty="0" smtClean="0"/>
              <a:t>.</a:t>
            </a:r>
          </a:p>
          <a:p>
            <a:r>
              <a:rPr lang="en-GB" sz="1400" dirty="0" err="1" smtClean="0"/>
              <a:t>Kreiranje</a:t>
            </a:r>
            <a:r>
              <a:rPr lang="en-GB" sz="1400" dirty="0" smtClean="0"/>
              <a:t> </a:t>
            </a:r>
            <a:r>
              <a:rPr lang="en-GB" sz="1400" dirty="0" err="1" smtClean="0"/>
              <a:t>korišćenjem</a:t>
            </a:r>
            <a:r>
              <a:rPr lang="en-GB" sz="1400" dirty="0" smtClean="0"/>
              <a:t> </a:t>
            </a:r>
            <a:r>
              <a:rPr lang="en-GB" sz="1400" dirty="0" err="1" smtClean="0"/>
              <a:t>pg_basebackup</a:t>
            </a:r>
            <a:r>
              <a:rPr lang="en-GB" sz="1400" dirty="0" smtClean="0"/>
              <a:t> </a:t>
            </a:r>
            <a:r>
              <a:rPr lang="en-GB" sz="1400" dirty="0" err="1" smtClean="0"/>
              <a:t>alata</a:t>
            </a:r>
            <a:r>
              <a:rPr lang="en-GB" sz="1600" dirty="0" smtClean="0"/>
              <a:t>:</a:t>
            </a:r>
            <a:endParaRPr lang="en-GB" sz="16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705" y="2703250"/>
            <a:ext cx="5731510" cy="6680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806" y="3639678"/>
            <a:ext cx="5175903" cy="30001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06" y="3639678"/>
            <a:ext cx="5277035" cy="13339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68" y="5242060"/>
            <a:ext cx="4677410" cy="121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307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07" y="255134"/>
            <a:ext cx="11015529" cy="1036850"/>
          </a:xfrm>
        </p:spPr>
        <p:txBody>
          <a:bodyPr/>
          <a:lstStyle/>
          <a:p>
            <a:r>
              <a:rPr lang="en-GB" dirty="0" err="1"/>
              <a:t>Kreiranje</a:t>
            </a:r>
            <a:r>
              <a:rPr lang="en-GB" dirty="0"/>
              <a:t> </a:t>
            </a:r>
            <a:r>
              <a:rPr lang="en-GB" dirty="0" err="1"/>
              <a:t>osnovnog</a:t>
            </a:r>
            <a:r>
              <a:rPr lang="en-GB" dirty="0"/>
              <a:t> </a:t>
            </a:r>
            <a:r>
              <a:rPr lang="en-GB" dirty="0" smtClean="0"/>
              <a:t>backup </a:t>
            </a:r>
            <a:r>
              <a:rPr lang="en-GB" dirty="0" err="1" smtClean="0"/>
              <a:t>korišćenjem</a:t>
            </a:r>
            <a:r>
              <a:rPr lang="en-GB" dirty="0" smtClean="0"/>
              <a:t> API-</a:t>
            </a:r>
            <a:r>
              <a:rPr lang="en-GB" dirty="0" err="1" smtClean="0"/>
              <a:t>ja</a:t>
            </a:r>
            <a:r>
              <a:rPr lang="en-GB" dirty="0" smtClean="0"/>
              <a:t> </a:t>
            </a:r>
            <a:r>
              <a:rPr lang="en-GB" dirty="0" err="1" smtClean="0"/>
              <a:t>niskog</a:t>
            </a:r>
            <a:r>
              <a:rPr lang="en-GB" dirty="0" smtClean="0"/>
              <a:t> </a:t>
            </a:r>
            <a:r>
              <a:rPr lang="en-GB" dirty="0" err="1" smtClean="0"/>
              <a:t>nivoa</a:t>
            </a:r>
            <a:r>
              <a:rPr lang="en-GB" dirty="0" smtClean="0"/>
              <a:t> –</a:t>
            </a:r>
            <a:r>
              <a:rPr lang="en-GB" dirty="0" err="1" smtClean="0"/>
              <a:t>pg_backup_start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12" y="1623701"/>
            <a:ext cx="8638240" cy="4343400"/>
          </a:xfrm>
        </p:spPr>
        <p:txBody>
          <a:bodyPr>
            <a:normAutofit/>
          </a:bodyPr>
          <a:lstStyle/>
          <a:p>
            <a:r>
              <a:rPr lang="en-GB" sz="1400" dirty="0" err="1" smtClean="0"/>
              <a:t>Još</a:t>
            </a:r>
            <a:r>
              <a:rPr lang="en-GB" sz="1400" dirty="0" smtClean="0"/>
              <a:t> </a:t>
            </a:r>
            <a:r>
              <a:rPr lang="en-GB" sz="1400" dirty="0" err="1" smtClean="0"/>
              <a:t>jedan</a:t>
            </a:r>
            <a:r>
              <a:rPr lang="en-GB" sz="1400" dirty="0" smtClean="0"/>
              <a:t> </a:t>
            </a:r>
            <a:r>
              <a:rPr lang="en-GB" sz="1400" dirty="0" err="1" smtClean="0"/>
              <a:t>način</a:t>
            </a:r>
            <a:r>
              <a:rPr lang="en-GB" sz="1400" dirty="0" smtClean="0"/>
              <a:t> </a:t>
            </a:r>
            <a:r>
              <a:rPr lang="en-GB" sz="1400" dirty="0" err="1" smtClean="0"/>
              <a:t>kreiranja</a:t>
            </a:r>
            <a:r>
              <a:rPr lang="en-GB" sz="1400" dirty="0" smtClean="0"/>
              <a:t> </a:t>
            </a:r>
            <a:r>
              <a:rPr lang="en-GB" sz="1400" dirty="0" err="1" smtClean="0"/>
              <a:t>osnovnog</a:t>
            </a:r>
            <a:r>
              <a:rPr lang="en-GB" sz="1400" dirty="0" smtClean="0"/>
              <a:t> backup-a </a:t>
            </a:r>
            <a:r>
              <a:rPr lang="en-GB" sz="1400" dirty="0" err="1" smtClean="0"/>
              <a:t>jeste</a:t>
            </a:r>
            <a:r>
              <a:rPr lang="en-GB" sz="1400" dirty="0" smtClean="0"/>
              <a:t> </a:t>
            </a:r>
            <a:r>
              <a:rPr lang="en-GB" sz="1400" dirty="0" err="1" smtClean="0"/>
              <a:t>korišćenje</a:t>
            </a:r>
            <a:r>
              <a:rPr lang="en-GB" sz="1400" dirty="0" smtClean="0"/>
              <a:t> API-</a:t>
            </a:r>
            <a:r>
              <a:rPr lang="en-GB" sz="1400" dirty="0" err="1" smtClean="0"/>
              <a:t>ja</a:t>
            </a:r>
            <a:r>
              <a:rPr lang="en-GB" sz="1400" dirty="0" smtClean="0"/>
              <a:t> </a:t>
            </a:r>
            <a:r>
              <a:rPr lang="en-GB" sz="1400" dirty="0" err="1" smtClean="0"/>
              <a:t>niskog</a:t>
            </a:r>
            <a:r>
              <a:rPr lang="en-GB" sz="1400" dirty="0" smtClean="0"/>
              <a:t> </a:t>
            </a:r>
            <a:r>
              <a:rPr lang="en-GB" sz="1400" dirty="0" err="1" smtClean="0"/>
              <a:t>nivoa</a:t>
            </a:r>
            <a:r>
              <a:rPr lang="en-GB" sz="1400" dirty="0" smtClean="0"/>
              <a:t>. </a:t>
            </a:r>
          </a:p>
          <a:p>
            <a:r>
              <a:rPr lang="en-GB" sz="1400" dirty="0" smtClean="0"/>
              <a:t>Ova </a:t>
            </a:r>
            <a:r>
              <a:rPr lang="en-GB" sz="1400" dirty="0" err="1" smtClean="0"/>
              <a:t>metoda</a:t>
            </a:r>
            <a:r>
              <a:rPr lang="en-GB" sz="1400" dirty="0" smtClean="0"/>
              <a:t> se </a:t>
            </a:r>
            <a:r>
              <a:rPr lang="en-GB" sz="1400" dirty="0" err="1" smtClean="0"/>
              <a:t>sastoji</a:t>
            </a:r>
            <a:r>
              <a:rPr lang="en-GB" sz="1400" dirty="0" smtClean="0"/>
              <a:t> od </a:t>
            </a:r>
            <a:r>
              <a:rPr lang="en-GB" sz="1400" dirty="0" err="1" smtClean="0"/>
              <a:t>nekoliko</a:t>
            </a:r>
            <a:r>
              <a:rPr lang="en-GB" sz="1400" dirty="0" smtClean="0"/>
              <a:t> </a:t>
            </a:r>
            <a:r>
              <a:rPr lang="en-GB" sz="1400" dirty="0" err="1" smtClean="0"/>
              <a:t>koraka</a:t>
            </a:r>
            <a:r>
              <a:rPr lang="en-GB" sz="1400" dirty="0" smtClean="0"/>
              <a:t>:</a:t>
            </a:r>
          </a:p>
          <a:p>
            <a:endParaRPr lang="en-GB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811850" y="2359310"/>
            <a:ext cx="2549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1.Pokretanje WAL </a:t>
            </a:r>
            <a:r>
              <a:rPr lang="en-GB" sz="1400" dirty="0" err="1" smtClean="0"/>
              <a:t>arhiviranja</a:t>
            </a:r>
            <a:endParaRPr lang="en-GB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122352" y="2023670"/>
            <a:ext cx="5128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2. </a:t>
            </a:r>
            <a:r>
              <a:rPr lang="en-GB" sz="1400" dirty="0" err="1"/>
              <a:t>Povezivanje</a:t>
            </a:r>
            <a:r>
              <a:rPr lang="en-GB" sz="1400" dirty="0"/>
              <a:t> </a:t>
            </a:r>
            <a:r>
              <a:rPr lang="en-GB" sz="1400" dirty="0" err="1"/>
              <a:t>sa</a:t>
            </a:r>
            <a:r>
              <a:rPr lang="en-GB" sz="1400" dirty="0"/>
              <a:t> </a:t>
            </a:r>
            <a:r>
              <a:rPr lang="en-GB" sz="1400" dirty="0" err="1"/>
              <a:t>serverom</a:t>
            </a:r>
            <a:r>
              <a:rPr lang="en-GB" sz="1400" dirty="0"/>
              <a:t> </a:t>
            </a:r>
            <a:r>
              <a:rPr lang="en-GB" sz="1400" dirty="0" err="1"/>
              <a:t>kao</a:t>
            </a:r>
            <a:r>
              <a:rPr lang="en-GB" sz="1400" dirty="0"/>
              <a:t> </a:t>
            </a:r>
            <a:r>
              <a:rPr lang="en-GB" sz="1400" dirty="0" err="1"/>
              <a:t>korisnik</a:t>
            </a:r>
            <a:r>
              <a:rPr lang="en-GB" sz="1400" dirty="0"/>
              <a:t> </a:t>
            </a:r>
            <a:r>
              <a:rPr lang="en-GB" sz="1400" dirty="0" err="1"/>
              <a:t>sa</a:t>
            </a:r>
            <a:r>
              <a:rPr lang="en-GB" sz="1400" dirty="0"/>
              <a:t> </a:t>
            </a:r>
            <a:r>
              <a:rPr lang="en-GB" sz="1400" dirty="0" err="1"/>
              <a:t>pravima</a:t>
            </a:r>
            <a:r>
              <a:rPr lang="en-GB" sz="1400" dirty="0"/>
              <a:t> da </a:t>
            </a:r>
            <a:r>
              <a:rPr lang="en-GB" sz="1400" dirty="0" err="1"/>
              <a:t>pokrene</a:t>
            </a:r>
            <a:r>
              <a:rPr lang="en-GB" sz="1400" dirty="0"/>
              <a:t> </a:t>
            </a:r>
            <a:r>
              <a:rPr lang="en-GB" sz="1400" dirty="0" err="1"/>
              <a:t>pg_backup_start</a:t>
            </a:r>
            <a:r>
              <a:rPr lang="en-GB" sz="1400" dirty="0"/>
              <a:t>(</a:t>
            </a:r>
            <a:r>
              <a:rPr lang="en-GB" sz="1400" dirty="0" err="1"/>
              <a:t>obično</a:t>
            </a:r>
            <a:r>
              <a:rPr lang="en-GB" sz="1400" dirty="0"/>
              <a:t> je </a:t>
            </a:r>
            <a:r>
              <a:rPr lang="en-GB" sz="1400" dirty="0" err="1"/>
              <a:t>ovo</a:t>
            </a:r>
            <a:r>
              <a:rPr lang="en-GB" sz="1400" dirty="0"/>
              <a:t> </a:t>
            </a:r>
            <a:r>
              <a:rPr lang="en-GB" sz="1400" dirty="0" err="1"/>
              <a:t>superkorisnik</a:t>
            </a:r>
            <a:r>
              <a:rPr lang="en-GB" sz="1400" dirty="0"/>
              <a:t>) </a:t>
            </a:r>
            <a:r>
              <a:rPr lang="en-GB" sz="1400" dirty="0" err="1"/>
              <a:t>i</a:t>
            </a:r>
            <a:r>
              <a:rPr lang="en-GB" sz="1400" dirty="0"/>
              <a:t> </a:t>
            </a:r>
            <a:r>
              <a:rPr lang="en-GB" sz="1400" dirty="0" err="1"/>
              <a:t>izdavanje</a:t>
            </a:r>
            <a:r>
              <a:rPr lang="en-GB" sz="1400" dirty="0"/>
              <a:t> </a:t>
            </a:r>
            <a:r>
              <a:rPr lang="en-GB" sz="1400" dirty="0" err="1" smtClean="0"/>
              <a:t>komande</a:t>
            </a:r>
            <a:r>
              <a:rPr lang="en-GB" sz="1400" dirty="0" smtClean="0"/>
              <a:t> </a:t>
            </a:r>
            <a:r>
              <a:rPr lang="en-GB" dirty="0" smtClean="0"/>
              <a:t>: 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11850" y="2911993"/>
            <a:ext cx="3555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3.Kreiranje backup-a </a:t>
            </a:r>
            <a:r>
              <a:rPr lang="en-GB" sz="1400" dirty="0" err="1" smtClean="0"/>
              <a:t>na</a:t>
            </a:r>
            <a:r>
              <a:rPr lang="en-GB" sz="1400" dirty="0" smtClean="0"/>
              <a:t> </a:t>
            </a:r>
            <a:r>
              <a:rPr lang="en-GB" sz="1400" dirty="0" err="1" smtClean="0"/>
              <a:t>nivou</a:t>
            </a:r>
            <a:r>
              <a:rPr lang="en-GB" sz="1400" dirty="0" smtClean="0"/>
              <a:t> </a:t>
            </a:r>
            <a:r>
              <a:rPr lang="en-GB" sz="1400" dirty="0" err="1" smtClean="0"/>
              <a:t>fajl</a:t>
            </a:r>
            <a:r>
              <a:rPr lang="en-GB" sz="1400" dirty="0" smtClean="0"/>
              <a:t> </a:t>
            </a:r>
            <a:r>
              <a:rPr lang="en-GB" sz="1400" dirty="0" err="1" smtClean="0"/>
              <a:t>sistema</a:t>
            </a:r>
            <a:r>
              <a:rPr lang="en-GB" sz="1400" dirty="0" smtClean="0"/>
              <a:t>:</a:t>
            </a:r>
            <a:endParaRPr lang="en-GB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011065" y="4799060"/>
            <a:ext cx="4565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4. </a:t>
            </a:r>
            <a:r>
              <a:rPr lang="en-GB" sz="1400" dirty="0" err="1" smtClean="0"/>
              <a:t>Zaustavljanje</a:t>
            </a:r>
            <a:r>
              <a:rPr lang="en-GB" sz="1400" dirty="0" smtClean="0"/>
              <a:t> backup-a </a:t>
            </a:r>
            <a:r>
              <a:rPr lang="en-GB" sz="1400" dirty="0" err="1" smtClean="0"/>
              <a:t>pg_backup_stop</a:t>
            </a:r>
            <a:r>
              <a:rPr lang="en-GB" sz="1400" dirty="0" smtClean="0"/>
              <a:t> </a:t>
            </a:r>
            <a:r>
              <a:rPr lang="en-GB" sz="1400" dirty="0" err="1" smtClean="0"/>
              <a:t>komandom</a:t>
            </a:r>
            <a:r>
              <a:rPr lang="en-GB" sz="1400" dirty="0" smtClean="0"/>
              <a:t>:</a:t>
            </a:r>
            <a:endParaRPr lang="en-GB" sz="1400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776" y="2768746"/>
            <a:ext cx="4960331" cy="914491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52" y="5106837"/>
            <a:ext cx="3096570" cy="1439242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07" y="3246065"/>
            <a:ext cx="4959350" cy="29861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777" y="3710101"/>
            <a:ext cx="3558792" cy="757242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703" y="5106837"/>
            <a:ext cx="3064867" cy="165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3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381" y="255134"/>
            <a:ext cx="11186445" cy="1036850"/>
          </a:xfrm>
        </p:spPr>
        <p:txBody>
          <a:bodyPr/>
          <a:lstStyle/>
          <a:p>
            <a:r>
              <a:rPr lang="en-GB" b="1" dirty="0" err="1"/>
              <a:t>Oporavak</a:t>
            </a:r>
            <a:r>
              <a:rPr lang="en-GB" b="1" dirty="0"/>
              <a:t> u </a:t>
            </a:r>
            <a:r>
              <a:rPr lang="en-GB" b="1" dirty="0" err="1"/>
              <a:t>tački</a:t>
            </a:r>
            <a:r>
              <a:rPr lang="en-GB" b="1" dirty="0"/>
              <a:t> </a:t>
            </a:r>
            <a:r>
              <a:rPr lang="en-GB" b="1" dirty="0" err="1"/>
              <a:t>vremena</a:t>
            </a:r>
            <a:r>
              <a:rPr lang="en-GB" b="1" dirty="0"/>
              <a:t>-Point-In-Time </a:t>
            </a:r>
            <a:r>
              <a:rPr lang="en-GB" b="1" dirty="0" smtClean="0"/>
              <a:t>Recovery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465" y="1828800"/>
            <a:ext cx="11835926" cy="4343400"/>
          </a:xfrm>
        </p:spPr>
        <p:txBody>
          <a:bodyPr>
            <a:normAutofit/>
          </a:bodyPr>
          <a:lstStyle/>
          <a:p>
            <a:r>
              <a:rPr lang="en-GB" sz="1800" dirty="0" smtClean="0"/>
              <a:t>Point-In-Time recovery je </a:t>
            </a:r>
            <a:r>
              <a:rPr lang="en-GB" sz="1800" dirty="0" err="1" smtClean="0"/>
              <a:t>proces</a:t>
            </a:r>
            <a:r>
              <a:rPr lang="en-GB" sz="1800" dirty="0" smtClean="0"/>
              <a:t> </a:t>
            </a:r>
            <a:r>
              <a:rPr lang="en-GB" sz="1800" dirty="0" err="1" smtClean="0"/>
              <a:t>koji</a:t>
            </a:r>
            <a:r>
              <a:rPr lang="en-GB" sz="1800" dirty="0" smtClean="0"/>
              <a:t> </a:t>
            </a:r>
            <a:r>
              <a:rPr lang="en-GB" sz="1800" dirty="0" err="1"/>
              <a:t>omogućava</a:t>
            </a:r>
            <a:r>
              <a:rPr lang="en-GB" sz="1800" dirty="0"/>
              <a:t> </a:t>
            </a:r>
            <a:r>
              <a:rPr lang="en-GB" sz="1800" dirty="0" err="1"/>
              <a:t>PostgreSQL</a:t>
            </a:r>
            <a:r>
              <a:rPr lang="en-GB" sz="1800" dirty="0"/>
              <a:t> </a:t>
            </a:r>
            <a:r>
              <a:rPr lang="en-GB" sz="1800" dirty="0" err="1"/>
              <a:t>bazi</a:t>
            </a:r>
            <a:r>
              <a:rPr lang="en-GB" sz="1800" dirty="0"/>
              <a:t> da se </a:t>
            </a:r>
            <a:r>
              <a:rPr lang="en-GB" sz="1800" dirty="0" err="1"/>
              <a:t>vrati</a:t>
            </a:r>
            <a:r>
              <a:rPr lang="en-GB" sz="1800" dirty="0"/>
              <a:t> </a:t>
            </a:r>
            <a:r>
              <a:rPr lang="en-GB" sz="1800" dirty="0" err="1"/>
              <a:t>na</a:t>
            </a:r>
            <a:r>
              <a:rPr lang="en-GB" sz="1800" dirty="0"/>
              <a:t> </a:t>
            </a:r>
            <a:r>
              <a:rPr lang="en-GB" sz="1800" dirty="0" err="1"/>
              <a:t>određenu</a:t>
            </a:r>
            <a:r>
              <a:rPr lang="en-GB" sz="1800" dirty="0"/>
              <a:t> </a:t>
            </a:r>
            <a:r>
              <a:rPr lang="en-GB" sz="1800" dirty="0" err="1"/>
              <a:t>tačku</a:t>
            </a:r>
            <a:r>
              <a:rPr lang="en-GB" sz="1800" dirty="0"/>
              <a:t> u </a:t>
            </a:r>
            <a:r>
              <a:rPr lang="en-GB" sz="1800" dirty="0" err="1"/>
              <a:t>vremenu</a:t>
            </a:r>
            <a:r>
              <a:rPr lang="en-GB" sz="1800" dirty="0"/>
              <a:t>, </a:t>
            </a:r>
            <a:r>
              <a:rPr lang="en-GB" sz="1800" dirty="0" err="1"/>
              <a:t>koristeći</a:t>
            </a:r>
            <a:r>
              <a:rPr lang="en-GB" sz="1800" dirty="0"/>
              <a:t> </a:t>
            </a:r>
            <a:r>
              <a:rPr lang="en-GB" sz="1800" dirty="0" err="1"/>
              <a:t>osnovni</a:t>
            </a:r>
            <a:r>
              <a:rPr lang="en-GB" sz="1800" dirty="0"/>
              <a:t> backup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arhivirane</a:t>
            </a:r>
            <a:r>
              <a:rPr lang="en-GB" sz="1800" dirty="0"/>
              <a:t> WAL </a:t>
            </a:r>
            <a:r>
              <a:rPr lang="en-GB" sz="1800" dirty="0" err="1"/>
              <a:t>logove</a:t>
            </a:r>
            <a:r>
              <a:rPr lang="en-GB" sz="1800" dirty="0"/>
              <a:t>. 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527" y="2438085"/>
            <a:ext cx="3760151" cy="128293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7" y="4119135"/>
            <a:ext cx="5251070" cy="245117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417" y="4119135"/>
            <a:ext cx="5426409" cy="24511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6931" y="3749803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Oštećenja</a:t>
            </a:r>
            <a:r>
              <a:rPr lang="en-GB" dirty="0" smtClean="0"/>
              <a:t>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913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561" y="255134"/>
            <a:ext cx="11707738" cy="1036850"/>
          </a:xfrm>
        </p:spPr>
        <p:txBody>
          <a:bodyPr/>
          <a:lstStyle/>
          <a:p>
            <a:r>
              <a:rPr lang="en-GB" dirty="0" err="1" smtClean="0"/>
              <a:t>Oporavak</a:t>
            </a:r>
            <a:r>
              <a:rPr lang="en-GB" dirty="0" smtClean="0"/>
              <a:t> u </a:t>
            </a:r>
            <a:r>
              <a:rPr lang="en-GB" dirty="0" err="1" smtClean="0"/>
              <a:t>tački</a:t>
            </a:r>
            <a:r>
              <a:rPr lang="en-GB" dirty="0" smtClean="0"/>
              <a:t> </a:t>
            </a:r>
            <a:r>
              <a:rPr lang="en-GB" dirty="0" err="1" smtClean="0"/>
              <a:t>vremena</a:t>
            </a:r>
            <a:r>
              <a:rPr lang="en-GB" dirty="0" smtClean="0"/>
              <a:t>-PITR </a:t>
            </a:r>
            <a:r>
              <a:rPr lang="en-GB" dirty="0" err="1" smtClean="0"/>
              <a:t>koraci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98206" y="1768979"/>
            <a:ext cx="2768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1.</a:t>
            </a:r>
            <a:r>
              <a:rPr lang="en-GB" b="1" dirty="0"/>
              <a:t> </a:t>
            </a:r>
            <a:r>
              <a:rPr lang="en-GB" b="1" dirty="0" err="1"/>
              <a:t>Zaustavljanje</a:t>
            </a:r>
            <a:r>
              <a:rPr lang="en-GB" b="1" dirty="0"/>
              <a:t> </a:t>
            </a:r>
            <a:r>
              <a:rPr lang="en-GB" b="1" dirty="0" err="1"/>
              <a:t>servera</a:t>
            </a:r>
            <a:endParaRPr lang="en-GB" dirty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71264" y="3620176"/>
            <a:ext cx="3583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2</a:t>
            </a:r>
            <a:r>
              <a:rPr lang="en-GB" b="1" dirty="0" smtClean="0"/>
              <a:t>.Postavljanje </a:t>
            </a:r>
            <a:r>
              <a:rPr lang="en-GB" b="1" dirty="0" err="1"/>
              <a:t>restore_command</a:t>
            </a:r>
            <a:endParaRPr lang="en-GB" dirty="0"/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323745" y="1765825"/>
            <a:ext cx="3602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  <a:r>
              <a:rPr lang="en-GB" dirty="0" smtClean="0"/>
              <a:t>.</a:t>
            </a:r>
            <a:r>
              <a:rPr lang="en-GB" b="1" dirty="0" smtClean="0"/>
              <a:t> </a:t>
            </a:r>
            <a:r>
              <a:rPr lang="en-GB" b="1" dirty="0" err="1"/>
              <a:t>Kreiranje</a:t>
            </a:r>
            <a:r>
              <a:rPr lang="en-GB" b="1" dirty="0"/>
              <a:t> </a:t>
            </a:r>
            <a:r>
              <a:rPr lang="en-GB" b="1" dirty="0" err="1"/>
              <a:t>recovery.signal</a:t>
            </a:r>
            <a:r>
              <a:rPr lang="en-GB" b="1" dirty="0"/>
              <a:t> </a:t>
            </a:r>
            <a:r>
              <a:rPr lang="en-GB" b="1" dirty="0" err="1"/>
              <a:t>fajla</a:t>
            </a:r>
            <a:endParaRPr lang="en-GB" dirty="0"/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443388" y="3462767"/>
            <a:ext cx="3704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  <a:r>
              <a:rPr lang="en-GB" dirty="0" smtClean="0"/>
              <a:t>.</a:t>
            </a:r>
            <a:r>
              <a:rPr lang="en-GB" b="1" dirty="0" smtClean="0"/>
              <a:t> </a:t>
            </a:r>
            <a:r>
              <a:rPr lang="en-GB" b="1" dirty="0" err="1"/>
              <a:t>Pokretanje</a:t>
            </a:r>
            <a:r>
              <a:rPr lang="en-GB" b="1" dirty="0"/>
              <a:t> </a:t>
            </a:r>
            <a:r>
              <a:rPr lang="en-GB" b="1" dirty="0" err="1"/>
              <a:t>servera</a:t>
            </a:r>
            <a:r>
              <a:rPr lang="en-GB" b="1" dirty="0"/>
              <a:t> </a:t>
            </a:r>
            <a:r>
              <a:rPr lang="en-GB" b="1" dirty="0" err="1"/>
              <a:t>za</a:t>
            </a:r>
            <a:r>
              <a:rPr lang="en-GB" b="1" dirty="0"/>
              <a:t> </a:t>
            </a:r>
            <a:r>
              <a:rPr lang="en-GB" b="1" dirty="0" err="1"/>
              <a:t>oporavak</a:t>
            </a:r>
            <a:endParaRPr lang="en-GB" dirty="0"/>
          </a:p>
          <a:p>
            <a:endParaRPr lang="en-GB" dirty="0"/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61" y="2299075"/>
            <a:ext cx="5677451" cy="1048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83" y="4354652"/>
            <a:ext cx="5661025" cy="1866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559" y="2394670"/>
            <a:ext cx="5539740" cy="6740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860" y="4109099"/>
            <a:ext cx="5731510" cy="23609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9519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286" y="255134"/>
            <a:ext cx="11716284" cy="1036850"/>
          </a:xfrm>
        </p:spPr>
        <p:txBody>
          <a:bodyPr/>
          <a:lstStyle/>
          <a:p>
            <a:r>
              <a:rPr lang="en-GB" dirty="0" smtClean="0"/>
              <a:t>PITR-</a:t>
            </a:r>
            <a:r>
              <a:rPr lang="en-GB" dirty="0" err="1" smtClean="0"/>
              <a:t>Uspešan</a:t>
            </a:r>
            <a:r>
              <a:rPr lang="en-GB" dirty="0" smtClean="0"/>
              <a:t> </a:t>
            </a:r>
            <a:r>
              <a:rPr lang="en-GB" dirty="0" err="1" smtClean="0"/>
              <a:t>oporavak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651" y="1555334"/>
            <a:ext cx="11297541" cy="4343400"/>
          </a:xfrm>
        </p:spPr>
        <p:txBody>
          <a:bodyPr>
            <a:normAutofit/>
          </a:bodyPr>
          <a:lstStyle/>
          <a:p>
            <a:r>
              <a:rPr lang="en-GB" sz="1600" dirty="0" err="1" smtClean="0"/>
              <a:t>Nakon</a:t>
            </a:r>
            <a:r>
              <a:rPr lang="en-GB" sz="1600" dirty="0" smtClean="0"/>
              <a:t> </a:t>
            </a:r>
            <a:r>
              <a:rPr lang="en-GB" sz="1600" dirty="0" err="1" smtClean="0"/>
              <a:t>oštećenja</a:t>
            </a:r>
            <a:r>
              <a:rPr lang="en-GB" sz="1800" dirty="0" smtClean="0"/>
              <a:t>:</a:t>
            </a:r>
            <a:endParaRPr lang="en-GB" sz="18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86" y="1922370"/>
            <a:ext cx="4030268" cy="23526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91428" y="1583816"/>
            <a:ext cx="2922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 smtClean="0"/>
              <a:t>Nakon</a:t>
            </a:r>
            <a:r>
              <a:rPr lang="en-GB" sz="1600" dirty="0" smtClean="0"/>
              <a:t> </a:t>
            </a:r>
            <a:r>
              <a:rPr lang="en-GB" sz="1600" dirty="0" err="1" smtClean="0"/>
              <a:t>uspešnog</a:t>
            </a:r>
            <a:r>
              <a:rPr lang="en-GB" sz="1600" dirty="0" smtClean="0"/>
              <a:t> </a:t>
            </a:r>
            <a:r>
              <a:rPr lang="en-GB" sz="1600" dirty="0" err="1" smtClean="0"/>
              <a:t>oporavka</a:t>
            </a:r>
            <a:endParaRPr lang="en-GB" sz="1600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86" y="4381500"/>
            <a:ext cx="4030268" cy="24765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972" y="4381500"/>
            <a:ext cx="4623275" cy="235258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28" y="2102265"/>
            <a:ext cx="4584820" cy="214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9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Sadržaj</a:t>
            </a:r>
            <a:endParaRPr lang="en-US" dirty="0"/>
          </a:p>
        </p:txBody>
      </p:sp>
      <p:graphicFrame>
        <p:nvGraphicFramePr>
          <p:cNvPr id="6" name="Content Placeholder 5" descr="Basic Chevron Process diagram showing 4 steps arranged from left to righ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66448"/>
              </p:ext>
            </p:extLst>
          </p:nvPr>
        </p:nvGraphicFramePr>
        <p:xfrm>
          <a:off x="94004" y="1828799"/>
          <a:ext cx="11699192" cy="4845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4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748" y="255134"/>
            <a:ext cx="11280448" cy="1036850"/>
          </a:xfrm>
        </p:spPr>
        <p:txBody>
          <a:bodyPr/>
          <a:lstStyle/>
          <a:p>
            <a:r>
              <a:rPr lang="en-GB" dirty="0" err="1" smtClean="0"/>
              <a:t>Vremenske</a:t>
            </a:r>
            <a:r>
              <a:rPr lang="en-GB" dirty="0" smtClean="0"/>
              <a:t> </a:t>
            </a:r>
            <a:r>
              <a:rPr lang="en-GB" dirty="0" err="1" smtClean="0"/>
              <a:t>linije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561" y="1828800"/>
            <a:ext cx="11665009" cy="4343400"/>
          </a:xfrm>
        </p:spPr>
        <p:txBody>
          <a:bodyPr>
            <a:normAutofit/>
          </a:bodyPr>
          <a:lstStyle/>
          <a:p>
            <a:r>
              <a:rPr lang="en-GB" sz="1800" dirty="0" err="1"/>
              <a:t>Vremenske</a:t>
            </a:r>
            <a:r>
              <a:rPr lang="en-GB" sz="1800" dirty="0"/>
              <a:t> </a:t>
            </a:r>
            <a:r>
              <a:rPr lang="en-GB" sz="1800" dirty="0" err="1"/>
              <a:t>linije</a:t>
            </a:r>
            <a:r>
              <a:rPr lang="en-GB" sz="1800" dirty="0"/>
              <a:t> u </a:t>
            </a:r>
            <a:r>
              <a:rPr lang="en-GB" sz="1800" dirty="0" err="1"/>
              <a:t>PostgreSQL</a:t>
            </a:r>
            <a:r>
              <a:rPr lang="en-GB" sz="1800" dirty="0"/>
              <a:t>-u </a:t>
            </a:r>
            <a:r>
              <a:rPr lang="en-GB" sz="1800" dirty="0" err="1"/>
              <a:t>su</a:t>
            </a:r>
            <a:r>
              <a:rPr lang="en-GB" sz="1800" dirty="0"/>
              <a:t> </a:t>
            </a:r>
            <a:r>
              <a:rPr lang="en-GB" sz="1800" dirty="0" err="1"/>
              <a:t>serije</a:t>
            </a:r>
            <a:r>
              <a:rPr lang="en-GB" sz="1800" dirty="0"/>
              <a:t> WAL </a:t>
            </a:r>
            <a:r>
              <a:rPr lang="en-GB" sz="1800" dirty="0" err="1"/>
              <a:t>zapisa</a:t>
            </a:r>
            <a:r>
              <a:rPr lang="en-GB" sz="1800" dirty="0"/>
              <a:t> </a:t>
            </a:r>
            <a:r>
              <a:rPr lang="en-GB" sz="1800" dirty="0" err="1"/>
              <a:t>koje</a:t>
            </a:r>
            <a:r>
              <a:rPr lang="en-GB" sz="1800" dirty="0"/>
              <a:t> se </a:t>
            </a:r>
            <a:r>
              <a:rPr lang="en-GB" sz="1800" dirty="0" err="1"/>
              <a:t>kreiraju</a:t>
            </a:r>
            <a:r>
              <a:rPr lang="en-GB" sz="1800" dirty="0"/>
              <a:t> </a:t>
            </a:r>
            <a:r>
              <a:rPr lang="en-GB" sz="1800" dirty="0" err="1"/>
              <a:t>nakon</a:t>
            </a:r>
            <a:r>
              <a:rPr lang="en-GB" sz="1800" dirty="0"/>
              <a:t> </a:t>
            </a:r>
            <a:r>
              <a:rPr lang="en-GB" sz="1800" dirty="0" err="1"/>
              <a:t>oporavka</a:t>
            </a:r>
            <a:r>
              <a:rPr lang="en-GB" sz="1800" dirty="0"/>
              <a:t> </a:t>
            </a:r>
            <a:r>
              <a:rPr lang="en-GB" sz="1800" dirty="0" err="1"/>
              <a:t>baze</a:t>
            </a:r>
            <a:r>
              <a:rPr lang="en-GB" sz="1800" dirty="0"/>
              <a:t> </a:t>
            </a:r>
            <a:r>
              <a:rPr lang="en-GB" sz="1800" dirty="0" err="1"/>
              <a:t>podataka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omogućavaju</a:t>
            </a:r>
            <a:r>
              <a:rPr lang="en-GB" sz="1800" dirty="0"/>
              <a:t> </a:t>
            </a:r>
            <a:r>
              <a:rPr lang="en-GB" sz="1800" dirty="0" err="1"/>
              <a:t>vraćanje</a:t>
            </a:r>
            <a:r>
              <a:rPr lang="en-GB" sz="1800" dirty="0"/>
              <a:t> </a:t>
            </a:r>
            <a:r>
              <a:rPr lang="en-GB" sz="1800" dirty="0" err="1"/>
              <a:t>na</a:t>
            </a:r>
            <a:r>
              <a:rPr lang="en-GB" sz="1800" dirty="0"/>
              <a:t> </a:t>
            </a:r>
            <a:r>
              <a:rPr lang="en-GB" sz="1800" dirty="0" err="1"/>
              <a:t>prethodna</a:t>
            </a:r>
            <a:r>
              <a:rPr lang="en-GB" sz="1800" dirty="0"/>
              <a:t> </a:t>
            </a:r>
            <a:r>
              <a:rPr lang="en-GB" sz="1800" dirty="0" err="1"/>
              <a:t>stanja</a:t>
            </a:r>
            <a:r>
              <a:rPr lang="en-GB" sz="1800" dirty="0"/>
              <a:t>, </a:t>
            </a:r>
            <a:r>
              <a:rPr lang="en-GB" sz="1800" dirty="0" err="1"/>
              <a:t>identifikujući</a:t>
            </a:r>
            <a:r>
              <a:rPr lang="en-GB" sz="1800" dirty="0"/>
              <a:t> </a:t>
            </a:r>
            <a:r>
              <a:rPr lang="en-GB" sz="1800" dirty="0" err="1"/>
              <a:t>različite</a:t>
            </a:r>
            <a:r>
              <a:rPr lang="en-GB" sz="1800" dirty="0"/>
              <a:t> </a:t>
            </a:r>
            <a:r>
              <a:rPr lang="en-GB" sz="1800" dirty="0" err="1"/>
              <a:t>sesije</a:t>
            </a:r>
            <a:r>
              <a:rPr lang="en-GB" sz="1800" dirty="0"/>
              <a:t> </a:t>
            </a:r>
            <a:r>
              <a:rPr lang="en-GB" sz="1800" dirty="0" err="1"/>
              <a:t>oporavka</a:t>
            </a:r>
            <a:r>
              <a:rPr lang="en-GB" sz="1800" dirty="0"/>
              <a:t>..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67" y="4732042"/>
            <a:ext cx="6392254" cy="10876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849" y="2553656"/>
            <a:ext cx="5354320" cy="89884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849" y="3694677"/>
            <a:ext cx="5280660" cy="6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7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197" y="255134"/>
            <a:ext cx="11690647" cy="1036850"/>
          </a:xfrm>
        </p:spPr>
        <p:txBody>
          <a:bodyPr/>
          <a:lstStyle/>
          <a:p>
            <a:r>
              <a:rPr lang="en-GB" dirty="0" err="1"/>
              <a:t>Vremenske</a:t>
            </a:r>
            <a:r>
              <a:rPr lang="en-GB" dirty="0"/>
              <a:t> </a:t>
            </a:r>
            <a:r>
              <a:rPr lang="en-GB" dirty="0" err="1"/>
              <a:t>linije</a:t>
            </a:r>
            <a:r>
              <a:rPr lang="en-GB" dirty="0"/>
              <a:t> 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27" y="2423017"/>
            <a:ext cx="3280552" cy="2149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120427" y="1969943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Nakon</a:t>
            </a:r>
            <a:r>
              <a:rPr lang="en-GB" dirty="0" smtClean="0"/>
              <a:t> </a:t>
            </a:r>
            <a:r>
              <a:rPr lang="en-GB" dirty="0" err="1" smtClean="0"/>
              <a:t>oštećenja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692" y="2423017"/>
            <a:ext cx="5105509" cy="37661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3888338" y="1969943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Oporavak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356" y="2531167"/>
            <a:ext cx="2910840" cy="17221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8861989" y="1969943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Nakon</a:t>
            </a:r>
            <a:r>
              <a:rPr lang="en-GB" dirty="0" smtClean="0"/>
              <a:t> </a:t>
            </a:r>
            <a:r>
              <a:rPr lang="en-GB" dirty="0" err="1" smtClean="0"/>
              <a:t>oporavka</a:t>
            </a:r>
            <a:r>
              <a:rPr lang="en-GB" dirty="0" smtClean="0"/>
              <a:t>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20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89" y="255134"/>
            <a:ext cx="11100987" cy="103685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dirty="0" err="1" smtClean="0"/>
              <a:t>Kreiranja</a:t>
            </a:r>
            <a:r>
              <a:rPr lang="en-GB" dirty="0" smtClean="0"/>
              <a:t> Backup-a </a:t>
            </a:r>
            <a:r>
              <a:rPr lang="en-GB" dirty="0" err="1"/>
              <a:t>i</a:t>
            </a:r>
            <a:r>
              <a:rPr lang="en-GB" dirty="0" smtClean="0"/>
              <a:t> Restore-a </a:t>
            </a:r>
            <a:r>
              <a:rPr lang="en-GB" dirty="0" err="1" smtClean="0"/>
              <a:t>korišćenjem</a:t>
            </a:r>
            <a:r>
              <a:rPr lang="en-GB" dirty="0" smtClean="0"/>
              <a:t> </a:t>
            </a:r>
            <a:r>
              <a:rPr lang="en-GB" dirty="0" err="1"/>
              <a:t>pgAdmin</a:t>
            </a:r>
            <a:r>
              <a:rPr lang="en-GB" dirty="0"/>
              <a:t> 4 </a:t>
            </a:r>
            <a:r>
              <a:rPr lang="en-GB" dirty="0" err="1"/>
              <a:t>a</a:t>
            </a:r>
            <a:r>
              <a:rPr lang="en-GB" dirty="0" err="1" smtClean="0"/>
              <a:t>lata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80" y="1469877"/>
            <a:ext cx="11220628" cy="4343400"/>
          </a:xfrm>
        </p:spPr>
        <p:txBody>
          <a:bodyPr>
            <a:normAutofit/>
          </a:bodyPr>
          <a:lstStyle/>
          <a:p>
            <a:r>
              <a:rPr lang="en-GB" sz="1400" dirty="0"/>
              <a:t>Backup </a:t>
            </a:r>
            <a:r>
              <a:rPr lang="en-GB" sz="1400" dirty="0" err="1"/>
              <a:t>i</a:t>
            </a:r>
            <a:r>
              <a:rPr lang="en-GB" sz="1400" dirty="0"/>
              <a:t> restore </a:t>
            </a:r>
            <a:r>
              <a:rPr lang="en-GB" sz="1400" dirty="0" err="1"/>
              <a:t>baze</a:t>
            </a:r>
            <a:r>
              <a:rPr lang="en-GB" sz="1400" dirty="0"/>
              <a:t> </a:t>
            </a:r>
            <a:r>
              <a:rPr lang="en-GB" sz="1400" dirty="0" err="1"/>
              <a:t>podataka</a:t>
            </a:r>
            <a:r>
              <a:rPr lang="en-GB" sz="1400" dirty="0"/>
              <a:t> </a:t>
            </a:r>
            <a:r>
              <a:rPr lang="en-GB" sz="1400" dirty="0" err="1"/>
              <a:t>kod</a:t>
            </a:r>
            <a:r>
              <a:rPr lang="en-GB" sz="1400" dirty="0"/>
              <a:t> </a:t>
            </a:r>
            <a:r>
              <a:rPr lang="en-GB" sz="1400" dirty="0" err="1"/>
              <a:t>PostgreSQL</a:t>
            </a:r>
            <a:r>
              <a:rPr lang="en-GB" sz="1400" dirty="0"/>
              <a:t> </a:t>
            </a:r>
            <a:r>
              <a:rPr lang="en-GB" sz="1400" dirty="0" err="1"/>
              <a:t>moguće</a:t>
            </a:r>
            <a:r>
              <a:rPr lang="en-GB" sz="1400" dirty="0"/>
              <a:t> je </a:t>
            </a:r>
            <a:r>
              <a:rPr lang="en-GB" sz="1400" dirty="0" err="1"/>
              <a:t>kreirati</a:t>
            </a:r>
            <a:r>
              <a:rPr lang="en-GB" sz="1400" dirty="0"/>
              <a:t> </a:t>
            </a:r>
            <a:r>
              <a:rPr lang="en-GB" sz="1400" dirty="0" err="1"/>
              <a:t>i</a:t>
            </a:r>
            <a:r>
              <a:rPr lang="en-GB" sz="1400" dirty="0"/>
              <a:t> </a:t>
            </a:r>
            <a:r>
              <a:rPr lang="en-GB" sz="1400" dirty="0" err="1"/>
              <a:t>direktno</a:t>
            </a:r>
            <a:r>
              <a:rPr lang="en-GB" sz="1400" dirty="0"/>
              <a:t> </a:t>
            </a:r>
            <a:r>
              <a:rPr lang="en-GB" sz="1400" dirty="0" err="1" smtClean="0"/>
              <a:t>korišćenjem</a:t>
            </a:r>
            <a:r>
              <a:rPr lang="en-GB" sz="1400" dirty="0" smtClean="0"/>
              <a:t> </a:t>
            </a:r>
            <a:r>
              <a:rPr lang="en-GB" sz="1400" dirty="0" err="1"/>
              <a:t>pgAdmin</a:t>
            </a:r>
            <a:r>
              <a:rPr lang="en-GB" sz="1400" dirty="0"/>
              <a:t> 4 </a:t>
            </a:r>
            <a:r>
              <a:rPr lang="en-GB" sz="1400" dirty="0" err="1"/>
              <a:t>alata</a:t>
            </a:r>
            <a:r>
              <a:rPr lang="en-GB" sz="1400" dirty="0"/>
              <a:t>. </a:t>
            </a:r>
            <a:endParaRPr lang="en-GB" sz="1400" dirty="0" smtClean="0"/>
          </a:p>
          <a:p>
            <a:endParaRPr lang="en-GB" sz="18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519" y="1751616"/>
            <a:ext cx="4308146" cy="2412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759" y="1811709"/>
            <a:ext cx="4925051" cy="198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Content Placeholder 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599" y="4254074"/>
            <a:ext cx="3674692" cy="21962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697" y="4345943"/>
            <a:ext cx="4323103" cy="2412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/>
          <p:cNvSpPr txBox="1"/>
          <p:nvPr/>
        </p:nvSpPr>
        <p:spPr>
          <a:xfrm>
            <a:off x="462557" y="1820255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Backup:</a:t>
            </a:r>
            <a:endParaRPr lang="en-GB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402402" y="3925577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Restore: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503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198" y="1548844"/>
            <a:ext cx="6005843" cy="2560320"/>
          </a:xfrm>
        </p:spPr>
        <p:txBody>
          <a:bodyPr/>
          <a:lstStyle/>
          <a:p>
            <a:r>
              <a:rPr lang="en-US" dirty="0" err="1" smtClean="0"/>
              <a:t>Zaključak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7" r="208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9543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198" y="1548844"/>
            <a:ext cx="6005843" cy="2560320"/>
          </a:xfrm>
        </p:spPr>
        <p:txBody>
          <a:bodyPr/>
          <a:lstStyle/>
          <a:p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pažnji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734" y="4572000"/>
            <a:ext cx="5120640" cy="1600200"/>
          </a:xfrm>
        </p:spPr>
        <p:txBody>
          <a:bodyPr/>
          <a:lstStyle/>
          <a:p>
            <a:r>
              <a:rPr lang="en-US" dirty="0" smtClean="0"/>
              <a:t>Sara </a:t>
            </a:r>
            <a:r>
              <a:rPr lang="en-US" dirty="0" err="1" smtClean="0"/>
              <a:t>Savić</a:t>
            </a:r>
            <a:r>
              <a:rPr lang="en-US" dirty="0" smtClean="0"/>
              <a:t>, 1758.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7" r="208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235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286" y="263680"/>
            <a:ext cx="11639372" cy="1036850"/>
          </a:xfrm>
        </p:spPr>
        <p:txBody>
          <a:bodyPr/>
          <a:lstStyle/>
          <a:p>
            <a:r>
              <a:rPr lang="en-GB" dirty="0" smtClean="0"/>
              <a:t>Backup/Restore </a:t>
            </a:r>
            <a:r>
              <a:rPr lang="en-GB" dirty="0" err="1" smtClean="0"/>
              <a:t>kod</a:t>
            </a:r>
            <a:r>
              <a:rPr lang="en-GB" dirty="0" smtClean="0"/>
              <a:t> </a:t>
            </a:r>
            <a:r>
              <a:rPr lang="en-GB" dirty="0" err="1" smtClean="0"/>
              <a:t>relacionih</a:t>
            </a:r>
            <a:r>
              <a:rPr lang="en-GB" dirty="0" smtClean="0"/>
              <a:t> </a:t>
            </a:r>
            <a:r>
              <a:rPr lang="en-GB" dirty="0" err="1" smtClean="0"/>
              <a:t>baza</a:t>
            </a:r>
            <a:r>
              <a:rPr lang="en-GB" dirty="0" smtClean="0"/>
              <a:t> </a:t>
            </a:r>
            <a:r>
              <a:rPr lang="en-GB" dirty="0" err="1" smtClean="0"/>
              <a:t>podataka-Definicije</a:t>
            </a:r>
            <a:r>
              <a:rPr lang="en-GB" dirty="0" smtClean="0"/>
              <a:t> </a:t>
            </a:r>
            <a:r>
              <a:rPr lang="en-GB" dirty="0" err="1" smtClean="0"/>
              <a:t>pojmova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16" y="1740877"/>
            <a:ext cx="11571005" cy="4711198"/>
          </a:xfrm>
        </p:spPr>
        <p:txBody>
          <a:bodyPr>
            <a:normAutofit fontScale="92500" lnSpcReduction="10000"/>
          </a:bodyPr>
          <a:lstStyle/>
          <a:p>
            <a:r>
              <a:rPr lang="en-GB" i="1" dirty="0"/>
              <a:t>Backup </a:t>
            </a:r>
            <a:r>
              <a:rPr lang="en-GB" i="1" dirty="0" err="1"/>
              <a:t>baze</a:t>
            </a:r>
            <a:r>
              <a:rPr lang="en-GB" i="1" dirty="0"/>
              <a:t> </a:t>
            </a:r>
            <a:r>
              <a:rPr lang="en-GB" i="1" dirty="0" err="1"/>
              <a:t>podataka</a:t>
            </a:r>
            <a:r>
              <a:rPr lang="en-GB" i="1" dirty="0"/>
              <a:t> </a:t>
            </a:r>
            <a:r>
              <a:rPr lang="en-GB" i="1" dirty="0" err="1"/>
              <a:t>predstavlja</a:t>
            </a:r>
            <a:r>
              <a:rPr lang="en-GB" i="1" dirty="0"/>
              <a:t> </a:t>
            </a:r>
            <a:r>
              <a:rPr lang="en-GB" i="1" dirty="0" err="1"/>
              <a:t>proces</a:t>
            </a:r>
            <a:r>
              <a:rPr lang="en-GB" i="1" dirty="0"/>
              <a:t> </a:t>
            </a:r>
            <a:r>
              <a:rPr lang="en-GB" i="1" dirty="0" err="1"/>
              <a:t>kreiranja</a:t>
            </a:r>
            <a:r>
              <a:rPr lang="en-GB" i="1" dirty="0"/>
              <a:t>, </a:t>
            </a:r>
            <a:r>
              <a:rPr lang="en-GB" i="1" dirty="0" err="1"/>
              <a:t>održavanja</a:t>
            </a:r>
            <a:r>
              <a:rPr lang="en-GB" i="1" dirty="0"/>
              <a:t> </a:t>
            </a:r>
            <a:r>
              <a:rPr lang="en-GB" i="1" dirty="0" err="1"/>
              <a:t>i</a:t>
            </a:r>
            <a:r>
              <a:rPr lang="en-GB" i="1" dirty="0"/>
              <a:t> </a:t>
            </a:r>
            <a:r>
              <a:rPr lang="en-GB" i="1" dirty="0" err="1"/>
              <a:t>čuvanja</a:t>
            </a:r>
            <a:r>
              <a:rPr lang="en-GB" i="1" dirty="0"/>
              <a:t> </a:t>
            </a:r>
            <a:r>
              <a:rPr lang="en-GB" i="1" dirty="0" err="1"/>
              <a:t>kopija</a:t>
            </a:r>
            <a:r>
              <a:rPr lang="en-GB" i="1" dirty="0"/>
              <a:t> </a:t>
            </a:r>
            <a:r>
              <a:rPr lang="en-GB" i="1" dirty="0" err="1"/>
              <a:t>podataka</a:t>
            </a:r>
            <a:r>
              <a:rPr lang="en-GB" i="1" dirty="0"/>
              <a:t> u </a:t>
            </a:r>
            <a:r>
              <a:rPr lang="en-GB" i="1" dirty="0" err="1"/>
              <a:t>slučaju</a:t>
            </a:r>
            <a:r>
              <a:rPr lang="en-GB" i="1" dirty="0"/>
              <a:t> </a:t>
            </a:r>
            <a:r>
              <a:rPr lang="en-GB" i="1" dirty="0" err="1"/>
              <a:t>njihovog</a:t>
            </a:r>
            <a:r>
              <a:rPr lang="en-GB" i="1" dirty="0"/>
              <a:t> </a:t>
            </a:r>
            <a:r>
              <a:rPr lang="en-GB" i="1" dirty="0" err="1"/>
              <a:t>gubitka</a:t>
            </a:r>
            <a:r>
              <a:rPr lang="en-GB" i="1" dirty="0"/>
              <a:t> </a:t>
            </a:r>
            <a:r>
              <a:rPr lang="en-GB" i="1" dirty="0" err="1"/>
              <a:t>ili</a:t>
            </a:r>
            <a:r>
              <a:rPr lang="en-GB" i="1" dirty="0"/>
              <a:t> </a:t>
            </a:r>
            <a:r>
              <a:rPr lang="en-GB" i="1" dirty="0" err="1" smtClean="0"/>
              <a:t>oštećenja</a:t>
            </a:r>
            <a:r>
              <a:rPr lang="en-GB" i="1" dirty="0" smtClean="0"/>
              <a:t>.</a:t>
            </a:r>
          </a:p>
          <a:p>
            <a:endParaRPr lang="en-GB" i="1" dirty="0"/>
          </a:p>
          <a:p>
            <a:endParaRPr lang="en-GB" i="1" dirty="0" smtClean="0"/>
          </a:p>
          <a:p>
            <a:endParaRPr lang="en-GB" i="1" dirty="0"/>
          </a:p>
          <a:p>
            <a:endParaRPr lang="en-GB" i="1" dirty="0" smtClean="0"/>
          </a:p>
          <a:p>
            <a:endParaRPr lang="en-GB" i="1" dirty="0" smtClean="0"/>
          </a:p>
          <a:p>
            <a:endParaRPr lang="en-GB" i="1" dirty="0"/>
          </a:p>
          <a:p>
            <a:r>
              <a:rPr lang="en-GB" i="1" dirty="0" smtClean="0"/>
              <a:t>Restore </a:t>
            </a:r>
            <a:r>
              <a:rPr lang="en-GB" i="1" dirty="0" err="1" smtClean="0"/>
              <a:t>predstavlja</a:t>
            </a:r>
            <a:r>
              <a:rPr lang="en-GB" i="1" dirty="0" smtClean="0"/>
              <a:t> </a:t>
            </a:r>
            <a:r>
              <a:rPr lang="en-GB" i="1" dirty="0" err="1" smtClean="0"/>
              <a:t>proces</a:t>
            </a:r>
            <a:r>
              <a:rPr lang="en-GB" i="1" dirty="0" smtClean="0"/>
              <a:t> u </a:t>
            </a:r>
            <a:r>
              <a:rPr lang="en-GB" i="1" dirty="0" err="1" smtClean="0"/>
              <a:t>kom</a:t>
            </a:r>
            <a:r>
              <a:rPr lang="en-GB" i="1" dirty="0" smtClean="0"/>
              <a:t> </a:t>
            </a:r>
            <a:r>
              <a:rPr lang="en-GB" i="1" dirty="0"/>
              <a:t>se </a:t>
            </a:r>
            <a:r>
              <a:rPr lang="en-GB" i="1" dirty="0" err="1"/>
              <a:t>kopirani</a:t>
            </a:r>
            <a:r>
              <a:rPr lang="en-GB" i="1" dirty="0"/>
              <a:t> </a:t>
            </a:r>
            <a:r>
              <a:rPr lang="en-GB" i="1" dirty="0" err="1"/>
              <a:t>siguronosni</a:t>
            </a:r>
            <a:r>
              <a:rPr lang="en-GB" i="1" dirty="0"/>
              <a:t> </a:t>
            </a:r>
            <a:r>
              <a:rPr lang="en-GB" i="1" dirty="0" err="1"/>
              <a:t>podaci</a:t>
            </a:r>
            <a:r>
              <a:rPr lang="en-GB" i="1" dirty="0"/>
              <a:t> </a:t>
            </a:r>
            <a:r>
              <a:rPr lang="en-GB" i="1" dirty="0" err="1"/>
              <a:t>sa</a:t>
            </a:r>
            <a:r>
              <a:rPr lang="en-GB" i="1" dirty="0"/>
              <a:t> </a:t>
            </a:r>
            <a:r>
              <a:rPr lang="en-GB" i="1" dirty="0" err="1"/>
              <a:t>sekundarnog</a:t>
            </a:r>
            <a:r>
              <a:rPr lang="en-GB" i="1" dirty="0"/>
              <a:t> </a:t>
            </a:r>
            <a:r>
              <a:rPr lang="en-GB" i="1" dirty="0" err="1"/>
              <a:t>skladišta</a:t>
            </a:r>
            <a:r>
              <a:rPr lang="en-GB" i="1" dirty="0"/>
              <a:t> </a:t>
            </a:r>
            <a:r>
              <a:rPr lang="en-GB" i="1" dirty="0" err="1"/>
              <a:t>vraćaju</a:t>
            </a:r>
            <a:r>
              <a:rPr lang="en-GB" i="1" dirty="0"/>
              <a:t> </a:t>
            </a:r>
            <a:r>
              <a:rPr lang="en-GB" i="1" dirty="0" err="1"/>
              <a:t>na</a:t>
            </a:r>
            <a:r>
              <a:rPr lang="en-GB" i="1" dirty="0"/>
              <a:t> </a:t>
            </a:r>
            <a:r>
              <a:rPr lang="en-GB" i="1" dirty="0" err="1"/>
              <a:t>originalnu</a:t>
            </a:r>
            <a:r>
              <a:rPr lang="en-GB" i="1" dirty="0"/>
              <a:t> </a:t>
            </a:r>
            <a:r>
              <a:rPr lang="en-GB" i="1" dirty="0" err="1"/>
              <a:t>lokaciju</a:t>
            </a:r>
            <a:r>
              <a:rPr lang="en-GB" i="1" dirty="0"/>
              <a:t> </a:t>
            </a:r>
            <a:r>
              <a:rPr lang="en-GB" i="1" dirty="0" err="1"/>
              <a:t>ili</a:t>
            </a:r>
            <a:r>
              <a:rPr lang="en-GB" i="1" dirty="0"/>
              <a:t> </a:t>
            </a:r>
            <a:r>
              <a:rPr lang="en-GB" i="1" dirty="0" err="1"/>
              <a:t>na</a:t>
            </a:r>
            <a:r>
              <a:rPr lang="en-GB" i="1" dirty="0"/>
              <a:t> </a:t>
            </a:r>
            <a:r>
              <a:rPr lang="en-GB" i="1" dirty="0" err="1"/>
              <a:t>novu</a:t>
            </a:r>
            <a:r>
              <a:rPr lang="en-GB" i="1" dirty="0"/>
              <a:t> </a:t>
            </a:r>
            <a:r>
              <a:rPr lang="en-GB" i="1" dirty="0" err="1" smtClean="0"/>
              <a:t>lokaciju;ključan</a:t>
            </a:r>
            <a:r>
              <a:rPr lang="en-GB" i="1" dirty="0" smtClean="0"/>
              <a:t> </a:t>
            </a:r>
            <a:r>
              <a:rPr lang="en-GB" i="1" dirty="0" err="1"/>
              <a:t>za</a:t>
            </a:r>
            <a:r>
              <a:rPr lang="en-GB" i="1" dirty="0"/>
              <a:t> </a:t>
            </a:r>
            <a:r>
              <a:rPr lang="en-GB" i="1" dirty="0" err="1"/>
              <a:t>očuvanje</a:t>
            </a:r>
            <a:r>
              <a:rPr lang="en-GB" i="1" dirty="0"/>
              <a:t> </a:t>
            </a:r>
            <a:r>
              <a:rPr lang="en-GB" i="1" dirty="0" err="1"/>
              <a:t>integriteta</a:t>
            </a:r>
            <a:r>
              <a:rPr lang="en-GB" i="1" dirty="0"/>
              <a:t> </a:t>
            </a:r>
            <a:r>
              <a:rPr lang="en-GB" i="1" dirty="0" err="1"/>
              <a:t>i</a:t>
            </a:r>
            <a:r>
              <a:rPr lang="en-GB" i="1" dirty="0"/>
              <a:t> </a:t>
            </a:r>
            <a:r>
              <a:rPr lang="en-GB" i="1" dirty="0" err="1"/>
              <a:t>funkcionalnosti</a:t>
            </a:r>
            <a:r>
              <a:rPr lang="en-GB" i="1" dirty="0"/>
              <a:t> </a:t>
            </a:r>
            <a:r>
              <a:rPr lang="en-GB" i="1" dirty="0" err="1"/>
              <a:t>sistema</a:t>
            </a:r>
            <a:r>
              <a:rPr lang="en-GB" i="1" dirty="0"/>
              <a:t>.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i="1" dirty="0" smtClean="0"/>
          </a:p>
        </p:txBody>
      </p:sp>
      <p:graphicFrame>
        <p:nvGraphicFramePr>
          <p:cNvPr id="4" name="Content Placeholder 4" descr="SmartArt graphic">
            <a:extLst>
              <a:ext uri="{FF2B5EF4-FFF2-40B4-BE49-F238E27FC236}">
                <a16:creationId xmlns="" xmlns:a16="http://schemas.microsoft.com/office/drawing/2014/main" id="{21A182E9-AC38-4344-9247-5AB4B8F03A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7083044"/>
              </p:ext>
            </p:extLst>
          </p:nvPr>
        </p:nvGraphicFramePr>
        <p:xfrm>
          <a:off x="6591300" y="2470127"/>
          <a:ext cx="4366846" cy="2471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 descr="SmartArt graphic">
            <a:extLst>
              <a:ext uri="{FF2B5EF4-FFF2-40B4-BE49-F238E27FC236}">
                <a16:creationId xmlns="" xmlns:a16="http://schemas.microsoft.com/office/drawing/2014/main" id="{21A182E9-AC38-4344-9247-5AB4B8F03A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5117731"/>
              </p:ext>
            </p:extLst>
          </p:nvPr>
        </p:nvGraphicFramePr>
        <p:xfrm>
          <a:off x="1201617" y="2455473"/>
          <a:ext cx="4366846" cy="2471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8952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Backup/Restore </a:t>
            </a:r>
            <a:r>
              <a:rPr lang="en-GB" dirty="0" err="1" smtClean="0"/>
              <a:t>kod</a:t>
            </a:r>
            <a:r>
              <a:rPr lang="en-GB" dirty="0" smtClean="0"/>
              <a:t> </a:t>
            </a:r>
            <a:r>
              <a:rPr lang="en-GB" dirty="0" err="1" smtClean="0"/>
              <a:t>PostgreSQL</a:t>
            </a:r>
            <a:r>
              <a:rPr lang="en-GB" dirty="0" smtClean="0"/>
              <a:t> </a:t>
            </a:r>
            <a:r>
              <a:rPr lang="en-GB" dirty="0" err="1" smtClean="0"/>
              <a:t>baze</a:t>
            </a:r>
            <a:r>
              <a:rPr lang="en-GB" dirty="0" smtClean="0"/>
              <a:t> </a:t>
            </a:r>
            <a:r>
              <a:rPr lang="en-GB" dirty="0" err="1" smtClean="0"/>
              <a:t>podataka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896019"/>
              </p:ext>
            </p:extLst>
          </p:nvPr>
        </p:nvGraphicFramePr>
        <p:xfrm>
          <a:off x="700454" y="1679330"/>
          <a:ext cx="10196146" cy="4844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795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802" y="255134"/>
            <a:ext cx="11551266" cy="1036850"/>
          </a:xfrm>
        </p:spPr>
        <p:txBody>
          <a:bodyPr/>
          <a:lstStyle/>
          <a:p>
            <a:r>
              <a:rPr lang="en-GB" dirty="0" smtClean="0"/>
              <a:t>SQL Dump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861" y="1828800"/>
            <a:ext cx="11421207" cy="4343400"/>
          </a:xfrm>
        </p:spPr>
        <p:txBody>
          <a:bodyPr>
            <a:normAutofit/>
          </a:bodyPr>
          <a:lstStyle/>
          <a:p>
            <a:r>
              <a:rPr lang="en-GB" sz="1600" dirty="0"/>
              <a:t>SQL Dump </a:t>
            </a:r>
            <a:r>
              <a:rPr lang="en-GB" sz="1600" dirty="0" err="1" smtClean="0"/>
              <a:t>generiše</a:t>
            </a:r>
            <a:r>
              <a:rPr lang="en-GB" sz="1600" dirty="0" smtClean="0"/>
              <a:t> </a:t>
            </a:r>
            <a:r>
              <a:rPr lang="en-GB" sz="1600" dirty="0" err="1"/>
              <a:t>datoteke</a:t>
            </a:r>
            <a:r>
              <a:rPr lang="en-GB" sz="1600" dirty="0"/>
              <a:t> </a:t>
            </a:r>
            <a:r>
              <a:rPr lang="en-GB" sz="1600" dirty="0" err="1"/>
              <a:t>sa</a:t>
            </a:r>
            <a:r>
              <a:rPr lang="en-GB" sz="1600" dirty="0"/>
              <a:t> SQL </a:t>
            </a:r>
            <a:r>
              <a:rPr lang="en-GB" sz="1600" dirty="0" err="1"/>
              <a:t>naredbama</a:t>
            </a:r>
            <a:r>
              <a:rPr lang="en-GB" sz="1600" dirty="0"/>
              <a:t>, </a:t>
            </a:r>
            <a:r>
              <a:rPr lang="en-GB" sz="1600" dirty="0" err="1"/>
              <a:t>koje</a:t>
            </a:r>
            <a:r>
              <a:rPr lang="en-GB" sz="1600" dirty="0"/>
              <a:t> </a:t>
            </a:r>
            <a:r>
              <a:rPr lang="en-GB" sz="1600" dirty="0" err="1" smtClean="0"/>
              <a:t>će</a:t>
            </a:r>
            <a:r>
              <a:rPr lang="en-GB" sz="1600" dirty="0" smtClean="0"/>
              <a:t> </a:t>
            </a:r>
            <a:r>
              <a:rPr lang="en-GB" sz="1600" dirty="0" err="1" smtClean="0"/>
              <a:t>prilikom</a:t>
            </a:r>
            <a:r>
              <a:rPr lang="en-GB" sz="1600" dirty="0" smtClean="0"/>
              <a:t> </a:t>
            </a:r>
            <a:r>
              <a:rPr lang="en-GB" sz="1600" dirty="0" err="1" smtClean="0"/>
              <a:t>oporavka</a:t>
            </a:r>
            <a:r>
              <a:rPr lang="en-GB" sz="1600" dirty="0" smtClean="0"/>
              <a:t> </a:t>
            </a:r>
            <a:r>
              <a:rPr lang="en-GB" sz="1600" dirty="0" err="1" smtClean="0"/>
              <a:t>rekreirati</a:t>
            </a:r>
            <a:r>
              <a:rPr lang="en-GB" sz="1600" dirty="0" smtClean="0"/>
              <a:t> </a:t>
            </a:r>
            <a:r>
              <a:rPr lang="en-GB" sz="1600" dirty="0" err="1"/>
              <a:t>bazu</a:t>
            </a:r>
            <a:r>
              <a:rPr lang="en-GB" sz="1600" dirty="0"/>
              <a:t> </a:t>
            </a:r>
            <a:r>
              <a:rPr lang="en-GB" sz="1600" dirty="0" err="1"/>
              <a:t>podataka</a:t>
            </a:r>
            <a:r>
              <a:rPr lang="en-GB" sz="1600" dirty="0"/>
              <a:t> u </a:t>
            </a:r>
            <a:r>
              <a:rPr lang="en-GB" sz="1600" dirty="0" err="1"/>
              <a:t>istom</a:t>
            </a:r>
            <a:r>
              <a:rPr lang="en-GB" sz="1600" dirty="0"/>
              <a:t> </a:t>
            </a:r>
            <a:r>
              <a:rPr lang="en-GB" sz="1600" dirty="0" err="1"/>
              <a:t>stanju</a:t>
            </a:r>
            <a:r>
              <a:rPr lang="en-GB" sz="1600" dirty="0"/>
              <a:t> </a:t>
            </a:r>
            <a:r>
              <a:rPr lang="en-GB" sz="1600" dirty="0" err="1"/>
              <a:t>kao</a:t>
            </a:r>
            <a:r>
              <a:rPr lang="en-GB" sz="1600" dirty="0"/>
              <a:t> </a:t>
            </a:r>
            <a:r>
              <a:rPr lang="en-GB" sz="1600" dirty="0" err="1"/>
              <a:t>što</a:t>
            </a:r>
            <a:r>
              <a:rPr lang="en-GB" sz="1600" dirty="0"/>
              <a:t> je </a:t>
            </a:r>
            <a:r>
              <a:rPr lang="en-GB" sz="1600" dirty="0" err="1"/>
              <a:t>bila</a:t>
            </a:r>
            <a:r>
              <a:rPr lang="en-GB" sz="1600" dirty="0"/>
              <a:t> u </a:t>
            </a:r>
            <a:r>
              <a:rPr lang="en-GB" sz="1600" dirty="0" err="1"/>
              <a:t>trenutku</a:t>
            </a:r>
            <a:r>
              <a:rPr lang="en-GB" sz="1600" dirty="0"/>
              <a:t> </a:t>
            </a:r>
            <a:r>
              <a:rPr lang="en-GB" sz="1600" dirty="0" err="1"/>
              <a:t>kreiranja</a:t>
            </a:r>
            <a:r>
              <a:rPr lang="en-GB" sz="1600" dirty="0"/>
              <a:t> “dump”-a. </a:t>
            </a:r>
            <a:endParaRPr lang="en-GB" sz="1600" dirty="0" smtClean="0"/>
          </a:p>
          <a:p>
            <a:r>
              <a:rPr lang="en-GB" sz="1800" dirty="0" err="1" smtClean="0"/>
              <a:t>Koristi</a:t>
            </a:r>
            <a:r>
              <a:rPr lang="en-GB" sz="1800" dirty="0" smtClean="0"/>
              <a:t> se </a:t>
            </a:r>
            <a:r>
              <a:rPr lang="en-GB" sz="1800" dirty="0" err="1" smtClean="0"/>
              <a:t>komanda</a:t>
            </a:r>
            <a:r>
              <a:rPr lang="en-GB" sz="1800" dirty="0" smtClean="0"/>
              <a:t> </a:t>
            </a:r>
            <a:r>
              <a:rPr lang="en-GB" sz="1800" dirty="0" err="1" smtClean="0"/>
              <a:t>pg_dump</a:t>
            </a:r>
            <a:r>
              <a:rPr lang="en-GB" sz="1800" dirty="0" smtClean="0"/>
              <a:t>:</a:t>
            </a:r>
          </a:p>
          <a:p>
            <a:endParaRPr lang="en-GB" sz="1800" b="1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122" y="2430637"/>
            <a:ext cx="7723946" cy="6499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02" y="3595953"/>
            <a:ext cx="3607393" cy="3113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1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122" y="3531291"/>
            <a:ext cx="3961532" cy="3113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547" y="3531291"/>
            <a:ext cx="3687580" cy="30915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386861" y="3226621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Sadržaj</a:t>
            </a:r>
            <a:r>
              <a:rPr lang="en-GB" dirty="0" smtClean="0"/>
              <a:t> dump-a: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198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381" y="255134"/>
            <a:ext cx="11237720" cy="1036850"/>
          </a:xfrm>
        </p:spPr>
        <p:txBody>
          <a:bodyPr/>
          <a:lstStyle/>
          <a:p>
            <a:r>
              <a:rPr lang="en-GB" dirty="0" smtClean="0"/>
              <a:t>SQL Dump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76094" y="1695938"/>
            <a:ext cx="655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Moguće je kreirati dump samo za određenu tabelu:</a:t>
            </a:r>
            <a:endParaRPr lang="en-GB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590" y="1751479"/>
            <a:ext cx="6241409" cy="5040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25" y="2848722"/>
            <a:ext cx="3928381" cy="28392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566" y="2813052"/>
            <a:ext cx="4408573" cy="29106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241" y="6096812"/>
            <a:ext cx="5731510" cy="4835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219081" y="6046213"/>
            <a:ext cx="5844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Da bi se </a:t>
            </a:r>
            <a:r>
              <a:rPr lang="en-US" sz="1600" dirty="0" err="1">
                <a:latin typeface="+mj-lt"/>
              </a:rPr>
              <a:t>odredilo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koji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serverski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računar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 err="1">
                <a:latin typeface="+mj-lt"/>
              </a:rPr>
              <a:t>pg_dump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treba</a:t>
            </a:r>
            <a:r>
              <a:rPr lang="en-US" sz="1600" dirty="0">
                <a:latin typeface="+mj-lt"/>
              </a:rPr>
              <a:t> da </a:t>
            </a:r>
            <a:r>
              <a:rPr lang="en-US" sz="1600" dirty="0" err="1">
                <a:latin typeface="+mj-lt"/>
              </a:rPr>
              <a:t>kontaktira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koriste</a:t>
            </a:r>
            <a:r>
              <a:rPr lang="en-US" sz="1600" dirty="0">
                <a:latin typeface="+mj-lt"/>
              </a:rPr>
              <a:t> se </a:t>
            </a:r>
            <a:r>
              <a:rPr lang="en-US" sz="1600" dirty="0" err="1">
                <a:latin typeface="+mj-lt"/>
              </a:rPr>
              <a:t>opcije</a:t>
            </a:r>
            <a:r>
              <a:rPr lang="en-US" sz="1600" dirty="0">
                <a:latin typeface="+mj-lt"/>
              </a:rPr>
              <a:t> </a:t>
            </a:r>
            <a:r>
              <a:rPr lang="pl-PL" sz="1600" dirty="0" smtClean="0"/>
              <a:t>:</a:t>
            </a:r>
            <a:endParaRPr lang="en-GB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76094" y="244724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Sadržaj</a:t>
            </a:r>
            <a:r>
              <a:rPr lang="en-GB" dirty="0" smtClean="0"/>
              <a:t> dump-a: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885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07" y="255134"/>
            <a:ext cx="10708593" cy="1036850"/>
          </a:xfrm>
        </p:spPr>
        <p:txBody>
          <a:bodyPr/>
          <a:lstStyle/>
          <a:p>
            <a:r>
              <a:rPr lang="en-GB" dirty="0" smtClean="0"/>
              <a:t>SQL Dump(</a:t>
            </a:r>
            <a:r>
              <a:rPr lang="en-GB" dirty="0" err="1" smtClean="0"/>
              <a:t>Oporavak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91" y="1576474"/>
            <a:ext cx="11535508" cy="4853354"/>
          </a:xfrm>
        </p:spPr>
        <p:txBody>
          <a:bodyPr/>
          <a:lstStyle/>
          <a:p>
            <a:r>
              <a:rPr lang="en-GB" sz="1400" dirty="0" err="1" smtClean="0"/>
              <a:t>Koristi</a:t>
            </a:r>
            <a:r>
              <a:rPr lang="en-GB" sz="1400" dirty="0" smtClean="0"/>
              <a:t> se </a:t>
            </a:r>
            <a:r>
              <a:rPr lang="en-GB" sz="1400" dirty="0" err="1" smtClean="0"/>
              <a:t>komanda</a:t>
            </a:r>
            <a:r>
              <a:rPr lang="en-GB" sz="1400" dirty="0" smtClean="0"/>
              <a:t> </a:t>
            </a:r>
            <a:r>
              <a:rPr lang="en-GB" sz="1400" dirty="0" err="1" smtClean="0"/>
              <a:t>psql:</a:t>
            </a:r>
            <a:r>
              <a:rPr lang="en-GB" sz="1400" dirty="0" err="1"/>
              <a:t>psql</a:t>
            </a:r>
            <a:r>
              <a:rPr lang="en-GB" sz="1400" dirty="0"/>
              <a:t> </a:t>
            </a:r>
            <a:r>
              <a:rPr lang="en-GB" sz="1400" dirty="0" err="1"/>
              <a:t>ime_baze</a:t>
            </a:r>
            <a:r>
              <a:rPr lang="en-GB" sz="1400" dirty="0"/>
              <a:t> &lt; </a:t>
            </a:r>
            <a:r>
              <a:rPr lang="en-GB" sz="1400" dirty="0" err="1"/>
              <a:t>dump_datoteka</a:t>
            </a:r>
            <a:r>
              <a:rPr lang="en-GB" sz="1400" dirty="0"/>
              <a:t> </a:t>
            </a:r>
            <a:r>
              <a:rPr lang="en-GB" sz="1400" dirty="0" smtClean="0"/>
              <a:t>.</a:t>
            </a:r>
            <a:endParaRPr lang="en-GB" sz="1400" dirty="0"/>
          </a:p>
          <a:p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97" y="2271640"/>
            <a:ext cx="2903220" cy="13071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87" y="3719951"/>
            <a:ext cx="2606040" cy="15106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92" y="5289695"/>
            <a:ext cx="2955925" cy="14630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47" y="2287415"/>
            <a:ext cx="3512820" cy="30022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18702"/>
            <a:ext cx="3727939" cy="22038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830" y="4276235"/>
            <a:ext cx="3798277" cy="25817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/>
          <p:cNvSpPr txBox="1"/>
          <p:nvPr/>
        </p:nvSpPr>
        <p:spPr>
          <a:xfrm>
            <a:off x="635097" y="1898596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Oštećenja</a:t>
            </a:r>
            <a:r>
              <a:rPr lang="en-GB" sz="1400" dirty="0" smtClean="0"/>
              <a:t>:</a:t>
            </a:r>
            <a:endParaRPr lang="en-GB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1434212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Nakon</a:t>
            </a:r>
            <a:r>
              <a:rPr lang="en-GB" sz="1400" dirty="0" smtClean="0"/>
              <a:t> </a:t>
            </a:r>
            <a:r>
              <a:rPr lang="en-GB" sz="1400" dirty="0" err="1" smtClean="0"/>
              <a:t>oštećenja</a:t>
            </a:r>
            <a:r>
              <a:rPr lang="en-GB" sz="1400" dirty="0" smtClean="0"/>
              <a:t>:</a:t>
            </a:r>
            <a:endParaRPr lang="en-GB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967088" y="3940543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Nakon</a:t>
            </a:r>
            <a:r>
              <a:rPr lang="en-GB" sz="1400" dirty="0" smtClean="0"/>
              <a:t> </a:t>
            </a:r>
            <a:r>
              <a:rPr lang="en-GB" sz="1400" dirty="0" err="1" smtClean="0"/>
              <a:t>oporavka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261998" y="1868302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Oporavak</a:t>
            </a:r>
            <a:r>
              <a:rPr lang="en-GB" dirty="0" smtClean="0"/>
              <a:t>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699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465" y="255134"/>
            <a:ext cx="11596643" cy="1036850"/>
          </a:xfrm>
        </p:spPr>
        <p:txBody>
          <a:bodyPr/>
          <a:lstStyle/>
          <a:p>
            <a:r>
              <a:rPr lang="en-GB" dirty="0"/>
              <a:t>SQL Dump(</a:t>
            </a:r>
            <a:r>
              <a:rPr lang="en-GB" dirty="0" err="1"/>
              <a:t>Oporavak</a:t>
            </a:r>
            <a:r>
              <a:rPr lang="en-GB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465" y="1828799"/>
            <a:ext cx="11596643" cy="4777099"/>
          </a:xfrm>
        </p:spPr>
        <p:txBody>
          <a:bodyPr>
            <a:normAutofit/>
          </a:bodyPr>
          <a:lstStyle/>
          <a:p>
            <a:r>
              <a:rPr lang="en-GB" sz="1800" dirty="0" err="1"/>
              <a:t>Korišćenjem</a:t>
            </a:r>
            <a:r>
              <a:rPr lang="en-GB" sz="1800" dirty="0"/>
              <a:t> </a:t>
            </a:r>
            <a:r>
              <a:rPr lang="en-GB" sz="1800" dirty="0" err="1"/>
              <a:t>opcije</a:t>
            </a:r>
            <a:r>
              <a:rPr lang="en-GB" sz="1800" dirty="0"/>
              <a:t> </a:t>
            </a:r>
            <a:r>
              <a:rPr lang="en-GB" sz="1800" b="1" dirty="0"/>
              <a:t>--set ON_ERROR_STOP=on </a:t>
            </a:r>
            <a:r>
              <a:rPr lang="en-GB" sz="1800" dirty="0" err="1"/>
              <a:t>prilikom</a:t>
            </a:r>
            <a:r>
              <a:rPr lang="en-GB" sz="1800" dirty="0"/>
              <a:t> </a:t>
            </a:r>
            <a:r>
              <a:rPr lang="en-GB" sz="1800" dirty="0" err="1"/>
              <a:t>pokretanja</a:t>
            </a:r>
            <a:r>
              <a:rPr lang="en-GB" sz="1800" dirty="0"/>
              <a:t> </a:t>
            </a:r>
            <a:r>
              <a:rPr lang="en-GB" sz="1800" dirty="0" err="1"/>
              <a:t>psql</a:t>
            </a:r>
            <a:r>
              <a:rPr lang="en-GB" sz="1800" dirty="0"/>
              <a:t>-a </a:t>
            </a:r>
            <a:r>
              <a:rPr lang="en-GB" sz="1800" dirty="0" err="1"/>
              <a:t>moguće</a:t>
            </a:r>
            <a:r>
              <a:rPr lang="en-GB" sz="1800" dirty="0"/>
              <a:t> je </a:t>
            </a:r>
            <a:r>
              <a:rPr lang="en-GB" sz="1800" dirty="0" err="1"/>
              <a:t>zaustaviti</a:t>
            </a:r>
            <a:r>
              <a:rPr lang="en-GB" sz="1800" dirty="0"/>
              <a:t> </a:t>
            </a:r>
            <a:r>
              <a:rPr lang="en-GB" sz="1800" dirty="0" err="1"/>
              <a:t>izvrašavanje</a:t>
            </a:r>
            <a:r>
              <a:rPr lang="en-GB" sz="1800" dirty="0"/>
              <a:t> </a:t>
            </a:r>
            <a:r>
              <a:rPr lang="en-GB" sz="1800" dirty="0" err="1"/>
              <a:t>prilikom</a:t>
            </a:r>
            <a:r>
              <a:rPr lang="en-GB" sz="1800" dirty="0"/>
              <a:t> </a:t>
            </a:r>
            <a:r>
              <a:rPr lang="en-GB" sz="1800" dirty="0" err="1"/>
              <a:t>pojave</a:t>
            </a:r>
            <a:r>
              <a:rPr lang="en-GB" sz="1800" dirty="0"/>
              <a:t> </a:t>
            </a:r>
            <a:r>
              <a:rPr lang="en-GB" sz="1800" dirty="0" err="1"/>
              <a:t>prve</a:t>
            </a:r>
            <a:r>
              <a:rPr lang="en-GB" sz="1800" dirty="0"/>
              <a:t> </a:t>
            </a:r>
            <a:r>
              <a:rPr lang="en-GB" sz="1800" dirty="0" err="1"/>
              <a:t>greške</a:t>
            </a:r>
            <a:r>
              <a:rPr lang="en-GB" sz="1800" dirty="0"/>
              <a:t>, a </a:t>
            </a:r>
            <a:r>
              <a:rPr lang="en-GB" sz="1800" dirty="0" err="1"/>
              <a:t>korišćenjem</a:t>
            </a:r>
            <a:r>
              <a:rPr lang="en-GB" sz="1800" dirty="0"/>
              <a:t> </a:t>
            </a:r>
            <a:r>
              <a:rPr lang="en-GB" sz="1800" dirty="0" err="1"/>
              <a:t>opcije</a:t>
            </a:r>
            <a:r>
              <a:rPr lang="en-GB" sz="1800" dirty="0"/>
              <a:t> -1 </a:t>
            </a:r>
            <a:r>
              <a:rPr lang="en-GB" sz="1800" dirty="0" err="1"/>
              <a:t>ili</a:t>
            </a:r>
            <a:r>
              <a:rPr lang="en-GB" sz="1800" dirty="0"/>
              <a:t> --single-transaction, </a:t>
            </a:r>
            <a:r>
              <a:rPr lang="en-GB" sz="1800" dirty="0" err="1"/>
              <a:t>ceo</a:t>
            </a:r>
            <a:r>
              <a:rPr lang="en-GB" sz="1800" dirty="0"/>
              <a:t> dump je </a:t>
            </a:r>
            <a:r>
              <a:rPr lang="en-GB" sz="1800" dirty="0" err="1"/>
              <a:t>moguće</a:t>
            </a:r>
            <a:r>
              <a:rPr lang="en-GB" sz="1800" dirty="0"/>
              <a:t> </a:t>
            </a:r>
            <a:r>
              <a:rPr lang="en-GB" sz="1800" dirty="0" err="1"/>
              <a:t>obnoviti</a:t>
            </a:r>
            <a:r>
              <a:rPr lang="en-GB" sz="1800" dirty="0"/>
              <a:t> </a:t>
            </a:r>
            <a:r>
              <a:rPr lang="en-GB" sz="1800" dirty="0" err="1"/>
              <a:t>kao</a:t>
            </a:r>
            <a:r>
              <a:rPr lang="en-GB" sz="1800" dirty="0"/>
              <a:t> </a:t>
            </a:r>
            <a:r>
              <a:rPr lang="en-GB" sz="1800" dirty="0" err="1"/>
              <a:t>jednu</a:t>
            </a:r>
            <a:r>
              <a:rPr lang="en-GB" sz="1800" dirty="0"/>
              <a:t> </a:t>
            </a:r>
            <a:r>
              <a:rPr lang="en-GB" sz="1800" dirty="0" err="1"/>
              <a:t>transakciju</a:t>
            </a:r>
            <a:r>
              <a:rPr lang="en-GB" sz="1800" dirty="0"/>
              <a:t>.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174" y="3118798"/>
            <a:ext cx="7657032" cy="319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6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53" y="255134"/>
            <a:ext cx="10700047" cy="1036850"/>
          </a:xfrm>
        </p:spPr>
        <p:txBody>
          <a:bodyPr/>
          <a:lstStyle/>
          <a:p>
            <a:r>
              <a:rPr lang="en-GB" dirty="0" smtClean="0"/>
              <a:t>SQL </a:t>
            </a:r>
            <a:r>
              <a:rPr lang="en-GB" dirty="0" err="1" smtClean="0"/>
              <a:t>Dump-pg_dump|psql</a:t>
            </a:r>
            <a:r>
              <a:rPr lang="en-GB" dirty="0" smtClean="0"/>
              <a:t>, </a:t>
            </a:r>
            <a:r>
              <a:rPr lang="en-GB" dirty="0" err="1" smtClean="0"/>
              <a:t>pg_dumpall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470" y="1828800"/>
            <a:ext cx="5987818" cy="4343400"/>
          </a:xfrm>
        </p:spPr>
        <p:txBody>
          <a:bodyPr>
            <a:normAutofit/>
          </a:bodyPr>
          <a:lstStyle/>
          <a:p>
            <a:r>
              <a:rPr lang="en-GB" sz="1800" dirty="0" err="1" smtClean="0"/>
              <a:t>Za</a:t>
            </a:r>
            <a:r>
              <a:rPr lang="en-GB" sz="1800" dirty="0" smtClean="0"/>
              <a:t> </a:t>
            </a:r>
            <a:r>
              <a:rPr lang="en-GB" sz="1800" dirty="0" err="1" smtClean="0"/>
              <a:t>direktnu</a:t>
            </a:r>
            <a:r>
              <a:rPr lang="en-GB" sz="1800" dirty="0" smtClean="0"/>
              <a:t> </a:t>
            </a:r>
            <a:r>
              <a:rPr lang="en-GB" sz="1800" dirty="0" err="1" smtClean="0"/>
              <a:t>komunikaciju</a:t>
            </a:r>
            <a:r>
              <a:rPr lang="en-GB" sz="1800" dirty="0" smtClean="0"/>
              <a:t> se </a:t>
            </a:r>
            <a:r>
              <a:rPr lang="en-GB" sz="1800" dirty="0" err="1" smtClean="0"/>
              <a:t>koristi</a:t>
            </a:r>
            <a:r>
              <a:rPr lang="en-GB" sz="1800" dirty="0" smtClean="0"/>
              <a:t> </a:t>
            </a:r>
            <a:r>
              <a:rPr lang="en-GB" sz="1800" dirty="0" err="1" smtClean="0"/>
              <a:t>takozvana</a:t>
            </a:r>
            <a:r>
              <a:rPr lang="en-GB" sz="1800" dirty="0" smtClean="0"/>
              <a:t> </a:t>
            </a:r>
            <a:r>
              <a:rPr lang="en-GB" sz="1800" dirty="0" err="1" smtClean="0"/>
              <a:t>cev</a:t>
            </a:r>
            <a:r>
              <a:rPr lang="en-GB" sz="1800" dirty="0" smtClean="0"/>
              <a:t> “|”, </a:t>
            </a:r>
            <a:r>
              <a:rPr lang="en-GB" sz="1800" dirty="0" err="1" smtClean="0"/>
              <a:t>koja</a:t>
            </a:r>
            <a:r>
              <a:rPr lang="en-GB" sz="1800" dirty="0" smtClean="0"/>
              <a:t> </a:t>
            </a:r>
            <a:r>
              <a:rPr lang="en-GB" sz="1800" dirty="0" err="1" smtClean="0"/>
              <a:t>prenosi</a:t>
            </a:r>
            <a:r>
              <a:rPr lang="en-GB" sz="1800" dirty="0" smtClean="0"/>
              <a:t> backup </a:t>
            </a:r>
            <a:r>
              <a:rPr lang="en-GB" sz="1800" dirty="0" err="1" smtClean="0"/>
              <a:t>direktno</a:t>
            </a:r>
            <a:r>
              <a:rPr lang="en-GB" sz="1800" dirty="0" smtClean="0"/>
              <a:t> </a:t>
            </a:r>
            <a:r>
              <a:rPr lang="en-GB" sz="1800" dirty="0" err="1"/>
              <a:t>kao</a:t>
            </a:r>
            <a:r>
              <a:rPr lang="en-GB" sz="1800" dirty="0"/>
              <a:t> </a:t>
            </a:r>
            <a:r>
              <a:rPr lang="en-GB" sz="1800" dirty="0" err="1"/>
              <a:t>ulazni</a:t>
            </a:r>
            <a:r>
              <a:rPr lang="en-GB" sz="1800" dirty="0"/>
              <a:t> </a:t>
            </a:r>
            <a:r>
              <a:rPr lang="en-GB" sz="1800" dirty="0" err="1"/>
              <a:t>tok</a:t>
            </a:r>
            <a:r>
              <a:rPr lang="en-GB" sz="1800" dirty="0"/>
              <a:t>(</a:t>
            </a:r>
            <a:r>
              <a:rPr lang="en-GB" sz="1800" dirty="0" err="1"/>
              <a:t>stdin</a:t>
            </a:r>
            <a:r>
              <a:rPr lang="en-GB" sz="1800" dirty="0"/>
              <a:t>) </a:t>
            </a:r>
            <a:r>
              <a:rPr lang="en-GB" sz="1800" dirty="0" err="1"/>
              <a:t>psql</a:t>
            </a:r>
            <a:r>
              <a:rPr lang="en-GB" sz="1800" dirty="0"/>
              <a:t>-u, </a:t>
            </a:r>
            <a:r>
              <a:rPr lang="en-GB" sz="1800" dirty="0" err="1"/>
              <a:t>koji</a:t>
            </a:r>
            <a:r>
              <a:rPr lang="en-GB" sz="1800" dirty="0"/>
              <a:t> </a:t>
            </a:r>
            <a:r>
              <a:rPr lang="en-GB" sz="1800" dirty="0" err="1"/>
              <a:t>izvršava</a:t>
            </a:r>
            <a:r>
              <a:rPr lang="en-GB" sz="1800" dirty="0"/>
              <a:t> SQL </a:t>
            </a:r>
            <a:r>
              <a:rPr lang="en-GB" sz="1800" dirty="0" err="1" smtClean="0"/>
              <a:t>naredbe</a:t>
            </a:r>
            <a:r>
              <a:rPr lang="en-GB" sz="1800" dirty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55288" y="1734797"/>
            <a:ext cx="59677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pg_dump</a:t>
            </a:r>
            <a:r>
              <a:rPr lang="en-GB" dirty="0" smtClean="0"/>
              <a:t> backup-</a:t>
            </a:r>
            <a:r>
              <a:rPr lang="en-GB" dirty="0" err="1" smtClean="0"/>
              <a:t>uje</a:t>
            </a:r>
            <a:r>
              <a:rPr lang="en-GB" dirty="0" smtClean="0"/>
              <a:t> </a:t>
            </a:r>
            <a:r>
              <a:rPr lang="en-GB" dirty="0" err="1" smtClean="0"/>
              <a:t>jednu</a:t>
            </a:r>
            <a:r>
              <a:rPr lang="en-GB" dirty="0" smtClean="0"/>
              <a:t> </a:t>
            </a:r>
            <a:r>
              <a:rPr lang="en-GB" dirty="0" err="1" smtClean="0"/>
              <a:t>bazu</a:t>
            </a:r>
            <a:r>
              <a:rPr lang="en-GB" dirty="0" smtClean="0"/>
              <a:t> u </a:t>
            </a:r>
            <a:r>
              <a:rPr lang="en-GB" dirty="0" err="1" smtClean="0"/>
              <a:t>jednom</a:t>
            </a:r>
            <a:r>
              <a:rPr lang="en-GB" dirty="0" smtClean="0"/>
              <a:t> </a:t>
            </a:r>
            <a:r>
              <a:rPr lang="en-GB" dirty="0" err="1" smtClean="0"/>
              <a:t>trenutku</a:t>
            </a:r>
            <a:r>
              <a:rPr lang="en-GB" dirty="0" smtClean="0"/>
              <a:t>. </a:t>
            </a:r>
            <a:r>
              <a:rPr lang="en-GB" dirty="0" err="1" smtClean="0"/>
              <a:t>Ukoliko</a:t>
            </a:r>
            <a:r>
              <a:rPr lang="en-GB" dirty="0" smtClean="0"/>
              <a:t> je </a:t>
            </a:r>
            <a:r>
              <a:rPr lang="en-GB" dirty="0" err="1" smtClean="0"/>
              <a:t>potrebno</a:t>
            </a:r>
            <a:r>
              <a:rPr lang="en-GB" dirty="0" smtClean="0"/>
              <a:t> backup-</a:t>
            </a:r>
            <a:r>
              <a:rPr lang="en-GB" dirty="0" err="1" smtClean="0"/>
              <a:t>ovati</a:t>
            </a:r>
            <a:r>
              <a:rPr lang="en-GB" dirty="0" smtClean="0"/>
              <a:t> </a:t>
            </a:r>
            <a:r>
              <a:rPr lang="en-GB" dirty="0" err="1" smtClean="0"/>
              <a:t>ceo</a:t>
            </a:r>
            <a:r>
              <a:rPr lang="en-GB" dirty="0" smtClean="0"/>
              <a:t> </a:t>
            </a:r>
            <a:r>
              <a:rPr lang="en-GB" dirty="0" err="1" smtClean="0"/>
              <a:t>klaster</a:t>
            </a:r>
            <a:r>
              <a:rPr lang="en-GB" dirty="0" smtClean="0"/>
              <a:t> </a:t>
            </a:r>
            <a:r>
              <a:rPr lang="en-GB" dirty="0" err="1" smtClean="0"/>
              <a:t>sa</a:t>
            </a:r>
            <a:r>
              <a:rPr lang="en-GB" dirty="0" smtClean="0"/>
              <a:t> </a:t>
            </a:r>
            <a:r>
              <a:rPr lang="en-GB" dirty="0" err="1" smtClean="0"/>
              <a:t>svim</a:t>
            </a:r>
            <a:r>
              <a:rPr lang="en-GB" dirty="0" smtClean="0"/>
              <a:t> </a:t>
            </a:r>
            <a:r>
              <a:rPr lang="en-GB" dirty="0" err="1" smtClean="0"/>
              <a:t>podacima</a:t>
            </a:r>
            <a:r>
              <a:rPr lang="en-GB" dirty="0" smtClean="0"/>
              <a:t> </a:t>
            </a:r>
            <a:r>
              <a:rPr lang="en-GB" dirty="0" err="1" smtClean="0"/>
              <a:t>specifičnim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klaster</a:t>
            </a:r>
            <a:r>
              <a:rPr lang="en-GB" dirty="0" smtClean="0"/>
              <a:t>(</a:t>
            </a:r>
            <a:r>
              <a:rPr lang="en-GB" dirty="0" err="1" smtClean="0"/>
              <a:t>informacije</a:t>
            </a:r>
            <a:r>
              <a:rPr lang="en-GB" dirty="0" smtClean="0"/>
              <a:t> o </a:t>
            </a:r>
            <a:r>
              <a:rPr lang="en-GB" dirty="0" err="1" smtClean="0"/>
              <a:t>ulogama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tabelarnim</a:t>
            </a:r>
            <a:r>
              <a:rPr lang="en-GB" dirty="0" smtClean="0"/>
              <a:t>  </a:t>
            </a:r>
            <a:r>
              <a:rPr lang="en-GB" dirty="0" err="1" smtClean="0"/>
              <a:t>prostorima</a:t>
            </a:r>
            <a:r>
              <a:rPr lang="en-GB" dirty="0" smtClean="0"/>
              <a:t>) </a:t>
            </a:r>
            <a:r>
              <a:rPr lang="en-GB" dirty="0" err="1" smtClean="0"/>
              <a:t>koristi</a:t>
            </a:r>
            <a:r>
              <a:rPr lang="en-GB" dirty="0" smtClean="0"/>
              <a:t> se </a:t>
            </a:r>
            <a:r>
              <a:rPr lang="en-GB" dirty="0" err="1" smtClean="0"/>
              <a:t>pg_dumpall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Oporavak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vrši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sledeći</a:t>
            </a:r>
            <a:r>
              <a:rPr lang="en-GB" dirty="0"/>
              <a:t> </a:t>
            </a:r>
            <a:r>
              <a:rPr lang="en-GB" dirty="0" err="1"/>
              <a:t>način</a:t>
            </a:r>
            <a:r>
              <a:rPr lang="en-GB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90" y="3384478"/>
            <a:ext cx="5731510" cy="6312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90" y="4563129"/>
            <a:ext cx="5731510" cy="6021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70" y="2746243"/>
            <a:ext cx="5731510" cy="36032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3525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2636</TotalTime>
  <Words>891</Words>
  <Application>Microsoft Office PowerPoint</Application>
  <PresentationFormat>Widescreen</PresentationFormat>
  <Paragraphs>120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Book Antiqua</vt:lpstr>
      <vt:lpstr>Sales Direction 16X9</vt:lpstr>
      <vt:lpstr>Backup/Restore kod PostgreSQL baze podataka</vt:lpstr>
      <vt:lpstr>Sadržaj</vt:lpstr>
      <vt:lpstr>Backup/Restore kod relacionih baza podataka-Definicije pojmova</vt:lpstr>
      <vt:lpstr>Backup/Restore kod PostgreSQL baze podataka</vt:lpstr>
      <vt:lpstr>SQL Dump</vt:lpstr>
      <vt:lpstr>SQL Dump</vt:lpstr>
      <vt:lpstr>SQL Dump(Oporavak)</vt:lpstr>
      <vt:lpstr>SQL Dump(Oporavak)</vt:lpstr>
      <vt:lpstr>SQL Dump-pg_dump|psql, pg_dumpall</vt:lpstr>
      <vt:lpstr>SQL Dump-Obrada velikih baza podataka-Kompresovani Dump</vt:lpstr>
      <vt:lpstr>SQL Dump-Obrada velikih baza podataka-Korišćenje Custom formata, tar i direktorijumska arhiva</vt:lpstr>
      <vt:lpstr>SQL Dump-Obrada velikih baza tar i direktorijumska arhiva-Rezultati izvršenja</vt:lpstr>
      <vt:lpstr>Backup na nivou fajl sistema</vt:lpstr>
      <vt:lpstr>Kontinuirano arhiviranje i oporavak u tački vremena-PITR</vt:lpstr>
      <vt:lpstr>Kreiranje osnovnog backup-a-pg_basebackup</vt:lpstr>
      <vt:lpstr>Kreiranje osnovnog backup korišćenjem API-ja niskog nivoa –pg_backup_start</vt:lpstr>
      <vt:lpstr>Oporavak u tački vremena-Point-In-Time Recovery </vt:lpstr>
      <vt:lpstr>Oporavak u tački vremena-PITR koraci</vt:lpstr>
      <vt:lpstr>PITR-Uspešan oporavak</vt:lpstr>
      <vt:lpstr>Vremenske linije </vt:lpstr>
      <vt:lpstr>Vremenske linije </vt:lpstr>
      <vt:lpstr>  Kreiranja Backup-a i Restore-a korišćenjem pgAdmin 4 alata</vt:lpstr>
      <vt:lpstr>Zaključak</vt:lpstr>
      <vt:lpstr>Hvala na pažnji!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SARA&amp;SENA</dc:creator>
  <cp:lastModifiedBy>SARA&amp;SENA</cp:lastModifiedBy>
  <cp:revision>119</cp:revision>
  <dcterms:created xsi:type="dcterms:W3CDTF">2024-05-02T08:44:48Z</dcterms:created>
  <dcterms:modified xsi:type="dcterms:W3CDTF">2024-05-26T11:25:53Z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