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1" r:id="rId1"/>
  </p:sldMasterIdLst>
  <p:notesMasterIdLst>
    <p:notesMasterId r:id="rId29"/>
  </p:notesMasterIdLst>
  <p:sldIdLst>
    <p:sldId id="256" r:id="rId2"/>
    <p:sldId id="259" r:id="rId3"/>
    <p:sldId id="267" r:id="rId4"/>
    <p:sldId id="316" r:id="rId5"/>
    <p:sldId id="317" r:id="rId6"/>
    <p:sldId id="318" r:id="rId7"/>
    <p:sldId id="319" r:id="rId8"/>
    <p:sldId id="320" r:id="rId9"/>
    <p:sldId id="321" r:id="rId10"/>
    <p:sldId id="260" r:id="rId11"/>
    <p:sldId id="323" r:id="rId12"/>
    <p:sldId id="262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B803BA-6352-40FD-8811-DB288A267574}">
  <a:tblStyle styleId="{2BB803BA-6352-40FD-8811-DB288A2675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8267250-F820-4BE9-9091-B31F49255B7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70" y="-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32365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132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4dc3920d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24dc3920d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35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4dc3920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4dc3920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36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4dc3920d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24dc3920d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888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4dc3920d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24dc3920d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678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4dc3920d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24dc3920d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543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ad612980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ad612980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383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ead6129809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ead6129809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847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4dc3920d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24dc3920d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369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4dc3920d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24dc3920d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78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2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/>
          <p:nvPr/>
        </p:nvSpPr>
        <p:spPr>
          <a:xfrm rot="10285629" flipH="1">
            <a:off x="-7063092" y="-2367548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5"/>
          <p:cNvSpPr/>
          <p:nvPr/>
        </p:nvSpPr>
        <p:spPr>
          <a:xfrm>
            <a:off x="-4432130" y="168593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5"/>
          <p:cNvSpPr/>
          <p:nvPr/>
        </p:nvSpPr>
        <p:spPr>
          <a:xfrm rot="-2839443" flipH="1">
            <a:off x="2550622" y="3252659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5"/>
          <p:cNvSpPr/>
          <p:nvPr/>
        </p:nvSpPr>
        <p:spPr>
          <a:xfrm rot="-10305679" flipH="1">
            <a:off x="6458116" y="671626"/>
            <a:ext cx="7310080" cy="6849767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5"/>
          <p:cNvSpPr/>
          <p:nvPr/>
        </p:nvSpPr>
        <p:spPr>
          <a:xfrm rot="1478505" flipH="1">
            <a:off x="3777012" y="-1076247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5"/>
          <p:cNvSpPr/>
          <p:nvPr/>
        </p:nvSpPr>
        <p:spPr>
          <a:xfrm rot="-9555841">
            <a:off x="-6505500" y="24943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title" idx="2"/>
          </p:nvPr>
        </p:nvSpPr>
        <p:spPr>
          <a:xfrm>
            <a:off x="1164025" y="29129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1"/>
          </p:nvPr>
        </p:nvSpPr>
        <p:spPr>
          <a:xfrm>
            <a:off x="1164075" y="34473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35"/>
          <p:cNvSpPr txBox="1">
            <a:spLocks noGrp="1"/>
          </p:cNvSpPr>
          <p:nvPr>
            <p:ph type="title" idx="3"/>
          </p:nvPr>
        </p:nvSpPr>
        <p:spPr>
          <a:xfrm>
            <a:off x="3549063" y="2379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4"/>
          </p:nvPr>
        </p:nvSpPr>
        <p:spPr>
          <a:xfrm>
            <a:off x="3549150" y="2913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title" idx="5"/>
          </p:nvPr>
        </p:nvSpPr>
        <p:spPr>
          <a:xfrm>
            <a:off x="5934100" y="29129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6"/>
          </p:nvPr>
        </p:nvSpPr>
        <p:spPr>
          <a:xfrm>
            <a:off x="5934225" y="34473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8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8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8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8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8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9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9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121291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0"/>
          <p:cNvSpPr/>
          <p:nvPr/>
        </p:nvSpPr>
        <p:spPr>
          <a:xfrm rot="-649785" flipH="1">
            <a:off x="6971064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0"/>
          <p:cNvSpPr/>
          <p:nvPr/>
        </p:nvSpPr>
        <p:spPr>
          <a:xfrm>
            <a:off x="1620973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081090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7300672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0"/>
          <p:cNvSpPr/>
          <p:nvPr/>
        </p:nvSpPr>
        <p:spPr>
          <a:xfrm rot="649785">
            <a:off x="1211739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0"/>
          <p:cNvSpPr/>
          <p:nvPr/>
        </p:nvSpPr>
        <p:spPr>
          <a:xfrm rot="2128845">
            <a:off x="3591964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5772621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rot="-7405535" flipH="1">
            <a:off x="-3234670" y="-395249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4386762" y="886054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4259206" y="2193197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1"/>
          <p:cNvSpPr/>
          <p:nvPr/>
        </p:nvSpPr>
        <p:spPr>
          <a:xfrm rot="10150240" flipH="1">
            <a:off x="-3503869" y="4261834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4621400" y="2424119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1"/>
          <p:cNvSpPr/>
          <p:nvPr/>
        </p:nvSpPr>
        <p:spPr>
          <a:xfrm rot="514397">
            <a:off x="5775901" y="-3485758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1"/>
          <p:cNvSpPr/>
          <p:nvPr/>
        </p:nvSpPr>
        <p:spPr>
          <a:xfrm rot="3373645">
            <a:off x="6277252" y="102828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6702382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4528356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-9405665" flipH="1">
            <a:off x="6846081" y="1281156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1478505" flipH="1">
            <a:off x="3709533" y="-1000036"/>
            <a:ext cx="7826136" cy="287787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2"/>
          </p:nvPr>
        </p:nvSpPr>
        <p:spPr>
          <a:xfrm>
            <a:off x="4789925" y="337152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4789950" y="3879601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3"/>
          </p:nvPr>
        </p:nvSpPr>
        <p:spPr>
          <a:xfrm>
            <a:off x="2028750" y="337152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2028775" y="3879601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/>
          <p:nvPr/>
        </p:nvSpPr>
        <p:spPr>
          <a:xfrm rot="9524149" flipH="1">
            <a:off x="-6659422" y="-2925302"/>
            <a:ext cx="9471569" cy="60490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 rot="-9555841">
            <a:off x="-6785773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3394465" flipH="1">
            <a:off x="5041484" y="22860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rot="955394" flipH="1">
            <a:off x="1460861" y="-2197712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0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 rot="-514371" flipH="1">
            <a:off x="4546199" y="581678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 rot="10800000">
            <a:off x="6590028" y="-183052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 rot="1051413">
            <a:off x="5372927" y="-597860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 rot="6697654">
            <a:off x="-3373442" y="-4867145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 rot="9986681" flipH="1">
            <a:off x="-4180552" y="104304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3394963" y="159692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 hasCustomPrompt="1"/>
          </p:nvPr>
        </p:nvSpPr>
        <p:spPr>
          <a:xfrm>
            <a:off x="1893438" y="16776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"/>
          </p:nvPr>
        </p:nvSpPr>
        <p:spPr>
          <a:xfrm>
            <a:off x="3394963" y="324648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/>
          <p:nvPr/>
        </p:nvSpPr>
        <p:spPr>
          <a:xfrm rot="10800000" flipH="1">
            <a:off x="779327" y="3478782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7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 rot="-9339447">
            <a:off x="7118442" y="32165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"/>
          <p:cNvSpPr/>
          <p:nvPr/>
        </p:nvSpPr>
        <p:spPr>
          <a:xfrm rot="10285603" flipH="1">
            <a:off x="-6088365" y="-16178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/>
          <p:nvPr/>
        </p:nvSpPr>
        <p:spPr>
          <a:xfrm rot="-649785" flipH="1">
            <a:off x="-1251909" y="-487200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/>
          <p:nvPr/>
        </p:nvSpPr>
        <p:spPr>
          <a:xfrm rot="-813319" flipH="1">
            <a:off x="7653159" y="-3566398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/>
          <p:nvPr/>
        </p:nvSpPr>
        <p:spPr>
          <a:xfrm rot="-9989847" flipH="1">
            <a:off x="-4910832" y="2960605"/>
            <a:ext cx="7826215" cy="287790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/>
          <p:nvPr/>
        </p:nvSpPr>
        <p:spPr>
          <a:xfrm rot="-323977" flipH="1">
            <a:off x="6050295" y="-977077"/>
            <a:ext cx="7826148" cy="2877876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987675" y="1412700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"/>
          </p:nvPr>
        </p:nvSpPr>
        <p:spPr>
          <a:xfrm>
            <a:off x="1987700" y="2292125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2" hasCustomPrompt="1"/>
          </p:nvPr>
        </p:nvSpPr>
        <p:spPr>
          <a:xfrm>
            <a:off x="845800" y="18880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7"/>
          <p:cNvSpPr txBox="1">
            <a:spLocks noGrp="1"/>
          </p:cNvSpPr>
          <p:nvPr>
            <p:ph type="title" idx="3"/>
          </p:nvPr>
        </p:nvSpPr>
        <p:spPr>
          <a:xfrm>
            <a:off x="1928100" y="316274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4"/>
          </p:nvPr>
        </p:nvSpPr>
        <p:spPr>
          <a:xfrm>
            <a:off x="1928125" y="4042172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title" idx="5"/>
          </p:nvPr>
        </p:nvSpPr>
        <p:spPr>
          <a:xfrm>
            <a:off x="6000750" y="141268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6"/>
          </p:nvPr>
        </p:nvSpPr>
        <p:spPr>
          <a:xfrm>
            <a:off x="6000775" y="2292102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 idx="7"/>
          </p:nvPr>
        </p:nvSpPr>
        <p:spPr>
          <a:xfrm>
            <a:off x="5981196" y="3162738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8"/>
          </p:nvPr>
        </p:nvSpPr>
        <p:spPr>
          <a:xfrm>
            <a:off x="5981200" y="4042161"/>
            <a:ext cx="24300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title" idx="9" hasCustomPrompt="1"/>
          </p:nvPr>
        </p:nvSpPr>
        <p:spPr>
          <a:xfrm>
            <a:off x="845798" y="36442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 idx="13" hasCustomPrompt="1"/>
          </p:nvPr>
        </p:nvSpPr>
        <p:spPr>
          <a:xfrm>
            <a:off x="4895098" y="18880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7"/>
          <p:cNvSpPr txBox="1">
            <a:spLocks noGrp="1"/>
          </p:cNvSpPr>
          <p:nvPr>
            <p:ph type="title" idx="14" hasCustomPrompt="1"/>
          </p:nvPr>
        </p:nvSpPr>
        <p:spPr>
          <a:xfrm>
            <a:off x="4895098" y="3644250"/>
            <a:ext cx="812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 rot="-3394465">
            <a:off x="-2929870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 flipH="1">
            <a:off x="-4081962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 rot="-3952094" flipH="1">
            <a:off x="-3954406" y="-32116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 rot="649760">
            <a:off x="-3199069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 rot="-813319" flipH="1">
            <a:off x="4926200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 rot="10285603" flipH="1">
            <a:off x="6080701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 rot="7426355" flipH="1">
            <a:off x="658205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6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 rot="-3394465">
            <a:off x="-3638445" y="461189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1"/>
          <p:cNvSpPr/>
          <p:nvPr/>
        </p:nvSpPr>
        <p:spPr>
          <a:xfrm flipH="1">
            <a:off x="-5015862" y="-4052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1"/>
          <p:cNvSpPr/>
          <p:nvPr/>
        </p:nvSpPr>
        <p:spPr>
          <a:xfrm rot="-3052073" flipH="1">
            <a:off x="-4888312" y="1110880"/>
            <a:ext cx="7826119" cy="287786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1"/>
          <p:cNvSpPr/>
          <p:nvPr/>
        </p:nvSpPr>
        <p:spPr>
          <a:xfrm rot="649760">
            <a:off x="-4262669" y="189211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1"/>
          <p:cNvSpPr/>
          <p:nvPr/>
        </p:nvSpPr>
        <p:spPr>
          <a:xfrm rot="-813319" flipH="1">
            <a:off x="4754300" y="-2305086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"/>
          <p:cNvSpPr/>
          <p:nvPr/>
        </p:nvSpPr>
        <p:spPr>
          <a:xfrm rot="10285603" flipH="1">
            <a:off x="4790126" y="3666917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1"/>
          <p:cNvSpPr/>
          <p:nvPr/>
        </p:nvSpPr>
        <p:spPr>
          <a:xfrm rot="4726292" flipH="1">
            <a:off x="5414633" y="2626082"/>
            <a:ext cx="7826019" cy="287782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8" r:id="rId5"/>
    <p:sldLayoutId id="2147483659" r:id="rId6"/>
    <p:sldLayoutId id="2147483663" r:id="rId7"/>
    <p:sldLayoutId id="2147483666" r:id="rId8"/>
    <p:sldLayoutId id="2147483667" r:id="rId9"/>
    <p:sldLayoutId id="2147483681" r:id="rId10"/>
    <p:sldLayoutId id="2147483694" r:id="rId11"/>
    <p:sldLayoutId id="2147483695" r:id="rId12"/>
    <p:sldLayoutId id="2147483696" r:id="rId13"/>
    <p:sldLayoutId id="214748369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smtClean="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CLUSTER REŠENJA KOD POSTGRESQL BAZE PODATAKA</a:t>
            </a:r>
            <a:endParaRPr sz="3600" dirty="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553" name="Google Shape;553;p57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Sara </a:t>
            </a:r>
            <a:r>
              <a:rPr lang="en-GB" dirty="0" err="1" smtClean="0"/>
              <a:t>Savić</a:t>
            </a:r>
            <a:r>
              <a:rPr lang="en-GB" dirty="0" smtClean="0"/>
              <a:t>, 1758.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1"/>
          <p:cNvSpPr/>
          <p:nvPr/>
        </p:nvSpPr>
        <p:spPr>
          <a:xfrm>
            <a:off x="348650" y="804585"/>
            <a:ext cx="4180934" cy="4180628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61"/>
          <p:cNvSpPr txBox="1">
            <a:spLocks noGrp="1"/>
          </p:cNvSpPr>
          <p:nvPr>
            <p:ph type="body" idx="1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GB" dirty="0" err="1"/>
              <a:t>Visoka</a:t>
            </a:r>
            <a:r>
              <a:rPr lang="en-GB" dirty="0"/>
              <a:t> </a:t>
            </a:r>
            <a:r>
              <a:rPr lang="en-GB" dirty="0" err="1"/>
              <a:t>dostupnost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(</a:t>
            </a:r>
            <a:r>
              <a:rPr lang="en-GB" b="1" i="1" dirty="0" err="1"/>
              <a:t>eng.High</a:t>
            </a:r>
            <a:r>
              <a:rPr lang="en-GB" b="1" i="1" dirty="0"/>
              <a:t> availability</a:t>
            </a:r>
            <a:r>
              <a:rPr lang="en-GB" dirty="0"/>
              <a:t>) se </a:t>
            </a:r>
            <a:r>
              <a:rPr lang="en-GB" dirty="0" err="1"/>
              <a:t>odnosi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sposobnost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da </a:t>
            </a:r>
            <a:r>
              <a:rPr lang="en-GB" dirty="0" err="1"/>
              <a:t>obrađuje</a:t>
            </a:r>
            <a:r>
              <a:rPr lang="en-GB" dirty="0"/>
              <a:t> </a:t>
            </a:r>
            <a:r>
              <a:rPr lang="en-GB" dirty="0" err="1"/>
              <a:t>zahteve</a:t>
            </a:r>
            <a:r>
              <a:rPr lang="en-GB" dirty="0"/>
              <a:t> </a:t>
            </a:r>
            <a:r>
              <a:rPr lang="en-GB" dirty="0" err="1"/>
              <a:t>bez</a:t>
            </a:r>
            <a:r>
              <a:rPr lang="en-GB" dirty="0"/>
              <a:t> </a:t>
            </a:r>
            <a:r>
              <a:rPr lang="en-GB" dirty="0" err="1"/>
              <a:t>prekida</a:t>
            </a:r>
            <a:r>
              <a:rPr lang="en-GB" dirty="0"/>
              <a:t>, </a:t>
            </a:r>
            <a:r>
              <a:rPr lang="en-GB" dirty="0" err="1"/>
              <a:t>čak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u </a:t>
            </a:r>
            <a:r>
              <a:rPr lang="en-GB" dirty="0" err="1"/>
              <a:t>slučaju</a:t>
            </a:r>
            <a:r>
              <a:rPr lang="en-GB" dirty="0"/>
              <a:t> </a:t>
            </a:r>
            <a:r>
              <a:rPr lang="en-GB" dirty="0" err="1"/>
              <a:t>kvara</a:t>
            </a:r>
            <a:r>
              <a:rPr lang="en-GB" dirty="0"/>
              <a:t> </a:t>
            </a:r>
            <a:r>
              <a:rPr lang="en-GB" dirty="0" err="1"/>
              <a:t>hardvera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mrežom</a:t>
            </a:r>
            <a:r>
              <a:rPr lang="en-GB" dirty="0"/>
              <a:t>. </a:t>
            </a:r>
            <a:endParaRPr lang="en-GB" dirty="0" smtClean="0"/>
          </a:p>
          <a:p>
            <a:pPr marL="0" lvl="0" indent="0">
              <a:buSzPts val="1100"/>
              <a:buNone/>
            </a:pPr>
            <a:endParaRPr lang="en-GB" dirty="0" smtClean="0"/>
          </a:p>
          <a:p>
            <a:pPr marL="0" lvl="0" indent="0">
              <a:buSzPts val="1100"/>
              <a:buNone/>
            </a:pPr>
            <a:r>
              <a:rPr lang="en-GB" dirty="0" err="1" smtClean="0"/>
              <a:t>Jedno</a:t>
            </a:r>
            <a:r>
              <a:rPr lang="en-GB" dirty="0" smtClean="0"/>
              <a:t> od </a:t>
            </a:r>
            <a:r>
              <a:rPr lang="en-GB" dirty="0" err="1" smtClean="0"/>
              <a:t>rešenja:klasteri</a:t>
            </a:r>
            <a:r>
              <a:rPr lang="en-GB" dirty="0" smtClean="0"/>
              <a:t>.</a:t>
            </a:r>
          </a:p>
          <a:p>
            <a:pPr marL="0" lvl="0" indent="0">
              <a:buSzPts val="1100"/>
              <a:buNone/>
            </a:pPr>
            <a:endParaRPr lang="en-GB" dirty="0" smtClean="0"/>
          </a:p>
          <a:p>
            <a:pPr marL="0" lvl="0" indent="0">
              <a:buSzPts val="1100"/>
              <a:buNone/>
            </a:pPr>
            <a:r>
              <a:rPr lang="en-GB" dirty="0" err="1" smtClean="0"/>
              <a:t>Ovakav</a:t>
            </a:r>
            <a:r>
              <a:rPr lang="en-GB" dirty="0" smtClean="0"/>
              <a:t> </a:t>
            </a:r>
            <a:r>
              <a:rPr lang="en-GB" dirty="0" err="1" smtClean="0"/>
              <a:t>klaster</a:t>
            </a:r>
            <a:r>
              <a:rPr lang="en-GB" dirty="0" smtClean="0"/>
              <a:t> se </a:t>
            </a:r>
            <a:r>
              <a:rPr lang="en-GB" dirty="0" err="1" smtClean="0"/>
              <a:t>naziva</a:t>
            </a:r>
            <a:r>
              <a:rPr lang="en-GB" dirty="0" smtClean="0"/>
              <a:t> HA </a:t>
            </a:r>
            <a:r>
              <a:rPr lang="en-GB" dirty="0" err="1" smtClean="0"/>
              <a:t>klaster</a:t>
            </a:r>
            <a:r>
              <a:rPr lang="en-GB" dirty="0" smtClean="0"/>
              <a:t>.</a:t>
            </a:r>
            <a:endParaRPr dirty="0"/>
          </a:p>
        </p:txBody>
      </p:sp>
      <p:sp>
        <p:nvSpPr>
          <p:cNvPr id="608" name="Google Shape;608;p61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61"/>
          <p:cNvSpPr txBox="1">
            <a:spLocks noGrp="1"/>
          </p:cNvSpPr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Visoka Dostupnost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10" name="Google Shape;610;p61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7" y="2217003"/>
            <a:ext cx="3270605" cy="16373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Replikacija</a:t>
            </a:r>
            <a:r>
              <a:rPr lang="en-GB" dirty="0" smtClean="0"/>
              <a:t> HA </a:t>
            </a:r>
            <a:r>
              <a:rPr lang="en-GB" dirty="0" err="1" smtClean="0"/>
              <a:t>klastera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87651" y="2386210"/>
            <a:ext cx="2045700" cy="487500"/>
          </a:xfrm>
        </p:spPr>
        <p:txBody>
          <a:bodyPr/>
          <a:lstStyle/>
          <a:p>
            <a:r>
              <a:rPr lang="en-GB" dirty="0" err="1" smtClean="0"/>
              <a:t>Algoritmi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se </a:t>
            </a:r>
            <a:r>
              <a:rPr lang="en-GB" dirty="0" err="1" smtClean="0"/>
              <a:t>koriste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replikaciju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-214384" y="2900675"/>
            <a:ext cx="2632126" cy="999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Log shipping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Streaming </a:t>
            </a:r>
            <a:r>
              <a:rPr lang="en-GB" dirty="0" err="1" smtClean="0"/>
              <a:t>replikacija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 idx="3"/>
          </p:nvPr>
        </p:nvSpPr>
        <p:spPr>
          <a:xfrm>
            <a:off x="3387285" y="1067469"/>
            <a:ext cx="2246826" cy="562891"/>
          </a:xfrm>
        </p:spPr>
        <p:txBody>
          <a:bodyPr/>
          <a:lstStyle/>
          <a:p>
            <a:r>
              <a:rPr lang="en-GB" dirty="0" err="1" smtClean="0"/>
              <a:t>Režimi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3470658" y="1630360"/>
            <a:ext cx="2202534" cy="999600"/>
          </a:xfrm>
        </p:spPr>
        <p:txBody>
          <a:bodyPr/>
          <a:lstStyle/>
          <a:p>
            <a:pPr algn="l"/>
            <a:r>
              <a:rPr lang="en-GB" dirty="0" err="1" smtClean="0"/>
              <a:t>Sinhrona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asinhrona</a:t>
            </a:r>
            <a:r>
              <a:rPr lang="en-GB" dirty="0" smtClean="0"/>
              <a:t> </a:t>
            </a:r>
            <a:r>
              <a:rPr lang="en-GB" dirty="0" err="1" smtClean="0"/>
              <a:t>replikacija</a:t>
            </a:r>
            <a:r>
              <a:rPr lang="en-GB" dirty="0" smtClean="0"/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idx="5"/>
          </p:nvPr>
        </p:nvSpPr>
        <p:spPr>
          <a:xfrm>
            <a:off x="7098300" y="1886410"/>
            <a:ext cx="2045700" cy="487500"/>
          </a:xfrm>
        </p:spPr>
        <p:txBody>
          <a:bodyPr/>
          <a:lstStyle/>
          <a:p>
            <a:r>
              <a:rPr lang="en-GB" dirty="0" err="1" smtClean="0"/>
              <a:t>Modeli</a:t>
            </a:r>
            <a:r>
              <a:rPr lang="en-GB" dirty="0" smtClean="0"/>
              <a:t> </a:t>
            </a:r>
            <a:r>
              <a:rPr lang="en-GB" dirty="0" err="1" smtClean="0"/>
              <a:t>replikacije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>
          <a:xfrm>
            <a:off x="6661052" y="2664920"/>
            <a:ext cx="2482948" cy="999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Single-Master </a:t>
            </a:r>
            <a:r>
              <a:rPr lang="en-GB" dirty="0" err="1" smtClean="0"/>
              <a:t>replikacija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Multi-Master </a:t>
            </a:r>
            <a:r>
              <a:rPr lang="en-GB" dirty="0" err="1" smtClean="0"/>
              <a:t>replikacija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133" y="2328486"/>
            <a:ext cx="3939583" cy="16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3"/>
          <p:cNvSpPr/>
          <p:nvPr/>
        </p:nvSpPr>
        <p:spPr>
          <a:xfrm rot="10800000">
            <a:off x="4756162" y="976004"/>
            <a:ext cx="2449433" cy="2449433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63"/>
          <p:cNvSpPr/>
          <p:nvPr/>
        </p:nvSpPr>
        <p:spPr>
          <a:xfrm flipH="1">
            <a:off x="1734089" y="1089923"/>
            <a:ext cx="2449433" cy="2449433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63"/>
          <p:cNvSpPr txBox="1">
            <a:spLocks noGrp="1"/>
          </p:cNvSpPr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Vrste replikacije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27" name="Google Shape;627;p63"/>
          <p:cNvSpPr txBox="1">
            <a:spLocks noGrp="1"/>
          </p:cNvSpPr>
          <p:nvPr>
            <p:ph type="title" idx="2"/>
          </p:nvPr>
        </p:nvSpPr>
        <p:spPr>
          <a:xfrm>
            <a:off x="4880375" y="341548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Fizička replikacija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28" name="Google Shape;628;p63"/>
          <p:cNvSpPr txBox="1">
            <a:spLocks noGrp="1"/>
          </p:cNvSpPr>
          <p:nvPr>
            <p:ph type="title" idx="3"/>
          </p:nvPr>
        </p:nvSpPr>
        <p:spPr>
          <a:xfrm>
            <a:off x="1575431" y="3425437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Logička replikacija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0990">
            <a:off x="1033508" y="1400619"/>
            <a:ext cx="2857500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6766">
            <a:off x="4725176" y="1626368"/>
            <a:ext cx="3058355" cy="14047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120674"/>
            <a:ext cx="7702800" cy="657900"/>
          </a:xfrm>
        </p:spPr>
        <p:txBody>
          <a:bodyPr/>
          <a:lstStyle/>
          <a:p>
            <a:r>
              <a:rPr lang="en-GB" dirty="0" err="1" smtClean="0"/>
              <a:t>Logička</a:t>
            </a:r>
            <a:r>
              <a:rPr lang="en-GB" dirty="0" smtClean="0"/>
              <a:t> </a:t>
            </a:r>
            <a:r>
              <a:rPr lang="en-GB" dirty="0" err="1" smtClean="0"/>
              <a:t>replikacija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9" y="1105003"/>
            <a:ext cx="2483534" cy="16324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060" y="1237378"/>
            <a:ext cx="5397940" cy="5569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" y="3173073"/>
            <a:ext cx="4521883" cy="9276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548640" y="780231"/>
            <a:ext cx="3623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1.Provera </a:t>
            </a:r>
            <a:r>
              <a:rPr lang="en-GB" dirty="0" err="1" smtClean="0"/>
              <a:t>parametra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primarnom</a:t>
            </a:r>
            <a:r>
              <a:rPr lang="en-GB" dirty="0" smtClean="0"/>
              <a:t> </a:t>
            </a:r>
            <a:r>
              <a:rPr lang="en-GB" dirty="0" err="1" smtClean="0"/>
              <a:t>serveru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463104" y="775417"/>
            <a:ext cx="4610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2.Kreiranje </a:t>
            </a:r>
            <a:r>
              <a:rPr lang="en-GB" dirty="0" err="1" smtClean="0"/>
              <a:t>korisnika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migraciju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primarnom</a:t>
            </a:r>
            <a:r>
              <a:rPr lang="en-GB" dirty="0" smtClean="0"/>
              <a:t> </a:t>
            </a:r>
            <a:r>
              <a:rPr lang="en-GB" dirty="0" err="1" smtClean="0"/>
              <a:t>serveru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03664" y="2840967"/>
            <a:ext cx="3735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3.Kreiranje </a:t>
            </a:r>
            <a:r>
              <a:rPr lang="en-GB" dirty="0" err="1" smtClean="0"/>
              <a:t>publikacije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primarnom</a:t>
            </a:r>
            <a:r>
              <a:rPr lang="en-GB" dirty="0" smtClean="0"/>
              <a:t> </a:t>
            </a:r>
            <a:r>
              <a:rPr lang="en-GB" dirty="0" err="1" smtClean="0"/>
              <a:t>serveru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463104" y="1925768"/>
            <a:ext cx="4063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4.Kreiranje </a:t>
            </a:r>
            <a:r>
              <a:rPr lang="en-GB" dirty="0" err="1" smtClean="0"/>
              <a:t>subskripcije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sekundarnom</a:t>
            </a:r>
            <a:r>
              <a:rPr lang="en-GB" dirty="0" smtClean="0"/>
              <a:t> </a:t>
            </a:r>
            <a:r>
              <a:rPr lang="en-GB" dirty="0" err="1" smtClean="0"/>
              <a:t>serveru</a:t>
            </a:r>
            <a:endParaRPr lang="en-GB" dirty="0"/>
          </a:p>
        </p:txBody>
      </p:sp>
      <p:pic>
        <p:nvPicPr>
          <p:cNvPr id="13" name="Picture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14" y="2366273"/>
            <a:ext cx="4839285" cy="6740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/>
          <p:cNvSpPr txBox="1"/>
          <p:nvPr/>
        </p:nvSpPr>
        <p:spPr>
          <a:xfrm>
            <a:off x="85286" y="4336511"/>
            <a:ext cx="2494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5.Uspešna </a:t>
            </a:r>
            <a:r>
              <a:rPr lang="en-GB" dirty="0" err="1" smtClean="0"/>
              <a:t>logička</a:t>
            </a:r>
            <a:r>
              <a:rPr lang="en-GB" dirty="0" smtClean="0"/>
              <a:t> </a:t>
            </a:r>
            <a:r>
              <a:rPr lang="en-GB" dirty="0" err="1" smtClean="0"/>
              <a:t>replikacija</a:t>
            </a:r>
            <a:endParaRPr lang="en-GB" dirty="0"/>
          </a:p>
        </p:txBody>
      </p:sp>
      <p:pic>
        <p:nvPicPr>
          <p:cNvPr id="15" name="Picture 1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69" y="4192283"/>
            <a:ext cx="2184009" cy="9040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979" y="4100722"/>
            <a:ext cx="1858108" cy="9488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16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860" y="4208300"/>
            <a:ext cx="1886244" cy="8152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64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Fizička</a:t>
            </a:r>
            <a:r>
              <a:rPr lang="en-GB" dirty="0" smtClean="0"/>
              <a:t> </a:t>
            </a:r>
            <a:r>
              <a:rPr lang="en-GB" dirty="0" err="1" smtClean="0"/>
              <a:t>replikacija</a:t>
            </a:r>
            <a:r>
              <a:rPr lang="en-GB" dirty="0" smtClean="0"/>
              <a:t>-Log shipping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24486" y="1533378"/>
            <a:ext cx="4081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 </a:t>
            </a:r>
            <a:r>
              <a:rPr lang="en-GB" dirty="0" err="1" smtClean="0"/>
              <a:t>Podešavanje</a:t>
            </a:r>
            <a:r>
              <a:rPr lang="en-GB" dirty="0" smtClean="0"/>
              <a:t> </a:t>
            </a:r>
            <a:r>
              <a:rPr lang="en-GB" dirty="0" err="1" smtClean="0"/>
              <a:t>parametra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primarnom</a:t>
            </a:r>
            <a:r>
              <a:rPr lang="en-GB" dirty="0" smtClean="0"/>
              <a:t> </a:t>
            </a:r>
            <a:r>
              <a:rPr lang="en-GB" dirty="0" err="1" smtClean="0"/>
              <a:t>serveru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22" y="1894669"/>
            <a:ext cx="5731510" cy="4819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1434" y="2743200"/>
            <a:ext cx="390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2.Podešavanje </a:t>
            </a:r>
            <a:r>
              <a:rPr lang="en-GB" dirty="0" err="1" smtClean="0"/>
              <a:t>parametara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standby </a:t>
            </a:r>
            <a:r>
              <a:rPr lang="en-GB" dirty="0" err="1" smtClean="0"/>
              <a:t>serveru</a:t>
            </a:r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22" y="3295278"/>
            <a:ext cx="5731510" cy="50101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34" y="3953022"/>
            <a:ext cx="5731510" cy="3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691789" y="107110"/>
            <a:ext cx="7704000" cy="657900"/>
          </a:xfrm>
        </p:spPr>
        <p:txBody>
          <a:bodyPr/>
          <a:lstStyle/>
          <a:p>
            <a:r>
              <a:rPr lang="en-GB" dirty="0" err="1" smtClean="0"/>
              <a:t>Fizička</a:t>
            </a:r>
            <a:r>
              <a:rPr lang="en-GB" dirty="0" smtClean="0"/>
              <a:t> </a:t>
            </a:r>
            <a:r>
              <a:rPr lang="en-GB" dirty="0" err="1" smtClean="0"/>
              <a:t>replikacija</a:t>
            </a:r>
            <a:r>
              <a:rPr lang="en-GB" dirty="0" smtClean="0"/>
              <a:t>-Streaming </a:t>
            </a:r>
            <a:r>
              <a:rPr lang="en-GB" dirty="0" err="1" smtClean="0"/>
              <a:t>replikacija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12542" y="765010"/>
            <a:ext cx="4610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</a:t>
            </a:r>
            <a:r>
              <a:rPr lang="en-GB" dirty="0"/>
              <a:t> </a:t>
            </a:r>
            <a:r>
              <a:rPr lang="en-GB" dirty="0" err="1"/>
              <a:t>Podešavanje</a:t>
            </a:r>
            <a:r>
              <a:rPr lang="en-GB" dirty="0"/>
              <a:t> </a:t>
            </a:r>
            <a:r>
              <a:rPr lang="en-GB" dirty="0" err="1"/>
              <a:t>konfiguracionog</a:t>
            </a:r>
            <a:r>
              <a:rPr lang="en-GB" dirty="0"/>
              <a:t> </a:t>
            </a:r>
            <a:r>
              <a:rPr lang="en-GB" dirty="0" err="1"/>
              <a:t>fajla</a:t>
            </a:r>
            <a:r>
              <a:rPr lang="en-GB" dirty="0"/>
              <a:t> </a:t>
            </a:r>
            <a:r>
              <a:rPr lang="en-GB" dirty="0" err="1"/>
              <a:t>primarnog</a:t>
            </a:r>
            <a:r>
              <a:rPr lang="en-GB" dirty="0"/>
              <a:t> </a:t>
            </a:r>
            <a:r>
              <a:rPr lang="en-GB" dirty="0" err="1"/>
              <a:t>servera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1" y="1072787"/>
            <a:ext cx="3192844" cy="924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4853354" y="755440"/>
            <a:ext cx="2821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2.Kreiranje </a:t>
            </a:r>
            <a:r>
              <a:rPr lang="en-GB" dirty="0" err="1" smtClean="0"/>
              <a:t>replicaionog</a:t>
            </a:r>
            <a:r>
              <a:rPr lang="en-GB" dirty="0" smtClean="0"/>
              <a:t> </a:t>
            </a:r>
            <a:r>
              <a:rPr lang="en-GB" dirty="0" err="1" smtClean="0"/>
              <a:t>korisnika</a:t>
            </a:r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960" y="1295169"/>
            <a:ext cx="4335780" cy="4800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211015" y="2219994"/>
            <a:ext cx="458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3.Konfiguracija </a:t>
            </a:r>
            <a:r>
              <a:rPr lang="en-GB" dirty="0" err="1" smtClean="0"/>
              <a:t>pg_hba.conf</a:t>
            </a:r>
            <a:r>
              <a:rPr lang="en-GB" dirty="0" smtClean="0"/>
              <a:t> </a:t>
            </a:r>
            <a:r>
              <a:rPr lang="en-GB" dirty="0" err="1" smtClean="0"/>
              <a:t>fajla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primarnom</a:t>
            </a:r>
            <a:r>
              <a:rPr lang="en-GB" dirty="0" smtClean="0"/>
              <a:t> </a:t>
            </a:r>
            <a:r>
              <a:rPr lang="en-GB" dirty="0" err="1" smtClean="0"/>
              <a:t>serveru</a:t>
            </a:r>
            <a:endParaRPr lang="en-GB" dirty="0"/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1" y="2658713"/>
            <a:ext cx="4149969" cy="91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4853354" y="2135493"/>
            <a:ext cx="4093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4.Kreiranje </a:t>
            </a:r>
            <a:r>
              <a:rPr lang="en-GB" dirty="0" err="1" smtClean="0"/>
              <a:t>kopija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r>
              <a:rPr lang="en-GB" dirty="0" smtClean="0"/>
              <a:t>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primarnog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standby server</a:t>
            </a:r>
            <a:endParaRPr lang="en-GB" dirty="0"/>
          </a:p>
        </p:txBody>
      </p:sp>
      <p:pic>
        <p:nvPicPr>
          <p:cNvPr id="10" name="Pictur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54" y="2704434"/>
            <a:ext cx="3933386" cy="13574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6355" y="2922436"/>
            <a:ext cx="4382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5.Podešavanje </a:t>
            </a:r>
            <a:r>
              <a:rPr lang="en-GB" dirty="0" err="1" smtClean="0"/>
              <a:t>konfiguracionog</a:t>
            </a:r>
            <a:r>
              <a:rPr lang="en-GB" dirty="0" smtClean="0"/>
              <a:t> </a:t>
            </a:r>
            <a:r>
              <a:rPr lang="en-GB" dirty="0" err="1" smtClean="0"/>
              <a:t>fajla</a:t>
            </a:r>
            <a:r>
              <a:rPr lang="en-GB" dirty="0" smtClean="0"/>
              <a:t> standby </a:t>
            </a:r>
            <a:r>
              <a:rPr lang="en-GB" dirty="0" err="1" smtClean="0"/>
              <a:t>servera</a:t>
            </a:r>
            <a:endParaRPr lang="en-GB" dirty="0"/>
          </a:p>
        </p:txBody>
      </p:sp>
      <p:pic>
        <p:nvPicPr>
          <p:cNvPr id="13" name="Picture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08" y="3187900"/>
            <a:ext cx="2540684" cy="8739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/>
          <p:cNvSpPr txBox="1"/>
          <p:nvPr/>
        </p:nvSpPr>
        <p:spPr>
          <a:xfrm>
            <a:off x="112542" y="4371026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6.Uspešna </a:t>
            </a:r>
            <a:r>
              <a:rPr lang="en-GB" dirty="0" err="1" smtClean="0"/>
              <a:t>replikacija</a:t>
            </a:r>
            <a:endParaRPr lang="en-GB" dirty="0"/>
          </a:p>
        </p:txBody>
      </p:sp>
      <p:pic>
        <p:nvPicPr>
          <p:cNvPr id="15" name="Picture 14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26" y="4170491"/>
            <a:ext cx="2943128" cy="865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246" y="4188332"/>
            <a:ext cx="2342752" cy="8479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16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890" y="4223575"/>
            <a:ext cx="1741340" cy="759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221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14" y="437700"/>
            <a:ext cx="9122898" cy="657900"/>
          </a:xfrm>
        </p:spPr>
        <p:txBody>
          <a:bodyPr/>
          <a:lstStyle/>
          <a:p>
            <a:r>
              <a:rPr lang="en-GB" dirty="0" smtClean="0"/>
              <a:t>Cluster </a:t>
            </a:r>
            <a:r>
              <a:rPr lang="en-GB" dirty="0" err="1" smtClean="0"/>
              <a:t>rešenja</a:t>
            </a:r>
            <a:r>
              <a:rPr lang="en-GB" dirty="0" smtClean="0"/>
              <a:t> </a:t>
            </a:r>
            <a:r>
              <a:rPr lang="en-GB" dirty="0" err="1" smtClean="0"/>
              <a:t>koja</a:t>
            </a:r>
            <a:r>
              <a:rPr lang="en-GB" dirty="0" smtClean="0"/>
              <a:t> se </a:t>
            </a:r>
            <a:r>
              <a:rPr lang="en-GB" dirty="0" err="1" smtClean="0"/>
              <a:t>koriste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obezbeđivanje</a:t>
            </a:r>
            <a:r>
              <a:rPr lang="en-GB" dirty="0" smtClean="0"/>
              <a:t> </a:t>
            </a:r>
            <a:r>
              <a:rPr lang="en-GB" dirty="0" err="1" smtClean="0"/>
              <a:t>visoke</a:t>
            </a:r>
            <a:r>
              <a:rPr lang="en-GB" dirty="0" smtClean="0"/>
              <a:t> </a:t>
            </a:r>
            <a:r>
              <a:rPr lang="en-GB" dirty="0" err="1" smtClean="0"/>
              <a:t>dostupnosti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17452" y="1448972"/>
            <a:ext cx="80678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kreiranje</a:t>
            </a:r>
            <a:r>
              <a:rPr lang="en-GB" dirty="0"/>
              <a:t> </a:t>
            </a:r>
            <a:r>
              <a:rPr lang="en-GB" dirty="0" err="1"/>
              <a:t>klastera</a:t>
            </a:r>
            <a:r>
              <a:rPr lang="en-GB" dirty="0"/>
              <a:t> </a:t>
            </a:r>
            <a:r>
              <a:rPr lang="en-GB" dirty="0" err="1"/>
              <a:t>PostgreSQL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</a:t>
            </a:r>
            <a:r>
              <a:rPr lang="en-GB" dirty="0" err="1"/>
              <a:t>danas</a:t>
            </a:r>
            <a:r>
              <a:rPr lang="en-GB" dirty="0"/>
              <a:t> </a:t>
            </a: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/>
              <a:t>veliki</a:t>
            </a:r>
            <a:r>
              <a:rPr lang="en-GB" dirty="0"/>
              <a:t> </a:t>
            </a:r>
            <a:r>
              <a:rPr lang="en-GB" dirty="0" err="1"/>
              <a:t>broj</a:t>
            </a:r>
            <a:r>
              <a:rPr lang="en-GB" dirty="0"/>
              <a:t> </a:t>
            </a:r>
            <a:r>
              <a:rPr lang="en-GB" dirty="0" err="1" smtClean="0"/>
              <a:t>alata</a:t>
            </a:r>
            <a:r>
              <a:rPr lang="en-GB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PgCluster</a:t>
            </a:r>
            <a:r>
              <a:rPr lang="en-GB" dirty="0"/>
              <a:t>,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PgPool</a:t>
            </a:r>
            <a:r>
              <a:rPr lang="en-GB" dirty="0" smtClean="0"/>
              <a:t>-II</a:t>
            </a:r>
            <a:r>
              <a:rPr lang="en-GB" dirty="0"/>
              <a:t>,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RubyRep</a:t>
            </a:r>
            <a:r>
              <a:rPr lang="en-GB" dirty="0"/>
              <a:t>,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Bucardo</a:t>
            </a:r>
            <a:r>
              <a:rPr lang="en-GB" dirty="0"/>
              <a:t>,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Postgres</a:t>
            </a:r>
            <a:r>
              <a:rPr lang="en-GB" dirty="0" smtClean="0"/>
              <a:t>-XC</a:t>
            </a:r>
            <a:r>
              <a:rPr lang="en-GB" dirty="0"/>
              <a:t>,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Citus</a:t>
            </a:r>
            <a:r>
              <a:rPr lang="en-GB" dirty="0"/>
              <a:t>,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Postgres</a:t>
            </a:r>
            <a:r>
              <a:rPr lang="en-GB" dirty="0" smtClean="0"/>
              <a:t>-XL,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ClusterControl</a:t>
            </a:r>
            <a:r>
              <a:rPr lang="en-GB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Patroni</a:t>
            </a:r>
            <a:r>
              <a:rPr lang="en-GB" dirty="0" smtClean="0"/>
              <a:t> </a:t>
            </a:r>
          </a:p>
          <a:p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potrebe</a:t>
            </a:r>
            <a:r>
              <a:rPr lang="en-GB" dirty="0" smtClean="0"/>
              <a:t> </a:t>
            </a:r>
            <a:r>
              <a:rPr lang="en-GB" dirty="0" err="1" smtClean="0"/>
              <a:t>radakorišćen:PgPool-II</a:t>
            </a:r>
            <a:r>
              <a:rPr lang="en-GB" dirty="0" smtClean="0"/>
              <a:t> </a:t>
            </a:r>
            <a:r>
              <a:rPr lang="en-GB" dirty="0" err="1" smtClean="0"/>
              <a:t>alat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365" y="2680078"/>
            <a:ext cx="3813908" cy="2145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9735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47711" y="332192"/>
            <a:ext cx="8996289" cy="849494"/>
          </a:xfrm>
        </p:spPr>
        <p:txBody>
          <a:bodyPr/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klastera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osiguravanje</a:t>
            </a:r>
            <a:r>
              <a:rPr lang="en-GB" dirty="0" smtClean="0"/>
              <a:t> </a:t>
            </a:r>
            <a:r>
              <a:rPr lang="en-GB" dirty="0" err="1" smtClean="0"/>
              <a:t>visoke</a:t>
            </a:r>
            <a:r>
              <a:rPr lang="en-GB" dirty="0" smtClean="0"/>
              <a:t> </a:t>
            </a:r>
            <a:r>
              <a:rPr lang="en-GB" dirty="0" err="1" smtClean="0"/>
              <a:t>dostupnosti</a:t>
            </a:r>
            <a:r>
              <a:rPr lang="en-GB" dirty="0" smtClean="0"/>
              <a:t> </a:t>
            </a:r>
            <a:r>
              <a:rPr lang="en-GB" dirty="0" err="1" smtClean="0"/>
              <a:t>uz</a:t>
            </a:r>
            <a:r>
              <a:rPr lang="en-GB" dirty="0" smtClean="0"/>
              <a:t> </a:t>
            </a:r>
            <a:r>
              <a:rPr lang="en-GB" dirty="0" err="1" smtClean="0"/>
              <a:t>pomoć</a:t>
            </a:r>
            <a:r>
              <a:rPr lang="en-GB" dirty="0" smtClean="0"/>
              <a:t> </a:t>
            </a:r>
            <a:r>
              <a:rPr lang="en-GB" dirty="0" err="1" smtClean="0"/>
              <a:t>PgPool</a:t>
            </a:r>
            <a:r>
              <a:rPr lang="en-GB" dirty="0" smtClean="0"/>
              <a:t>-II </a:t>
            </a:r>
            <a:r>
              <a:rPr lang="en-GB" dirty="0" err="1" smtClean="0"/>
              <a:t>alata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328936" y="1253838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 </a:t>
            </a:r>
            <a:r>
              <a:rPr lang="en-GB" dirty="0" err="1" smtClean="0"/>
              <a:t>Omogućavanje</a:t>
            </a:r>
            <a:r>
              <a:rPr lang="en-GB" dirty="0" smtClean="0"/>
              <a:t> streaming </a:t>
            </a:r>
            <a:r>
              <a:rPr lang="en-GB" dirty="0" err="1" smtClean="0"/>
              <a:t>replikacije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221" y="1595841"/>
            <a:ext cx="4137660" cy="4038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936" y="2084716"/>
            <a:ext cx="3524250" cy="10961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41" y="3269383"/>
            <a:ext cx="3672840" cy="1447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01" y="3501011"/>
            <a:ext cx="4770120" cy="426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40" y="3973000"/>
            <a:ext cx="4218842" cy="9558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235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47711" y="75198"/>
            <a:ext cx="8996289" cy="849494"/>
          </a:xfrm>
        </p:spPr>
        <p:txBody>
          <a:bodyPr/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klastera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osiguravanje</a:t>
            </a:r>
            <a:r>
              <a:rPr lang="en-GB" dirty="0" smtClean="0"/>
              <a:t> </a:t>
            </a:r>
            <a:r>
              <a:rPr lang="en-GB" dirty="0" err="1" smtClean="0"/>
              <a:t>visoke</a:t>
            </a:r>
            <a:r>
              <a:rPr lang="en-GB" dirty="0" smtClean="0"/>
              <a:t> </a:t>
            </a:r>
            <a:r>
              <a:rPr lang="en-GB" dirty="0" err="1" smtClean="0"/>
              <a:t>dostupnosti</a:t>
            </a:r>
            <a:r>
              <a:rPr lang="en-GB" dirty="0" smtClean="0"/>
              <a:t> </a:t>
            </a:r>
            <a:r>
              <a:rPr lang="en-GB" dirty="0" err="1" smtClean="0"/>
              <a:t>uz</a:t>
            </a:r>
            <a:r>
              <a:rPr lang="en-GB" dirty="0" smtClean="0"/>
              <a:t> </a:t>
            </a:r>
            <a:r>
              <a:rPr lang="en-GB" dirty="0" err="1" smtClean="0"/>
              <a:t>pomoć</a:t>
            </a:r>
            <a:r>
              <a:rPr lang="en-GB" dirty="0" smtClean="0"/>
              <a:t> </a:t>
            </a:r>
            <a:r>
              <a:rPr lang="en-GB" dirty="0" err="1" smtClean="0"/>
              <a:t>PgPool</a:t>
            </a:r>
            <a:r>
              <a:rPr lang="en-GB" dirty="0" smtClean="0"/>
              <a:t>-II </a:t>
            </a:r>
            <a:r>
              <a:rPr lang="en-GB" dirty="0" err="1" smtClean="0"/>
              <a:t>alata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-23800" y="1165306"/>
            <a:ext cx="3509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2.Pokretanje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konfiguracija</a:t>
            </a:r>
            <a:r>
              <a:rPr lang="en-GB" dirty="0" smtClean="0"/>
              <a:t> </a:t>
            </a:r>
            <a:r>
              <a:rPr lang="en-GB" dirty="0" err="1" smtClean="0"/>
              <a:t>PgPool</a:t>
            </a:r>
            <a:r>
              <a:rPr lang="en-GB" dirty="0" smtClean="0"/>
              <a:t>-II </a:t>
            </a:r>
            <a:r>
              <a:rPr lang="en-GB" dirty="0" err="1" smtClean="0"/>
              <a:t>alat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07" y="1181686"/>
            <a:ext cx="2606040" cy="346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1" y="1696060"/>
            <a:ext cx="3720904" cy="9697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1" y="2690049"/>
            <a:ext cx="3720904" cy="21773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07" y="1671839"/>
            <a:ext cx="3925400" cy="9939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07" y="2690048"/>
            <a:ext cx="3925400" cy="14458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477" y="4160122"/>
            <a:ext cx="4236732" cy="8268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934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47711" y="75198"/>
            <a:ext cx="8996289" cy="849494"/>
          </a:xfrm>
        </p:spPr>
        <p:txBody>
          <a:bodyPr/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klastera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osiguravanje</a:t>
            </a:r>
            <a:r>
              <a:rPr lang="en-GB" dirty="0" smtClean="0"/>
              <a:t> </a:t>
            </a:r>
            <a:r>
              <a:rPr lang="en-GB" dirty="0" err="1" smtClean="0"/>
              <a:t>visoke</a:t>
            </a:r>
            <a:r>
              <a:rPr lang="en-GB" dirty="0" smtClean="0"/>
              <a:t> </a:t>
            </a:r>
            <a:r>
              <a:rPr lang="en-GB" dirty="0" err="1" smtClean="0"/>
              <a:t>dostupnosti</a:t>
            </a:r>
            <a:r>
              <a:rPr lang="en-GB" dirty="0" smtClean="0"/>
              <a:t> </a:t>
            </a:r>
            <a:r>
              <a:rPr lang="en-GB" dirty="0" err="1" smtClean="0"/>
              <a:t>uz</a:t>
            </a:r>
            <a:r>
              <a:rPr lang="en-GB" dirty="0" smtClean="0"/>
              <a:t> </a:t>
            </a:r>
            <a:r>
              <a:rPr lang="en-GB" dirty="0" err="1" smtClean="0"/>
              <a:t>pomoć</a:t>
            </a:r>
            <a:r>
              <a:rPr lang="en-GB" dirty="0" smtClean="0"/>
              <a:t> </a:t>
            </a:r>
            <a:r>
              <a:rPr lang="en-GB" dirty="0" err="1" smtClean="0"/>
              <a:t>PgPool</a:t>
            </a:r>
            <a:r>
              <a:rPr lang="en-GB" dirty="0" smtClean="0"/>
              <a:t>-II </a:t>
            </a:r>
            <a:r>
              <a:rPr lang="en-GB" dirty="0" err="1" smtClean="0"/>
              <a:t>alata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47711" y="1052765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3.Pokretanje </a:t>
            </a:r>
            <a:r>
              <a:rPr lang="en-GB" dirty="0" err="1" smtClean="0"/>
              <a:t>PgPool</a:t>
            </a:r>
            <a:r>
              <a:rPr lang="en-GB" dirty="0" smtClean="0"/>
              <a:t>-a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provera</a:t>
            </a:r>
            <a:r>
              <a:rPr lang="en-GB" dirty="0" smtClean="0"/>
              <a:t> </a:t>
            </a:r>
            <a:r>
              <a:rPr lang="en-GB" dirty="0" err="1" smtClean="0"/>
              <a:t>servera</a:t>
            </a:r>
            <a:endParaRPr lang="en-GB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71" y="1488615"/>
            <a:ext cx="2606040" cy="346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8" y="2106105"/>
            <a:ext cx="3609819" cy="2416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4895557" y="1010422"/>
            <a:ext cx="3974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4.Simulacija failover-a </a:t>
            </a:r>
            <a:r>
              <a:rPr lang="en-GB" dirty="0" err="1" smtClean="0"/>
              <a:t>primarnog</a:t>
            </a:r>
            <a:r>
              <a:rPr lang="en-GB" dirty="0" smtClean="0"/>
              <a:t> </a:t>
            </a:r>
            <a:r>
              <a:rPr lang="en-GB" dirty="0" err="1" smtClean="0"/>
              <a:t>servera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automatsko</a:t>
            </a:r>
            <a:r>
              <a:rPr lang="en-GB" dirty="0" smtClean="0"/>
              <a:t> </a:t>
            </a:r>
            <a:r>
              <a:rPr lang="en-GB" dirty="0" err="1" smtClean="0"/>
              <a:t>prebacivanje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drugi</a:t>
            </a:r>
            <a:r>
              <a:rPr lang="en-GB" dirty="0" smtClean="0"/>
              <a:t> server</a:t>
            </a:r>
            <a:endParaRPr lang="en-GB" dirty="0"/>
          </a:p>
        </p:txBody>
      </p:sp>
      <p:pic>
        <p:nvPicPr>
          <p:cNvPr id="18" name="Picture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170" y="1622394"/>
            <a:ext cx="3337560" cy="1752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169" y="2046340"/>
            <a:ext cx="3652325" cy="24764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6724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0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Sadržaj</a:t>
            </a:r>
            <a:endParaRPr dirty="0"/>
          </a:p>
        </p:txBody>
      </p:sp>
      <p:sp>
        <p:nvSpPr>
          <p:cNvPr id="585" name="Google Shape;585;p60"/>
          <p:cNvSpPr/>
          <p:nvPr/>
        </p:nvSpPr>
        <p:spPr>
          <a:xfrm>
            <a:off x="719916" y="1625393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0"/>
          <p:cNvSpPr/>
          <p:nvPr/>
        </p:nvSpPr>
        <p:spPr>
          <a:xfrm flipH="1">
            <a:off x="4571988" y="1625400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60"/>
          <p:cNvSpPr/>
          <p:nvPr/>
        </p:nvSpPr>
        <p:spPr>
          <a:xfrm flipH="1">
            <a:off x="4720335" y="3321937"/>
            <a:ext cx="1162249" cy="1032818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60"/>
          <p:cNvSpPr/>
          <p:nvPr/>
        </p:nvSpPr>
        <p:spPr>
          <a:xfrm>
            <a:off x="704600" y="3351763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60"/>
          <p:cNvSpPr txBox="1">
            <a:spLocks noGrp="1"/>
          </p:cNvSpPr>
          <p:nvPr>
            <p:ph type="title"/>
          </p:nvPr>
        </p:nvSpPr>
        <p:spPr>
          <a:xfrm>
            <a:off x="1980433" y="1693200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Cluster </a:t>
            </a:r>
            <a:r>
              <a:rPr lang="en-GB" dirty="0" err="1" smtClean="0"/>
              <a:t>Baze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endParaRPr dirty="0"/>
          </a:p>
        </p:txBody>
      </p:sp>
      <p:sp>
        <p:nvSpPr>
          <p:cNvPr id="591" name="Google Shape;591;p60"/>
          <p:cNvSpPr txBox="1">
            <a:spLocks noGrp="1"/>
          </p:cNvSpPr>
          <p:nvPr>
            <p:ph type="title" idx="2"/>
          </p:nvPr>
        </p:nvSpPr>
        <p:spPr>
          <a:xfrm>
            <a:off x="845800" y="1888050"/>
            <a:ext cx="812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92" name="Google Shape;592;p60"/>
          <p:cNvSpPr txBox="1">
            <a:spLocks noGrp="1"/>
          </p:cNvSpPr>
          <p:nvPr>
            <p:ph type="title" idx="3"/>
          </p:nvPr>
        </p:nvSpPr>
        <p:spPr>
          <a:xfrm>
            <a:off x="1940895" y="3511311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Cluster </a:t>
            </a:r>
            <a:r>
              <a:rPr lang="en-GB" dirty="0" err="1" smtClean="0"/>
              <a:t>PostgreSQL</a:t>
            </a:r>
            <a:r>
              <a:rPr lang="en-GB" dirty="0" smtClean="0"/>
              <a:t> </a:t>
            </a:r>
            <a:r>
              <a:rPr lang="en-GB" dirty="0" err="1" smtClean="0"/>
              <a:t>baze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endParaRPr dirty="0"/>
          </a:p>
        </p:txBody>
      </p:sp>
      <p:sp>
        <p:nvSpPr>
          <p:cNvPr id="595" name="Google Shape;595;p60"/>
          <p:cNvSpPr txBox="1">
            <a:spLocks noGrp="1"/>
          </p:cNvSpPr>
          <p:nvPr>
            <p:ph type="title" idx="7"/>
          </p:nvPr>
        </p:nvSpPr>
        <p:spPr>
          <a:xfrm>
            <a:off x="5993925" y="3487607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Korišćenje</a:t>
            </a:r>
            <a:r>
              <a:rPr lang="en-GB" dirty="0" smtClean="0"/>
              <a:t> cluster-a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postizanje</a:t>
            </a:r>
            <a:r>
              <a:rPr lang="en-GB" dirty="0" smtClean="0"/>
              <a:t> </a:t>
            </a:r>
            <a:r>
              <a:rPr lang="en-GB" dirty="0" err="1" smtClean="0"/>
              <a:t>skalabilnosti</a:t>
            </a:r>
            <a:endParaRPr dirty="0"/>
          </a:p>
        </p:txBody>
      </p:sp>
      <p:sp>
        <p:nvSpPr>
          <p:cNvPr id="596" name="Google Shape;596;p60"/>
          <p:cNvSpPr txBox="1">
            <a:spLocks noGrp="1"/>
          </p:cNvSpPr>
          <p:nvPr>
            <p:ph type="title" idx="9"/>
          </p:nvPr>
        </p:nvSpPr>
        <p:spPr>
          <a:xfrm>
            <a:off x="845798" y="3644250"/>
            <a:ext cx="812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97" name="Google Shape;597;p60"/>
          <p:cNvSpPr txBox="1">
            <a:spLocks noGrp="1"/>
          </p:cNvSpPr>
          <p:nvPr>
            <p:ph type="title" idx="5"/>
          </p:nvPr>
        </p:nvSpPr>
        <p:spPr>
          <a:xfrm>
            <a:off x="6030908" y="1693200"/>
            <a:ext cx="2430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 smtClean="0"/>
              <a:t>Korišćenje</a:t>
            </a:r>
            <a:r>
              <a:rPr lang="en-GB" dirty="0" smtClean="0"/>
              <a:t> cluster-a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postizanje</a:t>
            </a:r>
            <a:r>
              <a:rPr lang="en-GB" dirty="0" smtClean="0"/>
              <a:t> </a:t>
            </a:r>
            <a:r>
              <a:rPr lang="en-GB" dirty="0" err="1" smtClean="0"/>
              <a:t>visoke</a:t>
            </a:r>
            <a:r>
              <a:rPr lang="en-GB" dirty="0" smtClean="0"/>
              <a:t> </a:t>
            </a:r>
            <a:r>
              <a:rPr lang="en-GB" dirty="0" err="1" smtClean="0"/>
              <a:t>dostupnosti</a:t>
            </a:r>
            <a:endParaRPr dirty="0"/>
          </a:p>
        </p:txBody>
      </p:sp>
      <p:sp>
        <p:nvSpPr>
          <p:cNvPr id="599" name="Google Shape;599;p60"/>
          <p:cNvSpPr txBox="1">
            <a:spLocks noGrp="1"/>
          </p:cNvSpPr>
          <p:nvPr>
            <p:ph type="title" idx="13"/>
          </p:nvPr>
        </p:nvSpPr>
        <p:spPr>
          <a:xfrm>
            <a:off x="4895098" y="1888050"/>
            <a:ext cx="812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00" name="Google Shape;600;p60"/>
          <p:cNvSpPr txBox="1">
            <a:spLocks noGrp="1"/>
          </p:cNvSpPr>
          <p:nvPr>
            <p:ph type="title" idx="14"/>
          </p:nvPr>
        </p:nvSpPr>
        <p:spPr>
          <a:xfrm>
            <a:off x="4895098" y="3644250"/>
            <a:ext cx="812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8"/>
          <p:cNvSpPr txBox="1">
            <a:spLocks noGrp="1"/>
          </p:cNvSpPr>
          <p:nvPr>
            <p:ph type="title" idx="2"/>
          </p:nvPr>
        </p:nvSpPr>
        <p:spPr>
          <a:xfrm>
            <a:off x="901666" y="2233313"/>
            <a:ext cx="1498200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59460" y="1610751"/>
            <a:ext cx="5812343" cy="2567354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Korišćenje</a:t>
            </a:r>
            <a:r>
              <a:rPr lang="en-GB" dirty="0" smtClean="0"/>
              <a:t> cluster-a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postizanje</a:t>
            </a:r>
            <a:r>
              <a:rPr lang="en-GB" dirty="0" smtClean="0"/>
              <a:t> </a:t>
            </a:r>
            <a:r>
              <a:rPr lang="en-GB" dirty="0" err="1" smtClean="0"/>
              <a:t>visoke</a:t>
            </a:r>
            <a:r>
              <a:rPr lang="en-GB" dirty="0" smtClean="0"/>
              <a:t> </a:t>
            </a:r>
            <a:r>
              <a:rPr lang="en-GB" dirty="0" err="1" smtClean="0"/>
              <a:t>skalabilnosti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Skalabilnost</a:t>
            </a:r>
            <a:r>
              <a:rPr lang="en-GB" dirty="0" smtClean="0"/>
              <a:t> </a:t>
            </a:r>
            <a:r>
              <a:rPr lang="en-GB" dirty="0" err="1" smtClean="0"/>
              <a:t>baze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3220" y="1095600"/>
            <a:ext cx="8525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Skalabilnost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se </a:t>
            </a:r>
            <a:r>
              <a:rPr lang="en-GB" dirty="0" err="1"/>
              <a:t>odnosi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sposobnost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da </a:t>
            </a:r>
            <a:r>
              <a:rPr lang="en-GB" dirty="0" err="1"/>
              <a:t>efikasno</a:t>
            </a:r>
            <a:r>
              <a:rPr lang="en-GB" dirty="0"/>
              <a:t> </a:t>
            </a:r>
            <a:r>
              <a:rPr lang="en-GB" dirty="0" err="1"/>
              <a:t>upravlja</a:t>
            </a:r>
            <a:r>
              <a:rPr lang="en-GB" dirty="0"/>
              <a:t> </a:t>
            </a:r>
            <a:r>
              <a:rPr lang="en-GB" dirty="0" err="1"/>
              <a:t>rastućim</a:t>
            </a:r>
            <a:r>
              <a:rPr lang="en-GB" dirty="0"/>
              <a:t> </a:t>
            </a:r>
            <a:r>
              <a:rPr lang="en-GB" dirty="0" err="1"/>
              <a:t>količinama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, </a:t>
            </a:r>
            <a:r>
              <a:rPr lang="en-GB" dirty="0" err="1"/>
              <a:t>brojem</a:t>
            </a:r>
            <a:r>
              <a:rPr lang="en-GB" dirty="0"/>
              <a:t> </a:t>
            </a:r>
            <a:r>
              <a:rPr lang="en-GB" dirty="0" err="1"/>
              <a:t>korisnika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zahtevima</a:t>
            </a:r>
            <a:r>
              <a:rPr lang="en-GB" dirty="0"/>
              <a:t>, </a:t>
            </a:r>
            <a:r>
              <a:rPr lang="en-GB" dirty="0" err="1"/>
              <a:t>bez</a:t>
            </a:r>
            <a:r>
              <a:rPr lang="en-GB" dirty="0"/>
              <a:t> </a:t>
            </a:r>
            <a:r>
              <a:rPr lang="en-GB" dirty="0" err="1"/>
              <a:t>gubitka</a:t>
            </a:r>
            <a:r>
              <a:rPr lang="en-GB" dirty="0"/>
              <a:t> </a:t>
            </a:r>
            <a:r>
              <a:rPr lang="en-GB" dirty="0" err="1"/>
              <a:t>performansi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 smtClean="0"/>
              <a:t>dostupnosti</a:t>
            </a:r>
            <a:r>
              <a:rPr lang="en-GB" dirty="0" smtClean="0"/>
              <a:t>.</a:t>
            </a:r>
          </a:p>
          <a:p>
            <a:r>
              <a:rPr lang="en-GB" b="1" dirty="0" err="1" smtClean="0"/>
              <a:t>Podela</a:t>
            </a:r>
            <a:r>
              <a:rPr lang="en-GB" dirty="0" err="1" smtClean="0"/>
              <a:t>:horizontalna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vertikalna</a:t>
            </a:r>
            <a:r>
              <a:rPr lang="en-GB" dirty="0" smtClean="0"/>
              <a:t> </a:t>
            </a:r>
            <a:r>
              <a:rPr lang="en-GB" dirty="0" err="1" smtClean="0"/>
              <a:t>skalabilnost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980" y="2315600"/>
            <a:ext cx="59055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747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-112543" y="111475"/>
            <a:ext cx="8989255" cy="657900"/>
          </a:xfrm>
        </p:spPr>
        <p:txBody>
          <a:bodyPr/>
          <a:lstStyle/>
          <a:p>
            <a:r>
              <a:rPr lang="en-GB" sz="2000" dirty="0" err="1" smtClean="0"/>
              <a:t>Postizanje</a:t>
            </a:r>
            <a:r>
              <a:rPr lang="en-GB" sz="2000" dirty="0" smtClean="0"/>
              <a:t> </a:t>
            </a:r>
            <a:r>
              <a:rPr lang="en-GB" sz="2000" dirty="0" err="1" smtClean="0"/>
              <a:t>horizontalne</a:t>
            </a:r>
            <a:r>
              <a:rPr lang="en-GB" sz="2000" dirty="0" smtClean="0"/>
              <a:t> </a:t>
            </a:r>
            <a:r>
              <a:rPr lang="en-GB" sz="2000" dirty="0" err="1" smtClean="0"/>
              <a:t>skalabilnosti</a:t>
            </a:r>
            <a:r>
              <a:rPr lang="en-GB" sz="2000" dirty="0" smtClean="0"/>
              <a:t> </a:t>
            </a:r>
            <a:r>
              <a:rPr lang="en-GB" sz="2000" dirty="0" err="1" smtClean="0"/>
              <a:t>uz</a:t>
            </a:r>
            <a:r>
              <a:rPr lang="en-GB" sz="2000" dirty="0" smtClean="0"/>
              <a:t> </a:t>
            </a:r>
            <a:r>
              <a:rPr lang="en-GB" sz="2000" dirty="0" err="1" smtClean="0"/>
              <a:t>pomoć</a:t>
            </a:r>
            <a:r>
              <a:rPr lang="en-GB" sz="2000" dirty="0" smtClean="0"/>
              <a:t> </a:t>
            </a:r>
            <a:r>
              <a:rPr lang="en-GB" sz="2000" dirty="0" err="1" smtClean="0"/>
              <a:t>logičke</a:t>
            </a:r>
            <a:r>
              <a:rPr lang="en-GB" sz="2000" dirty="0" smtClean="0"/>
              <a:t> </a:t>
            </a:r>
            <a:r>
              <a:rPr lang="en-GB" sz="2000" dirty="0" err="1" smtClean="0"/>
              <a:t>replikacije</a:t>
            </a:r>
            <a:endParaRPr lang="en-GB" sz="2000" dirty="0"/>
          </a:p>
        </p:txBody>
      </p:sp>
      <p:sp>
        <p:nvSpPr>
          <p:cNvPr id="3" name="Rectangle 2"/>
          <p:cNvSpPr/>
          <p:nvPr/>
        </p:nvSpPr>
        <p:spPr>
          <a:xfrm>
            <a:off x="-112543" y="686659"/>
            <a:ext cx="2964914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0510"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Logička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replikacija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jedne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tabele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62" y="1082593"/>
            <a:ext cx="3389435" cy="558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61" y="1714349"/>
            <a:ext cx="3389436" cy="11156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4176209" y="686659"/>
            <a:ext cx="3942746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0510"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Logička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replikacija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određenih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vrsta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iz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tabele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084" y="1009504"/>
            <a:ext cx="3840480" cy="838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615" y="1918901"/>
            <a:ext cx="4807097" cy="9111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 8"/>
          <p:cNvSpPr/>
          <p:nvPr/>
        </p:nvSpPr>
        <p:spPr>
          <a:xfrm>
            <a:off x="2483166" y="2908191"/>
            <a:ext cx="3797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Logička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replikacija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određenih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kolona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iz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tabele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GB" dirty="0"/>
          </a:p>
        </p:txBody>
      </p:sp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402" y="3211820"/>
            <a:ext cx="3726180" cy="716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997" y="3986520"/>
            <a:ext cx="3984989" cy="7050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066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733993" y="198550"/>
            <a:ext cx="7704000" cy="657900"/>
          </a:xfrm>
        </p:spPr>
        <p:txBody>
          <a:bodyPr/>
          <a:lstStyle/>
          <a:p>
            <a:r>
              <a:rPr lang="en-GB" sz="2000" dirty="0" err="1"/>
              <a:t>Postizanje</a:t>
            </a:r>
            <a:r>
              <a:rPr lang="en-GB" sz="2000" dirty="0"/>
              <a:t> </a:t>
            </a:r>
            <a:r>
              <a:rPr lang="en-GB" sz="2000" dirty="0" err="1"/>
              <a:t>horizontalne</a:t>
            </a:r>
            <a:r>
              <a:rPr lang="en-GB" sz="2000" dirty="0"/>
              <a:t> </a:t>
            </a:r>
            <a:r>
              <a:rPr lang="en-GB" sz="2000" dirty="0" err="1"/>
              <a:t>skalabilnosti</a:t>
            </a:r>
            <a:r>
              <a:rPr lang="en-GB" sz="2000" dirty="0"/>
              <a:t> </a:t>
            </a:r>
            <a:r>
              <a:rPr lang="en-GB" sz="2000" dirty="0" err="1"/>
              <a:t>uz</a:t>
            </a:r>
            <a:r>
              <a:rPr lang="en-GB" sz="2000" dirty="0"/>
              <a:t> </a:t>
            </a:r>
            <a:r>
              <a:rPr lang="en-GB" sz="2000" dirty="0" err="1"/>
              <a:t>pomoć</a:t>
            </a:r>
            <a:r>
              <a:rPr lang="en-GB" sz="2000" dirty="0"/>
              <a:t> </a:t>
            </a:r>
            <a:r>
              <a:rPr lang="en-GB" sz="2000" dirty="0" err="1"/>
              <a:t>logičke</a:t>
            </a:r>
            <a:r>
              <a:rPr lang="en-GB" sz="2000" dirty="0"/>
              <a:t> </a:t>
            </a:r>
            <a:r>
              <a:rPr lang="en-GB" sz="2000" dirty="0" err="1"/>
              <a:t>replikacije</a:t>
            </a:r>
            <a:endParaRPr lang="en-GB" sz="2000" dirty="0"/>
          </a:p>
        </p:txBody>
      </p:sp>
      <p:sp>
        <p:nvSpPr>
          <p:cNvPr id="3" name="Rectangle 2"/>
          <p:cNvSpPr/>
          <p:nvPr/>
        </p:nvSpPr>
        <p:spPr>
          <a:xfrm>
            <a:off x="2183101" y="750340"/>
            <a:ext cx="4271362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0510">
              <a:lnSpc>
                <a:spcPct val="107000"/>
              </a:lnSpc>
              <a:spcAft>
                <a:spcPts val="800"/>
              </a:spcAft>
            </a:pP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Logička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replikacija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određenih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operacija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iz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tabele</a:t>
            </a: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61" y="1282211"/>
            <a:ext cx="4093991" cy="8279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37" y="1282211"/>
            <a:ext cx="4378033" cy="8279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" y="2604574"/>
            <a:ext cx="3200400" cy="152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303" y="2902341"/>
            <a:ext cx="1798320" cy="731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60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-126610" y="205583"/>
            <a:ext cx="9101797" cy="657900"/>
          </a:xfrm>
        </p:spPr>
        <p:txBody>
          <a:bodyPr/>
          <a:lstStyle/>
          <a:p>
            <a:r>
              <a:rPr lang="en-GB" sz="2000" dirty="0" err="1"/>
              <a:t>Postizanje</a:t>
            </a:r>
            <a:r>
              <a:rPr lang="en-GB" sz="2000" dirty="0"/>
              <a:t> </a:t>
            </a:r>
            <a:r>
              <a:rPr lang="en-GB" sz="2000" dirty="0" err="1"/>
              <a:t>horizontalne</a:t>
            </a:r>
            <a:r>
              <a:rPr lang="en-GB" sz="2000" dirty="0"/>
              <a:t> </a:t>
            </a:r>
            <a:r>
              <a:rPr lang="en-GB" sz="2000" dirty="0" err="1"/>
              <a:t>skalabilnosti</a:t>
            </a:r>
            <a:r>
              <a:rPr lang="en-GB" sz="2000" dirty="0"/>
              <a:t> </a:t>
            </a:r>
            <a:r>
              <a:rPr lang="en-GB" sz="2000" dirty="0" err="1"/>
              <a:t>uz</a:t>
            </a:r>
            <a:r>
              <a:rPr lang="en-GB" sz="2000" dirty="0"/>
              <a:t> </a:t>
            </a:r>
            <a:r>
              <a:rPr lang="en-GB" sz="2000" dirty="0" err="1"/>
              <a:t>pomoć</a:t>
            </a:r>
            <a:r>
              <a:rPr lang="en-GB" sz="2000" dirty="0"/>
              <a:t> </a:t>
            </a:r>
            <a:r>
              <a:rPr lang="en-GB" sz="2000" dirty="0" err="1" smtClean="0"/>
              <a:t>sharding</a:t>
            </a:r>
            <a:r>
              <a:rPr lang="en-GB" sz="2000" dirty="0" smtClean="0"/>
              <a:t> </a:t>
            </a:r>
            <a:r>
              <a:rPr lang="en-GB" sz="2000" dirty="0" err="1" smtClean="0"/>
              <a:t>tehnike</a:t>
            </a:r>
            <a:endParaRPr lang="en-GB" sz="2000" dirty="0"/>
          </a:p>
        </p:txBody>
      </p:sp>
      <p:sp>
        <p:nvSpPr>
          <p:cNvPr id="3" name="Rectangle 2"/>
          <p:cNvSpPr/>
          <p:nvPr/>
        </p:nvSpPr>
        <p:spPr>
          <a:xfrm>
            <a:off x="154745" y="863483"/>
            <a:ext cx="882044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+mj-lt"/>
                <a:ea typeface="Calibri" panose="020F0502020204030204" pitchFamily="34" charset="0"/>
              </a:rPr>
              <a:t>Sharding</a:t>
            </a:r>
            <a:r>
              <a:rPr lang="en-GB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tehnika</a:t>
            </a:r>
            <a:r>
              <a:rPr lang="en-GB" dirty="0">
                <a:latin typeface="+mj-lt"/>
                <a:ea typeface="Calibri" panose="020F0502020204030204" pitchFamily="34" charset="0"/>
              </a:rPr>
              <a:t> je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postupak</a:t>
            </a:r>
            <a:r>
              <a:rPr lang="en-GB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optimizacije</a:t>
            </a:r>
            <a:r>
              <a:rPr lang="en-GB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baze</a:t>
            </a:r>
            <a:r>
              <a:rPr lang="en-GB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podataka</a:t>
            </a:r>
            <a:r>
              <a:rPr lang="en-GB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tako</a:t>
            </a:r>
            <a:r>
              <a:rPr lang="en-GB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što</a:t>
            </a:r>
            <a:r>
              <a:rPr lang="en-GB" dirty="0">
                <a:latin typeface="+mj-lt"/>
                <a:ea typeface="Calibri" panose="020F0502020204030204" pitchFamily="34" charset="0"/>
              </a:rPr>
              <a:t> se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podaci</a:t>
            </a:r>
            <a:r>
              <a:rPr lang="en-GB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iz</a:t>
            </a:r>
            <a:r>
              <a:rPr lang="en-GB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neke</a:t>
            </a:r>
            <a:r>
              <a:rPr lang="en-GB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velike</a:t>
            </a:r>
            <a:r>
              <a:rPr lang="en-GB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baze</a:t>
            </a:r>
            <a:r>
              <a:rPr lang="en-GB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podataka</a:t>
            </a:r>
            <a:r>
              <a:rPr lang="en-GB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razdvajaju</a:t>
            </a:r>
            <a:r>
              <a:rPr lang="en-GB" dirty="0">
                <a:latin typeface="+mj-lt"/>
                <a:ea typeface="Calibri" panose="020F0502020204030204" pitchFamily="34" charset="0"/>
              </a:rPr>
              <a:t> u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više</a:t>
            </a:r>
            <a:r>
              <a:rPr lang="en-GB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manjih</a:t>
            </a:r>
            <a:r>
              <a:rPr lang="en-GB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tabela</a:t>
            </a:r>
            <a:r>
              <a:rPr lang="en-GB" dirty="0">
                <a:latin typeface="+mj-lt"/>
                <a:ea typeface="Calibri" panose="020F0502020204030204" pitchFamily="34" charset="0"/>
              </a:rPr>
              <a:t>,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koje</a:t>
            </a:r>
            <a:r>
              <a:rPr lang="en-GB" dirty="0">
                <a:latin typeface="+mj-lt"/>
                <a:ea typeface="Calibri" panose="020F0502020204030204" pitchFamily="34" charset="0"/>
              </a:rPr>
              <a:t> se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nazivaju</a:t>
            </a:r>
            <a:r>
              <a:rPr lang="en-GB" dirty="0">
                <a:latin typeface="+mj-lt"/>
                <a:ea typeface="Calibri" panose="020F0502020204030204" pitchFamily="34" charset="0"/>
              </a:rPr>
              <a:t> shard-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ovi</a:t>
            </a:r>
            <a:r>
              <a:rPr lang="en-GB" dirty="0">
                <a:latin typeface="+mj-lt"/>
                <a:ea typeface="Calibri" panose="020F0502020204030204" pitchFamily="34" charset="0"/>
              </a:rPr>
              <a:t> (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ili</a:t>
            </a:r>
            <a:r>
              <a:rPr lang="en-GB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dirty="0" err="1">
                <a:latin typeface="+mj-lt"/>
                <a:ea typeface="Calibri" panose="020F0502020204030204" pitchFamily="34" charset="0"/>
              </a:rPr>
              <a:t>particije</a:t>
            </a:r>
            <a:r>
              <a:rPr lang="en-GB" dirty="0">
                <a:latin typeface="+mj-lt"/>
                <a:ea typeface="Calibri" panose="020F0502020204030204" pitchFamily="34" charset="0"/>
              </a:rPr>
              <a:t>). </a:t>
            </a:r>
            <a:endParaRPr lang="en-GB" dirty="0" smtClean="0">
              <a:latin typeface="+mj-lt"/>
              <a:ea typeface="Calibri" panose="020F0502020204030204" pitchFamily="34" charset="0"/>
            </a:endParaRPr>
          </a:p>
          <a:p>
            <a:r>
              <a:rPr lang="en-GB" dirty="0" err="1" smtClean="0">
                <a:latin typeface="+mj-lt"/>
              </a:rPr>
              <a:t>Može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biti</a:t>
            </a:r>
            <a:r>
              <a:rPr lang="en-GB" dirty="0" smtClean="0">
                <a:latin typeface="+mj-lt"/>
              </a:rPr>
              <a:t> </a:t>
            </a:r>
            <a:r>
              <a:rPr lang="en-GB" b="1" dirty="0" err="1" smtClean="0">
                <a:latin typeface="+mj-lt"/>
              </a:rPr>
              <a:t>horizontalna</a:t>
            </a:r>
            <a:r>
              <a:rPr lang="en-GB" b="1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i</a:t>
            </a:r>
            <a:r>
              <a:rPr lang="en-GB" b="1" dirty="0" smtClean="0">
                <a:latin typeface="+mj-lt"/>
              </a:rPr>
              <a:t> </a:t>
            </a:r>
            <a:r>
              <a:rPr lang="en-GB" b="1" dirty="0" err="1" smtClean="0">
                <a:latin typeface="+mj-lt"/>
              </a:rPr>
              <a:t>vertikalna</a:t>
            </a:r>
            <a:r>
              <a:rPr lang="en-GB" dirty="0" smtClean="0">
                <a:latin typeface="+mj-lt"/>
              </a:rPr>
              <a:t>.</a:t>
            </a:r>
          </a:p>
          <a:p>
            <a:r>
              <a:rPr lang="en-GB" dirty="0" err="1" smtClean="0">
                <a:latin typeface="+mj-lt"/>
              </a:rPr>
              <a:t>Za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potrebe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rada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korišćen</a:t>
            </a:r>
            <a:r>
              <a:rPr lang="en-GB" dirty="0" smtClean="0">
                <a:latin typeface="+mj-lt"/>
              </a:rPr>
              <a:t>: </a:t>
            </a:r>
            <a:r>
              <a:rPr lang="en-GB" dirty="0" err="1" smtClean="0">
                <a:latin typeface="+mj-lt"/>
              </a:rPr>
              <a:t>PgPool</a:t>
            </a:r>
            <a:r>
              <a:rPr lang="en-GB" dirty="0" smtClean="0">
                <a:latin typeface="+mj-lt"/>
              </a:rPr>
              <a:t>-II </a:t>
            </a:r>
            <a:r>
              <a:rPr lang="en-GB" dirty="0" err="1" smtClean="0">
                <a:latin typeface="+mj-lt"/>
              </a:rPr>
              <a:t>alat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za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kreiranja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klastera</a:t>
            </a:r>
            <a:r>
              <a:rPr lang="en-GB" dirty="0" smtClean="0">
                <a:latin typeface="+mj-lt"/>
              </a:rPr>
              <a:t>, </a:t>
            </a:r>
            <a:r>
              <a:rPr lang="en-GB" dirty="0" err="1" smtClean="0">
                <a:latin typeface="+mj-lt"/>
              </a:rPr>
              <a:t>particije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i</a:t>
            </a:r>
            <a:r>
              <a:rPr lang="en-GB" dirty="0" smtClean="0">
                <a:latin typeface="+mj-lt"/>
              </a:rPr>
              <a:t> FDW </a:t>
            </a:r>
            <a:r>
              <a:rPr lang="en-GB" dirty="0" err="1" smtClean="0">
                <a:latin typeface="+mj-lt"/>
              </a:rPr>
              <a:t>ekstenzija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za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pristup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podacima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na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drugom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serveru</a:t>
            </a:r>
            <a:r>
              <a:rPr lang="en-GB" dirty="0">
                <a:latin typeface="+mj-lt"/>
              </a:rPr>
              <a:t>.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14" y="2169942"/>
            <a:ext cx="2225040" cy="297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70" y="1969810"/>
            <a:ext cx="4754880" cy="2438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5" y="2805626"/>
            <a:ext cx="3298873" cy="936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70" y="2331041"/>
            <a:ext cx="4572000" cy="320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150" y="2860124"/>
            <a:ext cx="4587240" cy="4038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50" y="3315857"/>
            <a:ext cx="1617858" cy="14407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25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96947" y="135245"/>
            <a:ext cx="8771206" cy="657900"/>
          </a:xfrm>
        </p:spPr>
        <p:txBody>
          <a:bodyPr/>
          <a:lstStyle/>
          <a:p>
            <a:r>
              <a:rPr lang="en-GB" sz="2000" dirty="0" err="1"/>
              <a:t>Postizanje</a:t>
            </a:r>
            <a:r>
              <a:rPr lang="en-GB" sz="2000" dirty="0"/>
              <a:t> </a:t>
            </a:r>
            <a:r>
              <a:rPr lang="en-GB" sz="2000" dirty="0" err="1"/>
              <a:t>horizontalne</a:t>
            </a:r>
            <a:r>
              <a:rPr lang="en-GB" sz="2000" dirty="0"/>
              <a:t> </a:t>
            </a:r>
            <a:r>
              <a:rPr lang="en-GB" sz="2000" dirty="0" err="1"/>
              <a:t>skalabilnosti</a:t>
            </a:r>
            <a:r>
              <a:rPr lang="en-GB" sz="2000" dirty="0"/>
              <a:t> </a:t>
            </a:r>
            <a:r>
              <a:rPr lang="en-GB" sz="2000" dirty="0" err="1"/>
              <a:t>uz</a:t>
            </a:r>
            <a:r>
              <a:rPr lang="en-GB" sz="2000" dirty="0"/>
              <a:t> </a:t>
            </a:r>
            <a:r>
              <a:rPr lang="en-GB" sz="2000" dirty="0" err="1"/>
              <a:t>pomoć</a:t>
            </a:r>
            <a:r>
              <a:rPr lang="en-GB" sz="2000" dirty="0"/>
              <a:t> </a:t>
            </a:r>
            <a:r>
              <a:rPr lang="en-GB" sz="2000" dirty="0" err="1"/>
              <a:t>sharding</a:t>
            </a:r>
            <a:r>
              <a:rPr lang="en-GB" sz="2000" dirty="0"/>
              <a:t> </a:t>
            </a:r>
            <a:r>
              <a:rPr lang="en-GB" sz="2000" dirty="0" err="1"/>
              <a:t>tehnike</a:t>
            </a:r>
            <a:endParaRPr lang="en-GB" sz="20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" y="934916"/>
            <a:ext cx="3889718" cy="1076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303" y="1059473"/>
            <a:ext cx="4777740" cy="3657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" y="2278008"/>
            <a:ext cx="4144694" cy="5547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60" y="2425826"/>
            <a:ext cx="4777740" cy="259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7" y="3175973"/>
            <a:ext cx="3253155" cy="7067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713" y="2979712"/>
            <a:ext cx="2179320" cy="18059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02" y="3293069"/>
            <a:ext cx="2004060" cy="7848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04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8"/>
          <p:cNvSpPr txBox="1">
            <a:spLocks noGrp="1"/>
          </p:cNvSpPr>
          <p:nvPr>
            <p:ph type="title" idx="2"/>
          </p:nvPr>
        </p:nvSpPr>
        <p:spPr>
          <a:xfrm>
            <a:off x="1063444" y="2240347"/>
            <a:ext cx="1498200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90052" y="1434904"/>
            <a:ext cx="4834638" cy="2531776"/>
          </a:xfrm>
        </p:spPr>
        <p:txBody>
          <a:bodyPr/>
          <a:lstStyle/>
          <a:p>
            <a:pPr lvl="0"/>
            <a:r>
              <a:rPr lang="en-GB" dirty="0" err="1" smtClean="0"/>
              <a:t>Zaključak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4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8"/>
          <p:cNvSpPr txBox="1">
            <a:spLocks noGrp="1"/>
          </p:cNvSpPr>
          <p:nvPr>
            <p:ph type="title" idx="2"/>
          </p:nvPr>
        </p:nvSpPr>
        <p:spPr>
          <a:xfrm>
            <a:off x="1063444" y="2240347"/>
            <a:ext cx="1498200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90052" y="1434904"/>
            <a:ext cx="4834638" cy="2531776"/>
          </a:xfrm>
        </p:spPr>
        <p:txBody>
          <a:bodyPr/>
          <a:lstStyle/>
          <a:p>
            <a:pPr lvl="0"/>
            <a:r>
              <a:rPr lang="en-GB" dirty="0" err="1" smtClean="0"/>
              <a:t>Hvala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pažnji</a:t>
            </a:r>
            <a:r>
              <a:rPr lang="en-GB" dirty="0" smtClean="0"/>
              <a:t>!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19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8"/>
          <p:cNvSpPr txBox="1">
            <a:spLocks noGrp="1"/>
          </p:cNvSpPr>
          <p:nvPr>
            <p:ph type="title" idx="2"/>
          </p:nvPr>
        </p:nvSpPr>
        <p:spPr>
          <a:xfrm>
            <a:off x="1063444" y="2240347"/>
            <a:ext cx="1498200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68950" y="1835833"/>
            <a:ext cx="4834638" cy="2531776"/>
          </a:xfrm>
        </p:spPr>
        <p:txBody>
          <a:bodyPr/>
          <a:lstStyle/>
          <a:p>
            <a:pPr lvl="0"/>
            <a:r>
              <a:rPr lang="en-GB" dirty="0"/>
              <a:t>Cluster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podataka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Definicija</a:t>
            </a:r>
            <a:r>
              <a:rPr lang="en-GB" dirty="0" smtClean="0"/>
              <a:t>: </a:t>
            </a:r>
            <a:r>
              <a:rPr lang="en-GB" dirty="0" err="1"/>
              <a:t>Klaster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je </a:t>
            </a:r>
            <a:r>
              <a:rPr lang="en-GB" dirty="0" err="1"/>
              <a:t>skup</a:t>
            </a:r>
            <a:r>
              <a:rPr lang="en-GB" dirty="0"/>
              <a:t> </a:t>
            </a:r>
            <a:r>
              <a:rPr lang="en-GB" dirty="0" err="1"/>
              <a:t>konfiguracija</a:t>
            </a:r>
            <a:r>
              <a:rPr lang="en-GB" dirty="0"/>
              <a:t> u </a:t>
            </a:r>
            <a:r>
              <a:rPr lang="en-GB" dirty="0" err="1"/>
              <a:t>kojima</a:t>
            </a:r>
            <a:r>
              <a:rPr lang="en-GB" dirty="0"/>
              <a:t> </a:t>
            </a:r>
            <a:r>
              <a:rPr lang="en-GB" dirty="0" err="1"/>
              <a:t>više</a:t>
            </a:r>
            <a:r>
              <a:rPr lang="en-GB" dirty="0"/>
              <a:t> </a:t>
            </a:r>
            <a:r>
              <a:rPr lang="en-GB" dirty="0" err="1"/>
              <a:t>servera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</a:t>
            </a:r>
            <a:r>
              <a:rPr lang="en-GB" dirty="0" err="1"/>
              <a:t>rade</a:t>
            </a:r>
            <a:r>
              <a:rPr lang="en-GB" dirty="0"/>
              <a:t> </a:t>
            </a:r>
            <a:r>
              <a:rPr lang="en-GB" dirty="0" err="1"/>
              <a:t>zajedno</a:t>
            </a:r>
            <a:r>
              <a:rPr lang="en-GB" dirty="0"/>
              <a:t> </a:t>
            </a:r>
            <a:r>
              <a:rPr lang="en-GB" dirty="0" err="1"/>
              <a:t>kako</a:t>
            </a:r>
            <a:r>
              <a:rPr lang="en-GB" dirty="0"/>
              <a:t> bi </a:t>
            </a:r>
            <a:r>
              <a:rPr lang="en-GB" dirty="0" err="1"/>
              <a:t>poboljšali</a:t>
            </a:r>
            <a:r>
              <a:rPr lang="en-GB" dirty="0"/>
              <a:t> </a:t>
            </a:r>
            <a:r>
              <a:rPr lang="en-GB" dirty="0" err="1"/>
              <a:t>performanse</a:t>
            </a:r>
            <a:r>
              <a:rPr lang="en-GB" dirty="0"/>
              <a:t> </a:t>
            </a:r>
            <a:r>
              <a:rPr lang="en-GB" dirty="0" err="1"/>
              <a:t>sistema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err="1" smtClean="0"/>
              <a:t>Arhitektira</a:t>
            </a:r>
            <a:r>
              <a:rPr lang="en-GB" dirty="0" smtClean="0"/>
              <a:t> </a:t>
            </a:r>
            <a:r>
              <a:rPr lang="en-GB" dirty="0" err="1" smtClean="0"/>
              <a:t>klastera</a:t>
            </a:r>
            <a:r>
              <a:rPr lang="en-GB" dirty="0" smtClean="0"/>
              <a:t>: Shared-Nothing </a:t>
            </a:r>
            <a:r>
              <a:rPr lang="en-GB" dirty="0" err="1" smtClean="0"/>
              <a:t>i</a:t>
            </a:r>
            <a:r>
              <a:rPr lang="en-GB" dirty="0" smtClean="0"/>
              <a:t> Shared-Disk.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127000" indent="0">
              <a:buNone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7" y="1916696"/>
            <a:ext cx="3958369" cy="2521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28" y="1916696"/>
            <a:ext cx="4037427" cy="25216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8"/>
          <p:cNvSpPr txBox="1">
            <a:spLocks noGrp="1"/>
          </p:cNvSpPr>
          <p:nvPr>
            <p:ph type="title" idx="2"/>
          </p:nvPr>
        </p:nvSpPr>
        <p:spPr>
          <a:xfrm>
            <a:off x="1070478" y="2324753"/>
            <a:ext cx="1498200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6321" y="1434905"/>
            <a:ext cx="5411413" cy="2581422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Cluster </a:t>
            </a:r>
            <a:r>
              <a:rPr lang="en-GB" dirty="0" err="1"/>
              <a:t>PostgreSQL</a:t>
            </a:r>
            <a:r>
              <a:rPr lang="en-GB" dirty="0"/>
              <a:t> </a:t>
            </a:r>
            <a:r>
              <a:rPr lang="en-GB" dirty="0" err="1" smtClean="0"/>
              <a:t>baze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podataka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15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662" y="207466"/>
            <a:ext cx="7702800" cy="657900"/>
          </a:xfrm>
        </p:spPr>
        <p:txBody>
          <a:bodyPr/>
          <a:lstStyle/>
          <a:p>
            <a:r>
              <a:rPr lang="en-GB" dirty="0"/>
              <a:t>Cluster </a:t>
            </a:r>
            <a:r>
              <a:rPr lang="en-GB" dirty="0" err="1"/>
              <a:t>PostgreSQL</a:t>
            </a:r>
            <a:r>
              <a:rPr lang="en-GB" dirty="0"/>
              <a:t> </a:t>
            </a:r>
            <a:r>
              <a:rPr lang="en-GB" dirty="0" err="1" smtClean="0"/>
              <a:t>baze</a:t>
            </a:r>
            <a:r>
              <a:rPr lang="en-GB" dirty="0" smtClean="0"/>
              <a:t> </a:t>
            </a:r>
            <a:r>
              <a:rPr lang="en-GB" dirty="0" err="1" smtClean="0"/>
              <a:t>podataka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605" y="1017796"/>
            <a:ext cx="8121112" cy="3687565"/>
          </a:xfrm>
        </p:spPr>
        <p:txBody>
          <a:bodyPr/>
          <a:lstStyle/>
          <a:p>
            <a:r>
              <a:rPr lang="en-GB" sz="1200" dirty="0"/>
              <a:t>U </a:t>
            </a:r>
            <a:r>
              <a:rPr lang="en-GB" sz="1200" dirty="0" err="1"/>
              <a:t>PostgreSQL</a:t>
            </a:r>
            <a:r>
              <a:rPr lang="en-GB" sz="1200" dirty="0"/>
              <a:t>-u, "</a:t>
            </a:r>
            <a:r>
              <a:rPr lang="en-GB" sz="1200" dirty="0" err="1"/>
              <a:t>klaster</a:t>
            </a:r>
            <a:r>
              <a:rPr lang="en-GB" sz="1200" dirty="0"/>
              <a:t> </a:t>
            </a:r>
            <a:r>
              <a:rPr lang="en-GB" sz="1200" dirty="0" err="1"/>
              <a:t>baze</a:t>
            </a:r>
            <a:r>
              <a:rPr lang="en-GB" sz="1200" dirty="0"/>
              <a:t> </a:t>
            </a:r>
            <a:r>
              <a:rPr lang="en-GB" sz="1200" dirty="0" err="1"/>
              <a:t>podataka</a:t>
            </a:r>
            <a:r>
              <a:rPr lang="en-GB" sz="1200" dirty="0"/>
              <a:t>" </a:t>
            </a:r>
            <a:r>
              <a:rPr lang="en-GB" sz="1200" dirty="0" err="1"/>
              <a:t>odnosi</a:t>
            </a:r>
            <a:r>
              <a:rPr lang="en-GB" sz="1200" dirty="0"/>
              <a:t> se </a:t>
            </a:r>
            <a:r>
              <a:rPr lang="en-GB" sz="1200" dirty="0" err="1"/>
              <a:t>na</a:t>
            </a:r>
            <a:r>
              <a:rPr lang="en-GB" sz="1200" dirty="0"/>
              <a:t> </a:t>
            </a:r>
            <a:r>
              <a:rPr lang="en-GB" sz="1200" dirty="0" err="1"/>
              <a:t>grupu</a:t>
            </a:r>
            <a:r>
              <a:rPr lang="en-GB" sz="1200" dirty="0"/>
              <a:t> </a:t>
            </a:r>
            <a:r>
              <a:rPr lang="en-GB" sz="1200" dirty="0" err="1"/>
              <a:t>baza</a:t>
            </a:r>
            <a:r>
              <a:rPr lang="en-GB" sz="1200" dirty="0"/>
              <a:t> </a:t>
            </a:r>
            <a:r>
              <a:rPr lang="en-GB" sz="1200" dirty="0" err="1"/>
              <a:t>podataka</a:t>
            </a:r>
            <a:r>
              <a:rPr lang="en-GB" sz="1200" dirty="0"/>
              <a:t> </a:t>
            </a:r>
            <a:r>
              <a:rPr lang="en-GB" sz="1200" dirty="0" err="1"/>
              <a:t>unutar</a:t>
            </a:r>
            <a:r>
              <a:rPr lang="en-GB" sz="1200" dirty="0"/>
              <a:t> </a:t>
            </a:r>
            <a:r>
              <a:rPr lang="en-GB" sz="1200" dirty="0" err="1"/>
              <a:t>jednog</a:t>
            </a:r>
            <a:r>
              <a:rPr lang="en-GB" sz="1200" dirty="0"/>
              <a:t> </a:t>
            </a:r>
            <a:r>
              <a:rPr lang="en-GB" sz="1200" dirty="0" err="1"/>
              <a:t>PostgreSQL</a:t>
            </a:r>
            <a:r>
              <a:rPr lang="en-GB" sz="1200" dirty="0"/>
              <a:t> </a:t>
            </a:r>
            <a:r>
              <a:rPr lang="en-GB" sz="1200" dirty="0" err="1"/>
              <a:t>sistema</a:t>
            </a:r>
            <a:r>
              <a:rPr lang="en-GB" sz="1200" dirty="0"/>
              <a:t>. </a:t>
            </a:r>
            <a:r>
              <a:rPr lang="en-GB" sz="1200" dirty="0" err="1"/>
              <a:t>Sve</a:t>
            </a:r>
            <a:r>
              <a:rPr lang="en-GB" sz="1200" dirty="0"/>
              <a:t> </a:t>
            </a:r>
            <a:r>
              <a:rPr lang="en-GB" sz="1200" dirty="0" err="1"/>
              <a:t>baze</a:t>
            </a:r>
            <a:r>
              <a:rPr lang="en-GB" sz="1200" dirty="0"/>
              <a:t> </a:t>
            </a:r>
            <a:r>
              <a:rPr lang="en-GB" sz="1200" dirty="0" err="1"/>
              <a:t>i</a:t>
            </a:r>
            <a:r>
              <a:rPr lang="en-GB" sz="1200" dirty="0"/>
              <a:t> </a:t>
            </a:r>
            <a:r>
              <a:rPr lang="en-GB" sz="1200" dirty="0" err="1"/>
              <a:t>njihovi</a:t>
            </a:r>
            <a:r>
              <a:rPr lang="en-GB" sz="1200" dirty="0"/>
              <a:t> </a:t>
            </a:r>
            <a:r>
              <a:rPr lang="en-GB" sz="1200" dirty="0" err="1"/>
              <a:t>objekti</a:t>
            </a:r>
            <a:r>
              <a:rPr lang="en-GB" sz="1200" dirty="0"/>
              <a:t> (</a:t>
            </a:r>
            <a:r>
              <a:rPr lang="en-GB" sz="1200" dirty="0" err="1"/>
              <a:t>tabele</a:t>
            </a:r>
            <a:r>
              <a:rPr lang="en-GB" sz="1200" dirty="0"/>
              <a:t>, </a:t>
            </a:r>
            <a:r>
              <a:rPr lang="en-GB" sz="1200" dirty="0" err="1"/>
              <a:t>indeksi</a:t>
            </a:r>
            <a:r>
              <a:rPr lang="en-GB" sz="1200" dirty="0"/>
              <a:t>, </a:t>
            </a:r>
            <a:r>
              <a:rPr lang="en-GB" sz="1200" dirty="0" err="1"/>
              <a:t>itd</a:t>
            </a:r>
            <a:r>
              <a:rPr lang="en-GB" sz="1200" dirty="0"/>
              <a:t>.) </a:t>
            </a:r>
            <a:r>
              <a:rPr lang="en-GB" sz="1200" dirty="0" err="1"/>
              <a:t>čine</a:t>
            </a:r>
            <a:r>
              <a:rPr lang="en-GB" sz="1200" dirty="0"/>
              <a:t> </a:t>
            </a:r>
            <a:r>
              <a:rPr lang="en-GB" sz="1200" dirty="0" err="1"/>
              <a:t>ovaj</a:t>
            </a:r>
            <a:r>
              <a:rPr lang="en-GB" sz="1200" dirty="0"/>
              <a:t> </a:t>
            </a:r>
            <a:r>
              <a:rPr lang="en-GB" sz="1200" dirty="0" err="1" smtClean="0"/>
              <a:t>klaster</a:t>
            </a:r>
            <a:r>
              <a:rPr lang="en-GB" sz="1200" dirty="0" smtClean="0"/>
              <a:t>.</a:t>
            </a:r>
          </a:p>
          <a:p>
            <a:endParaRPr lang="en-GB" sz="1200" dirty="0"/>
          </a:p>
          <a:p>
            <a:endParaRPr lang="en-GB" sz="1200" dirty="0" smtClean="0"/>
          </a:p>
          <a:p>
            <a:endParaRPr lang="en-GB" sz="1200" dirty="0"/>
          </a:p>
          <a:p>
            <a:endParaRPr lang="en-GB" sz="1200" dirty="0" smtClean="0"/>
          </a:p>
          <a:p>
            <a:endParaRPr lang="en-GB" sz="1200" dirty="0"/>
          </a:p>
          <a:p>
            <a:endParaRPr lang="en-GB" sz="1200" dirty="0" smtClean="0"/>
          </a:p>
          <a:p>
            <a:pPr marL="127000" indent="0">
              <a:buNone/>
            </a:pPr>
            <a:endParaRPr lang="en-GB" sz="1200" dirty="0" smtClean="0"/>
          </a:p>
          <a:p>
            <a:endParaRPr lang="en-GB" sz="1200" dirty="0"/>
          </a:p>
          <a:p>
            <a:endParaRPr lang="en-GB" sz="1200" dirty="0" smtClean="0"/>
          </a:p>
          <a:p>
            <a:pPr marL="127000" indent="0">
              <a:buNone/>
            </a:pPr>
            <a:endParaRPr lang="en-GB" sz="1200" dirty="0" smtClean="0"/>
          </a:p>
          <a:p>
            <a:pPr marL="127000" indent="0">
              <a:buNone/>
            </a:pPr>
            <a:endParaRPr lang="en-GB" sz="1200" dirty="0" smtClean="0"/>
          </a:p>
          <a:p>
            <a:pPr marL="127000" indent="0">
              <a:buNone/>
            </a:pPr>
            <a:endParaRPr lang="en-GB" sz="1200" dirty="0" smtClean="0"/>
          </a:p>
          <a:p>
            <a:pPr marL="127000" indent="0">
              <a:buNone/>
            </a:pPr>
            <a:endParaRPr lang="en-GB" sz="1200" dirty="0" smtClean="0"/>
          </a:p>
          <a:p>
            <a:r>
              <a:rPr lang="en-GB" sz="1200" dirty="0" err="1"/>
              <a:t>PostgreSQL</a:t>
            </a:r>
            <a:r>
              <a:rPr lang="en-GB" sz="1200" dirty="0"/>
              <a:t> cluster se </a:t>
            </a:r>
            <a:r>
              <a:rPr lang="en-GB" sz="1200" dirty="0" err="1"/>
              <a:t>sastoji</a:t>
            </a:r>
            <a:r>
              <a:rPr lang="en-GB" sz="1200" dirty="0"/>
              <a:t> od </a:t>
            </a:r>
            <a:r>
              <a:rPr lang="en-GB" sz="1200" dirty="0" err="1"/>
              <a:t>dva</a:t>
            </a:r>
            <a:r>
              <a:rPr lang="en-GB" sz="1200" dirty="0"/>
              <a:t> </a:t>
            </a:r>
            <a:r>
              <a:rPr lang="en-GB" sz="1200" dirty="0" err="1"/>
              <a:t>elementa</a:t>
            </a:r>
            <a:r>
              <a:rPr lang="en-GB" sz="1200" dirty="0" smtClean="0"/>
              <a:t>: </a:t>
            </a:r>
            <a:r>
              <a:rPr lang="en-GB" sz="1200" dirty="0" err="1" smtClean="0"/>
              <a:t>direktorijuma</a:t>
            </a:r>
            <a:r>
              <a:rPr lang="en-GB" sz="1200" dirty="0" smtClean="0"/>
              <a:t> </a:t>
            </a:r>
            <a:r>
              <a:rPr lang="en-GB" sz="1200" dirty="0" err="1" smtClean="0"/>
              <a:t>podataka</a:t>
            </a:r>
            <a:r>
              <a:rPr lang="en-GB" sz="1200" dirty="0" smtClean="0"/>
              <a:t> </a:t>
            </a:r>
            <a:r>
              <a:rPr lang="en-GB" sz="1200" dirty="0" err="1" smtClean="0"/>
              <a:t>i</a:t>
            </a:r>
            <a:r>
              <a:rPr lang="en-GB" sz="1200" dirty="0" smtClean="0"/>
              <a:t> </a:t>
            </a:r>
            <a:r>
              <a:rPr lang="en-GB" sz="1200" dirty="0" err="1" smtClean="0"/>
              <a:t>postgres</a:t>
            </a:r>
            <a:r>
              <a:rPr lang="en-GB" sz="1200" dirty="0" smtClean="0"/>
              <a:t> </a:t>
            </a:r>
            <a:r>
              <a:rPr lang="en-GB" sz="1200" dirty="0" err="1" smtClean="0"/>
              <a:t>procesa</a:t>
            </a:r>
            <a:r>
              <a:rPr lang="en-GB" sz="1200" dirty="0" smtClean="0"/>
              <a:t>.</a:t>
            </a:r>
          </a:p>
          <a:p>
            <a:pPr marL="127000" indent="0">
              <a:buNone/>
            </a:pPr>
            <a:r>
              <a:rPr lang="en-GB" sz="1200" dirty="0" smtClean="0"/>
              <a:t> </a:t>
            </a:r>
          </a:p>
          <a:p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05" y="1954212"/>
            <a:ext cx="5282418" cy="1801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8254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33719"/>
            <a:ext cx="7702800" cy="657900"/>
          </a:xfrm>
        </p:spPr>
        <p:txBody>
          <a:bodyPr/>
          <a:lstStyle/>
          <a:p>
            <a:r>
              <a:rPr lang="en-GB" dirty="0"/>
              <a:t>Cluster </a:t>
            </a:r>
            <a:r>
              <a:rPr lang="en-GB" dirty="0" err="1"/>
              <a:t>PostgreSQL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podataka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095450"/>
            <a:ext cx="8771206" cy="3610800"/>
          </a:xfrm>
        </p:spPr>
        <p:txBody>
          <a:bodyPr/>
          <a:lstStyle/>
          <a:p>
            <a:r>
              <a:rPr lang="nn-NO" dirty="0"/>
              <a:t>Komanda initdb se koristi za kreiranje novog klastera. Kreira direktorijum podataka koji sadrži sve potrebne podatke za rad klastera i može nezavisno funkcionisati</a:t>
            </a:r>
            <a:r>
              <a:rPr lang="nn-NO" dirty="0" smtClean="0"/>
              <a:t>.</a:t>
            </a:r>
          </a:p>
          <a:p>
            <a:endParaRPr lang="nn-NO" dirty="0"/>
          </a:p>
          <a:p>
            <a:endParaRPr lang="nn-NO" dirty="0" smtClean="0"/>
          </a:p>
          <a:p>
            <a:endParaRPr lang="nn-NO" dirty="0"/>
          </a:p>
          <a:p>
            <a:endParaRPr lang="nn-NO" dirty="0" smtClean="0"/>
          </a:p>
          <a:p>
            <a:endParaRPr lang="nn-NO" dirty="0"/>
          </a:p>
          <a:p>
            <a:endParaRPr lang="nn-NO" dirty="0" smtClean="0"/>
          </a:p>
          <a:p>
            <a:endParaRPr lang="nn-NO" dirty="0"/>
          </a:p>
          <a:p>
            <a:endParaRPr lang="nn-NO" dirty="0" smtClean="0"/>
          </a:p>
          <a:p>
            <a:endParaRPr lang="nn-NO" dirty="0"/>
          </a:p>
          <a:p>
            <a:endParaRPr lang="nn-NO" dirty="0" smtClean="0"/>
          </a:p>
          <a:p>
            <a:r>
              <a:rPr lang="nn-NO" dirty="0"/>
              <a:t>Komande kao što su pg_ctl start, pg_ctl stop, i pg_ctl restart koriste se za upravljanje serverom (klasterom). Nakon inicijalizacije, moguće je povezati se na server i kreirati baze podataka i ostale objekte.</a:t>
            </a:r>
          </a:p>
          <a:p>
            <a:endParaRPr lang="nn-NO" dirty="0" smtClean="0"/>
          </a:p>
          <a:p>
            <a:endParaRPr lang="nn-NO" dirty="0"/>
          </a:p>
          <a:p>
            <a:endParaRPr lang="nn-NO" dirty="0" smtClean="0"/>
          </a:p>
          <a:p>
            <a:endParaRPr lang="nn-NO" dirty="0"/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87" y="1456006"/>
            <a:ext cx="4775983" cy="17443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9" y="3911230"/>
            <a:ext cx="5731510" cy="795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72" y="4048858"/>
            <a:ext cx="2651760" cy="3657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5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61854"/>
            <a:ext cx="7702800" cy="657900"/>
          </a:xfrm>
        </p:spPr>
        <p:txBody>
          <a:bodyPr/>
          <a:lstStyle/>
          <a:p>
            <a:r>
              <a:rPr lang="en-GB" dirty="0"/>
              <a:t>Cluster </a:t>
            </a:r>
            <a:r>
              <a:rPr lang="en-GB" dirty="0" err="1"/>
              <a:t>PostgreSQL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podataka</a:t>
            </a:r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3" y="919755"/>
            <a:ext cx="2118165" cy="1450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200" y="919754"/>
            <a:ext cx="3014603" cy="14506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14" y="919754"/>
            <a:ext cx="2821841" cy="14506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4" y="2975024"/>
            <a:ext cx="2315112" cy="12804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079" y="2918753"/>
            <a:ext cx="2353896" cy="15066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28" y="2557381"/>
            <a:ext cx="2548011" cy="941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28" y="3587262"/>
            <a:ext cx="2548011" cy="11957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731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8"/>
          <p:cNvSpPr txBox="1">
            <a:spLocks noGrp="1"/>
          </p:cNvSpPr>
          <p:nvPr>
            <p:ph type="title" idx="2"/>
          </p:nvPr>
        </p:nvSpPr>
        <p:spPr>
          <a:xfrm>
            <a:off x="943869" y="2085602"/>
            <a:ext cx="1498200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42069" y="1363675"/>
            <a:ext cx="5812343" cy="2567354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Korišćenje</a:t>
            </a:r>
            <a:r>
              <a:rPr lang="en-GB" dirty="0" smtClean="0"/>
              <a:t> cluster-a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postizanje</a:t>
            </a:r>
            <a:r>
              <a:rPr lang="en-GB" dirty="0" smtClean="0"/>
              <a:t> </a:t>
            </a:r>
            <a:r>
              <a:rPr lang="en-GB" dirty="0" err="1" smtClean="0"/>
              <a:t>visoke</a:t>
            </a:r>
            <a:r>
              <a:rPr lang="en-GB" dirty="0" smtClean="0"/>
              <a:t> </a:t>
            </a:r>
            <a:r>
              <a:rPr lang="en-GB" dirty="0" err="1" smtClean="0"/>
              <a:t>dostupnosti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6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602</Words>
  <Application>Microsoft Office PowerPoint</Application>
  <PresentationFormat>On-screen Show (16:9)</PresentationFormat>
  <Paragraphs>140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Kulim Park</vt:lpstr>
      <vt:lpstr>Kulim Park SemiBold</vt:lpstr>
      <vt:lpstr>Manrope</vt:lpstr>
      <vt:lpstr>Nunito Light</vt:lpstr>
      <vt:lpstr>Times New Roman</vt:lpstr>
      <vt:lpstr>Minimalist Korean Aesthetic Pitch Deck by Slidesgo</vt:lpstr>
      <vt:lpstr>CLUSTER REŠENJA KOD POSTGRESQL BAZE PODATAKA</vt:lpstr>
      <vt:lpstr>Sadržaj</vt:lpstr>
      <vt:lpstr>01</vt:lpstr>
      <vt:lpstr>Cluster Baze podataka</vt:lpstr>
      <vt:lpstr>02</vt:lpstr>
      <vt:lpstr>Cluster PostgreSQL baze podataka</vt:lpstr>
      <vt:lpstr>Cluster PostgreSQL baze podataka</vt:lpstr>
      <vt:lpstr>Cluster PostgreSQL baze podataka</vt:lpstr>
      <vt:lpstr>03</vt:lpstr>
      <vt:lpstr>Visoka Dostupnost</vt:lpstr>
      <vt:lpstr>Replikacija HA klastera</vt:lpstr>
      <vt:lpstr>Vrste replikacije</vt:lpstr>
      <vt:lpstr>Logička replikacija</vt:lpstr>
      <vt:lpstr>Fizička replikacija-Log shipping</vt:lpstr>
      <vt:lpstr>Fizička replikacija-Streaming replikacija</vt:lpstr>
      <vt:lpstr>Cluster rešenja koja se koriste za obezbeđivanje visoke dostupnosti</vt:lpstr>
      <vt:lpstr>Kreiranje klastera i osiguravanje visoke dostupnosti uz pomoć PgPool-II alata</vt:lpstr>
      <vt:lpstr>Kreiranje klastera i osiguravanje visoke dostupnosti uz pomoć PgPool-II alata</vt:lpstr>
      <vt:lpstr>Kreiranje klastera i osiguravanje visoke dostupnosti uz pomoć PgPool-II alata</vt:lpstr>
      <vt:lpstr>04</vt:lpstr>
      <vt:lpstr>Skalabilnost baze podataka</vt:lpstr>
      <vt:lpstr>Postizanje horizontalne skalabilnosti uz pomoć logičke replikacije</vt:lpstr>
      <vt:lpstr>Postizanje horizontalne skalabilnosti uz pomoć logičke replikacije</vt:lpstr>
      <vt:lpstr>Postizanje horizontalne skalabilnosti uz pomoć sharding tehnike</vt:lpstr>
      <vt:lpstr>Postizanje horizontalne skalabilnosti uz pomoć sharding tehnike</vt:lpstr>
      <vt:lpstr>05</vt:lpstr>
      <vt:lpstr>06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KOREAN AESTHETIC PITCH DECK</dc:title>
  <cp:lastModifiedBy>SARA&amp;SENA</cp:lastModifiedBy>
  <cp:revision>39</cp:revision>
  <dcterms:modified xsi:type="dcterms:W3CDTF">2024-06-29T17:59:21Z</dcterms:modified>
</cp:coreProperties>
</file>