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29"/>
  </p:notesMasterIdLst>
  <p:sldIdLst>
    <p:sldId id="256" r:id="rId2"/>
    <p:sldId id="259" r:id="rId3"/>
    <p:sldId id="267" r:id="rId4"/>
    <p:sldId id="316" r:id="rId5"/>
    <p:sldId id="317" r:id="rId6"/>
    <p:sldId id="318" r:id="rId7"/>
    <p:sldId id="319" r:id="rId8"/>
    <p:sldId id="320" r:id="rId9"/>
    <p:sldId id="321" r:id="rId10"/>
    <p:sldId id="260" r:id="rId11"/>
    <p:sldId id="323" r:id="rId12"/>
    <p:sldId id="26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B803BA-6352-40FD-8811-DB288A267574}">
  <a:tblStyle styleId="{2BB803BA-6352-40FD-8811-DB288A267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267250-F820-4BE9-9091-B31F49255B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06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236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13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5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88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7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4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38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4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6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6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4888312" y="1110880"/>
            <a:ext cx="7826119" cy="287786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4754300" y="-2305086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4790126" y="3666917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5414633" y="2626082"/>
            <a:ext cx="7826019" cy="28778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7" r:id="rId9"/>
    <p:sldLayoutId id="2147483681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CLUSTER REŠENJA KOD POSTGRESQL BAZE PODATAKA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Sara </a:t>
            </a:r>
            <a:r>
              <a:rPr lang="en-GB" dirty="0" err="1" smtClean="0"/>
              <a:t>Savić</a:t>
            </a:r>
            <a:r>
              <a:rPr lang="en-GB" dirty="0" smtClean="0"/>
              <a:t>, 1758.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dirty="0" err="1"/>
              <a:t>Visoka</a:t>
            </a:r>
            <a:r>
              <a:rPr lang="en-GB" dirty="0"/>
              <a:t> </a:t>
            </a:r>
            <a:r>
              <a:rPr lang="en-GB" dirty="0" err="1"/>
              <a:t>dostupnost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(</a:t>
            </a:r>
            <a:r>
              <a:rPr lang="en-GB" b="1" i="1" dirty="0" err="1"/>
              <a:t>eng.High</a:t>
            </a:r>
            <a:r>
              <a:rPr lang="en-GB" b="1" i="1" dirty="0"/>
              <a:t> availability</a:t>
            </a:r>
            <a:r>
              <a:rPr lang="en-GB" dirty="0"/>
              <a:t>) se </a:t>
            </a:r>
            <a:r>
              <a:rPr lang="en-GB" dirty="0" err="1"/>
              <a:t>odnosi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sposobnost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da </a:t>
            </a:r>
            <a:r>
              <a:rPr lang="en-GB" dirty="0" err="1"/>
              <a:t>obrađuje</a:t>
            </a:r>
            <a:r>
              <a:rPr lang="en-GB" dirty="0"/>
              <a:t> </a:t>
            </a:r>
            <a:r>
              <a:rPr lang="en-GB" dirty="0" err="1"/>
              <a:t>zahteve</a:t>
            </a:r>
            <a:r>
              <a:rPr lang="en-GB" dirty="0"/>
              <a:t> </a:t>
            </a:r>
            <a:r>
              <a:rPr lang="en-GB" dirty="0" err="1"/>
              <a:t>bez</a:t>
            </a:r>
            <a:r>
              <a:rPr lang="en-GB" dirty="0"/>
              <a:t> </a:t>
            </a:r>
            <a:r>
              <a:rPr lang="en-GB" dirty="0" err="1"/>
              <a:t>prekida</a:t>
            </a:r>
            <a:r>
              <a:rPr lang="en-GB" dirty="0"/>
              <a:t>, </a:t>
            </a:r>
            <a:r>
              <a:rPr lang="en-GB" dirty="0" err="1"/>
              <a:t>čak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kvara</a:t>
            </a:r>
            <a:r>
              <a:rPr lang="en-GB" dirty="0"/>
              <a:t> </a:t>
            </a:r>
            <a:r>
              <a:rPr lang="en-GB" dirty="0" err="1"/>
              <a:t>hardvera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mrežom</a:t>
            </a:r>
            <a:r>
              <a:rPr lang="en-GB" dirty="0"/>
              <a:t>. </a:t>
            </a:r>
            <a:endParaRPr lang="en-GB" dirty="0" smtClean="0"/>
          </a:p>
          <a:p>
            <a:pPr marL="0" lvl="0" indent="0">
              <a:buSzPts val="1100"/>
              <a:buNone/>
            </a:pPr>
            <a:endParaRPr lang="en-GB" dirty="0" smtClean="0"/>
          </a:p>
          <a:p>
            <a:pPr marL="0" lvl="0" indent="0">
              <a:buSzPts val="1100"/>
              <a:buNone/>
            </a:pPr>
            <a:r>
              <a:rPr lang="en-GB" dirty="0" err="1" smtClean="0"/>
              <a:t>Jedno</a:t>
            </a:r>
            <a:r>
              <a:rPr lang="en-GB" dirty="0" smtClean="0"/>
              <a:t> od </a:t>
            </a:r>
            <a:r>
              <a:rPr lang="en-GB" dirty="0" err="1" smtClean="0"/>
              <a:t>rešenja:klasteri</a:t>
            </a:r>
            <a:r>
              <a:rPr lang="en-GB" dirty="0" smtClean="0"/>
              <a:t>.</a:t>
            </a:r>
          </a:p>
          <a:p>
            <a:pPr marL="0" lvl="0" indent="0">
              <a:buSzPts val="1100"/>
              <a:buNone/>
            </a:pPr>
            <a:endParaRPr lang="en-GB" dirty="0" smtClean="0"/>
          </a:p>
          <a:p>
            <a:pPr marL="0" lvl="0" indent="0">
              <a:buSzPts val="1100"/>
              <a:buNone/>
            </a:pPr>
            <a:r>
              <a:rPr lang="en-GB" dirty="0" err="1" smtClean="0"/>
              <a:t>Ovakav</a:t>
            </a:r>
            <a:r>
              <a:rPr lang="en-GB" dirty="0" smtClean="0"/>
              <a:t> </a:t>
            </a:r>
            <a:r>
              <a:rPr lang="en-GB" dirty="0" err="1" smtClean="0"/>
              <a:t>klaster</a:t>
            </a:r>
            <a:r>
              <a:rPr lang="en-GB" dirty="0" smtClean="0"/>
              <a:t> se </a:t>
            </a:r>
            <a:r>
              <a:rPr lang="en-GB" dirty="0" err="1" smtClean="0"/>
              <a:t>naziva</a:t>
            </a:r>
            <a:r>
              <a:rPr lang="en-GB" dirty="0" smtClean="0"/>
              <a:t> HA </a:t>
            </a:r>
            <a:r>
              <a:rPr lang="en-GB" dirty="0" err="1" smtClean="0"/>
              <a:t>klaster</a:t>
            </a:r>
            <a:r>
              <a:rPr lang="en-GB" dirty="0" smtClean="0"/>
              <a:t>.</a:t>
            </a:r>
            <a:endParaRPr dirty="0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Visoka Dostupnost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" y="2217003"/>
            <a:ext cx="3270605" cy="1637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Replikacija</a:t>
            </a:r>
            <a:r>
              <a:rPr lang="en-GB" dirty="0" smtClean="0"/>
              <a:t> HA </a:t>
            </a:r>
            <a:r>
              <a:rPr lang="en-GB" dirty="0" err="1" smtClean="0"/>
              <a:t>klastera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87651" y="2386210"/>
            <a:ext cx="2045700" cy="487500"/>
          </a:xfrm>
        </p:spPr>
        <p:txBody>
          <a:bodyPr/>
          <a:lstStyle/>
          <a:p>
            <a:r>
              <a:rPr lang="en-GB" dirty="0" err="1" smtClean="0"/>
              <a:t>Algoritmi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replikaciju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214384" y="2900675"/>
            <a:ext cx="2632126" cy="99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Log 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Streaming </a:t>
            </a:r>
            <a:r>
              <a:rPr lang="en-GB" dirty="0" err="1" smtClean="0"/>
              <a:t>replikacija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3387285" y="1067469"/>
            <a:ext cx="2246826" cy="562891"/>
          </a:xfrm>
        </p:spPr>
        <p:txBody>
          <a:bodyPr/>
          <a:lstStyle/>
          <a:p>
            <a:r>
              <a:rPr lang="en-GB" dirty="0" err="1" smtClean="0"/>
              <a:t>Režimi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3470658" y="1630360"/>
            <a:ext cx="2202534" cy="999600"/>
          </a:xfrm>
        </p:spPr>
        <p:txBody>
          <a:bodyPr/>
          <a:lstStyle/>
          <a:p>
            <a:pPr algn="l"/>
            <a:r>
              <a:rPr lang="en-GB" dirty="0" err="1" smtClean="0"/>
              <a:t>Sinhrona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asinhrona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7098300" y="1886410"/>
            <a:ext cx="2045700" cy="487500"/>
          </a:xfrm>
        </p:spPr>
        <p:txBody>
          <a:bodyPr/>
          <a:lstStyle/>
          <a:p>
            <a:r>
              <a:rPr lang="en-GB" dirty="0" err="1" smtClean="0"/>
              <a:t>Modeli</a:t>
            </a:r>
            <a:r>
              <a:rPr lang="en-GB" dirty="0" smtClean="0"/>
              <a:t> </a:t>
            </a:r>
            <a:r>
              <a:rPr lang="en-GB" dirty="0" err="1" smtClean="0"/>
              <a:t>replikacije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6661052" y="2664920"/>
            <a:ext cx="2482948" cy="99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Single-Master </a:t>
            </a:r>
            <a:r>
              <a:rPr lang="en-GB" dirty="0" err="1" smtClean="0"/>
              <a:t>replikacija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Multi-Master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33" y="2328486"/>
            <a:ext cx="3939583" cy="16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/>
          <p:nvPr/>
        </p:nvSpPr>
        <p:spPr>
          <a:xfrm rot="10800000">
            <a:off x="4756162" y="976004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3"/>
          <p:cNvSpPr/>
          <p:nvPr/>
        </p:nvSpPr>
        <p:spPr>
          <a:xfrm flipH="1">
            <a:off x="1734089" y="1089923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Vrste replikacije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7" name="Google Shape;627;p63"/>
          <p:cNvSpPr txBox="1">
            <a:spLocks noGrp="1"/>
          </p:cNvSpPr>
          <p:nvPr>
            <p:ph type="title" idx="2"/>
          </p:nvPr>
        </p:nvSpPr>
        <p:spPr>
          <a:xfrm>
            <a:off x="4880375" y="341548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Fizička replikacija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8" name="Google Shape;628;p63"/>
          <p:cNvSpPr txBox="1">
            <a:spLocks noGrp="1"/>
          </p:cNvSpPr>
          <p:nvPr>
            <p:ph type="title" idx="3"/>
          </p:nvPr>
        </p:nvSpPr>
        <p:spPr>
          <a:xfrm>
            <a:off x="1575431" y="3425437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Logička replikacija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0990">
            <a:off x="1033508" y="1400619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6766">
            <a:off x="4725176" y="1626368"/>
            <a:ext cx="3058355" cy="1404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20674"/>
            <a:ext cx="7702800" cy="657900"/>
          </a:xfrm>
        </p:spPr>
        <p:txBody>
          <a:bodyPr/>
          <a:lstStyle/>
          <a:p>
            <a:r>
              <a:rPr lang="en-GB" dirty="0" err="1" smtClean="0"/>
              <a:t>Logička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9" y="1105003"/>
            <a:ext cx="2483534" cy="1632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60" y="1237378"/>
            <a:ext cx="5397940" cy="556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" y="3173073"/>
            <a:ext cx="4521883" cy="927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48640" y="780231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1.Provera </a:t>
            </a:r>
            <a:r>
              <a:rPr lang="en-GB" dirty="0" err="1" smtClean="0"/>
              <a:t>parametra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63104" y="775417"/>
            <a:ext cx="461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2.Kreiranje </a:t>
            </a:r>
            <a:r>
              <a:rPr lang="en-GB" dirty="0" err="1" smtClean="0"/>
              <a:t>korisnika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migraciju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03664" y="2840967"/>
            <a:ext cx="3735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3.Kreiranje </a:t>
            </a:r>
            <a:r>
              <a:rPr lang="en-GB" dirty="0" err="1" smtClean="0"/>
              <a:t>publikacije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72290" y="2134329"/>
            <a:ext cx="406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4.Kreiranje </a:t>
            </a:r>
            <a:r>
              <a:rPr lang="en-GB" dirty="0" err="1" smtClean="0"/>
              <a:t>subskripcije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sekundarnom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5" y="2486837"/>
            <a:ext cx="4839285" cy="674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85286" y="4336511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5.Uspešna </a:t>
            </a:r>
            <a:r>
              <a:rPr lang="en-GB" dirty="0" err="1" smtClean="0"/>
              <a:t>logička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00" y="1826141"/>
            <a:ext cx="4899660" cy="327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51" y="4306958"/>
            <a:ext cx="1958740" cy="594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04" y="4180180"/>
            <a:ext cx="2215662" cy="801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35" y="4180180"/>
            <a:ext cx="2037863" cy="753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64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Fizička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-Log shipping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4486" y="1533378"/>
            <a:ext cx="408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dirty="0" err="1" smtClean="0"/>
              <a:t>Podešavanje</a:t>
            </a:r>
            <a:r>
              <a:rPr lang="en-GB" dirty="0" smtClean="0"/>
              <a:t> </a:t>
            </a:r>
            <a:r>
              <a:rPr lang="en-GB" dirty="0" err="1" smtClean="0"/>
              <a:t>parametra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2" y="1894669"/>
            <a:ext cx="5731510" cy="48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434" y="2743200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2.Podešavanje </a:t>
            </a:r>
            <a:r>
              <a:rPr lang="en-GB" dirty="0" err="1" smtClean="0"/>
              <a:t>parametara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standby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2" y="3295278"/>
            <a:ext cx="5731510" cy="5010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4" y="3953022"/>
            <a:ext cx="5731510" cy="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91789" y="107110"/>
            <a:ext cx="7704000" cy="657900"/>
          </a:xfrm>
        </p:spPr>
        <p:txBody>
          <a:bodyPr/>
          <a:lstStyle/>
          <a:p>
            <a:r>
              <a:rPr lang="en-GB" dirty="0" err="1" smtClean="0"/>
              <a:t>Fizička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-Streaming </a:t>
            </a:r>
            <a:r>
              <a:rPr lang="en-GB" dirty="0" err="1" smtClean="0"/>
              <a:t>replikacija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765010"/>
            <a:ext cx="461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</a:t>
            </a:r>
            <a:r>
              <a:rPr lang="en-GB" dirty="0"/>
              <a:t> </a:t>
            </a:r>
            <a:r>
              <a:rPr lang="en-GB" dirty="0" err="1"/>
              <a:t>Podešavanje</a:t>
            </a:r>
            <a:r>
              <a:rPr lang="en-GB" dirty="0"/>
              <a:t> </a:t>
            </a:r>
            <a:r>
              <a:rPr lang="en-GB" dirty="0" err="1"/>
              <a:t>konfiguracionog</a:t>
            </a:r>
            <a:r>
              <a:rPr lang="en-GB" dirty="0"/>
              <a:t> </a:t>
            </a:r>
            <a:r>
              <a:rPr lang="en-GB" dirty="0" err="1"/>
              <a:t>fajla</a:t>
            </a:r>
            <a:r>
              <a:rPr lang="en-GB" dirty="0"/>
              <a:t> </a:t>
            </a:r>
            <a:r>
              <a:rPr lang="en-GB" dirty="0" err="1"/>
              <a:t>primarnog</a:t>
            </a:r>
            <a:r>
              <a:rPr lang="en-GB" dirty="0"/>
              <a:t> </a:t>
            </a:r>
            <a:r>
              <a:rPr lang="en-GB" dirty="0" err="1"/>
              <a:t>servera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1" y="1072787"/>
            <a:ext cx="3192844" cy="92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853354" y="755440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2.Kreiranje </a:t>
            </a:r>
            <a:r>
              <a:rPr lang="en-GB" dirty="0" err="1" smtClean="0"/>
              <a:t>replicaionog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60" y="1295169"/>
            <a:ext cx="433578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211015" y="2219994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3.Konfiguracija </a:t>
            </a:r>
            <a:r>
              <a:rPr lang="en-GB" dirty="0" err="1" smtClean="0"/>
              <a:t>pg_hba.conf</a:t>
            </a:r>
            <a:r>
              <a:rPr lang="en-GB" dirty="0" smtClean="0"/>
              <a:t> </a:t>
            </a:r>
            <a:r>
              <a:rPr lang="en-GB" dirty="0" err="1" smtClean="0"/>
              <a:t>fajla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1" y="2658713"/>
            <a:ext cx="4149969" cy="91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853354" y="2135493"/>
            <a:ext cx="409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4.Kreiranje </a:t>
            </a:r>
            <a:r>
              <a:rPr lang="en-GB" dirty="0" err="1" smtClean="0"/>
              <a:t>kopija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primarnog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standby server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4" y="2704434"/>
            <a:ext cx="3933386" cy="13574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355" y="2922436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5.Podešavanje </a:t>
            </a:r>
            <a:r>
              <a:rPr lang="en-GB" dirty="0" err="1" smtClean="0"/>
              <a:t>konfiguracionog</a:t>
            </a:r>
            <a:r>
              <a:rPr lang="en-GB" dirty="0" smtClean="0"/>
              <a:t> </a:t>
            </a:r>
            <a:r>
              <a:rPr lang="en-GB" dirty="0" err="1" smtClean="0"/>
              <a:t>fajla</a:t>
            </a:r>
            <a:r>
              <a:rPr lang="en-GB" dirty="0" smtClean="0"/>
              <a:t> standby </a:t>
            </a:r>
            <a:r>
              <a:rPr lang="en-GB" dirty="0" err="1" smtClean="0"/>
              <a:t>servera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8" y="3187900"/>
            <a:ext cx="2540684" cy="873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12542" y="4371026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6.Uspešna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26" y="4170491"/>
            <a:ext cx="2943128" cy="865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6" y="4188333"/>
            <a:ext cx="2293514" cy="566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90" y="4223575"/>
            <a:ext cx="1741340" cy="75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21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" y="437700"/>
            <a:ext cx="9122898" cy="657900"/>
          </a:xfrm>
        </p:spPr>
        <p:txBody>
          <a:bodyPr/>
          <a:lstStyle/>
          <a:p>
            <a:r>
              <a:rPr lang="en-GB" dirty="0" smtClean="0"/>
              <a:t>Cluster </a:t>
            </a:r>
            <a:r>
              <a:rPr lang="en-GB" dirty="0" err="1" smtClean="0"/>
              <a:t>rešenja</a:t>
            </a:r>
            <a:r>
              <a:rPr lang="en-GB" dirty="0" smtClean="0"/>
              <a:t> </a:t>
            </a:r>
            <a:r>
              <a:rPr lang="en-GB" dirty="0" err="1" smtClean="0"/>
              <a:t>koja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obezbeđivanje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7452" y="1448972"/>
            <a:ext cx="80678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danas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veliki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 smtClean="0"/>
              <a:t>alata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PgCluster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PgPool</a:t>
            </a:r>
            <a:r>
              <a:rPr lang="en-GB" dirty="0" smtClean="0"/>
              <a:t>-II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RubyRep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Bucardo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Postgres</a:t>
            </a:r>
            <a:r>
              <a:rPr lang="en-GB" dirty="0" smtClean="0"/>
              <a:t>-XC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Citus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Postgres</a:t>
            </a:r>
            <a:r>
              <a:rPr lang="en-GB" dirty="0" smtClean="0"/>
              <a:t>-XL,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ClusterControl</a:t>
            </a:r>
            <a:r>
              <a:rPr lang="en-GB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Patroni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potrebe</a:t>
            </a:r>
            <a:r>
              <a:rPr lang="en-GB" dirty="0" smtClean="0"/>
              <a:t> </a:t>
            </a:r>
            <a:r>
              <a:rPr lang="en-GB" dirty="0" err="1" smtClean="0"/>
              <a:t>radakorišćen:PgPool-II</a:t>
            </a:r>
            <a:r>
              <a:rPr lang="en-GB" dirty="0" smtClean="0"/>
              <a:t> </a:t>
            </a:r>
            <a:r>
              <a:rPr lang="en-GB" dirty="0" err="1" smtClean="0"/>
              <a:t>alat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65" y="2680078"/>
            <a:ext cx="3813908" cy="2145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73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332192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28936" y="125383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dirty="0" err="1" smtClean="0"/>
              <a:t>Omogućavanje</a:t>
            </a:r>
            <a:r>
              <a:rPr lang="en-GB" dirty="0" smtClean="0"/>
              <a:t> streaming </a:t>
            </a:r>
            <a:r>
              <a:rPr lang="en-GB" dirty="0" err="1" smtClean="0"/>
              <a:t>replikacije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1" y="1595841"/>
            <a:ext cx="4137660" cy="403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6" y="2084716"/>
            <a:ext cx="3524250" cy="109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1" y="3269383"/>
            <a:ext cx="3672840" cy="144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1" y="3501011"/>
            <a:ext cx="4770120" cy="42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40" y="3973000"/>
            <a:ext cx="4218842" cy="955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35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75198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23800" y="1165306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2.Pokretanje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konfiguracija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07" y="1181686"/>
            <a:ext cx="2606040" cy="34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" y="1696060"/>
            <a:ext cx="3720904" cy="969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" y="2690049"/>
            <a:ext cx="3720904" cy="2177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7" y="1671839"/>
            <a:ext cx="3925400" cy="993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7" y="2690048"/>
            <a:ext cx="3925400" cy="1445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7" y="4160122"/>
            <a:ext cx="4236732" cy="826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93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75198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7711" y="1052765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3.Pokretanje </a:t>
            </a:r>
            <a:r>
              <a:rPr lang="en-GB" dirty="0" err="1" smtClean="0"/>
              <a:t>PgPool</a:t>
            </a:r>
            <a:r>
              <a:rPr lang="en-GB" dirty="0" smtClean="0"/>
              <a:t>-a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provera</a:t>
            </a:r>
            <a:r>
              <a:rPr lang="en-GB" dirty="0" smtClean="0"/>
              <a:t> </a:t>
            </a:r>
            <a:r>
              <a:rPr lang="en-GB" dirty="0" err="1" smtClean="0"/>
              <a:t>servera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1" y="1488615"/>
            <a:ext cx="2606040" cy="34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8" y="2106105"/>
            <a:ext cx="3609819" cy="241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895557" y="1010422"/>
            <a:ext cx="39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4.Simulacija failover-a </a:t>
            </a:r>
            <a:r>
              <a:rPr lang="en-GB" dirty="0" err="1" smtClean="0"/>
              <a:t>primarnog</a:t>
            </a:r>
            <a:r>
              <a:rPr lang="en-GB" dirty="0" smtClean="0"/>
              <a:t> </a:t>
            </a:r>
            <a:r>
              <a:rPr lang="en-GB" dirty="0" err="1" smtClean="0"/>
              <a:t>servera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automatsko</a:t>
            </a:r>
            <a:r>
              <a:rPr lang="en-GB" dirty="0" smtClean="0"/>
              <a:t> </a:t>
            </a:r>
            <a:r>
              <a:rPr lang="en-GB" dirty="0" err="1" smtClean="0"/>
              <a:t>prebacivanje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drugi</a:t>
            </a:r>
            <a:r>
              <a:rPr lang="en-GB" dirty="0" smtClean="0"/>
              <a:t> server</a:t>
            </a:r>
            <a:endParaRPr lang="en-GB" dirty="0"/>
          </a:p>
        </p:txBody>
      </p:sp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70" y="1622394"/>
            <a:ext cx="3337560" cy="175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69" y="2046340"/>
            <a:ext cx="3652325" cy="247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7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Sadržaj</a:t>
            </a:r>
            <a:endParaRPr dirty="0"/>
          </a:p>
        </p:txBody>
      </p:sp>
      <p:sp>
        <p:nvSpPr>
          <p:cNvPr id="585" name="Google Shape;585;p60"/>
          <p:cNvSpPr/>
          <p:nvPr/>
        </p:nvSpPr>
        <p:spPr>
          <a:xfrm>
            <a:off x="719916" y="16253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4571988" y="16254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4720335" y="3321937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704600" y="33517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/>
          </p:nvPr>
        </p:nvSpPr>
        <p:spPr>
          <a:xfrm>
            <a:off x="1980433" y="16932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Cluster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dirty="0"/>
          </a:p>
        </p:txBody>
      </p:sp>
      <p:sp>
        <p:nvSpPr>
          <p:cNvPr id="591" name="Google Shape;591;p60"/>
          <p:cNvSpPr txBox="1">
            <a:spLocks noGrp="1"/>
          </p:cNvSpPr>
          <p:nvPr>
            <p:ph type="title" idx="2"/>
          </p:nvPr>
        </p:nvSpPr>
        <p:spPr>
          <a:xfrm>
            <a:off x="845800" y="18880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60"/>
          <p:cNvSpPr txBox="1">
            <a:spLocks noGrp="1"/>
          </p:cNvSpPr>
          <p:nvPr>
            <p:ph type="title" idx="3"/>
          </p:nvPr>
        </p:nvSpPr>
        <p:spPr>
          <a:xfrm>
            <a:off x="1940895" y="3511311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Cluster </a:t>
            </a:r>
            <a:r>
              <a:rPr lang="en-GB" dirty="0" err="1" smtClean="0"/>
              <a:t>PostgreSQL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dirty="0"/>
          </a:p>
        </p:txBody>
      </p:sp>
      <p:sp>
        <p:nvSpPr>
          <p:cNvPr id="595" name="Google Shape;595;p60"/>
          <p:cNvSpPr txBox="1">
            <a:spLocks noGrp="1"/>
          </p:cNvSpPr>
          <p:nvPr>
            <p:ph type="title" idx="7"/>
          </p:nvPr>
        </p:nvSpPr>
        <p:spPr>
          <a:xfrm>
            <a:off x="5993925" y="3487607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skalabilnosti</a:t>
            </a:r>
            <a:endParaRPr dirty="0"/>
          </a:p>
        </p:txBody>
      </p:sp>
      <p:sp>
        <p:nvSpPr>
          <p:cNvPr id="596" name="Google Shape;596;p60"/>
          <p:cNvSpPr txBox="1">
            <a:spLocks noGrp="1"/>
          </p:cNvSpPr>
          <p:nvPr>
            <p:ph type="title" idx="9"/>
          </p:nvPr>
        </p:nvSpPr>
        <p:spPr>
          <a:xfrm>
            <a:off x="845798" y="36442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7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6030908" y="16932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dirty="0"/>
          </a:p>
        </p:txBody>
      </p:sp>
      <p:sp>
        <p:nvSpPr>
          <p:cNvPr id="599" name="Google Shape;599;p60"/>
          <p:cNvSpPr txBox="1">
            <a:spLocks noGrp="1"/>
          </p:cNvSpPr>
          <p:nvPr>
            <p:ph type="title" idx="13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 idx="14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901666" y="2233313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9460" y="1610751"/>
            <a:ext cx="5812343" cy="256735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skalabilnosti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Skalabilnost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3220" y="1095600"/>
            <a:ext cx="8525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Skalabilnost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se </a:t>
            </a:r>
            <a:r>
              <a:rPr lang="en-GB" dirty="0" err="1"/>
              <a:t>odnosi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sposobnost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da </a:t>
            </a:r>
            <a:r>
              <a:rPr lang="en-GB" dirty="0" err="1"/>
              <a:t>efikasno</a:t>
            </a:r>
            <a:r>
              <a:rPr lang="en-GB" dirty="0"/>
              <a:t> </a:t>
            </a:r>
            <a:r>
              <a:rPr lang="en-GB" dirty="0" err="1"/>
              <a:t>upravlja</a:t>
            </a:r>
            <a:r>
              <a:rPr lang="en-GB" dirty="0"/>
              <a:t> </a:t>
            </a:r>
            <a:r>
              <a:rPr lang="en-GB" dirty="0" err="1"/>
              <a:t>rastućim</a:t>
            </a:r>
            <a:r>
              <a:rPr lang="en-GB" dirty="0"/>
              <a:t> </a:t>
            </a:r>
            <a:r>
              <a:rPr lang="en-GB" dirty="0" err="1"/>
              <a:t>količinama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, </a:t>
            </a:r>
            <a:r>
              <a:rPr lang="en-GB" dirty="0" err="1"/>
              <a:t>brojem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zahtevima</a:t>
            </a:r>
            <a:r>
              <a:rPr lang="en-GB" dirty="0"/>
              <a:t>, </a:t>
            </a:r>
            <a:r>
              <a:rPr lang="en-GB" dirty="0" err="1"/>
              <a:t>bez</a:t>
            </a:r>
            <a:r>
              <a:rPr lang="en-GB" dirty="0"/>
              <a:t> </a:t>
            </a:r>
            <a:r>
              <a:rPr lang="en-GB" dirty="0" err="1"/>
              <a:t>gubitka</a:t>
            </a:r>
            <a:r>
              <a:rPr lang="en-GB" dirty="0"/>
              <a:t> </a:t>
            </a:r>
            <a:r>
              <a:rPr lang="en-GB" dirty="0" err="1"/>
              <a:t>performansi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.</a:t>
            </a:r>
          </a:p>
          <a:p>
            <a:r>
              <a:rPr lang="en-GB" b="1" dirty="0" err="1" smtClean="0"/>
              <a:t>Podela</a:t>
            </a:r>
            <a:r>
              <a:rPr lang="en-GB" dirty="0" err="1" smtClean="0"/>
              <a:t>:horizontalna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vertikalna</a:t>
            </a:r>
            <a:r>
              <a:rPr lang="en-GB" dirty="0" smtClean="0"/>
              <a:t> </a:t>
            </a:r>
            <a:r>
              <a:rPr lang="en-GB" dirty="0" err="1" smtClean="0"/>
              <a:t>skalabilnost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0" y="2315600"/>
            <a:ext cx="5905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7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12543" y="111475"/>
            <a:ext cx="8989255" cy="657900"/>
          </a:xfrm>
        </p:spPr>
        <p:txBody>
          <a:bodyPr/>
          <a:lstStyle/>
          <a:p>
            <a:r>
              <a:rPr lang="en-GB" sz="2000" dirty="0" err="1" smtClean="0"/>
              <a:t>Postizanje</a:t>
            </a:r>
            <a:r>
              <a:rPr lang="en-GB" sz="2000" dirty="0" smtClean="0"/>
              <a:t> </a:t>
            </a:r>
            <a:r>
              <a:rPr lang="en-GB" sz="2000" dirty="0" err="1" smtClean="0"/>
              <a:t>horizontalne</a:t>
            </a:r>
            <a:r>
              <a:rPr lang="en-GB" sz="2000" dirty="0" smtClean="0"/>
              <a:t> </a:t>
            </a:r>
            <a:r>
              <a:rPr lang="en-GB" sz="2000" dirty="0" err="1" smtClean="0"/>
              <a:t>skalabilnosti</a:t>
            </a:r>
            <a:r>
              <a:rPr lang="en-GB" sz="2000" dirty="0" smtClean="0"/>
              <a:t> </a:t>
            </a:r>
            <a:r>
              <a:rPr lang="en-GB" sz="2000" dirty="0" err="1" smtClean="0"/>
              <a:t>uz</a:t>
            </a:r>
            <a:r>
              <a:rPr lang="en-GB" sz="2000" dirty="0" smtClean="0"/>
              <a:t> </a:t>
            </a:r>
            <a:r>
              <a:rPr lang="en-GB" sz="2000" dirty="0" err="1" smtClean="0"/>
              <a:t>pomoć</a:t>
            </a:r>
            <a:r>
              <a:rPr lang="en-GB" sz="2000" dirty="0" smtClean="0"/>
              <a:t> </a:t>
            </a:r>
            <a:r>
              <a:rPr lang="en-GB" sz="2000" dirty="0" err="1" smtClean="0"/>
              <a:t>logičke</a:t>
            </a:r>
            <a:r>
              <a:rPr lang="en-GB" sz="2000" dirty="0" smtClean="0"/>
              <a:t> </a:t>
            </a:r>
            <a:r>
              <a:rPr lang="en-GB" sz="2000" dirty="0" err="1" smtClean="0"/>
              <a:t>replikacije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-112543" y="686659"/>
            <a:ext cx="296491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jedne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" y="1082593"/>
            <a:ext cx="3389435" cy="55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1" y="1714349"/>
            <a:ext cx="3389436" cy="1115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176209" y="686659"/>
            <a:ext cx="394274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vrsta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84" y="1009504"/>
            <a:ext cx="3840480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15" y="1918901"/>
            <a:ext cx="4807097" cy="911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2483166" y="2908191"/>
            <a:ext cx="3797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kolona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02" y="3211820"/>
            <a:ext cx="3726180" cy="71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97" y="3986520"/>
            <a:ext cx="3984989" cy="705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06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33993" y="198550"/>
            <a:ext cx="7704000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/>
              <a:t>logičke</a:t>
            </a:r>
            <a:r>
              <a:rPr lang="en-GB" sz="2000" dirty="0"/>
              <a:t> </a:t>
            </a:r>
            <a:r>
              <a:rPr lang="en-GB" sz="2000" dirty="0" err="1"/>
              <a:t>replikacije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2183101" y="750340"/>
            <a:ext cx="427136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1" y="1282211"/>
            <a:ext cx="4093991" cy="827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7" y="1282211"/>
            <a:ext cx="4378033" cy="827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" y="2604574"/>
            <a:ext cx="32004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3" y="2902341"/>
            <a:ext cx="1798320" cy="73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0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26610" y="205583"/>
            <a:ext cx="9101797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 smtClean="0"/>
              <a:t>sharding</a:t>
            </a:r>
            <a:r>
              <a:rPr lang="en-GB" sz="2000" dirty="0" smtClean="0"/>
              <a:t> </a:t>
            </a:r>
            <a:r>
              <a:rPr lang="en-GB" sz="2000" dirty="0" err="1" smtClean="0"/>
              <a:t>tehnike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154745" y="863483"/>
            <a:ext cx="88204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+mj-lt"/>
                <a:ea typeface="Calibri" panose="020F0502020204030204" pitchFamily="34" charset="0"/>
              </a:rPr>
              <a:t>Sharding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tehnika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je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postupak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optimizacije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baze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podataka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tako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što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podaci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iz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neke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velike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baze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podataka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razdvajaju</a:t>
            </a:r>
            <a:r>
              <a:rPr lang="en-GB" dirty="0">
                <a:latin typeface="+mj-lt"/>
                <a:ea typeface="Calibri" panose="020F0502020204030204" pitchFamily="34" charset="0"/>
              </a:rPr>
              <a:t> u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više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manjih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tabela</a:t>
            </a:r>
            <a:r>
              <a:rPr lang="en-GB" dirty="0">
                <a:latin typeface="+mj-lt"/>
                <a:ea typeface="Calibri" panose="020F0502020204030204" pitchFamily="34" charset="0"/>
              </a:rPr>
              <a:t>,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koje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nazivaju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shard-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ovi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(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ili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particije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). </a:t>
            </a:r>
            <a:endParaRPr lang="en-GB" dirty="0" smtClean="0">
              <a:latin typeface="+mj-lt"/>
              <a:ea typeface="Calibri" panose="020F0502020204030204" pitchFamily="34" charset="0"/>
            </a:endParaRPr>
          </a:p>
          <a:p>
            <a:r>
              <a:rPr lang="en-GB" dirty="0" err="1" smtClean="0">
                <a:latin typeface="+mj-lt"/>
              </a:rPr>
              <a:t>Može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biti</a:t>
            </a:r>
            <a:r>
              <a:rPr lang="en-GB" dirty="0" smtClean="0">
                <a:latin typeface="+mj-lt"/>
              </a:rPr>
              <a:t> </a:t>
            </a:r>
            <a:r>
              <a:rPr lang="en-GB" b="1" dirty="0" err="1" smtClean="0">
                <a:latin typeface="+mj-lt"/>
              </a:rPr>
              <a:t>horizontalna</a:t>
            </a:r>
            <a:r>
              <a:rPr lang="en-GB" b="1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i</a:t>
            </a:r>
            <a:r>
              <a:rPr lang="en-GB" b="1" dirty="0" smtClean="0">
                <a:latin typeface="+mj-lt"/>
              </a:rPr>
              <a:t> </a:t>
            </a:r>
            <a:r>
              <a:rPr lang="en-GB" b="1" dirty="0" err="1" smtClean="0">
                <a:latin typeface="+mj-lt"/>
              </a:rPr>
              <a:t>vertikalna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potrebe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rada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korišćen</a:t>
            </a:r>
            <a:r>
              <a:rPr lang="en-GB" dirty="0" smtClean="0">
                <a:latin typeface="+mj-lt"/>
              </a:rPr>
              <a:t>: </a:t>
            </a:r>
            <a:r>
              <a:rPr lang="en-GB" dirty="0" err="1" smtClean="0">
                <a:latin typeface="+mj-lt"/>
              </a:rPr>
              <a:t>PgPool</a:t>
            </a:r>
            <a:r>
              <a:rPr lang="en-GB" dirty="0" smtClean="0">
                <a:latin typeface="+mj-lt"/>
              </a:rPr>
              <a:t>-II </a:t>
            </a:r>
            <a:r>
              <a:rPr lang="en-GB" dirty="0" err="1" smtClean="0">
                <a:latin typeface="+mj-lt"/>
              </a:rPr>
              <a:t>alat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kreiranja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klastera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particije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i</a:t>
            </a:r>
            <a:r>
              <a:rPr lang="en-GB" dirty="0" smtClean="0">
                <a:latin typeface="+mj-lt"/>
              </a:rPr>
              <a:t> FDW </a:t>
            </a:r>
            <a:r>
              <a:rPr lang="en-GB" dirty="0" err="1" smtClean="0">
                <a:latin typeface="+mj-lt"/>
              </a:rPr>
              <a:t>ekstenzija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pristup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podacima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drugom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serveru</a:t>
            </a:r>
            <a:r>
              <a:rPr lang="en-GB" dirty="0">
                <a:latin typeface="+mj-lt"/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4" y="2169942"/>
            <a:ext cx="2225040" cy="297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0" y="1969810"/>
            <a:ext cx="4754880" cy="24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2805626"/>
            <a:ext cx="3298873" cy="936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0" y="2331041"/>
            <a:ext cx="4572000" cy="32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50" y="2860124"/>
            <a:ext cx="4587240" cy="403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0" y="3315857"/>
            <a:ext cx="1617858" cy="1440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96947" y="135245"/>
            <a:ext cx="8771206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/>
              <a:t>sharding</a:t>
            </a:r>
            <a:r>
              <a:rPr lang="en-GB" sz="2000" dirty="0"/>
              <a:t> </a:t>
            </a:r>
            <a:r>
              <a:rPr lang="en-GB" sz="2000" dirty="0" err="1"/>
              <a:t>tehnike</a:t>
            </a:r>
            <a:endParaRPr lang="en-GB" sz="2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934916"/>
            <a:ext cx="3889718" cy="1076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03" y="1059473"/>
            <a:ext cx="4777740" cy="365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278008"/>
            <a:ext cx="4144694" cy="554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2425826"/>
            <a:ext cx="4777740" cy="259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" y="3175973"/>
            <a:ext cx="3253155" cy="706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13" y="2979712"/>
            <a:ext cx="2179320" cy="1805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02" y="3293069"/>
            <a:ext cx="2004060" cy="784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0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0052" y="1434904"/>
            <a:ext cx="4834638" cy="2531776"/>
          </a:xfrm>
        </p:spPr>
        <p:txBody>
          <a:bodyPr/>
          <a:lstStyle/>
          <a:p>
            <a:pPr lvl="0"/>
            <a:r>
              <a:rPr lang="en-GB" dirty="0" err="1" smtClean="0"/>
              <a:t>Zaključak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0052" y="1434904"/>
            <a:ext cx="4834638" cy="2531776"/>
          </a:xfrm>
        </p:spPr>
        <p:txBody>
          <a:bodyPr/>
          <a:lstStyle/>
          <a:p>
            <a:pPr lvl="0"/>
            <a:r>
              <a:rPr lang="en-GB" dirty="0" err="1" smtClean="0"/>
              <a:t>Hvala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pažnji</a:t>
            </a:r>
            <a:r>
              <a:rPr lang="en-GB" dirty="0" smtClean="0"/>
              <a:t>!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1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8950" y="1835833"/>
            <a:ext cx="4834638" cy="2531776"/>
          </a:xfrm>
        </p:spPr>
        <p:txBody>
          <a:bodyPr/>
          <a:lstStyle/>
          <a:p>
            <a:pPr lvl="0"/>
            <a:r>
              <a:rPr lang="en-GB" dirty="0"/>
              <a:t>Cluster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Definicija</a:t>
            </a:r>
            <a:r>
              <a:rPr lang="en-GB" dirty="0" smtClean="0"/>
              <a:t>: </a:t>
            </a:r>
            <a:r>
              <a:rPr lang="en-GB" dirty="0" err="1"/>
              <a:t>Klaster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je </a:t>
            </a:r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konfiguracija</a:t>
            </a:r>
            <a:r>
              <a:rPr lang="en-GB" dirty="0"/>
              <a:t> u </a:t>
            </a:r>
            <a:r>
              <a:rPr lang="en-GB" dirty="0" err="1"/>
              <a:t>kojima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servera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rade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bi </a:t>
            </a:r>
            <a:r>
              <a:rPr lang="en-GB" dirty="0" err="1"/>
              <a:t>poboljšali</a:t>
            </a:r>
            <a:r>
              <a:rPr lang="en-GB" dirty="0"/>
              <a:t> </a:t>
            </a:r>
            <a:r>
              <a:rPr lang="en-GB" dirty="0" err="1"/>
              <a:t>performanse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Arhitektira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: Shared-Nothing </a:t>
            </a:r>
            <a:r>
              <a:rPr lang="en-GB" dirty="0" err="1" smtClean="0"/>
              <a:t>i</a:t>
            </a:r>
            <a:r>
              <a:rPr lang="en-GB" dirty="0" smtClean="0"/>
              <a:t> Shared-Disk.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12700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7" y="1916696"/>
            <a:ext cx="3958369" cy="2521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1916696"/>
            <a:ext cx="4037427" cy="2521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70478" y="2324753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6321" y="1434905"/>
            <a:ext cx="5411413" cy="2581422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1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62" y="207466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05" y="1017796"/>
            <a:ext cx="8121112" cy="3687565"/>
          </a:xfrm>
        </p:spPr>
        <p:txBody>
          <a:bodyPr/>
          <a:lstStyle/>
          <a:p>
            <a:r>
              <a:rPr lang="en-GB" sz="1200" dirty="0"/>
              <a:t>U </a:t>
            </a:r>
            <a:r>
              <a:rPr lang="en-GB" sz="1200" dirty="0" err="1"/>
              <a:t>PostgreSQL</a:t>
            </a:r>
            <a:r>
              <a:rPr lang="en-GB" sz="1200" dirty="0"/>
              <a:t>-u, "</a:t>
            </a:r>
            <a:r>
              <a:rPr lang="en-GB" sz="1200" dirty="0" err="1"/>
              <a:t>klaster</a:t>
            </a:r>
            <a:r>
              <a:rPr lang="en-GB" sz="1200" dirty="0"/>
              <a:t> </a:t>
            </a:r>
            <a:r>
              <a:rPr lang="en-GB" sz="1200" dirty="0" err="1"/>
              <a:t>baze</a:t>
            </a:r>
            <a:r>
              <a:rPr lang="en-GB" sz="1200" dirty="0"/>
              <a:t> </a:t>
            </a:r>
            <a:r>
              <a:rPr lang="en-GB" sz="1200" dirty="0" err="1"/>
              <a:t>podataka</a:t>
            </a:r>
            <a:r>
              <a:rPr lang="en-GB" sz="1200" dirty="0"/>
              <a:t>" </a:t>
            </a:r>
            <a:r>
              <a:rPr lang="en-GB" sz="1200" dirty="0" err="1"/>
              <a:t>odnosi</a:t>
            </a:r>
            <a:r>
              <a:rPr lang="en-GB" sz="1200" dirty="0"/>
              <a:t> se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grupu</a:t>
            </a:r>
            <a:r>
              <a:rPr lang="en-GB" sz="1200" dirty="0"/>
              <a:t> </a:t>
            </a:r>
            <a:r>
              <a:rPr lang="en-GB" sz="1200" dirty="0" err="1"/>
              <a:t>baza</a:t>
            </a:r>
            <a:r>
              <a:rPr lang="en-GB" sz="1200" dirty="0"/>
              <a:t> </a:t>
            </a:r>
            <a:r>
              <a:rPr lang="en-GB" sz="1200" dirty="0" err="1"/>
              <a:t>podataka</a:t>
            </a:r>
            <a:r>
              <a:rPr lang="en-GB" sz="1200" dirty="0"/>
              <a:t> </a:t>
            </a:r>
            <a:r>
              <a:rPr lang="en-GB" sz="1200" dirty="0" err="1"/>
              <a:t>unutar</a:t>
            </a:r>
            <a:r>
              <a:rPr lang="en-GB" sz="1200" dirty="0"/>
              <a:t> </a:t>
            </a:r>
            <a:r>
              <a:rPr lang="en-GB" sz="1200" dirty="0" err="1"/>
              <a:t>jednog</a:t>
            </a:r>
            <a:r>
              <a:rPr lang="en-GB" sz="1200" dirty="0"/>
              <a:t> </a:t>
            </a:r>
            <a:r>
              <a:rPr lang="en-GB" sz="1200" dirty="0" err="1"/>
              <a:t>PostgreSQL</a:t>
            </a:r>
            <a:r>
              <a:rPr lang="en-GB" sz="1200" dirty="0"/>
              <a:t> </a:t>
            </a:r>
            <a:r>
              <a:rPr lang="en-GB" sz="1200" dirty="0" err="1"/>
              <a:t>sistema</a:t>
            </a:r>
            <a:r>
              <a:rPr lang="en-GB" sz="1200" dirty="0"/>
              <a:t>. </a:t>
            </a:r>
            <a:r>
              <a:rPr lang="en-GB" sz="1200" dirty="0" err="1"/>
              <a:t>Sve</a:t>
            </a:r>
            <a:r>
              <a:rPr lang="en-GB" sz="1200" dirty="0"/>
              <a:t> </a:t>
            </a:r>
            <a:r>
              <a:rPr lang="en-GB" sz="1200" dirty="0" err="1"/>
              <a:t>baze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njihovi</a:t>
            </a:r>
            <a:r>
              <a:rPr lang="en-GB" sz="1200" dirty="0"/>
              <a:t> </a:t>
            </a:r>
            <a:r>
              <a:rPr lang="en-GB" sz="1200" dirty="0" err="1"/>
              <a:t>objekti</a:t>
            </a:r>
            <a:r>
              <a:rPr lang="en-GB" sz="1200" dirty="0"/>
              <a:t> (</a:t>
            </a:r>
            <a:r>
              <a:rPr lang="en-GB" sz="1200" dirty="0" err="1"/>
              <a:t>tabele</a:t>
            </a:r>
            <a:r>
              <a:rPr lang="en-GB" sz="1200" dirty="0"/>
              <a:t>, </a:t>
            </a:r>
            <a:r>
              <a:rPr lang="en-GB" sz="1200" dirty="0" err="1"/>
              <a:t>indeksi</a:t>
            </a:r>
            <a:r>
              <a:rPr lang="en-GB" sz="1200" dirty="0"/>
              <a:t>, </a:t>
            </a:r>
            <a:r>
              <a:rPr lang="en-GB" sz="1200" dirty="0" err="1"/>
              <a:t>itd</a:t>
            </a:r>
            <a:r>
              <a:rPr lang="en-GB" sz="1200" dirty="0"/>
              <a:t>.) </a:t>
            </a:r>
            <a:r>
              <a:rPr lang="en-GB" sz="1200" dirty="0" err="1"/>
              <a:t>čine</a:t>
            </a:r>
            <a:r>
              <a:rPr lang="en-GB" sz="1200" dirty="0"/>
              <a:t> </a:t>
            </a:r>
            <a:r>
              <a:rPr lang="en-GB" sz="1200" dirty="0" err="1"/>
              <a:t>ovaj</a:t>
            </a:r>
            <a:r>
              <a:rPr lang="en-GB" sz="1200" dirty="0"/>
              <a:t> </a:t>
            </a:r>
            <a:r>
              <a:rPr lang="en-GB" sz="1200" dirty="0" err="1" smtClean="0"/>
              <a:t>klaster</a:t>
            </a:r>
            <a:r>
              <a:rPr lang="en-GB" sz="1200" dirty="0" smtClean="0"/>
              <a:t>.</a:t>
            </a:r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r>
              <a:rPr lang="en-GB" sz="1200" dirty="0" err="1"/>
              <a:t>PostgreSQL</a:t>
            </a:r>
            <a:r>
              <a:rPr lang="en-GB" sz="1200" dirty="0"/>
              <a:t> cluster se </a:t>
            </a:r>
            <a:r>
              <a:rPr lang="en-GB" sz="1200" dirty="0" err="1"/>
              <a:t>sastoji</a:t>
            </a:r>
            <a:r>
              <a:rPr lang="en-GB" sz="1200" dirty="0"/>
              <a:t> od </a:t>
            </a:r>
            <a:r>
              <a:rPr lang="en-GB" sz="1200" dirty="0" err="1"/>
              <a:t>dva</a:t>
            </a:r>
            <a:r>
              <a:rPr lang="en-GB" sz="1200" dirty="0"/>
              <a:t> </a:t>
            </a:r>
            <a:r>
              <a:rPr lang="en-GB" sz="1200" dirty="0" err="1"/>
              <a:t>elementa</a:t>
            </a:r>
            <a:r>
              <a:rPr lang="en-GB" sz="1200" dirty="0" smtClean="0"/>
              <a:t>: </a:t>
            </a:r>
            <a:r>
              <a:rPr lang="en-GB" sz="1200" dirty="0" err="1" smtClean="0"/>
              <a:t>direktorijuma</a:t>
            </a:r>
            <a:r>
              <a:rPr lang="en-GB" sz="1200" dirty="0" smtClean="0"/>
              <a:t> </a:t>
            </a:r>
            <a:r>
              <a:rPr lang="en-GB" sz="1200" dirty="0" err="1" smtClean="0"/>
              <a:t>podataka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</a:t>
            </a:r>
            <a:r>
              <a:rPr lang="en-GB" sz="1200" dirty="0" err="1" smtClean="0"/>
              <a:t>postgres</a:t>
            </a:r>
            <a:r>
              <a:rPr lang="en-GB" sz="1200" dirty="0" smtClean="0"/>
              <a:t> </a:t>
            </a:r>
            <a:r>
              <a:rPr lang="en-GB" sz="1200" dirty="0" err="1" smtClean="0"/>
              <a:t>procesa</a:t>
            </a:r>
            <a:r>
              <a:rPr lang="en-GB" sz="1200" dirty="0" smtClean="0"/>
              <a:t>.</a:t>
            </a:r>
          </a:p>
          <a:p>
            <a:pPr marL="127000" indent="0">
              <a:buNone/>
            </a:pPr>
            <a:r>
              <a:rPr lang="en-GB" sz="1200" dirty="0" smtClean="0"/>
              <a:t> </a:t>
            </a:r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05" y="1954212"/>
            <a:ext cx="5282418" cy="180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25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33719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95450"/>
            <a:ext cx="8771206" cy="3610800"/>
          </a:xfrm>
        </p:spPr>
        <p:txBody>
          <a:bodyPr/>
          <a:lstStyle/>
          <a:p>
            <a:r>
              <a:rPr lang="nn-NO" dirty="0"/>
              <a:t>Komanda initdb se koristi za kreiranje novog klastera. Kreira direktorijum podataka koji sadrži sve potrebne podatke za rad klastera i može nezavisno funkcionisati</a:t>
            </a:r>
            <a:r>
              <a:rPr lang="nn-NO" dirty="0" smtClean="0"/>
              <a:t>.</a:t>
            </a:r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r>
              <a:rPr lang="nn-NO" dirty="0"/>
              <a:t>Komande kao što su pg_ctl start, pg_ctl stop, i pg_ctl restart koriste se za upravljanje serverom (klasterom). Nakon inicijalizacije, moguće je povezati se na server i kreirati baze podataka i ostale objekte.</a:t>
            </a:r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7" y="1456006"/>
            <a:ext cx="4775983" cy="1744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9" y="3911230"/>
            <a:ext cx="5731510" cy="79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2" y="4048858"/>
            <a:ext cx="2651760" cy="365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5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1854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3" y="919755"/>
            <a:ext cx="2118165" cy="1450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0" y="919754"/>
            <a:ext cx="3014603" cy="145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14" y="919754"/>
            <a:ext cx="2821841" cy="145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4" y="2975024"/>
            <a:ext cx="2315112" cy="1280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79" y="2918753"/>
            <a:ext cx="2353896" cy="1506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28" y="2557381"/>
            <a:ext cx="2548011" cy="94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28" y="3587262"/>
            <a:ext cx="2548011" cy="1195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3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943869" y="2085602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2069" y="1363675"/>
            <a:ext cx="5812343" cy="256735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602</Words>
  <Application>Microsoft Office PowerPoint</Application>
  <PresentationFormat>On-screen Show (16:9)</PresentationFormat>
  <Paragraphs>140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Kulim Park</vt:lpstr>
      <vt:lpstr>Kulim Park SemiBold</vt:lpstr>
      <vt:lpstr>Manrope</vt:lpstr>
      <vt:lpstr>Nunito Light</vt:lpstr>
      <vt:lpstr>Times New Roman</vt:lpstr>
      <vt:lpstr>Minimalist Korean Aesthetic Pitch Deck by Slidesgo</vt:lpstr>
      <vt:lpstr>CLUSTER REŠENJA KOD POSTGRESQL BAZE PODATAKA</vt:lpstr>
      <vt:lpstr>Sadržaj</vt:lpstr>
      <vt:lpstr>01</vt:lpstr>
      <vt:lpstr>Cluster Baze podataka</vt:lpstr>
      <vt:lpstr>02</vt:lpstr>
      <vt:lpstr>Cluster PostgreSQL baze podataka</vt:lpstr>
      <vt:lpstr>Cluster PostgreSQL baze podataka</vt:lpstr>
      <vt:lpstr>Cluster PostgreSQL baze podataka</vt:lpstr>
      <vt:lpstr>03</vt:lpstr>
      <vt:lpstr>Visoka Dostupnost</vt:lpstr>
      <vt:lpstr>Replikacija HA klastera</vt:lpstr>
      <vt:lpstr>Vrste replikacije</vt:lpstr>
      <vt:lpstr>Logička replikacija</vt:lpstr>
      <vt:lpstr>Fizička replikacija-Log shipping</vt:lpstr>
      <vt:lpstr>Fizička replikacija-Streaming replikacija</vt:lpstr>
      <vt:lpstr>Cluster rešenja koja se koriste za obezbeđivanje visoke dostupnosti</vt:lpstr>
      <vt:lpstr>Kreiranje klastera i osiguravanje visoke dostupnosti uz pomoć PgPool-II alata</vt:lpstr>
      <vt:lpstr>Kreiranje klastera i osiguravanje visoke dostupnosti uz pomoć PgPool-II alata</vt:lpstr>
      <vt:lpstr>Kreiranje klastera i osiguravanje visoke dostupnosti uz pomoć PgPool-II alata</vt:lpstr>
      <vt:lpstr>04</vt:lpstr>
      <vt:lpstr>Skalabilnost baze podataka</vt:lpstr>
      <vt:lpstr>Postizanje horizontalne skalabilnosti uz pomoć logičke replikacije</vt:lpstr>
      <vt:lpstr>Postizanje horizontalne skalabilnosti uz pomoć logičke replikacije</vt:lpstr>
      <vt:lpstr>Postizanje horizontalne skalabilnosti uz pomoć sharding tehnike</vt:lpstr>
      <vt:lpstr>Postizanje horizontalne skalabilnosti uz pomoć sharding tehnike</vt:lpstr>
      <vt:lpstr>05</vt:lpstr>
      <vt:lpstr>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cp:lastModifiedBy>SARA&amp;SENA</cp:lastModifiedBy>
  <cp:revision>41</cp:revision>
  <dcterms:modified xsi:type="dcterms:W3CDTF">2024-06-30T09:45:13Z</dcterms:modified>
</cp:coreProperties>
</file>