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1" r:id="rId6"/>
    <p:sldId id="268" r:id="rId7"/>
    <p:sldId id="269" r:id="rId8"/>
    <p:sldId id="272" r:id="rId9"/>
    <p:sldId id="259" r:id="rId10"/>
    <p:sldId id="273" r:id="rId11"/>
    <p:sldId id="260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50" d="100"/>
          <a:sy n="50" d="100"/>
        </p:scale>
        <p:origin x="62" y="81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2FA88-186C-403E-BAED-D15370A67C4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2CA28-1CFD-403D-BD5F-61C1100180E0}">
      <dgm:prSet phldrT="[Text]" phldr="1"/>
      <dgm:spPr/>
      <dgm:t>
        <a:bodyPr/>
        <a:lstStyle/>
        <a:p>
          <a:endParaRPr lang="en-GB"/>
        </a:p>
      </dgm:t>
    </dgm:pt>
    <dgm:pt modelId="{00635322-5456-4E36-85FF-DD13787E7CEF}" type="parTrans" cxnId="{8956F9BC-E05C-4EA1-9929-86BCCF751BB7}">
      <dgm:prSet/>
      <dgm:spPr/>
      <dgm:t>
        <a:bodyPr/>
        <a:lstStyle/>
        <a:p>
          <a:endParaRPr lang="en-GB"/>
        </a:p>
      </dgm:t>
    </dgm:pt>
    <dgm:pt modelId="{04D7095F-669E-4E5C-B447-1CC6CE859B41}" type="sibTrans" cxnId="{8956F9BC-E05C-4EA1-9929-86BCCF751BB7}">
      <dgm:prSet/>
      <dgm:spPr/>
      <dgm:t>
        <a:bodyPr/>
        <a:lstStyle/>
        <a:p>
          <a:endParaRPr lang="en-GB"/>
        </a:p>
      </dgm:t>
    </dgm:pt>
    <dgm:pt modelId="{D7FA0168-223F-4513-80D4-56F3B081D541}">
      <dgm:prSet phldrT="[Text]" custT="1"/>
      <dgm:spPr/>
      <dgm:t>
        <a:bodyPr/>
        <a:lstStyle/>
        <a:p>
          <a:r>
            <a:rPr lang="en-GB" sz="2000" dirty="0" err="1" smtClean="0"/>
            <a:t>Obrada</a:t>
          </a:r>
          <a:r>
            <a:rPr lang="en-GB" sz="2000" dirty="0" smtClean="0"/>
            <a:t> </a:t>
          </a:r>
          <a:r>
            <a:rPr lang="en-GB" sz="2000" dirty="0" err="1" smtClean="0"/>
            <a:t>upita</a:t>
          </a:r>
          <a:r>
            <a:rPr lang="en-GB" sz="2000" dirty="0" smtClean="0"/>
            <a:t> </a:t>
          </a:r>
          <a:r>
            <a:rPr lang="en-GB" sz="2000" dirty="0" err="1" smtClean="0"/>
            <a:t>kod</a:t>
          </a:r>
          <a:r>
            <a:rPr lang="en-GB" sz="2000" dirty="0" smtClean="0"/>
            <a:t> </a:t>
          </a:r>
          <a:r>
            <a:rPr lang="en-GB" sz="2000" dirty="0" err="1" smtClean="0"/>
            <a:t>relacionih</a:t>
          </a:r>
          <a:r>
            <a:rPr lang="en-GB" sz="2000" dirty="0" smtClean="0"/>
            <a:t> </a:t>
          </a:r>
          <a:r>
            <a:rPr lang="en-GB" sz="2000" dirty="0" err="1" smtClean="0"/>
            <a:t>baza</a:t>
          </a:r>
          <a:r>
            <a:rPr lang="en-GB" sz="2000" dirty="0" smtClean="0"/>
            <a:t> </a:t>
          </a:r>
          <a:r>
            <a:rPr lang="en-GB" sz="2000" dirty="0" err="1" smtClean="0"/>
            <a:t>podataka</a:t>
          </a:r>
          <a:endParaRPr lang="en-GB" sz="2000" dirty="0"/>
        </a:p>
      </dgm:t>
    </dgm:pt>
    <dgm:pt modelId="{F725B0D9-DFD9-4A52-93E7-5D705836FE28}" type="parTrans" cxnId="{DB3C8A18-46AF-4A7F-AEB0-D7CE47FF96A6}">
      <dgm:prSet/>
      <dgm:spPr/>
      <dgm:t>
        <a:bodyPr/>
        <a:lstStyle/>
        <a:p>
          <a:endParaRPr lang="en-GB"/>
        </a:p>
      </dgm:t>
    </dgm:pt>
    <dgm:pt modelId="{7F1F4F99-2C6A-4F2C-AB2D-6EED79CA474A}" type="sibTrans" cxnId="{DB3C8A18-46AF-4A7F-AEB0-D7CE47FF96A6}">
      <dgm:prSet/>
      <dgm:spPr/>
      <dgm:t>
        <a:bodyPr/>
        <a:lstStyle/>
        <a:p>
          <a:endParaRPr lang="en-GB"/>
        </a:p>
      </dgm:t>
    </dgm:pt>
    <dgm:pt modelId="{31D452D9-8A41-408D-9ED8-828DD1FA91CC}">
      <dgm:prSet phldrT="[Text]" phldr="1"/>
      <dgm:spPr/>
      <dgm:t>
        <a:bodyPr/>
        <a:lstStyle/>
        <a:p>
          <a:endParaRPr lang="en-GB" dirty="0"/>
        </a:p>
      </dgm:t>
    </dgm:pt>
    <dgm:pt modelId="{559918AD-86F0-4FCA-9300-12272943088B}" type="parTrans" cxnId="{C0803E0C-266C-45D4-A65B-9B2D98FC0D83}">
      <dgm:prSet/>
      <dgm:spPr/>
      <dgm:t>
        <a:bodyPr/>
        <a:lstStyle/>
        <a:p>
          <a:endParaRPr lang="en-GB"/>
        </a:p>
      </dgm:t>
    </dgm:pt>
    <dgm:pt modelId="{975094DF-6EAA-496D-B659-C010C21C7225}" type="sibTrans" cxnId="{C0803E0C-266C-45D4-A65B-9B2D98FC0D83}">
      <dgm:prSet/>
      <dgm:spPr/>
      <dgm:t>
        <a:bodyPr/>
        <a:lstStyle/>
        <a:p>
          <a:endParaRPr lang="en-GB"/>
        </a:p>
      </dgm:t>
    </dgm:pt>
    <dgm:pt modelId="{DA51A157-F484-4580-AEE9-58890F1B0F70}">
      <dgm:prSet phldrT="[Text]" custT="1"/>
      <dgm:spPr/>
      <dgm:t>
        <a:bodyPr/>
        <a:lstStyle/>
        <a:p>
          <a:r>
            <a:rPr lang="en-GB" sz="2000" dirty="0" err="1" smtClean="0"/>
            <a:t>PostgreSQL</a:t>
          </a:r>
          <a:r>
            <a:rPr lang="en-GB" sz="2000" dirty="0" smtClean="0"/>
            <a:t> </a:t>
          </a:r>
          <a:r>
            <a:rPr lang="en-GB" sz="2000" dirty="0" err="1" smtClean="0"/>
            <a:t>baza</a:t>
          </a:r>
          <a:r>
            <a:rPr lang="en-GB" sz="2000" dirty="0" smtClean="0"/>
            <a:t> </a:t>
          </a:r>
          <a:r>
            <a:rPr lang="en-GB" sz="2000" dirty="0" err="1" smtClean="0"/>
            <a:t>podataka</a:t>
          </a:r>
          <a:endParaRPr lang="en-GB" sz="2000" dirty="0"/>
        </a:p>
      </dgm:t>
    </dgm:pt>
    <dgm:pt modelId="{E9EFEE5F-B047-409F-BB62-04C85AD94758}" type="parTrans" cxnId="{E319FA73-6A6B-4E90-8689-51E76885B6C9}">
      <dgm:prSet/>
      <dgm:spPr/>
      <dgm:t>
        <a:bodyPr/>
        <a:lstStyle/>
        <a:p>
          <a:endParaRPr lang="en-GB"/>
        </a:p>
      </dgm:t>
    </dgm:pt>
    <dgm:pt modelId="{677A0C01-BA08-4B27-A078-26574C2D1211}" type="sibTrans" cxnId="{E319FA73-6A6B-4E90-8689-51E76885B6C9}">
      <dgm:prSet/>
      <dgm:spPr/>
      <dgm:t>
        <a:bodyPr/>
        <a:lstStyle/>
        <a:p>
          <a:endParaRPr lang="en-GB"/>
        </a:p>
      </dgm:t>
    </dgm:pt>
    <dgm:pt modelId="{1034AD6B-E3B7-41EC-B2A2-52C2F6653322}">
      <dgm:prSet phldrT="[Text]" custT="1"/>
      <dgm:spPr/>
      <dgm:t>
        <a:bodyPr/>
        <a:lstStyle/>
        <a:p>
          <a:r>
            <a:rPr lang="en-GB" sz="1600" i="1" dirty="0" err="1" smtClean="0"/>
            <a:t>Osnovni</a:t>
          </a:r>
          <a:r>
            <a:rPr lang="en-GB" sz="1600" i="1" dirty="0" smtClean="0"/>
            <a:t> </a:t>
          </a:r>
          <a:r>
            <a:rPr lang="en-GB" sz="1600" i="1" dirty="0" err="1" smtClean="0"/>
            <a:t>koncepti</a:t>
          </a:r>
          <a:r>
            <a:rPr lang="en-GB" sz="1600" i="1" dirty="0" smtClean="0"/>
            <a:t> </a:t>
          </a:r>
          <a:r>
            <a:rPr lang="en-GB" sz="1600" i="1" dirty="0" err="1" smtClean="0"/>
            <a:t>PostgreSQL</a:t>
          </a:r>
          <a:r>
            <a:rPr lang="en-GB" sz="1600" i="1" dirty="0" smtClean="0"/>
            <a:t> </a:t>
          </a:r>
          <a:r>
            <a:rPr lang="en-GB" sz="1600" i="1" dirty="0" err="1" smtClean="0"/>
            <a:t>baze</a:t>
          </a:r>
          <a:r>
            <a:rPr lang="en-GB" sz="1600" i="1" dirty="0" smtClean="0"/>
            <a:t> </a:t>
          </a:r>
          <a:r>
            <a:rPr lang="en-GB" sz="1600" i="1" dirty="0" err="1" smtClean="0"/>
            <a:t>podataka</a:t>
          </a:r>
          <a:endParaRPr lang="en-GB" sz="1600" i="1" dirty="0"/>
        </a:p>
      </dgm:t>
    </dgm:pt>
    <dgm:pt modelId="{49C0B4BB-733D-4A9D-B26F-6917E93735B4}" type="parTrans" cxnId="{24B46C01-36EE-4BE3-B7C9-6B0A6217E737}">
      <dgm:prSet/>
      <dgm:spPr/>
      <dgm:t>
        <a:bodyPr/>
        <a:lstStyle/>
        <a:p>
          <a:endParaRPr lang="en-GB"/>
        </a:p>
      </dgm:t>
    </dgm:pt>
    <dgm:pt modelId="{26A581CF-D059-4AAC-AE50-B24B25E066A6}" type="sibTrans" cxnId="{24B46C01-36EE-4BE3-B7C9-6B0A6217E737}">
      <dgm:prSet/>
      <dgm:spPr/>
      <dgm:t>
        <a:bodyPr/>
        <a:lstStyle/>
        <a:p>
          <a:endParaRPr lang="en-GB"/>
        </a:p>
      </dgm:t>
    </dgm:pt>
    <dgm:pt modelId="{FBC77BE6-5C83-48F3-9EDF-ED67FE8DD5AC}">
      <dgm:prSet phldrT="[Text]" phldr="1"/>
      <dgm:spPr/>
      <dgm:t>
        <a:bodyPr/>
        <a:lstStyle/>
        <a:p>
          <a:endParaRPr lang="en-GB" dirty="0"/>
        </a:p>
      </dgm:t>
    </dgm:pt>
    <dgm:pt modelId="{642AC365-9BDF-466B-8A4C-A0146898359B}" type="parTrans" cxnId="{7F70BF2A-834F-4AFD-9CE1-4CABDAEAF3E1}">
      <dgm:prSet/>
      <dgm:spPr/>
      <dgm:t>
        <a:bodyPr/>
        <a:lstStyle/>
        <a:p>
          <a:endParaRPr lang="en-GB"/>
        </a:p>
      </dgm:t>
    </dgm:pt>
    <dgm:pt modelId="{00680EC5-E51B-49BF-B85F-B4304BD9DE03}" type="sibTrans" cxnId="{7F70BF2A-834F-4AFD-9CE1-4CABDAEAF3E1}">
      <dgm:prSet/>
      <dgm:spPr/>
      <dgm:t>
        <a:bodyPr/>
        <a:lstStyle/>
        <a:p>
          <a:endParaRPr lang="en-GB"/>
        </a:p>
      </dgm:t>
    </dgm:pt>
    <dgm:pt modelId="{F3DEFC4D-41A2-48C9-8674-8AE5CD02FDE1}">
      <dgm:prSet phldrT="[Text]"/>
      <dgm:spPr/>
      <dgm:t>
        <a:bodyPr/>
        <a:lstStyle/>
        <a:p>
          <a:r>
            <a:rPr lang="en-GB" sz="2100" dirty="0" err="1" smtClean="0"/>
            <a:t>Obrada</a:t>
          </a:r>
          <a:r>
            <a:rPr lang="en-GB" sz="2100" dirty="0" smtClean="0"/>
            <a:t> </a:t>
          </a:r>
          <a:r>
            <a:rPr lang="en-GB" sz="2100" dirty="0" err="1" smtClean="0"/>
            <a:t>upita</a:t>
          </a:r>
          <a:r>
            <a:rPr lang="en-GB" sz="2100" dirty="0" smtClean="0"/>
            <a:t> </a:t>
          </a:r>
          <a:r>
            <a:rPr lang="en-GB" sz="2100" dirty="0" err="1" smtClean="0"/>
            <a:t>kod</a:t>
          </a:r>
          <a:r>
            <a:rPr lang="en-GB" sz="2100" dirty="0" smtClean="0"/>
            <a:t> </a:t>
          </a:r>
          <a:r>
            <a:rPr lang="en-GB" sz="2100" dirty="0" err="1" smtClean="0"/>
            <a:t>PostgreSQL</a:t>
          </a:r>
          <a:r>
            <a:rPr lang="en-GB" sz="2100" dirty="0" smtClean="0"/>
            <a:t>-a</a:t>
          </a:r>
          <a:endParaRPr lang="en-GB" sz="2100" dirty="0"/>
        </a:p>
      </dgm:t>
    </dgm:pt>
    <dgm:pt modelId="{AB284C30-0E45-4DFC-A30A-2A6492E40A12}" type="parTrans" cxnId="{B497FA28-EC82-4EFC-8A6C-63C525EBDE45}">
      <dgm:prSet/>
      <dgm:spPr/>
      <dgm:t>
        <a:bodyPr/>
        <a:lstStyle/>
        <a:p>
          <a:endParaRPr lang="en-GB"/>
        </a:p>
      </dgm:t>
    </dgm:pt>
    <dgm:pt modelId="{1B97DB0B-1013-4893-8D57-317FF86BCE47}" type="sibTrans" cxnId="{B497FA28-EC82-4EFC-8A6C-63C525EBDE45}">
      <dgm:prSet/>
      <dgm:spPr/>
      <dgm:t>
        <a:bodyPr/>
        <a:lstStyle/>
        <a:p>
          <a:endParaRPr lang="en-GB"/>
        </a:p>
      </dgm:t>
    </dgm:pt>
    <dgm:pt modelId="{5E652DE3-A867-41E8-AE56-8807BAF04198}">
      <dgm:prSet phldrT="[Text]" custT="1"/>
      <dgm:spPr/>
      <dgm:t>
        <a:bodyPr/>
        <a:lstStyle/>
        <a:p>
          <a:r>
            <a:rPr lang="en-GB" sz="1600" i="1" dirty="0" err="1" smtClean="0"/>
            <a:t>Postupak</a:t>
          </a:r>
          <a:r>
            <a:rPr lang="en-GB" sz="1600" i="1" dirty="0" smtClean="0"/>
            <a:t> </a:t>
          </a:r>
          <a:r>
            <a:rPr lang="en-GB" sz="1600" i="1" dirty="0" err="1" smtClean="0"/>
            <a:t>obrade</a:t>
          </a:r>
          <a:r>
            <a:rPr lang="en-GB" sz="1600" i="1" dirty="0" smtClean="0"/>
            <a:t> </a:t>
          </a:r>
          <a:r>
            <a:rPr lang="en-GB" sz="1600" i="1" dirty="0" err="1" smtClean="0"/>
            <a:t>upita</a:t>
          </a:r>
          <a:r>
            <a:rPr lang="en-GB" sz="1600" i="1" dirty="0" smtClean="0"/>
            <a:t> </a:t>
          </a:r>
          <a:r>
            <a:rPr lang="en-GB" sz="1600" i="1" dirty="0" err="1" smtClean="0"/>
            <a:t>kod</a:t>
          </a:r>
          <a:r>
            <a:rPr lang="en-GB" sz="1600" i="1" dirty="0" smtClean="0"/>
            <a:t> </a:t>
          </a:r>
          <a:r>
            <a:rPr lang="en-GB" sz="1600" i="1" dirty="0" err="1" smtClean="0"/>
            <a:t>PostgreSQL</a:t>
          </a:r>
          <a:r>
            <a:rPr lang="en-GB" sz="1600" i="1" dirty="0" smtClean="0"/>
            <a:t>-a</a:t>
          </a:r>
          <a:endParaRPr lang="en-GB" sz="1600" i="1" dirty="0"/>
        </a:p>
      </dgm:t>
    </dgm:pt>
    <dgm:pt modelId="{6F9EA44E-06E7-4096-AD54-2342480609F1}" type="parTrans" cxnId="{B60C5771-A9C6-47AD-808D-E5906309E6AF}">
      <dgm:prSet/>
      <dgm:spPr/>
      <dgm:t>
        <a:bodyPr/>
        <a:lstStyle/>
        <a:p>
          <a:endParaRPr lang="en-GB"/>
        </a:p>
      </dgm:t>
    </dgm:pt>
    <dgm:pt modelId="{6A47C694-5E12-4CC4-9B20-4B90CA6883BE}" type="sibTrans" cxnId="{B60C5771-A9C6-47AD-808D-E5906309E6AF}">
      <dgm:prSet/>
      <dgm:spPr/>
      <dgm:t>
        <a:bodyPr/>
        <a:lstStyle/>
        <a:p>
          <a:endParaRPr lang="en-GB"/>
        </a:p>
      </dgm:t>
    </dgm:pt>
    <dgm:pt modelId="{93DB4C28-A738-4F7D-8363-851A863C24A0}">
      <dgm:prSet phldrT="[Text]" custT="1"/>
      <dgm:spPr/>
      <dgm:t>
        <a:bodyPr/>
        <a:lstStyle/>
        <a:p>
          <a:r>
            <a:rPr lang="en-GB" sz="1600" i="1" dirty="0" err="1" smtClean="0"/>
            <a:t>Osnovni</a:t>
          </a:r>
          <a:r>
            <a:rPr lang="en-GB" sz="1600" i="1" dirty="0" smtClean="0"/>
            <a:t> </a:t>
          </a:r>
          <a:r>
            <a:rPr lang="en-GB" sz="1600" i="1" dirty="0" err="1" smtClean="0"/>
            <a:t>koncepti</a:t>
          </a:r>
          <a:r>
            <a:rPr lang="en-GB" sz="1600" i="1" dirty="0" smtClean="0"/>
            <a:t> </a:t>
          </a:r>
          <a:r>
            <a:rPr lang="en-GB" sz="1600" i="1" dirty="0" err="1" smtClean="0"/>
            <a:t>obrade</a:t>
          </a:r>
          <a:r>
            <a:rPr lang="en-GB" sz="1600" i="1" dirty="0" smtClean="0"/>
            <a:t> </a:t>
          </a:r>
          <a:r>
            <a:rPr lang="en-GB" sz="1600" i="1" dirty="0" err="1" smtClean="0"/>
            <a:t>upita</a:t>
          </a:r>
          <a:r>
            <a:rPr lang="en-GB" sz="1600" i="1" dirty="0" smtClean="0"/>
            <a:t> </a:t>
          </a:r>
          <a:r>
            <a:rPr lang="en-GB" sz="1600" i="1" dirty="0" err="1" smtClean="0"/>
            <a:t>kod</a:t>
          </a:r>
          <a:r>
            <a:rPr lang="en-GB" sz="1600" i="1" dirty="0" smtClean="0"/>
            <a:t> </a:t>
          </a:r>
          <a:r>
            <a:rPr lang="en-GB" sz="1600" i="1" dirty="0" err="1" smtClean="0"/>
            <a:t>relacionih</a:t>
          </a:r>
          <a:r>
            <a:rPr lang="en-GB" sz="1600" i="1" dirty="0" smtClean="0"/>
            <a:t> </a:t>
          </a:r>
          <a:r>
            <a:rPr lang="en-GB" sz="1600" i="1" dirty="0" err="1" smtClean="0"/>
            <a:t>baza</a:t>
          </a:r>
          <a:r>
            <a:rPr lang="en-GB" sz="1600" i="1" dirty="0" smtClean="0"/>
            <a:t> </a:t>
          </a:r>
          <a:r>
            <a:rPr lang="en-GB" sz="1600" i="1" dirty="0" err="1" smtClean="0"/>
            <a:t>podataka</a:t>
          </a:r>
          <a:endParaRPr lang="en-GB" sz="1600" i="1" dirty="0"/>
        </a:p>
      </dgm:t>
    </dgm:pt>
    <dgm:pt modelId="{D2F487E3-EDB5-42C5-B819-134B3E3895C4}" type="parTrans" cxnId="{A48A3F4F-2D2B-4090-8DAE-B3748ED52E72}">
      <dgm:prSet/>
      <dgm:spPr/>
      <dgm:t>
        <a:bodyPr/>
        <a:lstStyle/>
        <a:p>
          <a:endParaRPr lang="en-GB"/>
        </a:p>
      </dgm:t>
    </dgm:pt>
    <dgm:pt modelId="{AC1CBE6E-188A-45D8-8814-8D635709EC48}" type="sibTrans" cxnId="{A48A3F4F-2D2B-4090-8DAE-B3748ED52E72}">
      <dgm:prSet/>
      <dgm:spPr/>
      <dgm:t>
        <a:bodyPr/>
        <a:lstStyle/>
        <a:p>
          <a:endParaRPr lang="en-GB"/>
        </a:p>
      </dgm:t>
    </dgm:pt>
    <dgm:pt modelId="{A13C3BC0-21BA-4E3D-ADFC-E3B3A66514CC}">
      <dgm:prSet phldrT="[Text]" custT="1"/>
      <dgm:spPr/>
      <dgm:t>
        <a:bodyPr/>
        <a:lstStyle/>
        <a:p>
          <a:endParaRPr lang="en-GB" sz="1600" i="1" dirty="0"/>
        </a:p>
      </dgm:t>
    </dgm:pt>
    <dgm:pt modelId="{AFBCA951-7E3D-460F-93E4-704809E36A73}" type="parTrans" cxnId="{6195A2CD-B2DC-43BC-B3C0-E6FA6CF11526}">
      <dgm:prSet/>
      <dgm:spPr/>
      <dgm:t>
        <a:bodyPr/>
        <a:lstStyle/>
        <a:p>
          <a:endParaRPr lang="en-GB"/>
        </a:p>
      </dgm:t>
    </dgm:pt>
    <dgm:pt modelId="{E80025AA-2A2E-40A5-9A42-048611B33F33}" type="sibTrans" cxnId="{6195A2CD-B2DC-43BC-B3C0-E6FA6CF11526}">
      <dgm:prSet/>
      <dgm:spPr/>
      <dgm:t>
        <a:bodyPr/>
        <a:lstStyle/>
        <a:p>
          <a:endParaRPr lang="en-GB"/>
        </a:p>
      </dgm:t>
    </dgm:pt>
    <dgm:pt modelId="{79E102AF-0E5E-4372-AAA4-456C5E81C1FC}">
      <dgm:prSet phldrT="[Text]" custT="1"/>
      <dgm:spPr/>
      <dgm:t>
        <a:bodyPr/>
        <a:lstStyle/>
        <a:p>
          <a:r>
            <a:rPr lang="en-GB" sz="2000" dirty="0" err="1" smtClean="0"/>
            <a:t>Upiti</a:t>
          </a:r>
          <a:r>
            <a:rPr lang="en-GB" sz="2000" dirty="0" smtClean="0"/>
            <a:t> </a:t>
          </a:r>
          <a:r>
            <a:rPr lang="en-GB" sz="2000" dirty="0" err="1" smtClean="0"/>
            <a:t>koji</a:t>
          </a:r>
          <a:r>
            <a:rPr lang="en-GB" sz="2000" dirty="0" smtClean="0"/>
            <a:t> se </a:t>
          </a:r>
          <a:r>
            <a:rPr lang="en-GB" sz="2000" dirty="0" err="1" smtClean="0"/>
            <a:t>koriste</a:t>
          </a:r>
          <a:r>
            <a:rPr lang="en-GB" sz="2000" dirty="0" smtClean="0"/>
            <a:t> </a:t>
          </a:r>
          <a:r>
            <a:rPr lang="en-GB" sz="2000" dirty="0" err="1" smtClean="0"/>
            <a:t>za</a:t>
          </a:r>
          <a:r>
            <a:rPr lang="en-GB" sz="2000" dirty="0" smtClean="0"/>
            <a:t> </a:t>
          </a:r>
          <a:r>
            <a:rPr lang="en-GB" sz="2000" dirty="0" err="1" smtClean="0"/>
            <a:t>spajanje</a:t>
          </a:r>
          <a:r>
            <a:rPr lang="en-GB" sz="2000" dirty="0" smtClean="0"/>
            <a:t> </a:t>
          </a:r>
          <a:r>
            <a:rPr lang="en-GB" sz="2000" dirty="0" err="1" smtClean="0"/>
            <a:t>tabele</a:t>
          </a:r>
          <a:r>
            <a:rPr lang="en-GB" sz="2000" dirty="0" smtClean="0"/>
            <a:t>, </a:t>
          </a:r>
          <a:r>
            <a:rPr lang="en-GB" sz="2000" dirty="0" err="1" smtClean="0"/>
            <a:t>metode</a:t>
          </a:r>
          <a:r>
            <a:rPr lang="en-GB" sz="2000" dirty="0" smtClean="0"/>
            <a:t> </a:t>
          </a:r>
          <a:r>
            <a:rPr lang="en-GB" sz="2000" dirty="0" err="1" smtClean="0"/>
            <a:t>spajanja</a:t>
          </a:r>
          <a:r>
            <a:rPr lang="en-GB" sz="2000" dirty="0" smtClean="0"/>
            <a:t> </a:t>
          </a:r>
          <a:r>
            <a:rPr lang="en-GB" sz="2000" dirty="0" err="1" smtClean="0"/>
            <a:t>i</a:t>
          </a:r>
          <a:r>
            <a:rPr lang="en-GB" sz="2000" dirty="0" smtClean="0"/>
            <a:t> </a:t>
          </a:r>
          <a:r>
            <a:rPr lang="en-GB" sz="2000" dirty="0" err="1" smtClean="0"/>
            <a:t>obrada</a:t>
          </a:r>
          <a:r>
            <a:rPr lang="en-GB" sz="2000" dirty="0" smtClean="0"/>
            <a:t> </a:t>
          </a:r>
          <a:r>
            <a:rPr lang="en-GB" sz="2000" dirty="0" err="1" smtClean="0"/>
            <a:t>upita</a:t>
          </a:r>
          <a:r>
            <a:rPr lang="en-GB" sz="2000" dirty="0" smtClean="0"/>
            <a:t> </a:t>
          </a:r>
          <a:r>
            <a:rPr lang="en-GB" sz="2000" dirty="0" err="1" smtClean="0"/>
            <a:t>koji</a:t>
          </a:r>
          <a:r>
            <a:rPr lang="en-GB" sz="2000" dirty="0" smtClean="0"/>
            <a:t> </a:t>
          </a:r>
          <a:r>
            <a:rPr lang="en-GB" sz="2000" dirty="0" err="1" smtClean="0"/>
            <a:t>spajaju</a:t>
          </a:r>
          <a:r>
            <a:rPr lang="en-GB" sz="2000" dirty="0" smtClean="0"/>
            <a:t> </a:t>
          </a:r>
          <a:r>
            <a:rPr lang="en-GB" sz="2000" dirty="0" err="1" smtClean="0"/>
            <a:t>tabele</a:t>
          </a:r>
          <a:endParaRPr lang="en-GB" sz="2000" dirty="0"/>
        </a:p>
      </dgm:t>
    </dgm:pt>
    <dgm:pt modelId="{99548DB3-F13F-45B3-927A-8F6EFFD6D18E}" type="parTrans" cxnId="{875734B1-FABE-4F7D-8032-A399574F16E6}">
      <dgm:prSet/>
      <dgm:spPr/>
      <dgm:t>
        <a:bodyPr/>
        <a:lstStyle/>
        <a:p>
          <a:endParaRPr lang="en-GB"/>
        </a:p>
      </dgm:t>
    </dgm:pt>
    <dgm:pt modelId="{31DE9861-D8D1-4F50-A5EF-F1212200F5DF}" type="sibTrans" cxnId="{875734B1-FABE-4F7D-8032-A399574F16E6}">
      <dgm:prSet/>
      <dgm:spPr/>
      <dgm:t>
        <a:bodyPr/>
        <a:lstStyle/>
        <a:p>
          <a:endParaRPr lang="en-GB"/>
        </a:p>
      </dgm:t>
    </dgm:pt>
    <dgm:pt modelId="{1D0F9554-BEE4-4E67-8D3D-F6054757673C}">
      <dgm:prSet phldrT="[Text]"/>
      <dgm:spPr/>
      <dgm:t>
        <a:bodyPr/>
        <a:lstStyle/>
        <a:p>
          <a:endParaRPr lang="en-GB" dirty="0"/>
        </a:p>
      </dgm:t>
    </dgm:pt>
    <dgm:pt modelId="{671584EE-0BCB-4B00-8C43-22D10915F607}" type="parTrans" cxnId="{07431025-C853-4230-A0D5-B2457DF6E952}">
      <dgm:prSet/>
      <dgm:spPr/>
      <dgm:t>
        <a:bodyPr/>
        <a:lstStyle/>
        <a:p>
          <a:endParaRPr lang="en-GB"/>
        </a:p>
      </dgm:t>
    </dgm:pt>
    <dgm:pt modelId="{6871458D-B41F-4702-AF27-258308C75D33}" type="sibTrans" cxnId="{07431025-C853-4230-A0D5-B2457DF6E952}">
      <dgm:prSet/>
      <dgm:spPr/>
      <dgm:t>
        <a:bodyPr/>
        <a:lstStyle/>
        <a:p>
          <a:endParaRPr lang="en-GB"/>
        </a:p>
      </dgm:t>
    </dgm:pt>
    <dgm:pt modelId="{9B72DDB4-CBFE-4D1E-B619-51E0ADDCFEA8}">
      <dgm:prSet phldrT="[Text]"/>
      <dgm:spPr/>
      <dgm:t>
        <a:bodyPr/>
        <a:lstStyle/>
        <a:p>
          <a:r>
            <a:rPr lang="en-GB" i="0" dirty="0" err="1" smtClean="0"/>
            <a:t>Zaključak</a:t>
          </a:r>
          <a:endParaRPr lang="en-GB" i="0" dirty="0"/>
        </a:p>
      </dgm:t>
    </dgm:pt>
    <dgm:pt modelId="{083E22E7-E0D7-4874-A440-3FC31546273A}" type="parTrans" cxnId="{CC66380C-B58F-4317-BDC1-68F7835FC42C}">
      <dgm:prSet/>
      <dgm:spPr/>
      <dgm:t>
        <a:bodyPr/>
        <a:lstStyle/>
        <a:p>
          <a:endParaRPr lang="en-GB"/>
        </a:p>
      </dgm:t>
    </dgm:pt>
    <dgm:pt modelId="{A83C7347-C2E6-4401-863F-3EE2ED122D06}" type="sibTrans" cxnId="{CC66380C-B58F-4317-BDC1-68F7835FC42C}">
      <dgm:prSet/>
      <dgm:spPr/>
      <dgm:t>
        <a:bodyPr/>
        <a:lstStyle/>
        <a:p>
          <a:endParaRPr lang="en-GB"/>
        </a:p>
      </dgm:t>
    </dgm:pt>
    <dgm:pt modelId="{8A35C4DA-1ACA-411E-BF33-FA64454AE01A}" type="pres">
      <dgm:prSet presAssocID="{38E2FA88-186C-403E-BAED-D15370A67C4B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1F693E0-7B84-4565-822B-265515984AD0}" type="pres">
      <dgm:prSet presAssocID="{5712CA28-1CFD-403D-BD5F-61C1100180E0}" presName="compositeNode" presStyleCnt="0">
        <dgm:presLayoutVars>
          <dgm:bulletEnabled val="1"/>
        </dgm:presLayoutVars>
      </dgm:prSet>
      <dgm:spPr/>
    </dgm:pt>
    <dgm:pt modelId="{99C87182-14BF-496A-94EF-AD63D1E1EE32}" type="pres">
      <dgm:prSet presAssocID="{5712CA28-1CFD-403D-BD5F-61C1100180E0}" presName="image" presStyleLbl="fgImgPlace1" presStyleIdx="0" presStyleCnt="5"/>
      <dgm:spPr>
        <a:solidFill>
          <a:schemeClr val="accent1">
            <a:lumMod val="90000"/>
            <a:lumOff val="10000"/>
          </a:schemeClr>
        </a:solidFill>
      </dgm:spPr>
    </dgm:pt>
    <dgm:pt modelId="{F653438E-0FA6-4DA7-B2F1-24FBB8435511}" type="pres">
      <dgm:prSet presAssocID="{5712CA28-1CFD-403D-BD5F-61C1100180E0}" presName="childNode" presStyleLbl="node1" presStyleIdx="0" presStyleCnt="5" custScaleX="1339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EF8EC5-7964-4E0E-BD7B-C1C53D645835}" type="pres">
      <dgm:prSet presAssocID="{5712CA28-1CFD-403D-BD5F-61C1100180E0}" presName="parentNode" presStyleLbl="revTx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7A6A1-37C2-480B-9A20-0C80FA6CB29D}" type="pres">
      <dgm:prSet presAssocID="{04D7095F-669E-4E5C-B447-1CC6CE859B41}" presName="sibTrans" presStyleCnt="0"/>
      <dgm:spPr/>
    </dgm:pt>
    <dgm:pt modelId="{FFBE5961-DFF2-4234-9C98-BF3BE7F6898F}" type="pres">
      <dgm:prSet presAssocID="{31D452D9-8A41-408D-9ED8-828DD1FA91CC}" presName="compositeNode" presStyleCnt="0">
        <dgm:presLayoutVars>
          <dgm:bulletEnabled val="1"/>
        </dgm:presLayoutVars>
      </dgm:prSet>
      <dgm:spPr/>
    </dgm:pt>
    <dgm:pt modelId="{54F1BDC0-D1FC-4B7F-A187-37A0AC9004D2}" type="pres">
      <dgm:prSet presAssocID="{31D452D9-8A41-408D-9ED8-828DD1FA91CC}" presName="image" presStyleLbl="fgImgPlace1" presStyleIdx="1" presStyleCnt="5"/>
      <dgm:spPr>
        <a:solidFill>
          <a:schemeClr val="accent1">
            <a:lumMod val="90000"/>
            <a:lumOff val="10000"/>
          </a:schemeClr>
        </a:solidFill>
      </dgm:spPr>
    </dgm:pt>
    <dgm:pt modelId="{2A48E52D-407B-40CC-ADD7-BBBB24A10A36}" type="pres">
      <dgm:prSet presAssocID="{31D452D9-8A41-408D-9ED8-828DD1FA91CC}" presName="childNode" presStyleLbl="node1" presStyleIdx="1" presStyleCnt="5" custScaleX="1388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1E1112-2E96-42C5-8907-9FD014DDF905}" type="pres">
      <dgm:prSet presAssocID="{31D452D9-8A41-408D-9ED8-828DD1FA91CC}" presName="parentNode" presStyleLbl="revTx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51D678-59BA-461F-8C91-EB8118E69354}" type="pres">
      <dgm:prSet presAssocID="{975094DF-6EAA-496D-B659-C010C21C7225}" presName="sibTrans" presStyleCnt="0"/>
      <dgm:spPr/>
    </dgm:pt>
    <dgm:pt modelId="{29E13DA4-A505-4345-AE6A-D979D04288DC}" type="pres">
      <dgm:prSet presAssocID="{FBC77BE6-5C83-48F3-9EDF-ED67FE8DD5AC}" presName="compositeNode" presStyleCnt="0">
        <dgm:presLayoutVars>
          <dgm:bulletEnabled val="1"/>
        </dgm:presLayoutVars>
      </dgm:prSet>
      <dgm:spPr/>
    </dgm:pt>
    <dgm:pt modelId="{FF36E62C-30D5-4552-9730-5D2B1776B845}" type="pres">
      <dgm:prSet presAssocID="{FBC77BE6-5C83-48F3-9EDF-ED67FE8DD5AC}" presName="image" presStyleLbl="fgImgPlace1" presStyleIdx="2" presStyleCnt="5" custLinFactNeighborX="-14441" custLinFactNeighborY="1604"/>
      <dgm:spPr>
        <a:solidFill>
          <a:schemeClr val="accent1">
            <a:lumMod val="90000"/>
            <a:lumOff val="10000"/>
          </a:schemeClr>
        </a:solidFill>
      </dgm:spPr>
    </dgm:pt>
    <dgm:pt modelId="{E5A601D7-3BE1-49B1-B9B3-4CBAE603BB8A}" type="pres">
      <dgm:prSet presAssocID="{FBC77BE6-5C83-48F3-9EDF-ED67FE8DD5AC}" presName="childNode" presStyleLbl="node1" presStyleIdx="2" presStyleCnt="5" custScaleX="15019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163D27-828A-4962-927E-38FC7B508791}" type="pres">
      <dgm:prSet presAssocID="{FBC77BE6-5C83-48F3-9EDF-ED67FE8DD5AC}" presName="parentNode" presStyleLbl="revTx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FD79F3-F305-4FB0-BADB-E88096E8268E}" type="pres">
      <dgm:prSet presAssocID="{00680EC5-E51B-49BF-B85F-B4304BD9DE03}" presName="sibTrans" presStyleCnt="0"/>
      <dgm:spPr/>
    </dgm:pt>
    <dgm:pt modelId="{68BCF182-F3BF-4E61-AC6E-BDC8142693D2}" type="pres">
      <dgm:prSet presAssocID="{A13C3BC0-21BA-4E3D-ADFC-E3B3A66514CC}" presName="compositeNode" presStyleCnt="0">
        <dgm:presLayoutVars>
          <dgm:bulletEnabled val="1"/>
        </dgm:presLayoutVars>
      </dgm:prSet>
      <dgm:spPr/>
    </dgm:pt>
    <dgm:pt modelId="{6647B776-28A6-47AD-8DA8-3A6424AA6162}" type="pres">
      <dgm:prSet presAssocID="{A13C3BC0-21BA-4E3D-ADFC-E3B3A66514CC}" presName="image" presStyleLbl="fgImgPlace1" presStyleIdx="3" presStyleCnt="5" custLinFactNeighborX="-13540"/>
      <dgm:spPr>
        <a:solidFill>
          <a:schemeClr val="accent1">
            <a:lumMod val="90000"/>
            <a:lumOff val="10000"/>
          </a:schemeClr>
        </a:solidFill>
      </dgm:spPr>
    </dgm:pt>
    <dgm:pt modelId="{11209217-7506-44AF-A530-A882472310A0}" type="pres">
      <dgm:prSet presAssocID="{A13C3BC0-21BA-4E3D-ADFC-E3B3A66514CC}" presName="childNode" presStyleLbl="node1" presStyleIdx="3" presStyleCnt="5" custScaleX="1388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306976-DCA6-4952-88DE-06F3FFBF0A72}" type="pres">
      <dgm:prSet presAssocID="{A13C3BC0-21BA-4E3D-ADFC-E3B3A66514CC}" presName="parentNode" presStyleLbl="revTx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78CF6E-B560-4217-936B-2A2CE39CE3A4}" type="pres">
      <dgm:prSet presAssocID="{E80025AA-2A2E-40A5-9A42-048611B33F33}" presName="sibTrans" presStyleCnt="0"/>
      <dgm:spPr/>
    </dgm:pt>
    <dgm:pt modelId="{F685A7ED-9DEA-4344-8DF9-5AA6AF7C62B6}" type="pres">
      <dgm:prSet presAssocID="{1D0F9554-BEE4-4E67-8D3D-F6054757673C}" presName="compositeNode" presStyleCnt="0">
        <dgm:presLayoutVars>
          <dgm:bulletEnabled val="1"/>
        </dgm:presLayoutVars>
      </dgm:prSet>
      <dgm:spPr/>
    </dgm:pt>
    <dgm:pt modelId="{46B775BD-0745-4EAE-8903-D8A2AE1D6036}" type="pres">
      <dgm:prSet presAssocID="{1D0F9554-BEE4-4E67-8D3D-F6054757673C}" presName="image" presStyleLbl="fgImgPlace1" presStyleIdx="4" presStyleCnt="5" custLinFactNeighborX="-3498"/>
      <dgm:spPr>
        <a:solidFill>
          <a:schemeClr val="accent1">
            <a:lumMod val="90000"/>
            <a:lumOff val="10000"/>
          </a:schemeClr>
        </a:solidFill>
      </dgm:spPr>
    </dgm:pt>
    <dgm:pt modelId="{B716580A-0D31-4EEE-8B1F-A560443866CF}" type="pres">
      <dgm:prSet presAssocID="{1D0F9554-BEE4-4E67-8D3D-F6054757673C}" presName="childNode" presStyleLbl="node1" presStyleIdx="4" presStyleCnt="5" custScaleX="1461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6B1FB-D5B7-4304-B517-F4F34AF352D6}" type="pres">
      <dgm:prSet presAssocID="{1D0F9554-BEE4-4E67-8D3D-F6054757673C}" presName="parentNode" presStyleLbl="revTx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3CB0B85-29FD-414D-A5CF-77372224EC69}" type="presOf" srcId="{93DB4C28-A738-4F7D-8363-851A863C24A0}" destId="{F653438E-0FA6-4DA7-B2F1-24FBB8435511}" srcOrd="0" destOrd="1" presId="urn:microsoft.com/office/officeart/2005/8/layout/hList2"/>
    <dgm:cxn modelId="{24B46C01-36EE-4BE3-B7C9-6B0A6217E737}" srcId="{31D452D9-8A41-408D-9ED8-828DD1FA91CC}" destId="{1034AD6B-E3B7-41EC-B2A2-52C2F6653322}" srcOrd="1" destOrd="0" parTransId="{49C0B4BB-733D-4A9D-B26F-6917E93735B4}" sibTransId="{26A581CF-D059-4AAC-AE50-B24B25E066A6}"/>
    <dgm:cxn modelId="{07431025-C853-4230-A0D5-B2457DF6E952}" srcId="{38E2FA88-186C-403E-BAED-D15370A67C4B}" destId="{1D0F9554-BEE4-4E67-8D3D-F6054757673C}" srcOrd="4" destOrd="0" parTransId="{671584EE-0BCB-4B00-8C43-22D10915F607}" sibTransId="{6871458D-B41F-4702-AF27-258308C75D33}"/>
    <dgm:cxn modelId="{6195A2CD-B2DC-43BC-B3C0-E6FA6CF11526}" srcId="{38E2FA88-186C-403E-BAED-D15370A67C4B}" destId="{A13C3BC0-21BA-4E3D-ADFC-E3B3A66514CC}" srcOrd="3" destOrd="0" parTransId="{AFBCA951-7E3D-460F-93E4-704809E36A73}" sibTransId="{E80025AA-2A2E-40A5-9A42-048611B33F33}"/>
    <dgm:cxn modelId="{9ED4485D-494E-48ED-9AD6-30D5EC00978E}" type="presOf" srcId="{D7FA0168-223F-4513-80D4-56F3B081D541}" destId="{F653438E-0FA6-4DA7-B2F1-24FBB8435511}" srcOrd="0" destOrd="0" presId="urn:microsoft.com/office/officeart/2005/8/layout/hList2"/>
    <dgm:cxn modelId="{192F4EFF-311F-47EA-8773-3566756925D8}" type="presOf" srcId="{31D452D9-8A41-408D-9ED8-828DD1FA91CC}" destId="{211E1112-2E96-42C5-8907-9FD014DDF905}" srcOrd="0" destOrd="0" presId="urn:microsoft.com/office/officeart/2005/8/layout/hList2"/>
    <dgm:cxn modelId="{CA9A7E0B-14A8-4D0F-827E-3EE58B3772C1}" type="presOf" srcId="{1034AD6B-E3B7-41EC-B2A2-52C2F6653322}" destId="{2A48E52D-407B-40CC-ADD7-BBBB24A10A36}" srcOrd="0" destOrd="1" presId="urn:microsoft.com/office/officeart/2005/8/layout/hList2"/>
    <dgm:cxn modelId="{875734B1-FABE-4F7D-8032-A399574F16E6}" srcId="{A13C3BC0-21BA-4E3D-ADFC-E3B3A66514CC}" destId="{79E102AF-0E5E-4372-AAA4-456C5E81C1FC}" srcOrd="0" destOrd="0" parTransId="{99548DB3-F13F-45B3-927A-8F6EFFD6D18E}" sibTransId="{31DE9861-D8D1-4F50-A5EF-F1212200F5DF}"/>
    <dgm:cxn modelId="{D94B8DB0-7831-42A1-AC81-4C27B94E094D}" type="presOf" srcId="{5E652DE3-A867-41E8-AE56-8807BAF04198}" destId="{E5A601D7-3BE1-49B1-B9B3-4CBAE603BB8A}" srcOrd="0" destOrd="1" presId="urn:microsoft.com/office/officeart/2005/8/layout/hList2"/>
    <dgm:cxn modelId="{3DD32474-460A-4363-AA63-1C581D1A0969}" type="presOf" srcId="{1D0F9554-BEE4-4E67-8D3D-F6054757673C}" destId="{00F6B1FB-D5B7-4304-B517-F4F34AF352D6}" srcOrd="0" destOrd="0" presId="urn:microsoft.com/office/officeart/2005/8/layout/hList2"/>
    <dgm:cxn modelId="{CC66380C-B58F-4317-BDC1-68F7835FC42C}" srcId="{1D0F9554-BEE4-4E67-8D3D-F6054757673C}" destId="{9B72DDB4-CBFE-4D1E-B619-51E0ADDCFEA8}" srcOrd="0" destOrd="0" parTransId="{083E22E7-E0D7-4874-A440-3FC31546273A}" sibTransId="{A83C7347-C2E6-4401-863F-3EE2ED122D06}"/>
    <dgm:cxn modelId="{E319FA73-6A6B-4E90-8689-51E76885B6C9}" srcId="{31D452D9-8A41-408D-9ED8-828DD1FA91CC}" destId="{DA51A157-F484-4580-AEE9-58890F1B0F70}" srcOrd="0" destOrd="0" parTransId="{E9EFEE5F-B047-409F-BB62-04C85AD94758}" sibTransId="{677A0C01-BA08-4B27-A078-26574C2D1211}"/>
    <dgm:cxn modelId="{F3AEF4E3-EFEC-46B5-B844-2FFE538EA03C}" type="presOf" srcId="{9B72DDB4-CBFE-4D1E-B619-51E0ADDCFEA8}" destId="{B716580A-0D31-4EEE-8B1F-A560443866CF}" srcOrd="0" destOrd="0" presId="urn:microsoft.com/office/officeart/2005/8/layout/hList2"/>
    <dgm:cxn modelId="{A48A3F4F-2D2B-4090-8DAE-B3748ED52E72}" srcId="{5712CA28-1CFD-403D-BD5F-61C1100180E0}" destId="{93DB4C28-A738-4F7D-8363-851A863C24A0}" srcOrd="1" destOrd="0" parTransId="{D2F487E3-EDB5-42C5-B819-134B3E3895C4}" sibTransId="{AC1CBE6E-188A-45D8-8814-8D635709EC48}"/>
    <dgm:cxn modelId="{B497FA28-EC82-4EFC-8A6C-63C525EBDE45}" srcId="{FBC77BE6-5C83-48F3-9EDF-ED67FE8DD5AC}" destId="{F3DEFC4D-41A2-48C9-8674-8AE5CD02FDE1}" srcOrd="0" destOrd="0" parTransId="{AB284C30-0E45-4DFC-A30A-2A6492E40A12}" sibTransId="{1B97DB0B-1013-4893-8D57-317FF86BCE47}"/>
    <dgm:cxn modelId="{7F70BF2A-834F-4AFD-9CE1-4CABDAEAF3E1}" srcId="{38E2FA88-186C-403E-BAED-D15370A67C4B}" destId="{FBC77BE6-5C83-48F3-9EDF-ED67FE8DD5AC}" srcOrd="2" destOrd="0" parTransId="{642AC365-9BDF-466B-8A4C-A0146898359B}" sibTransId="{00680EC5-E51B-49BF-B85F-B4304BD9DE03}"/>
    <dgm:cxn modelId="{F31508E8-3936-4BCA-AB98-3CD20816ED41}" type="presOf" srcId="{38E2FA88-186C-403E-BAED-D15370A67C4B}" destId="{8A35C4DA-1ACA-411E-BF33-FA64454AE01A}" srcOrd="0" destOrd="0" presId="urn:microsoft.com/office/officeart/2005/8/layout/hList2"/>
    <dgm:cxn modelId="{4C47BF45-3B04-40FE-A7A7-6CFF6F1DF469}" type="presOf" srcId="{DA51A157-F484-4580-AEE9-58890F1B0F70}" destId="{2A48E52D-407B-40CC-ADD7-BBBB24A10A36}" srcOrd="0" destOrd="0" presId="urn:microsoft.com/office/officeart/2005/8/layout/hList2"/>
    <dgm:cxn modelId="{019DE613-FB6D-4B07-A7A6-D96D8F7354EE}" type="presOf" srcId="{79E102AF-0E5E-4372-AAA4-456C5E81C1FC}" destId="{11209217-7506-44AF-A530-A882472310A0}" srcOrd="0" destOrd="0" presId="urn:microsoft.com/office/officeart/2005/8/layout/hList2"/>
    <dgm:cxn modelId="{1E09AEFC-2BFB-40CC-A49F-CF6EC4A33AEE}" type="presOf" srcId="{F3DEFC4D-41A2-48C9-8674-8AE5CD02FDE1}" destId="{E5A601D7-3BE1-49B1-B9B3-4CBAE603BB8A}" srcOrd="0" destOrd="0" presId="urn:microsoft.com/office/officeart/2005/8/layout/hList2"/>
    <dgm:cxn modelId="{DB3C8A18-46AF-4A7F-AEB0-D7CE47FF96A6}" srcId="{5712CA28-1CFD-403D-BD5F-61C1100180E0}" destId="{D7FA0168-223F-4513-80D4-56F3B081D541}" srcOrd="0" destOrd="0" parTransId="{F725B0D9-DFD9-4A52-93E7-5D705836FE28}" sibTransId="{7F1F4F99-2C6A-4F2C-AB2D-6EED79CA474A}"/>
    <dgm:cxn modelId="{B60C5771-A9C6-47AD-808D-E5906309E6AF}" srcId="{FBC77BE6-5C83-48F3-9EDF-ED67FE8DD5AC}" destId="{5E652DE3-A867-41E8-AE56-8807BAF04198}" srcOrd="1" destOrd="0" parTransId="{6F9EA44E-06E7-4096-AD54-2342480609F1}" sibTransId="{6A47C694-5E12-4CC4-9B20-4B90CA6883BE}"/>
    <dgm:cxn modelId="{3062774F-0D30-440D-951F-8B1BA366346E}" type="presOf" srcId="{A13C3BC0-21BA-4E3D-ADFC-E3B3A66514CC}" destId="{A8306976-DCA6-4952-88DE-06F3FFBF0A72}" srcOrd="0" destOrd="0" presId="urn:microsoft.com/office/officeart/2005/8/layout/hList2"/>
    <dgm:cxn modelId="{92AB1F4C-0A91-4896-8C4A-430327B478E8}" type="presOf" srcId="{FBC77BE6-5C83-48F3-9EDF-ED67FE8DD5AC}" destId="{46163D27-828A-4962-927E-38FC7B508791}" srcOrd="0" destOrd="0" presId="urn:microsoft.com/office/officeart/2005/8/layout/hList2"/>
    <dgm:cxn modelId="{C0803E0C-266C-45D4-A65B-9B2D98FC0D83}" srcId="{38E2FA88-186C-403E-BAED-D15370A67C4B}" destId="{31D452D9-8A41-408D-9ED8-828DD1FA91CC}" srcOrd="1" destOrd="0" parTransId="{559918AD-86F0-4FCA-9300-12272943088B}" sibTransId="{975094DF-6EAA-496D-B659-C010C21C7225}"/>
    <dgm:cxn modelId="{5BA92637-00A7-4FB0-A050-CC2975A98398}" type="presOf" srcId="{5712CA28-1CFD-403D-BD5F-61C1100180E0}" destId="{0EEF8EC5-7964-4E0E-BD7B-C1C53D645835}" srcOrd="0" destOrd="0" presId="urn:microsoft.com/office/officeart/2005/8/layout/hList2"/>
    <dgm:cxn modelId="{8956F9BC-E05C-4EA1-9929-86BCCF751BB7}" srcId="{38E2FA88-186C-403E-BAED-D15370A67C4B}" destId="{5712CA28-1CFD-403D-BD5F-61C1100180E0}" srcOrd="0" destOrd="0" parTransId="{00635322-5456-4E36-85FF-DD13787E7CEF}" sibTransId="{04D7095F-669E-4E5C-B447-1CC6CE859B41}"/>
    <dgm:cxn modelId="{1BE4265C-DF20-4272-A482-D29AA1FD4642}" type="presParOf" srcId="{8A35C4DA-1ACA-411E-BF33-FA64454AE01A}" destId="{B1F693E0-7B84-4565-822B-265515984AD0}" srcOrd="0" destOrd="0" presId="urn:microsoft.com/office/officeart/2005/8/layout/hList2"/>
    <dgm:cxn modelId="{D335A911-A262-4EDF-B281-1CF8A104BAF0}" type="presParOf" srcId="{B1F693E0-7B84-4565-822B-265515984AD0}" destId="{99C87182-14BF-496A-94EF-AD63D1E1EE32}" srcOrd="0" destOrd="0" presId="urn:microsoft.com/office/officeart/2005/8/layout/hList2"/>
    <dgm:cxn modelId="{D9FEDC7A-EC3F-404A-AF58-AF6CDE223DB7}" type="presParOf" srcId="{B1F693E0-7B84-4565-822B-265515984AD0}" destId="{F653438E-0FA6-4DA7-B2F1-24FBB8435511}" srcOrd="1" destOrd="0" presId="urn:microsoft.com/office/officeart/2005/8/layout/hList2"/>
    <dgm:cxn modelId="{ECE8A850-90F2-4349-9B0D-A985831549E4}" type="presParOf" srcId="{B1F693E0-7B84-4565-822B-265515984AD0}" destId="{0EEF8EC5-7964-4E0E-BD7B-C1C53D645835}" srcOrd="2" destOrd="0" presId="urn:microsoft.com/office/officeart/2005/8/layout/hList2"/>
    <dgm:cxn modelId="{66079D87-0333-4CF9-9456-EF3755B15497}" type="presParOf" srcId="{8A35C4DA-1ACA-411E-BF33-FA64454AE01A}" destId="{6427A6A1-37C2-480B-9A20-0C80FA6CB29D}" srcOrd="1" destOrd="0" presId="urn:microsoft.com/office/officeart/2005/8/layout/hList2"/>
    <dgm:cxn modelId="{679E6A10-DD64-4E8B-97D1-407014844642}" type="presParOf" srcId="{8A35C4DA-1ACA-411E-BF33-FA64454AE01A}" destId="{FFBE5961-DFF2-4234-9C98-BF3BE7F6898F}" srcOrd="2" destOrd="0" presId="urn:microsoft.com/office/officeart/2005/8/layout/hList2"/>
    <dgm:cxn modelId="{84E06715-773F-4ECF-B032-A7B86410D9D8}" type="presParOf" srcId="{FFBE5961-DFF2-4234-9C98-BF3BE7F6898F}" destId="{54F1BDC0-D1FC-4B7F-A187-37A0AC9004D2}" srcOrd="0" destOrd="0" presId="urn:microsoft.com/office/officeart/2005/8/layout/hList2"/>
    <dgm:cxn modelId="{EF815221-E6F2-4B8A-9416-D3A856865EAF}" type="presParOf" srcId="{FFBE5961-DFF2-4234-9C98-BF3BE7F6898F}" destId="{2A48E52D-407B-40CC-ADD7-BBBB24A10A36}" srcOrd="1" destOrd="0" presId="urn:microsoft.com/office/officeart/2005/8/layout/hList2"/>
    <dgm:cxn modelId="{A2C221AC-0259-4857-9222-85F33844FC15}" type="presParOf" srcId="{FFBE5961-DFF2-4234-9C98-BF3BE7F6898F}" destId="{211E1112-2E96-42C5-8907-9FD014DDF905}" srcOrd="2" destOrd="0" presId="urn:microsoft.com/office/officeart/2005/8/layout/hList2"/>
    <dgm:cxn modelId="{6B113790-9950-4142-A037-67158757BDD1}" type="presParOf" srcId="{8A35C4DA-1ACA-411E-BF33-FA64454AE01A}" destId="{7551D678-59BA-461F-8C91-EB8118E69354}" srcOrd="3" destOrd="0" presId="urn:microsoft.com/office/officeart/2005/8/layout/hList2"/>
    <dgm:cxn modelId="{F25B5270-E23F-45D2-A48D-9416829D7373}" type="presParOf" srcId="{8A35C4DA-1ACA-411E-BF33-FA64454AE01A}" destId="{29E13DA4-A505-4345-AE6A-D979D04288DC}" srcOrd="4" destOrd="0" presId="urn:microsoft.com/office/officeart/2005/8/layout/hList2"/>
    <dgm:cxn modelId="{CA7E1CFA-8E13-4473-B1BB-A2FAF586B0EF}" type="presParOf" srcId="{29E13DA4-A505-4345-AE6A-D979D04288DC}" destId="{FF36E62C-30D5-4552-9730-5D2B1776B845}" srcOrd="0" destOrd="0" presId="urn:microsoft.com/office/officeart/2005/8/layout/hList2"/>
    <dgm:cxn modelId="{9E342A1B-4503-4479-8707-078FC401619C}" type="presParOf" srcId="{29E13DA4-A505-4345-AE6A-D979D04288DC}" destId="{E5A601D7-3BE1-49B1-B9B3-4CBAE603BB8A}" srcOrd="1" destOrd="0" presId="urn:microsoft.com/office/officeart/2005/8/layout/hList2"/>
    <dgm:cxn modelId="{00158635-4305-4354-AB8A-13B18C570225}" type="presParOf" srcId="{29E13DA4-A505-4345-AE6A-D979D04288DC}" destId="{46163D27-828A-4962-927E-38FC7B508791}" srcOrd="2" destOrd="0" presId="urn:microsoft.com/office/officeart/2005/8/layout/hList2"/>
    <dgm:cxn modelId="{FAAE03F5-0A47-42E0-9B62-E3A2EF269E52}" type="presParOf" srcId="{8A35C4DA-1ACA-411E-BF33-FA64454AE01A}" destId="{EEFD79F3-F305-4FB0-BADB-E88096E8268E}" srcOrd="5" destOrd="0" presId="urn:microsoft.com/office/officeart/2005/8/layout/hList2"/>
    <dgm:cxn modelId="{EC048DD6-71C2-4948-B9AB-137A9696FDEE}" type="presParOf" srcId="{8A35C4DA-1ACA-411E-BF33-FA64454AE01A}" destId="{68BCF182-F3BF-4E61-AC6E-BDC8142693D2}" srcOrd="6" destOrd="0" presId="urn:microsoft.com/office/officeart/2005/8/layout/hList2"/>
    <dgm:cxn modelId="{376FEA55-A422-4634-BA69-7C3DD1FF5013}" type="presParOf" srcId="{68BCF182-F3BF-4E61-AC6E-BDC8142693D2}" destId="{6647B776-28A6-47AD-8DA8-3A6424AA6162}" srcOrd="0" destOrd="0" presId="urn:microsoft.com/office/officeart/2005/8/layout/hList2"/>
    <dgm:cxn modelId="{FC4F1BB5-CF81-4229-A57D-DD2B507D4B9E}" type="presParOf" srcId="{68BCF182-F3BF-4E61-AC6E-BDC8142693D2}" destId="{11209217-7506-44AF-A530-A882472310A0}" srcOrd="1" destOrd="0" presId="urn:microsoft.com/office/officeart/2005/8/layout/hList2"/>
    <dgm:cxn modelId="{087DC8C7-7525-4C69-9CAB-71A7096C0FD8}" type="presParOf" srcId="{68BCF182-F3BF-4E61-AC6E-BDC8142693D2}" destId="{A8306976-DCA6-4952-88DE-06F3FFBF0A72}" srcOrd="2" destOrd="0" presId="urn:microsoft.com/office/officeart/2005/8/layout/hList2"/>
    <dgm:cxn modelId="{51C7FC0C-185B-43F8-B360-41162C52398B}" type="presParOf" srcId="{8A35C4DA-1ACA-411E-BF33-FA64454AE01A}" destId="{9378CF6E-B560-4217-936B-2A2CE39CE3A4}" srcOrd="7" destOrd="0" presId="urn:microsoft.com/office/officeart/2005/8/layout/hList2"/>
    <dgm:cxn modelId="{80F31FC4-A559-4334-A786-6D9600388751}" type="presParOf" srcId="{8A35C4DA-1ACA-411E-BF33-FA64454AE01A}" destId="{F685A7ED-9DEA-4344-8DF9-5AA6AF7C62B6}" srcOrd="8" destOrd="0" presId="urn:microsoft.com/office/officeart/2005/8/layout/hList2"/>
    <dgm:cxn modelId="{FF4041F0-89DA-4941-B1F5-308B205D9EEB}" type="presParOf" srcId="{F685A7ED-9DEA-4344-8DF9-5AA6AF7C62B6}" destId="{46B775BD-0745-4EAE-8903-D8A2AE1D6036}" srcOrd="0" destOrd="0" presId="urn:microsoft.com/office/officeart/2005/8/layout/hList2"/>
    <dgm:cxn modelId="{EB3841B0-BD67-42B5-81A1-3314043E7A11}" type="presParOf" srcId="{F685A7ED-9DEA-4344-8DF9-5AA6AF7C62B6}" destId="{B716580A-0D31-4EEE-8B1F-A560443866CF}" srcOrd="1" destOrd="0" presId="urn:microsoft.com/office/officeart/2005/8/layout/hList2"/>
    <dgm:cxn modelId="{F64928B8-1F22-4E15-BBAF-AD6DCD2CF2D1}" type="presParOf" srcId="{F685A7ED-9DEA-4344-8DF9-5AA6AF7C62B6}" destId="{00F6B1FB-D5B7-4304-B517-F4F34AF352D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F8EC5-7964-4E0E-BD7B-C1C53D645835}">
      <dsp:nvSpPr>
        <dsp:cNvPr id="0" name=""/>
        <dsp:cNvSpPr/>
      </dsp:nvSpPr>
      <dsp:spPr>
        <a:xfrm rot="16200000">
          <a:off x="-154067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-1540675" y="2748422"/>
        <a:ext cx="4226560" cy="244308"/>
      </dsp:txXfrm>
    </dsp:sp>
    <dsp:sp modelId="{F653438E-0FA6-4DA7-B2F1-24FBB8435511}">
      <dsp:nvSpPr>
        <dsp:cNvPr id="0" name=""/>
        <dsp:cNvSpPr/>
      </dsp:nvSpPr>
      <dsp:spPr>
        <a:xfrm>
          <a:off x="488193" y="757296"/>
          <a:ext cx="1630044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Obrada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upita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kod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relacionih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baza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podataka</a:t>
          </a: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Osnovni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koncepti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obrade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upita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kod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relacionih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baza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podataka</a:t>
          </a:r>
          <a:endParaRPr lang="en-GB" sz="1600" i="1" kern="1200" dirty="0"/>
        </a:p>
      </dsp:txBody>
      <dsp:txXfrm>
        <a:off x="488193" y="757296"/>
        <a:ext cx="1630044" cy="4226560"/>
      </dsp:txXfrm>
    </dsp:sp>
    <dsp:sp modelId="{99C87182-14BF-496A-94EF-AD63D1E1EE32}">
      <dsp:nvSpPr>
        <dsp:cNvPr id="0" name=""/>
        <dsp:cNvSpPr/>
      </dsp:nvSpPr>
      <dsp:spPr>
        <a:xfrm>
          <a:off x="450450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E1112-2E96-42C5-8907-9FD014DDF905}">
      <dsp:nvSpPr>
        <dsp:cNvPr id="0" name=""/>
        <dsp:cNvSpPr/>
      </dsp:nvSpPr>
      <dsp:spPr>
        <a:xfrm rot="16200000">
          <a:off x="44468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444685" y="2748422"/>
        <a:ext cx="4226560" cy="244308"/>
      </dsp:txXfrm>
    </dsp:sp>
    <dsp:sp modelId="{2A48E52D-407B-40CC-ADD7-BBBB24A10A36}">
      <dsp:nvSpPr>
        <dsp:cNvPr id="0" name=""/>
        <dsp:cNvSpPr/>
      </dsp:nvSpPr>
      <dsp:spPr>
        <a:xfrm>
          <a:off x="2443825" y="757296"/>
          <a:ext cx="1689503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PostgreSQL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baza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podataka</a:t>
          </a: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Osnovni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koncepti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PostgreSQL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baze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podataka</a:t>
          </a:r>
          <a:endParaRPr lang="en-GB" sz="1600" i="1" kern="1200" dirty="0"/>
        </a:p>
      </dsp:txBody>
      <dsp:txXfrm>
        <a:off x="2443825" y="757296"/>
        <a:ext cx="1689503" cy="4226560"/>
      </dsp:txXfrm>
    </dsp:sp>
    <dsp:sp modelId="{54F1BDC0-D1FC-4B7F-A187-37A0AC9004D2}">
      <dsp:nvSpPr>
        <dsp:cNvPr id="0" name=""/>
        <dsp:cNvSpPr/>
      </dsp:nvSpPr>
      <dsp:spPr>
        <a:xfrm>
          <a:off x="2435811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3D27-828A-4962-927E-38FC7B508791}">
      <dsp:nvSpPr>
        <dsp:cNvPr id="0" name=""/>
        <dsp:cNvSpPr/>
      </dsp:nvSpPr>
      <dsp:spPr>
        <a:xfrm rot="16200000">
          <a:off x="252089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2520895" y="2748422"/>
        <a:ext cx="4226560" cy="244308"/>
      </dsp:txXfrm>
    </dsp:sp>
    <dsp:sp modelId="{E5A601D7-3BE1-49B1-B9B3-4CBAE603BB8A}">
      <dsp:nvSpPr>
        <dsp:cNvPr id="0" name=""/>
        <dsp:cNvSpPr/>
      </dsp:nvSpPr>
      <dsp:spPr>
        <a:xfrm>
          <a:off x="4450902" y="757296"/>
          <a:ext cx="182776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15466" rIns="113792" bIns="11379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err="1" smtClean="0"/>
            <a:t>Obrada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upita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kod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PostgreSQL</a:t>
          </a:r>
          <a:r>
            <a:rPr lang="en-GB" sz="2100" kern="1200" dirty="0" smtClean="0"/>
            <a:t>-a</a:t>
          </a:r>
          <a:endParaRPr lang="en-GB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Postupak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obrade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upita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kod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PostgreSQL</a:t>
          </a:r>
          <a:r>
            <a:rPr lang="en-GB" sz="1600" i="1" kern="1200" dirty="0" smtClean="0"/>
            <a:t>-a</a:t>
          </a:r>
          <a:endParaRPr lang="en-GB" sz="1600" i="1" kern="1200" dirty="0"/>
        </a:p>
      </dsp:txBody>
      <dsp:txXfrm>
        <a:off x="4450902" y="757296"/>
        <a:ext cx="1827768" cy="4226560"/>
      </dsp:txXfrm>
    </dsp:sp>
    <dsp:sp modelId="{FF36E62C-30D5-4552-9730-5D2B1776B845}">
      <dsp:nvSpPr>
        <dsp:cNvPr id="0" name=""/>
        <dsp:cNvSpPr/>
      </dsp:nvSpPr>
      <dsp:spPr>
        <a:xfrm>
          <a:off x="4441460" y="442647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06976-DCA6-4952-88DE-06F3FFBF0A72}">
      <dsp:nvSpPr>
        <dsp:cNvPr id="0" name=""/>
        <dsp:cNvSpPr/>
      </dsp:nvSpPr>
      <dsp:spPr>
        <a:xfrm rot="16200000">
          <a:off x="4605118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i="1" kern="1200" dirty="0"/>
        </a:p>
      </dsp:txBody>
      <dsp:txXfrm>
        <a:off x="4605118" y="2748422"/>
        <a:ext cx="4226560" cy="244308"/>
      </dsp:txXfrm>
    </dsp:sp>
    <dsp:sp modelId="{11209217-7506-44AF-A530-A882472310A0}">
      <dsp:nvSpPr>
        <dsp:cNvPr id="0" name=""/>
        <dsp:cNvSpPr/>
      </dsp:nvSpPr>
      <dsp:spPr>
        <a:xfrm>
          <a:off x="6604258" y="757296"/>
          <a:ext cx="1689503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Upiti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koji</a:t>
          </a:r>
          <a:r>
            <a:rPr lang="en-GB" sz="2000" kern="1200" dirty="0" smtClean="0"/>
            <a:t> se </a:t>
          </a:r>
          <a:r>
            <a:rPr lang="en-GB" sz="2000" kern="1200" dirty="0" err="1" smtClean="0"/>
            <a:t>koriste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spajanje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tabele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metode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spajanja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obrada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upita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koji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spajaju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tabele</a:t>
          </a:r>
          <a:endParaRPr lang="en-GB" sz="2000" kern="1200" dirty="0"/>
        </a:p>
      </dsp:txBody>
      <dsp:txXfrm>
        <a:off x="6604258" y="757296"/>
        <a:ext cx="1689503" cy="4226560"/>
      </dsp:txXfrm>
    </dsp:sp>
    <dsp:sp modelId="{6647B776-28A6-47AD-8DA8-3A6424AA6162}">
      <dsp:nvSpPr>
        <dsp:cNvPr id="0" name=""/>
        <dsp:cNvSpPr/>
      </dsp:nvSpPr>
      <dsp:spPr>
        <a:xfrm>
          <a:off x="6530086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6B1FB-D5B7-4304-B517-F4F34AF352D6}">
      <dsp:nvSpPr>
        <dsp:cNvPr id="0" name=""/>
        <dsp:cNvSpPr/>
      </dsp:nvSpPr>
      <dsp:spPr>
        <a:xfrm rot="16200000">
          <a:off x="6656473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6656473" y="2748422"/>
        <a:ext cx="4226560" cy="244308"/>
      </dsp:txXfrm>
    </dsp:sp>
    <dsp:sp modelId="{B716580A-0D31-4EEE-8B1F-A560443866CF}">
      <dsp:nvSpPr>
        <dsp:cNvPr id="0" name=""/>
        <dsp:cNvSpPr/>
      </dsp:nvSpPr>
      <dsp:spPr>
        <a:xfrm>
          <a:off x="8611335" y="757296"/>
          <a:ext cx="17780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5466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i="0" kern="1200" dirty="0" err="1" smtClean="0"/>
            <a:t>Zaključak</a:t>
          </a:r>
          <a:endParaRPr lang="en-GB" sz="2300" i="0" kern="1200" dirty="0"/>
        </a:p>
      </dsp:txBody>
      <dsp:txXfrm>
        <a:off x="8611335" y="757296"/>
        <a:ext cx="1778058" cy="4226560"/>
      </dsp:txXfrm>
    </dsp:sp>
    <dsp:sp modelId="{46B775BD-0745-4EAE-8903-D8A2AE1D6036}">
      <dsp:nvSpPr>
        <dsp:cNvPr id="0" name=""/>
        <dsp:cNvSpPr/>
      </dsp:nvSpPr>
      <dsp:spPr>
        <a:xfrm>
          <a:off x="8630507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</a:t>
            </a:r>
            <a:r>
              <a:rPr lang="en-US" dirty="0" err="1" smtClean="0"/>
              <a:t>Savić</a:t>
            </a:r>
            <a:r>
              <a:rPr lang="en-US" dirty="0" smtClean="0"/>
              <a:t>, 1758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736" y="2198771"/>
            <a:ext cx="6301264" cy="2461432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Upiti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koji</a:t>
            </a:r>
            <a:r>
              <a:rPr lang="en-US" sz="3200" b="0" dirty="0" smtClean="0">
                <a:latin typeface="Calibri Light" panose="020F0302020204030204" pitchFamily="34" charset="0"/>
              </a:rPr>
              <a:t> se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koriste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prilikom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spajanja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tabela</a:t>
            </a:r>
            <a:r>
              <a:rPr lang="en-US" sz="3200" b="0" dirty="0">
                <a:latin typeface="Calibri Light" panose="020F0302020204030204" pitchFamily="34" charset="0"/>
              </a:rPr>
              <a:t/>
            </a:r>
            <a:br>
              <a:rPr lang="en-US" sz="3200" b="0" dirty="0">
                <a:latin typeface="Calibri Light" panose="020F0302020204030204" pitchFamily="34" charset="0"/>
              </a:rPr>
            </a:br>
            <a:r>
              <a:rPr lang="en-US" sz="3200" b="0" dirty="0" smtClean="0">
                <a:latin typeface="Calibri Light" panose="020F0302020204030204" pitchFamily="34" charset="0"/>
              </a:rPr>
              <a:t>	 </a:t>
            </a:r>
            <a:r>
              <a:rPr lang="en-US" sz="2000" b="0" dirty="0" smtClean="0">
                <a:latin typeface="Calibri Light" panose="020F0302020204030204" pitchFamily="34" charset="0"/>
              </a:rPr>
              <a:t>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Načini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2000" i="1" dirty="0" smtClean="0">
                <a:latin typeface="Calibri Light" panose="020F0302020204030204" pitchFamily="34" charset="0"/>
              </a:rPr>
              <a:t/>
            </a:r>
            <a:br>
              <a:rPr lang="en-US" sz="2000" i="1" dirty="0" smtClean="0">
                <a:latin typeface="Calibri Light" panose="020F0302020204030204" pitchFamily="34" charset="0"/>
              </a:rPr>
            </a:br>
            <a:r>
              <a:rPr lang="en-US" sz="2000" i="1" dirty="0" smtClean="0">
                <a:latin typeface="Calibri Light" panose="020F0302020204030204" pitchFamily="34" charset="0"/>
              </a:rPr>
              <a:t>	</a:t>
            </a:r>
            <a:r>
              <a:rPr lang="en-US" sz="2000" b="0" dirty="0">
                <a:latin typeface="Calibri Light" panose="020F0302020204030204" pitchFamily="34" charset="0"/>
              </a:rPr>
              <a:t> 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Metode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2000" i="1" dirty="0" smtClean="0">
                <a:latin typeface="Calibri Light" panose="020F0302020204030204" pitchFamily="34" charset="0"/>
              </a:rPr>
              <a:t/>
            </a:r>
            <a:br>
              <a:rPr lang="en-US" sz="2000" i="1" dirty="0" smtClean="0">
                <a:latin typeface="Calibri Light" panose="020F0302020204030204" pitchFamily="34" charset="0"/>
              </a:rPr>
            </a:br>
            <a:r>
              <a:rPr lang="en-US" sz="2000" i="1" dirty="0" smtClean="0">
                <a:latin typeface="Calibri Light" panose="020F0302020204030204" pitchFamily="34" charset="0"/>
              </a:rPr>
              <a:t>	</a:t>
            </a:r>
            <a:r>
              <a:rPr lang="en-US" sz="2000" b="0" dirty="0">
                <a:latin typeface="Calibri Light" panose="020F0302020204030204" pitchFamily="34" charset="0"/>
              </a:rPr>
              <a:t> 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Kreiranja</a:t>
            </a:r>
            <a:r>
              <a:rPr lang="en-US" sz="2000" i="1" dirty="0" smtClean="0">
                <a:latin typeface="Calibri Light" panose="020F0302020204030204" pitchFamily="34" charset="0"/>
              </a:rPr>
              <a:t> I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obrada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upita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koji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vrše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25751"/>
          <a:stretch>
            <a:fillRect/>
          </a:stretch>
        </p:blipFill>
        <p:spPr>
          <a:xfrm>
            <a:off x="1384295" y="860943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31086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1885950"/>
            <a:ext cx="5475600" cy="423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accent5"/>
                </a:solidFill>
              </a:rPr>
              <a:t>4. </a:t>
            </a: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5"/>
                </a:solidFill>
              </a:rPr>
              <a:t>5.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489831"/>
          </a:xfrm>
        </p:spPr>
        <p:txBody>
          <a:bodyPr/>
          <a:lstStyle/>
          <a:p>
            <a:r>
              <a:rPr lang="en-GB" dirty="0" err="1" smtClean="0"/>
              <a:t>Osnovno</a:t>
            </a:r>
            <a:r>
              <a:rPr lang="en-GB" dirty="0" smtClean="0"/>
              <a:t> </a:t>
            </a:r>
            <a:r>
              <a:rPr lang="en-GB" dirty="0" err="1"/>
              <a:t>spajanje</a:t>
            </a:r>
            <a:r>
              <a:rPr lang="en-GB" dirty="0"/>
              <a:t> </a:t>
            </a:r>
            <a:r>
              <a:rPr lang="en-GB" dirty="0" err="1"/>
              <a:t>korišćenjem</a:t>
            </a:r>
            <a:r>
              <a:rPr lang="en-GB" dirty="0"/>
              <a:t> </a:t>
            </a:r>
            <a:r>
              <a:rPr lang="en-GB" dirty="0" err="1"/>
              <a:t>operatora</a:t>
            </a:r>
            <a:r>
              <a:rPr lang="en-GB" dirty="0"/>
              <a:t> </a:t>
            </a:r>
            <a:r>
              <a:rPr lang="en-GB" dirty="0" err="1" smtClean="0"/>
              <a:t>spajanja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spajanja</a:t>
            </a:r>
            <a:r>
              <a:rPr lang="en-GB" dirty="0"/>
              <a:t> </a:t>
            </a:r>
            <a:r>
              <a:rPr lang="en-GB" dirty="0" err="1"/>
              <a:t>tabela</a:t>
            </a:r>
            <a:endParaRPr lang="en-GB" dirty="0"/>
          </a:p>
        </p:txBody>
      </p:sp>
      <p:sp>
        <p:nvSpPr>
          <p:cNvPr id="10" name="Text Placeholder 1"/>
          <p:cNvSpPr>
            <a:spLocks noGrp="1"/>
          </p:cNvSpPr>
          <p:nvPr>
            <p:ph sz="half" idx="13"/>
          </p:nvPr>
        </p:nvSpPr>
        <p:spPr>
          <a:xfrm>
            <a:off x="520700" y="1885950"/>
            <a:ext cx="5475288" cy="4232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Unakrsno</a:t>
            </a:r>
            <a:r>
              <a:rPr lang="en-GB" sz="2000" dirty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eng.CROSS</a:t>
            </a:r>
            <a:r>
              <a:rPr lang="en-GB" sz="2000" dirty="0"/>
              <a:t> JOIN</a:t>
            </a:r>
            <a:r>
              <a:rPr lang="en-GB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Unutrašnje</a:t>
            </a:r>
            <a:r>
              <a:rPr lang="en-GB" sz="2000" dirty="0" smtClean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eng.INNER</a:t>
            </a:r>
            <a:r>
              <a:rPr lang="en-GB" sz="2000" dirty="0"/>
              <a:t> JOIN) 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 </a:t>
            </a:r>
            <a:r>
              <a:rPr lang="en-GB" sz="2000" dirty="0" err="1"/>
              <a:t>Levo</a:t>
            </a:r>
            <a:r>
              <a:rPr lang="en-GB" sz="2000" dirty="0"/>
              <a:t> </a:t>
            </a:r>
            <a:r>
              <a:rPr lang="en-GB" sz="2000" dirty="0" err="1"/>
              <a:t>spoljašnje</a:t>
            </a:r>
            <a:r>
              <a:rPr lang="en-GB" sz="2000" dirty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eng.LEFT</a:t>
            </a:r>
            <a:r>
              <a:rPr lang="en-GB" sz="2000" dirty="0"/>
              <a:t> OUTER JOIN</a:t>
            </a:r>
            <a:r>
              <a:rPr lang="en-GB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37" y="2465325"/>
            <a:ext cx="2639834" cy="105163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95" y="4045914"/>
            <a:ext cx="2718535" cy="117556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13" y="5560060"/>
            <a:ext cx="2917861" cy="12979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05162" y="1886477"/>
            <a:ext cx="491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Desno</a:t>
            </a:r>
            <a:r>
              <a:rPr lang="en-GB" dirty="0"/>
              <a:t> </a:t>
            </a:r>
            <a:r>
              <a:rPr lang="en-GB" dirty="0" err="1"/>
              <a:t>spoljašnje</a:t>
            </a:r>
            <a:r>
              <a:rPr lang="en-GB" dirty="0"/>
              <a:t> </a:t>
            </a:r>
            <a:r>
              <a:rPr lang="en-GB" dirty="0" err="1"/>
              <a:t>spajanje</a:t>
            </a:r>
            <a:r>
              <a:rPr lang="en-GB" dirty="0"/>
              <a:t>(</a:t>
            </a:r>
            <a:r>
              <a:rPr lang="en-GB" dirty="0" err="1"/>
              <a:t>eng.RIGHT</a:t>
            </a:r>
            <a:r>
              <a:rPr lang="en-GB" dirty="0"/>
              <a:t> OUTER JOIN)</a:t>
            </a:r>
          </a:p>
        </p:txBody>
      </p:sp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25" y="2533477"/>
            <a:ext cx="3573145" cy="1397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05162" y="4264365"/>
            <a:ext cx="466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Puno </a:t>
            </a:r>
            <a:r>
              <a:rPr lang="en-GB" dirty="0" err="1"/>
              <a:t>spoljašnje</a:t>
            </a:r>
            <a:r>
              <a:rPr lang="en-GB" dirty="0"/>
              <a:t> </a:t>
            </a:r>
            <a:r>
              <a:rPr lang="en-GB" dirty="0" err="1"/>
              <a:t>spajanje</a:t>
            </a:r>
            <a:r>
              <a:rPr lang="en-GB" dirty="0"/>
              <a:t>(</a:t>
            </a:r>
            <a:r>
              <a:rPr lang="en-GB" dirty="0" err="1"/>
              <a:t>eng.FULL</a:t>
            </a:r>
            <a:r>
              <a:rPr lang="en-GB" dirty="0"/>
              <a:t> OUTER JOIN)</a:t>
            </a:r>
          </a:p>
        </p:txBody>
      </p:sp>
      <p:pic>
        <p:nvPicPr>
          <p:cNvPr id="18" name="Picture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1" y="4721197"/>
            <a:ext cx="3526326" cy="16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20698" y="1595122"/>
            <a:ext cx="5475290" cy="772063"/>
          </a:xfrm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kreiranjem</a:t>
            </a:r>
            <a:r>
              <a:rPr lang="en-GB" dirty="0" smtClean="0"/>
              <a:t> </a:t>
            </a:r>
            <a:r>
              <a:rPr lang="en-GB" dirty="0" err="1" smtClean="0"/>
              <a:t>unije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2605310"/>
            <a:ext cx="5475290" cy="3512915"/>
          </a:xfrm>
        </p:spPr>
        <p:txBody>
          <a:bodyPr/>
          <a:lstStyle/>
          <a:p>
            <a:r>
              <a:rPr lang="en-GB" dirty="0" err="1" smtClean="0"/>
              <a:t>Predstavlja</a:t>
            </a:r>
            <a:r>
              <a:rPr lang="en-GB" dirty="0" smtClean="0"/>
              <a:t> </a:t>
            </a:r>
            <a:r>
              <a:rPr lang="en-GB" dirty="0" err="1" smtClean="0"/>
              <a:t>postupak</a:t>
            </a:r>
            <a:r>
              <a:rPr lang="en-GB" dirty="0" smtClean="0"/>
              <a:t> </a:t>
            </a:r>
            <a:r>
              <a:rPr lang="en-GB" dirty="0" err="1" smtClean="0"/>
              <a:t>kombinovanja</a:t>
            </a:r>
            <a:r>
              <a:rPr lang="en-GB" dirty="0" smtClean="0"/>
              <a:t> </a:t>
            </a:r>
            <a:r>
              <a:rPr lang="en-GB" dirty="0" err="1" smtClean="0"/>
              <a:t>informacija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unija</a:t>
            </a:r>
            <a:r>
              <a:rPr lang="en-GB" dirty="0" smtClean="0"/>
              <a:t> </a:t>
            </a:r>
            <a:r>
              <a:rPr lang="en-GB" dirty="0" err="1" smtClean="0"/>
              <a:t>kompatabilne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86713" y="1585997"/>
            <a:ext cx="5475600" cy="781188"/>
          </a:xfrm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korišćenjem</a:t>
            </a:r>
            <a:r>
              <a:rPr lang="en-GB" dirty="0" smtClean="0"/>
              <a:t> </a:t>
            </a:r>
            <a:r>
              <a:rPr lang="en-GB" dirty="0" err="1" smtClean="0"/>
              <a:t>podupita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2605310"/>
            <a:ext cx="5475600" cy="3512915"/>
          </a:xfrm>
        </p:spPr>
        <p:txBody>
          <a:bodyPr/>
          <a:lstStyle/>
          <a:p>
            <a:r>
              <a:rPr lang="en-GB" dirty="0" err="1"/>
              <a:t>U</a:t>
            </a:r>
            <a:r>
              <a:rPr lang="en-GB" dirty="0" err="1" smtClean="0"/>
              <a:t>pit</a:t>
            </a:r>
            <a:r>
              <a:rPr lang="en-GB" dirty="0" smtClean="0"/>
              <a:t> </a:t>
            </a:r>
            <a:r>
              <a:rPr lang="en-GB" dirty="0"/>
              <a:t>koji je ugnježden unutar nekog drugog upita. </a:t>
            </a:r>
            <a:endParaRPr lang="en-GB" dirty="0" smtClean="0"/>
          </a:p>
          <a:p>
            <a:r>
              <a:rPr lang="en-GB" dirty="0" err="1" smtClean="0"/>
              <a:t>Koristi</a:t>
            </a:r>
            <a:r>
              <a:rPr lang="en-GB" dirty="0" smtClean="0"/>
              <a:t> se </a:t>
            </a:r>
            <a:r>
              <a:rPr lang="en-GB" dirty="0" err="1" smtClean="0"/>
              <a:t>kada</a:t>
            </a:r>
            <a:r>
              <a:rPr lang="en-GB" dirty="0" smtClean="0"/>
              <a:t> se </a:t>
            </a:r>
            <a:r>
              <a:rPr lang="en-GB" dirty="0" err="1" smtClean="0"/>
              <a:t>kolone</a:t>
            </a:r>
            <a:r>
              <a:rPr lang="en-GB" dirty="0" smtClean="0"/>
              <a:t> </a:t>
            </a:r>
            <a:r>
              <a:rPr lang="en-GB" dirty="0" err="1" smtClean="0"/>
              <a:t>preko</a:t>
            </a:r>
            <a:r>
              <a:rPr lang="en-GB" dirty="0" smtClean="0"/>
              <a:t> </a:t>
            </a:r>
            <a:r>
              <a:rPr lang="en-GB" dirty="0" err="1" smtClean="0"/>
              <a:t>kojih</a:t>
            </a:r>
            <a:r>
              <a:rPr lang="en-GB" dirty="0" smtClean="0"/>
              <a:t> se </a:t>
            </a:r>
            <a:r>
              <a:rPr lang="en-GB" dirty="0" err="1" smtClean="0"/>
              <a:t>postavljaju</a:t>
            </a:r>
            <a:r>
              <a:rPr lang="en-GB" dirty="0" smtClean="0"/>
              <a:t> </a:t>
            </a:r>
            <a:r>
              <a:rPr lang="en-GB" dirty="0" err="1" smtClean="0"/>
              <a:t>uslovi</a:t>
            </a:r>
            <a:r>
              <a:rPr lang="en-GB" dirty="0" smtClean="0"/>
              <a:t> </a:t>
            </a:r>
            <a:r>
              <a:rPr lang="en-GB" dirty="0" err="1" smtClean="0"/>
              <a:t>nalaze</a:t>
            </a:r>
            <a:r>
              <a:rPr lang="en-GB" dirty="0" smtClean="0"/>
              <a:t> u </a:t>
            </a:r>
            <a:r>
              <a:rPr lang="en-GB" dirty="0" err="1" smtClean="0"/>
              <a:t>drugoj</a:t>
            </a:r>
            <a:r>
              <a:rPr lang="en-GB" dirty="0" smtClean="0"/>
              <a:t> </a:t>
            </a:r>
            <a:r>
              <a:rPr lang="en-GB" dirty="0" err="1" smtClean="0"/>
              <a:t>tabeli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spajanja</a:t>
            </a:r>
            <a:r>
              <a:rPr lang="en-GB" dirty="0"/>
              <a:t> </a:t>
            </a:r>
            <a:r>
              <a:rPr lang="en-GB" dirty="0" err="1"/>
              <a:t>tabela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1" y="3900193"/>
            <a:ext cx="427482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4802889" cy="4525919"/>
          </a:xfrm>
        </p:spPr>
        <p:txBody>
          <a:bodyPr/>
          <a:lstStyle/>
          <a:p>
            <a:r>
              <a:rPr lang="en-GB" dirty="0" smtClean="0"/>
              <a:t>Nested Loop Join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10175" y="1613033"/>
            <a:ext cx="3570006" cy="4525919"/>
          </a:xfrm>
        </p:spPr>
        <p:txBody>
          <a:bodyPr/>
          <a:lstStyle/>
          <a:p>
            <a:r>
              <a:rPr lang="en-GB" dirty="0" smtClean="0"/>
              <a:t>Merge Join</a:t>
            </a:r>
          </a:p>
          <a:p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7" y="2501581"/>
            <a:ext cx="4019475" cy="8991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" y="4037776"/>
            <a:ext cx="4232910" cy="9448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52" y="2148150"/>
            <a:ext cx="4344519" cy="136417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36" y="3875992"/>
            <a:ext cx="3685092" cy="21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9687" y="2811565"/>
            <a:ext cx="5181600" cy="3365397"/>
          </a:xfrm>
        </p:spPr>
        <p:txBody>
          <a:bodyPr/>
          <a:lstStyle/>
          <a:p>
            <a:r>
              <a:rPr lang="en-GB" dirty="0" smtClean="0"/>
              <a:t>In-memory Hash Join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35484" y="2837201"/>
            <a:ext cx="5181600" cy="3365398"/>
          </a:xfrm>
        </p:spPr>
        <p:txBody>
          <a:bodyPr/>
          <a:lstStyle/>
          <a:p>
            <a:r>
              <a:rPr lang="en-GB" dirty="0" err="1" smtClean="0"/>
              <a:t>Hibridni</a:t>
            </a:r>
            <a:r>
              <a:rPr lang="en-GB" dirty="0" smtClean="0"/>
              <a:t> Hash Join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8678" y="1243997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Hash Join</a:t>
            </a:r>
            <a:endParaRPr lang="en-GB" sz="32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" y="1754227"/>
            <a:ext cx="5823241" cy="105733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" y="3296588"/>
            <a:ext cx="4897311" cy="15919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6" y="4924625"/>
            <a:ext cx="5017950" cy="1737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18" y="3588412"/>
            <a:ext cx="419136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9377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koriste</a:t>
            </a:r>
            <a:r>
              <a:rPr lang="en-GB" dirty="0" smtClean="0"/>
              <a:t> </a:t>
            </a:r>
            <a:r>
              <a:rPr lang="en-GB" dirty="0" err="1" smtClean="0"/>
              <a:t>prilikom</a:t>
            </a:r>
            <a:r>
              <a:rPr lang="en-GB" dirty="0" smtClean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5395012" cy="4505039"/>
          </a:xfrm>
        </p:spPr>
        <p:txBody>
          <a:bodyPr/>
          <a:lstStyle/>
          <a:p>
            <a:r>
              <a:rPr lang="en-GB" sz="1400" dirty="0" err="1" smtClean="0"/>
              <a:t>Razlikuje</a:t>
            </a:r>
            <a:r>
              <a:rPr lang="en-GB" sz="1400" dirty="0" smtClean="0"/>
              <a:t> se od </a:t>
            </a:r>
            <a:r>
              <a:rPr lang="en-GB" sz="1400" dirty="0" err="1" smtClean="0"/>
              <a:t>obrade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 </a:t>
            </a:r>
            <a:r>
              <a:rPr lang="en-GB" sz="1400" dirty="0" err="1" smtClean="0"/>
              <a:t>koji</a:t>
            </a:r>
            <a:r>
              <a:rPr lang="en-GB" sz="1400" dirty="0" smtClean="0"/>
              <a:t> </a:t>
            </a:r>
            <a:r>
              <a:rPr lang="en-GB" sz="1400" dirty="0" err="1" smtClean="0"/>
              <a:t>pribavljaju</a:t>
            </a:r>
            <a:r>
              <a:rPr lang="en-GB" sz="1400" dirty="0" smtClean="0"/>
              <a:t> </a:t>
            </a:r>
            <a:r>
              <a:rPr lang="en-GB" sz="1400" dirty="0" err="1" smtClean="0"/>
              <a:t>podatke</a:t>
            </a:r>
            <a:r>
              <a:rPr lang="en-GB" sz="1400" dirty="0" smtClean="0"/>
              <a:t> </a:t>
            </a:r>
            <a:r>
              <a:rPr lang="en-GB" sz="1400" dirty="0" err="1" smtClean="0"/>
              <a:t>iz</a:t>
            </a:r>
            <a:r>
              <a:rPr lang="en-GB" sz="1400" dirty="0" smtClean="0"/>
              <a:t> </a:t>
            </a:r>
            <a:r>
              <a:rPr lang="en-GB" sz="1400" dirty="0" err="1" smtClean="0"/>
              <a:t>jedne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prilikom</a:t>
            </a:r>
            <a:r>
              <a:rPr lang="en-GB" sz="1400" dirty="0" smtClean="0"/>
              <a:t> </a:t>
            </a:r>
            <a:r>
              <a:rPr lang="en-GB" sz="1400" dirty="0" err="1" smtClean="0"/>
              <a:t>generisanja</a:t>
            </a:r>
            <a:r>
              <a:rPr lang="en-GB" sz="1400" dirty="0" smtClean="0"/>
              <a:t> </a:t>
            </a:r>
            <a:r>
              <a:rPr lang="en-GB" sz="1400" dirty="0" err="1" smtClean="0"/>
              <a:t>optimalnog</a:t>
            </a:r>
            <a:r>
              <a:rPr lang="en-GB" sz="1400" dirty="0" smtClean="0"/>
              <a:t> </a:t>
            </a:r>
            <a:r>
              <a:rPr lang="en-GB" sz="1400" dirty="0" err="1" smtClean="0"/>
              <a:t>plana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Procena</a:t>
            </a:r>
            <a:r>
              <a:rPr lang="en-GB" sz="1400" dirty="0" smtClean="0"/>
              <a:t> </a:t>
            </a:r>
            <a:r>
              <a:rPr lang="en-GB" sz="1400" dirty="0" err="1" smtClean="0"/>
              <a:t>troškova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osnovu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skeniranja</a:t>
            </a:r>
            <a:r>
              <a:rPr lang="en-GB" sz="1400" dirty="0" smtClean="0"/>
              <a:t> </a:t>
            </a:r>
            <a:r>
              <a:rPr lang="en-GB" sz="1400" dirty="0" err="1" smtClean="0"/>
              <a:t>podataka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spajanju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Metode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skeniranja:SeqScan</a:t>
            </a:r>
            <a:r>
              <a:rPr lang="en-GB" sz="1400" dirty="0" smtClean="0"/>
              <a:t>, Index Scan </a:t>
            </a:r>
            <a:r>
              <a:rPr lang="en-GB" sz="1400" dirty="0" err="1" smtClean="0"/>
              <a:t>i</a:t>
            </a:r>
            <a:r>
              <a:rPr lang="en-GB" sz="1400" dirty="0" smtClean="0"/>
              <a:t> Bitmap Scan.</a:t>
            </a:r>
          </a:p>
          <a:p>
            <a:r>
              <a:rPr lang="en-GB" sz="1400" dirty="0" err="1" smtClean="0"/>
              <a:t>Sekvencijalno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skeniranje:Prolazi</a:t>
            </a:r>
            <a:r>
              <a:rPr lang="en-GB" sz="1400" dirty="0" smtClean="0"/>
              <a:t> </a:t>
            </a:r>
            <a:r>
              <a:rPr lang="en-GB" sz="1400" dirty="0" err="1"/>
              <a:t>kroz</a:t>
            </a:r>
            <a:r>
              <a:rPr lang="en-GB" sz="1400" dirty="0"/>
              <a:t> </a:t>
            </a:r>
            <a:r>
              <a:rPr lang="en-GB" sz="1400" dirty="0" err="1"/>
              <a:t>svaki</a:t>
            </a:r>
            <a:r>
              <a:rPr lang="en-GB" sz="1400" dirty="0"/>
              <a:t> </a:t>
            </a:r>
            <a:r>
              <a:rPr lang="en-GB" sz="1400" dirty="0" err="1"/>
              <a:t>deo</a:t>
            </a:r>
            <a:r>
              <a:rPr lang="en-GB" sz="1400" dirty="0"/>
              <a:t> </a:t>
            </a:r>
            <a:r>
              <a:rPr lang="en-GB" sz="1400" dirty="0" err="1"/>
              <a:t>glavne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/>
              <a:t> </a:t>
            </a:r>
            <a:r>
              <a:rPr lang="en-GB" sz="1400" dirty="0" err="1"/>
              <a:t>ili</a:t>
            </a:r>
            <a:r>
              <a:rPr lang="en-GB" sz="1400" dirty="0"/>
              <a:t> </a:t>
            </a:r>
            <a:r>
              <a:rPr lang="en-GB" sz="1400" dirty="0" err="1"/>
              <a:t>datoteke</a:t>
            </a:r>
            <a:r>
              <a:rPr lang="en-GB" sz="1400" dirty="0"/>
              <a:t> </a:t>
            </a:r>
            <a:r>
              <a:rPr lang="en-GB" sz="1400" dirty="0" err="1"/>
              <a:t>bez</a:t>
            </a:r>
            <a:r>
              <a:rPr lang="en-GB" sz="1400" dirty="0"/>
              <a:t> </a:t>
            </a:r>
            <a:r>
              <a:rPr lang="en-GB" sz="1400" dirty="0" err="1"/>
              <a:t>preskakanja</a:t>
            </a:r>
            <a:r>
              <a:rPr lang="en-GB" sz="1400" dirty="0"/>
              <a:t>, </a:t>
            </a:r>
            <a:r>
              <a:rPr lang="en-GB" sz="1400" dirty="0" err="1"/>
              <a:t>proveravajući</a:t>
            </a:r>
            <a:r>
              <a:rPr lang="en-GB" sz="1400" dirty="0"/>
              <a:t> </a:t>
            </a:r>
            <a:r>
              <a:rPr lang="en-GB" sz="1400" dirty="0" err="1"/>
              <a:t>pažljivo</a:t>
            </a:r>
            <a:r>
              <a:rPr lang="en-GB" sz="1400" dirty="0"/>
              <a:t> </a:t>
            </a:r>
            <a:r>
              <a:rPr lang="en-GB" sz="1400" dirty="0" err="1"/>
              <a:t>svaku</a:t>
            </a:r>
            <a:r>
              <a:rPr lang="en-GB" sz="1400" dirty="0"/>
              <a:t> </a:t>
            </a:r>
            <a:r>
              <a:rPr lang="en-GB" sz="1400" dirty="0" err="1"/>
              <a:t>vrstu</a:t>
            </a:r>
            <a:r>
              <a:rPr lang="en-GB" sz="1400" dirty="0"/>
              <a:t>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svakoj</a:t>
            </a:r>
            <a:r>
              <a:rPr lang="en-GB" sz="1400" dirty="0"/>
              <a:t> </a:t>
            </a:r>
            <a:r>
              <a:rPr lang="en-GB" sz="1400" dirty="0" err="1" smtClean="0"/>
              <a:t>stranici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Indeksno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u </a:t>
            </a:r>
            <a:r>
              <a:rPr lang="en-GB" sz="1400" dirty="0" err="1" smtClean="0"/>
              <a:t>dva</a:t>
            </a:r>
            <a:r>
              <a:rPr lang="en-GB" sz="1400" dirty="0" smtClean="0"/>
              <a:t> </a:t>
            </a:r>
            <a:r>
              <a:rPr lang="en-GB" sz="1400" dirty="0" err="1" smtClean="0"/>
              <a:t>koraka:</a:t>
            </a:r>
            <a:r>
              <a:rPr lang="en-GB" sz="1400" dirty="0" err="1"/>
              <a:t>prvo</a:t>
            </a:r>
            <a:r>
              <a:rPr lang="en-GB" sz="1400" dirty="0"/>
              <a:t> se </a:t>
            </a:r>
            <a:r>
              <a:rPr lang="en-GB" sz="1400" dirty="0" err="1"/>
              <a:t>dobija</a:t>
            </a:r>
            <a:r>
              <a:rPr lang="en-GB" sz="1400" dirty="0"/>
              <a:t> </a:t>
            </a:r>
            <a:r>
              <a:rPr lang="en-GB" sz="1400" dirty="0" err="1"/>
              <a:t>lokacija</a:t>
            </a:r>
            <a:r>
              <a:rPr lang="en-GB" sz="1400" dirty="0"/>
              <a:t> </a:t>
            </a:r>
            <a:r>
              <a:rPr lang="en-GB" sz="1400" dirty="0" err="1"/>
              <a:t>vrste</a:t>
            </a:r>
            <a:r>
              <a:rPr lang="en-GB" sz="1400" dirty="0"/>
              <a:t> </a:t>
            </a:r>
            <a:r>
              <a:rPr lang="en-GB" sz="1400" dirty="0" err="1"/>
              <a:t>iz</a:t>
            </a:r>
            <a:r>
              <a:rPr lang="en-GB" sz="1400" dirty="0"/>
              <a:t> </a:t>
            </a:r>
            <a:r>
              <a:rPr lang="en-GB" sz="1400" dirty="0" err="1"/>
              <a:t>indeksa</a:t>
            </a:r>
            <a:r>
              <a:rPr lang="en-GB" sz="1400" dirty="0"/>
              <a:t>, a </a:t>
            </a:r>
            <a:r>
              <a:rPr lang="en-GB" sz="1400" dirty="0" err="1"/>
              <a:t>zatim</a:t>
            </a:r>
            <a:r>
              <a:rPr lang="en-GB" sz="1400" dirty="0"/>
              <a:t> se </a:t>
            </a:r>
            <a:r>
              <a:rPr lang="en-GB" sz="1400" dirty="0" err="1"/>
              <a:t>prikupljaju</a:t>
            </a:r>
            <a:r>
              <a:rPr lang="en-GB" sz="1400" dirty="0"/>
              <a:t> </a:t>
            </a:r>
            <a:r>
              <a:rPr lang="en-GB" sz="1400" dirty="0" err="1"/>
              <a:t>stvarni</a:t>
            </a:r>
            <a:r>
              <a:rPr lang="en-GB" sz="1400" dirty="0"/>
              <a:t> </a:t>
            </a:r>
            <a:r>
              <a:rPr lang="en-GB" sz="1400" dirty="0" err="1"/>
              <a:t>podaci</a:t>
            </a:r>
            <a:r>
              <a:rPr lang="en-GB" sz="1400" dirty="0"/>
              <a:t> </a:t>
            </a:r>
            <a:r>
              <a:rPr lang="en-GB" sz="1400" dirty="0" err="1"/>
              <a:t>iz</a:t>
            </a:r>
            <a:r>
              <a:rPr lang="en-GB" sz="1400" dirty="0"/>
              <a:t> heap-a </a:t>
            </a:r>
            <a:r>
              <a:rPr lang="en-GB" sz="1400" dirty="0" err="1"/>
              <a:t>ili</a:t>
            </a:r>
            <a:r>
              <a:rPr lang="en-GB" sz="1400" dirty="0"/>
              <a:t> </a:t>
            </a:r>
            <a:r>
              <a:rPr lang="en-GB" sz="1400" dirty="0" err="1"/>
              <a:t>stranica</a:t>
            </a:r>
            <a:r>
              <a:rPr lang="en-GB" sz="1400" dirty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Bitmap </a:t>
            </a:r>
            <a:r>
              <a:rPr lang="en-GB" sz="1400" dirty="0" err="1" smtClean="0"/>
              <a:t>indeksno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skeniranje:Uvek</a:t>
            </a:r>
            <a:r>
              <a:rPr lang="en-GB" sz="1400" dirty="0" smtClean="0"/>
              <a:t> u </a:t>
            </a:r>
            <a:r>
              <a:rPr lang="en-GB" sz="1400" dirty="0" err="1" smtClean="0"/>
              <a:t>paru</a:t>
            </a:r>
            <a:r>
              <a:rPr lang="en-GB" sz="1400" dirty="0" smtClean="0"/>
              <a:t> </a:t>
            </a:r>
            <a:r>
              <a:rPr lang="en-GB" sz="1400" dirty="0" err="1" smtClean="0"/>
              <a:t>sa</a:t>
            </a:r>
            <a:r>
              <a:rPr lang="en-GB" sz="1400" dirty="0" smtClean="0"/>
              <a:t> Bitmap Heap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;</a:t>
            </a:r>
            <a:r>
              <a:rPr lang="en-GB" sz="1400" dirty="0"/>
              <a:t> </a:t>
            </a:r>
            <a:r>
              <a:rPr lang="en-GB" sz="1400" dirty="0" err="1"/>
              <a:t>prvo</a:t>
            </a:r>
            <a:r>
              <a:rPr lang="en-GB" sz="1400" dirty="0"/>
              <a:t> </a:t>
            </a:r>
            <a:r>
              <a:rPr lang="en-GB" sz="1400" dirty="0" err="1"/>
              <a:t>skeniranje</a:t>
            </a:r>
            <a:r>
              <a:rPr lang="en-GB" sz="1400" dirty="0"/>
              <a:t> </a:t>
            </a:r>
            <a:r>
              <a:rPr lang="en-GB" sz="1400" dirty="0" err="1"/>
              <a:t>pretražuje</a:t>
            </a:r>
            <a:r>
              <a:rPr lang="en-GB" sz="1400" dirty="0"/>
              <a:t> </a:t>
            </a:r>
            <a:r>
              <a:rPr lang="en-GB" sz="1400" dirty="0" err="1"/>
              <a:t>indeks</a:t>
            </a:r>
            <a:r>
              <a:rPr lang="en-GB" sz="1400" dirty="0"/>
              <a:t> </a:t>
            </a:r>
            <a:r>
              <a:rPr lang="en-GB" sz="1400" dirty="0" err="1"/>
              <a:t>kako</a:t>
            </a:r>
            <a:r>
              <a:rPr lang="en-GB" sz="1400" dirty="0"/>
              <a:t> bi </a:t>
            </a:r>
            <a:r>
              <a:rPr lang="en-GB" sz="1400" dirty="0" err="1"/>
              <a:t>pronašao</a:t>
            </a:r>
            <a:r>
              <a:rPr lang="en-GB" sz="1400" dirty="0"/>
              <a:t> </a:t>
            </a:r>
            <a:r>
              <a:rPr lang="en-GB" sz="1400" dirty="0" err="1"/>
              <a:t>sve</a:t>
            </a:r>
            <a:r>
              <a:rPr lang="en-GB" sz="1400" dirty="0"/>
              <a:t> </a:t>
            </a:r>
            <a:r>
              <a:rPr lang="en-GB" sz="1400" dirty="0" err="1"/>
              <a:t>odgovarajuće</a:t>
            </a:r>
            <a:r>
              <a:rPr lang="en-GB" sz="1400" dirty="0"/>
              <a:t> </a:t>
            </a:r>
            <a:r>
              <a:rPr lang="en-GB" sz="1400" dirty="0" err="1"/>
              <a:t>lokacije</a:t>
            </a:r>
            <a:r>
              <a:rPr lang="en-GB" sz="1400" dirty="0"/>
              <a:t> </a:t>
            </a:r>
            <a:r>
              <a:rPr lang="en-GB" sz="1400" dirty="0" err="1"/>
              <a:t>vrsti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formirao</a:t>
            </a:r>
            <a:r>
              <a:rPr lang="en-GB" sz="1400" dirty="0"/>
              <a:t> bit-</a:t>
            </a:r>
            <a:r>
              <a:rPr lang="en-GB" sz="1400" dirty="0" err="1"/>
              <a:t>mapu</a:t>
            </a:r>
            <a:r>
              <a:rPr lang="en-GB" sz="1400" dirty="0"/>
              <a:t>, a </a:t>
            </a:r>
            <a:r>
              <a:rPr lang="en-GB" sz="1400" dirty="0" err="1"/>
              <a:t>zatim</a:t>
            </a:r>
            <a:r>
              <a:rPr lang="en-GB" sz="1400" dirty="0"/>
              <a:t> </a:t>
            </a:r>
            <a:r>
              <a:rPr lang="en-GB" sz="1400" dirty="0" err="1"/>
              <a:t>drugo</a:t>
            </a:r>
            <a:r>
              <a:rPr lang="en-GB" sz="1400" dirty="0"/>
              <a:t> </a:t>
            </a:r>
            <a:r>
              <a:rPr lang="en-GB" sz="1400" dirty="0" err="1"/>
              <a:t>skeniranje</a:t>
            </a:r>
            <a:r>
              <a:rPr lang="en-GB" sz="1400" dirty="0"/>
              <a:t> </a:t>
            </a:r>
            <a:r>
              <a:rPr lang="en-GB" sz="1400" dirty="0" err="1"/>
              <a:t>koristi</a:t>
            </a:r>
            <a:r>
              <a:rPr lang="en-GB" sz="1400" dirty="0"/>
              <a:t> </a:t>
            </a:r>
            <a:r>
              <a:rPr lang="en-GB" sz="1400" dirty="0" err="1"/>
              <a:t>tu</a:t>
            </a:r>
            <a:r>
              <a:rPr lang="en-GB" sz="1400" dirty="0"/>
              <a:t> bit-</a:t>
            </a:r>
            <a:r>
              <a:rPr lang="en-GB" sz="1400" dirty="0" err="1"/>
              <a:t>mapu</a:t>
            </a:r>
            <a:r>
              <a:rPr lang="en-GB" sz="1400" dirty="0"/>
              <a:t> da </a:t>
            </a:r>
            <a:r>
              <a:rPr lang="en-GB" sz="1400" dirty="0" err="1"/>
              <a:t>pregleda</a:t>
            </a:r>
            <a:r>
              <a:rPr lang="en-GB" sz="1400" dirty="0"/>
              <a:t> </a:t>
            </a:r>
            <a:r>
              <a:rPr lang="en-GB" sz="1400" dirty="0" err="1"/>
              <a:t>stranice</a:t>
            </a:r>
            <a:r>
              <a:rPr lang="en-GB" sz="1400" dirty="0"/>
              <a:t> heap-a </a:t>
            </a:r>
            <a:r>
              <a:rPr lang="en-GB" sz="1400" dirty="0" err="1"/>
              <a:t>jednu</a:t>
            </a:r>
            <a:r>
              <a:rPr lang="en-GB" sz="1400" dirty="0"/>
              <a:t> </a:t>
            </a:r>
            <a:r>
              <a:rPr lang="en-GB" sz="1400" dirty="0" err="1"/>
              <a:t>po</a:t>
            </a:r>
            <a:r>
              <a:rPr lang="en-GB" sz="1400" dirty="0"/>
              <a:t> </a:t>
            </a:r>
            <a:r>
              <a:rPr lang="en-GB" sz="1400" dirty="0" err="1"/>
              <a:t>jednu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sakuplja</a:t>
            </a:r>
            <a:r>
              <a:rPr lang="en-GB" sz="1400" dirty="0"/>
              <a:t> </a:t>
            </a:r>
            <a:r>
              <a:rPr lang="en-GB" sz="1400" dirty="0" err="1" smtClean="0"/>
              <a:t>vrste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98" y="2880250"/>
            <a:ext cx="2628900" cy="31997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9" y="2965340"/>
            <a:ext cx="260604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unakrsno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(CROSS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121688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</a:t>
            </a:r>
            <a:r>
              <a:rPr lang="en-GB" sz="1600" dirty="0" smtClean="0"/>
              <a:t>: </a:t>
            </a:r>
            <a:r>
              <a:rPr lang="en-GB" sz="1600" dirty="0"/>
              <a:t>SELECT ... FROM table1 CROSS JOIN table2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Pogodno</a:t>
            </a:r>
            <a:r>
              <a:rPr lang="en-GB" sz="1600" dirty="0" smtClean="0"/>
              <a:t> </a:t>
            </a:r>
            <a:r>
              <a:rPr lang="en-GB" sz="1600" dirty="0" err="1" smtClean="0"/>
              <a:t>ako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potrebna</a:t>
            </a:r>
            <a:r>
              <a:rPr lang="en-GB" sz="1600" dirty="0" smtClean="0"/>
              <a:t> </a:t>
            </a:r>
            <a:r>
              <a:rPr lang="en-GB" sz="1600" dirty="0" err="1" smtClean="0"/>
              <a:t>kombinacija</a:t>
            </a:r>
            <a:r>
              <a:rPr lang="en-GB" sz="1600" dirty="0" smtClean="0"/>
              <a:t> </a:t>
            </a:r>
            <a:r>
              <a:rPr lang="en-GB" sz="1600" dirty="0" err="1" smtClean="0"/>
              <a:t>svih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endParaRPr lang="en-GB" sz="1600" dirty="0" smtClean="0"/>
          </a:p>
          <a:p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pregled</a:t>
            </a:r>
            <a:r>
              <a:rPr lang="en-GB" sz="1600" dirty="0" smtClean="0"/>
              <a:t> </a:t>
            </a:r>
            <a:r>
              <a:rPr lang="en-GB" sz="1600" dirty="0" err="1" smtClean="0"/>
              <a:t>plana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se EXPLAIN ANALYZE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Nested Loop Join-</a:t>
            </a:r>
            <a:r>
              <a:rPr lang="en-GB" sz="1600" dirty="0" err="1" smtClean="0"/>
              <a:t>om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24" y="1725772"/>
            <a:ext cx="3230245" cy="9677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68" y="1597585"/>
            <a:ext cx="3234991" cy="253099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20" y="4214807"/>
            <a:ext cx="3079964" cy="257482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3" y="4509770"/>
            <a:ext cx="5170271" cy="18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unutrašnje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(INNER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121688" cy="4505039"/>
          </a:xfrm>
        </p:spPr>
        <p:txBody>
          <a:bodyPr/>
          <a:lstStyle/>
          <a:p>
            <a:r>
              <a:rPr lang="en-GB" sz="1400" dirty="0" err="1" smtClean="0"/>
              <a:t>Sintaksa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 je </a:t>
            </a:r>
            <a:r>
              <a:rPr lang="en-GB" sz="1400" dirty="0" err="1" smtClean="0"/>
              <a:t>sledeća</a:t>
            </a:r>
            <a:r>
              <a:rPr lang="en-GB" sz="1400" dirty="0" smtClean="0"/>
              <a:t>:</a:t>
            </a:r>
          </a:p>
          <a:p>
            <a:r>
              <a:rPr lang="en-GB" sz="1400" dirty="0"/>
              <a:t>SELECT table1.column1, table2.column2...</a:t>
            </a:r>
          </a:p>
          <a:p>
            <a:r>
              <a:rPr lang="en-GB" sz="1400" dirty="0"/>
              <a:t>FROM table1</a:t>
            </a:r>
          </a:p>
          <a:p>
            <a:r>
              <a:rPr lang="en-GB" sz="1400" dirty="0"/>
              <a:t>INNER JOIN table2</a:t>
            </a:r>
          </a:p>
          <a:p>
            <a:r>
              <a:rPr lang="en-GB" sz="1400" dirty="0"/>
              <a:t>ON table1.common_filed = table2.common_field</a:t>
            </a:r>
            <a:r>
              <a:rPr lang="en-GB" sz="1400" dirty="0" smtClean="0"/>
              <a:t>;</a:t>
            </a:r>
          </a:p>
          <a:p>
            <a:r>
              <a:rPr lang="en-GB" sz="1400" dirty="0" err="1"/>
              <a:t>Pogodan</a:t>
            </a:r>
            <a:r>
              <a:rPr lang="en-GB" sz="1400" dirty="0"/>
              <a:t> </a:t>
            </a:r>
            <a:r>
              <a:rPr lang="en-GB" sz="1400" dirty="0" err="1"/>
              <a:t>kada</a:t>
            </a:r>
            <a:r>
              <a:rPr lang="en-GB" sz="1400" dirty="0"/>
              <a:t> je </a:t>
            </a:r>
            <a:r>
              <a:rPr lang="en-GB" sz="1400" dirty="0" err="1"/>
              <a:t>potrebno</a:t>
            </a:r>
            <a:r>
              <a:rPr lang="en-GB" sz="1400" dirty="0"/>
              <a:t> </a:t>
            </a:r>
            <a:r>
              <a:rPr lang="en-GB" sz="1400" dirty="0" err="1"/>
              <a:t>dobiti</a:t>
            </a:r>
            <a:r>
              <a:rPr lang="en-GB" sz="1400" dirty="0"/>
              <a:t> </a:t>
            </a:r>
            <a:r>
              <a:rPr lang="en-GB" sz="1400" dirty="0" err="1"/>
              <a:t>rezultate</a:t>
            </a:r>
            <a:r>
              <a:rPr lang="en-GB" sz="1400" dirty="0"/>
              <a:t> </a:t>
            </a:r>
            <a:r>
              <a:rPr lang="en-GB" sz="1400" dirty="0" err="1"/>
              <a:t>gde</a:t>
            </a:r>
            <a:r>
              <a:rPr lang="en-GB" sz="1400" dirty="0"/>
              <a:t> se </a:t>
            </a:r>
            <a:r>
              <a:rPr lang="en-GB" sz="1400" dirty="0" err="1"/>
              <a:t>vrednosti</a:t>
            </a:r>
            <a:r>
              <a:rPr lang="en-GB" sz="1400" dirty="0"/>
              <a:t> </a:t>
            </a:r>
            <a:r>
              <a:rPr lang="en-GB" sz="1400" dirty="0" err="1"/>
              <a:t>podudaraju</a:t>
            </a:r>
            <a:r>
              <a:rPr lang="en-GB" sz="1400" dirty="0"/>
              <a:t> u </a:t>
            </a:r>
            <a:r>
              <a:rPr lang="en-GB" sz="1400" dirty="0" err="1"/>
              <a:t>obe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U </a:t>
            </a:r>
            <a:r>
              <a:rPr lang="en-GB" sz="1400" dirty="0" err="1" smtClean="0"/>
              <a:t>okviru</a:t>
            </a:r>
            <a:r>
              <a:rPr lang="en-GB" sz="1400" dirty="0" smtClean="0"/>
              <a:t> </a:t>
            </a:r>
            <a:r>
              <a:rPr lang="en-GB" sz="1400" dirty="0" err="1" smtClean="0"/>
              <a:t>ovog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,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su</a:t>
            </a:r>
            <a:r>
              <a:rPr lang="en-GB" sz="1400" dirty="0" smtClean="0"/>
              <a:t> </a:t>
            </a:r>
            <a:r>
              <a:rPr lang="en-GB" sz="1400" dirty="0" err="1" smtClean="0"/>
              <a:t>spojene</a:t>
            </a:r>
            <a:r>
              <a:rPr lang="en-GB" sz="1400" dirty="0" smtClean="0"/>
              <a:t> Hash Join-</a:t>
            </a:r>
            <a:r>
              <a:rPr lang="en-GB" sz="1400" dirty="0" err="1" smtClean="0"/>
              <a:t>om</a:t>
            </a:r>
            <a:r>
              <a:rPr lang="en-GB" sz="1400" dirty="0" smtClean="0"/>
              <a:t>, a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obe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odabrano</a:t>
            </a:r>
            <a:r>
              <a:rPr lang="en-GB" sz="1400" dirty="0" smtClean="0"/>
              <a:t> je </a:t>
            </a:r>
            <a:r>
              <a:rPr lang="en-GB" sz="1400" dirty="0" err="1" smtClean="0"/>
              <a:t>sekvencijalno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59" y="1671924"/>
            <a:ext cx="5731510" cy="112839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30" y="3262399"/>
            <a:ext cx="4663440" cy="227076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0" y="4553989"/>
            <a:ext cx="533400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5" y="434261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levo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(LEFT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805352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LEFT 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kada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potrebno</a:t>
            </a:r>
            <a:r>
              <a:rPr lang="en-GB" sz="1600" dirty="0" smtClean="0"/>
              <a:t> </a:t>
            </a:r>
            <a:r>
              <a:rPr lang="en-GB" sz="1600" dirty="0" err="1" smtClean="0"/>
              <a:t>vratiti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podatke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prve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, ne </a:t>
            </a:r>
            <a:r>
              <a:rPr lang="en-GB" sz="1600" dirty="0" err="1" smtClean="0"/>
              <a:t>obazirući</a:t>
            </a:r>
            <a:r>
              <a:rPr lang="en-GB" sz="1600" dirty="0" smtClean="0"/>
              <a:t> se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drugu</a:t>
            </a:r>
            <a:r>
              <a:rPr lang="en-GB" sz="1600" dirty="0" smtClean="0"/>
              <a:t> </a:t>
            </a:r>
            <a:r>
              <a:rPr lang="en-GB" sz="1600" dirty="0" err="1" smtClean="0"/>
              <a:t>tabelu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Left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naglašava</a:t>
            </a:r>
            <a:r>
              <a:rPr lang="en-GB" sz="1600" dirty="0" smtClean="0"/>
              <a:t> da se </a:t>
            </a:r>
            <a:r>
              <a:rPr lang="en-GB" sz="1600" dirty="0" err="1" smtClean="0"/>
              <a:t>leva</a:t>
            </a:r>
            <a:r>
              <a:rPr lang="en-GB" sz="1600" dirty="0" smtClean="0"/>
              <a:t> </a:t>
            </a:r>
            <a:r>
              <a:rPr lang="en-GB" sz="1600" dirty="0" err="1" smtClean="0"/>
              <a:t>tabela</a:t>
            </a:r>
            <a:r>
              <a:rPr lang="en-GB" sz="1600" dirty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osnovna</a:t>
            </a:r>
            <a:r>
              <a:rPr lang="en-GB" sz="1600" dirty="0" smtClean="0"/>
              <a:t> 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02" y="1897412"/>
            <a:ext cx="5731510" cy="80708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48" y="3414093"/>
            <a:ext cx="4631820" cy="276287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1" y="4018447"/>
            <a:ext cx="5250180" cy="1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4" y="434261"/>
            <a:ext cx="8678791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desno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(RIGHT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7" y="1671924"/>
            <a:ext cx="4788261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</a:t>
            </a:r>
            <a:r>
              <a:rPr lang="en-GB" sz="1600" dirty="0" smtClean="0"/>
              <a:t>RIGHT </a:t>
            </a:r>
            <a:r>
              <a:rPr lang="en-GB" sz="1600" dirty="0"/>
              <a:t>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kada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potrebno</a:t>
            </a:r>
            <a:r>
              <a:rPr lang="en-GB" sz="1600" dirty="0" smtClean="0"/>
              <a:t> </a:t>
            </a:r>
            <a:r>
              <a:rPr lang="en-GB" sz="1600" dirty="0" err="1" smtClean="0"/>
              <a:t>prikazati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podatke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desne</a:t>
            </a:r>
            <a:r>
              <a:rPr lang="en-GB" sz="1600" dirty="0" smtClean="0"/>
              <a:t>(</a:t>
            </a:r>
            <a:r>
              <a:rPr lang="en-GB" sz="1600" dirty="0" err="1" smtClean="0"/>
              <a:t>druge</a:t>
            </a:r>
            <a:r>
              <a:rPr lang="en-GB" sz="1600" dirty="0" smtClean="0"/>
              <a:t>) </a:t>
            </a:r>
            <a:r>
              <a:rPr lang="en-GB" sz="1600" dirty="0" err="1" smtClean="0"/>
              <a:t>tabele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Right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naglašava</a:t>
            </a:r>
            <a:r>
              <a:rPr lang="en-GB" sz="1600" dirty="0" smtClean="0"/>
              <a:t> da se </a:t>
            </a:r>
            <a:r>
              <a:rPr lang="en-GB" sz="1600" dirty="0" err="1" smtClean="0"/>
              <a:t>sada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</a:t>
            </a:r>
            <a:r>
              <a:rPr lang="en-GB" sz="1600" dirty="0" err="1" smtClean="0"/>
              <a:t>desna</a:t>
            </a:r>
            <a:r>
              <a:rPr lang="en-GB" sz="1600" dirty="0" smtClean="0"/>
              <a:t> </a:t>
            </a:r>
            <a:r>
              <a:rPr lang="en-GB" sz="1600" dirty="0" err="1" smtClean="0"/>
              <a:t>tabela</a:t>
            </a:r>
            <a:r>
              <a:rPr lang="en-GB" sz="1600" dirty="0" smtClean="0"/>
              <a:t>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osnovna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95" y="2022186"/>
            <a:ext cx="5731510" cy="76263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11" y="3224777"/>
            <a:ext cx="4477996" cy="290963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9" y="4007547"/>
            <a:ext cx="4716780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25495" y="82039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/>
              <a:t>Sadržaj</a:t>
            </a:r>
            <a:endParaRPr lang="en-GB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78646836"/>
              </p:ext>
            </p:extLst>
          </p:nvPr>
        </p:nvGraphicFramePr>
        <p:xfrm>
          <a:off x="389330" y="1439333"/>
          <a:ext cx="108398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5" y="434261"/>
            <a:ext cx="880697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potpuno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(FULL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7" y="1671924"/>
            <a:ext cx="5343738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</a:t>
            </a:r>
            <a:r>
              <a:rPr lang="en-GB" sz="1600" dirty="0" smtClean="0"/>
              <a:t>FULL </a:t>
            </a:r>
            <a:r>
              <a:rPr lang="en-GB" sz="1600" dirty="0"/>
              <a:t>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/>
              <a:t>K</a:t>
            </a:r>
            <a:r>
              <a:rPr lang="en-GB" sz="1600" dirty="0" err="1" smtClean="0"/>
              <a:t>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ukoliko</a:t>
            </a:r>
            <a:r>
              <a:rPr lang="en-GB" sz="1600" dirty="0" smtClean="0"/>
              <a:t> </a:t>
            </a:r>
            <a:r>
              <a:rPr lang="en-GB" sz="1600" dirty="0"/>
              <a:t>je </a:t>
            </a:r>
            <a:r>
              <a:rPr lang="en-GB" sz="1600" dirty="0" err="1"/>
              <a:t>potrebno</a:t>
            </a:r>
            <a:r>
              <a:rPr lang="en-GB" sz="1600" dirty="0"/>
              <a:t> da </a:t>
            </a:r>
            <a:r>
              <a:rPr lang="en-GB" sz="1600" dirty="0" err="1"/>
              <a:t>rezultujući</a:t>
            </a:r>
            <a:r>
              <a:rPr lang="en-GB" sz="1600" dirty="0"/>
              <a:t> </a:t>
            </a:r>
            <a:r>
              <a:rPr lang="en-GB" sz="1600" dirty="0" err="1"/>
              <a:t>skup</a:t>
            </a:r>
            <a:r>
              <a:rPr lang="en-GB" sz="1600" dirty="0"/>
              <a:t> </a:t>
            </a:r>
            <a:r>
              <a:rPr lang="en-GB" sz="1600" dirty="0" err="1"/>
              <a:t>uključuje</a:t>
            </a:r>
            <a:r>
              <a:rPr lang="en-GB" sz="1600" dirty="0"/>
              <a:t> </a:t>
            </a:r>
            <a:r>
              <a:rPr lang="en-GB" sz="1600" dirty="0" err="1"/>
              <a:t>nesparene</a:t>
            </a:r>
            <a:r>
              <a:rPr lang="en-GB" sz="1600" dirty="0"/>
              <a:t> </a:t>
            </a:r>
            <a:r>
              <a:rPr lang="en-GB" sz="1600" dirty="0" err="1"/>
              <a:t>vrste</a:t>
            </a:r>
            <a:r>
              <a:rPr lang="en-GB" sz="1600" dirty="0"/>
              <a:t> </a:t>
            </a:r>
            <a:r>
              <a:rPr lang="en-GB" sz="1600" dirty="0" err="1"/>
              <a:t>iz</a:t>
            </a:r>
            <a:r>
              <a:rPr lang="en-GB" sz="1600" dirty="0"/>
              <a:t> </a:t>
            </a:r>
            <a:r>
              <a:rPr lang="en-GB" sz="1600" dirty="0" err="1"/>
              <a:t>obe</a:t>
            </a:r>
            <a:r>
              <a:rPr lang="en-GB" sz="1600" dirty="0"/>
              <a:t> </a:t>
            </a:r>
            <a:r>
              <a:rPr lang="en-GB" sz="1600" dirty="0" err="1"/>
              <a:t>tabele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Full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omogućava</a:t>
            </a:r>
            <a:r>
              <a:rPr lang="en-GB" sz="1600" dirty="0" smtClean="0"/>
              <a:t> da </a:t>
            </a:r>
            <a:r>
              <a:rPr lang="en-GB" sz="1600" dirty="0" err="1" smtClean="0"/>
              <a:t>rezultujući</a:t>
            </a:r>
            <a:r>
              <a:rPr lang="en-GB" sz="1600" dirty="0" smtClean="0"/>
              <a:t> </a:t>
            </a:r>
            <a:r>
              <a:rPr lang="en-GB" sz="1600" dirty="0" err="1" smtClean="0"/>
              <a:t>skup</a:t>
            </a:r>
            <a:r>
              <a:rPr lang="en-GB" sz="1600" dirty="0" smtClean="0"/>
              <a:t> </a:t>
            </a:r>
            <a:r>
              <a:rPr lang="en-GB" sz="1600" dirty="0" err="1" smtClean="0"/>
              <a:t>sadrži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vrste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tabele,čak</a:t>
            </a:r>
            <a:r>
              <a:rPr lang="en-GB" sz="1600" dirty="0" smtClean="0"/>
              <a:t> </a:t>
            </a:r>
            <a:r>
              <a:rPr lang="en-GB" sz="1600" dirty="0" err="1" smtClean="0"/>
              <a:t>i</a:t>
            </a:r>
            <a:r>
              <a:rPr lang="en-GB" sz="1600" dirty="0" smtClean="0"/>
              <a:t> one </a:t>
            </a:r>
            <a:r>
              <a:rPr lang="en-GB" sz="1600" dirty="0" err="1" smtClean="0"/>
              <a:t>koje</a:t>
            </a:r>
            <a:r>
              <a:rPr lang="en-GB" sz="1600" dirty="0" smtClean="0"/>
              <a:t> </a:t>
            </a:r>
            <a:r>
              <a:rPr lang="en-GB" sz="1600" dirty="0" err="1" smtClean="0"/>
              <a:t>nemaju</a:t>
            </a:r>
            <a:r>
              <a:rPr lang="en-GB" sz="1600" dirty="0" smtClean="0"/>
              <a:t> </a:t>
            </a:r>
            <a:r>
              <a:rPr lang="en-GB" sz="1600" dirty="0" err="1" smtClean="0"/>
              <a:t>podudaranja</a:t>
            </a:r>
            <a:r>
              <a:rPr lang="en-GB" sz="1600" dirty="0" smtClean="0"/>
              <a:t> u </a:t>
            </a:r>
            <a:r>
              <a:rPr lang="en-GB" sz="1600" dirty="0" err="1" smtClean="0"/>
              <a:t>drugoj</a:t>
            </a:r>
            <a:r>
              <a:rPr lang="en-GB" sz="1600" dirty="0" smtClean="0"/>
              <a:t> </a:t>
            </a:r>
            <a:r>
              <a:rPr lang="en-GB" sz="1600" dirty="0" err="1" smtClean="0"/>
              <a:t>tabeli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74" y="2064572"/>
            <a:ext cx="5731510" cy="78041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46" y="3454102"/>
            <a:ext cx="4426721" cy="290224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5" y="4085170"/>
            <a:ext cx="4572000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922352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obrada</a:t>
            </a:r>
            <a:r>
              <a:rPr lang="en-GB" dirty="0"/>
              <a:t> </a:t>
            </a:r>
            <a:r>
              <a:rPr lang="en-GB" dirty="0" err="1"/>
              <a:t>upita</a:t>
            </a:r>
            <a:r>
              <a:rPr lang="en-GB" dirty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UNION operator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609675" cy="4505039"/>
          </a:xfrm>
        </p:spPr>
        <p:txBody>
          <a:bodyPr/>
          <a:lstStyle/>
          <a:p>
            <a:r>
              <a:rPr lang="en-GB" sz="1600" dirty="0" err="1" smtClean="0"/>
              <a:t>Koristi</a:t>
            </a:r>
            <a:r>
              <a:rPr lang="en-GB" sz="1600" dirty="0" smtClean="0"/>
              <a:t> se operator UNION.</a:t>
            </a:r>
          </a:p>
          <a:p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moraju</a:t>
            </a:r>
            <a:r>
              <a:rPr lang="en-GB" sz="1600" dirty="0" smtClean="0"/>
              <a:t> da </a:t>
            </a:r>
            <a:r>
              <a:rPr lang="en-GB" sz="1600" dirty="0" err="1" smtClean="0"/>
              <a:t>budu</a:t>
            </a:r>
            <a:r>
              <a:rPr lang="en-GB" sz="1600" dirty="0" smtClean="0"/>
              <a:t> </a:t>
            </a:r>
            <a:r>
              <a:rPr lang="en-GB" sz="1600" dirty="0" err="1" smtClean="0"/>
              <a:t>unija</a:t>
            </a:r>
            <a:r>
              <a:rPr lang="en-GB" sz="1600" dirty="0" smtClean="0"/>
              <a:t> </a:t>
            </a:r>
            <a:r>
              <a:rPr lang="en-GB" sz="1600" dirty="0" err="1" smtClean="0"/>
              <a:t>kompatibalne</a:t>
            </a:r>
            <a:r>
              <a:rPr lang="en-GB" sz="1600" dirty="0" smtClean="0"/>
              <a:t>.</a:t>
            </a:r>
          </a:p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upita:</a:t>
            </a:r>
            <a:r>
              <a:rPr lang="en-GB" sz="1600" dirty="0" err="1"/>
              <a:t>SELECT</a:t>
            </a:r>
            <a:r>
              <a:rPr lang="en-GB" sz="1600" dirty="0"/>
              <a:t> </a:t>
            </a:r>
            <a:r>
              <a:rPr lang="en-GB" sz="1600" i="1" dirty="0" err="1"/>
              <a:t>column_name</a:t>
            </a:r>
            <a:r>
              <a:rPr lang="en-GB" sz="1600" i="1" dirty="0"/>
              <a:t>(s)</a:t>
            </a:r>
            <a:r>
              <a:rPr lang="en-GB" sz="1600" dirty="0"/>
              <a:t> FROM </a:t>
            </a:r>
            <a:r>
              <a:rPr lang="en-GB" sz="1600" i="1" dirty="0"/>
              <a:t>table1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UNION</a:t>
            </a:r>
            <a:br>
              <a:rPr lang="en-GB" sz="1600" dirty="0"/>
            </a:br>
            <a:r>
              <a:rPr lang="en-GB" sz="1600" dirty="0"/>
              <a:t>SELECT </a:t>
            </a:r>
            <a:r>
              <a:rPr lang="en-GB" sz="1600" i="1" dirty="0" err="1"/>
              <a:t>column_name</a:t>
            </a:r>
            <a:r>
              <a:rPr lang="en-GB" sz="1600" i="1" dirty="0"/>
              <a:t>(s)</a:t>
            </a:r>
            <a:r>
              <a:rPr lang="en-GB" sz="1600" dirty="0"/>
              <a:t> FROM </a:t>
            </a:r>
            <a:r>
              <a:rPr lang="en-GB" sz="1600" i="1" dirty="0"/>
              <a:t>table2</a:t>
            </a:r>
            <a:r>
              <a:rPr lang="en-GB" sz="1600" dirty="0" smtClean="0"/>
              <a:t>;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Hash </a:t>
            </a:r>
            <a:r>
              <a:rPr lang="en-GB" sz="1600" dirty="0" err="1" smtClean="0"/>
              <a:t>Aggregate,a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iskorišćeno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2" y="1671924"/>
            <a:ext cx="2426335" cy="169511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66" y="1679544"/>
            <a:ext cx="2766695" cy="161058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2" y="3456737"/>
            <a:ext cx="2697287" cy="17818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64" y="3367043"/>
            <a:ext cx="3055620" cy="314706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3" y="4065588"/>
            <a:ext cx="4838700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922352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podupita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5625748" cy="4505039"/>
          </a:xfrm>
        </p:spPr>
        <p:txBody>
          <a:bodyPr/>
          <a:lstStyle/>
          <a:p>
            <a:r>
              <a:rPr lang="en-GB" sz="1400" dirty="0" err="1" smtClean="0"/>
              <a:t>Sintaksa</a:t>
            </a:r>
            <a:r>
              <a:rPr lang="en-GB" sz="1400" dirty="0" smtClean="0"/>
              <a:t> </a:t>
            </a:r>
            <a:r>
              <a:rPr lang="en-GB" sz="1400" dirty="0" err="1" smtClean="0"/>
              <a:t>upita:</a:t>
            </a:r>
            <a:r>
              <a:rPr lang="en-GB" sz="1400" dirty="0" err="1"/>
              <a:t>SELECT</a:t>
            </a:r>
            <a:r>
              <a:rPr lang="en-GB" sz="1400" dirty="0"/>
              <a:t> </a:t>
            </a:r>
            <a:r>
              <a:rPr lang="en-GB" sz="1400" dirty="0" err="1" smtClean="0"/>
              <a:t>select_list</a:t>
            </a:r>
            <a:r>
              <a:rPr lang="en-GB" sz="1400" dirty="0" smtClean="0"/>
              <a:t> FROM table1 WHERE </a:t>
            </a:r>
            <a:r>
              <a:rPr lang="en-GB" sz="1400" dirty="0" err="1" smtClean="0"/>
              <a:t>columnA</a:t>
            </a:r>
            <a:r>
              <a:rPr lang="en-GB" sz="1400" dirty="0" smtClean="0"/>
              <a:t> </a:t>
            </a:r>
            <a:r>
              <a:rPr lang="en-GB" sz="1400" dirty="0"/>
              <a:t>operator </a:t>
            </a:r>
            <a:r>
              <a:rPr lang="en-GB" sz="1400" dirty="0" smtClean="0"/>
              <a:t>(SELECT </a:t>
            </a:r>
            <a:r>
              <a:rPr lang="en-GB" sz="1400" dirty="0" err="1" smtClean="0"/>
              <a:t>columnB</a:t>
            </a:r>
            <a:r>
              <a:rPr lang="en-GB" sz="1400" dirty="0" smtClean="0"/>
              <a:t> from table2 WHERE condition); </a:t>
            </a:r>
          </a:p>
          <a:p>
            <a:r>
              <a:rPr lang="en-GB" sz="1400" dirty="0" err="1" smtClean="0"/>
              <a:t>Koristi</a:t>
            </a:r>
            <a:r>
              <a:rPr lang="en-GB" sz="1400" dirty="0" smtClean="0"/>
              <a:t> se </a:t>
            </a:r>
            <a:r>
              <a:rPr lang="en-GB" sz="1400" dirty="0" err="1" smtClean="0"/>
              <a:t>kada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imaju</a:t>
            </a:r>
            <a:r>
              <a:rPr lang="en-GB" sz="1400" dirty="0" smtClean="0"/>
              <a:t> </a:t>
            </a:r>
            <a:r>
              <a:rPr lang="en-GB" sz="1400" dirty="0" err="1" smtClean="0"/>
              <a:t>ugnježdene</a:t>
            </a:r>
            <a:r>
              <a:rPr lang="en-GB" sz="1400" dirty="0" smtClean="0"/>
              <a:t> </a:t>
            </a:r>
            <a:r>
              <a:rPr lang="en-GB" sz="1400" dirty="0" err="1" smtClean="0"/>
              <a:t>odnose</a:t>
            </a:r>
            <a:r>
              <a:rPr lang="en-GB" sz="1400" dirty="0" smtClean="0"/>
              <a:t> </a:t>
            </a:r>
            <a:r>
              <a:rPr lang="en-GB" sz="1400" dirty="0" err="1" smtClean="0"/>
              <a:t>ili</a:t>
            </a:r>
            <a:r>
              <a:rPr lang="en-GB" sz="1400" dirty="0" smtClean="0"/>
              <a:t> </a:t>
            </a:r>
            <a:r>
              <a:rPr lang="en-GB" sz="1400" dirty="0" err="1" smtClean="0"/>
              <a:t>kada</a:t>
            </a:r>
            <a:r>
              <a:rPr lang="en-GB" sz="1400" dirty="0" smtClean="0"/>
              <a:t> je </a:t>
            </a:r>
            <a:r>
              <a:rPr lang="en-GB" sz="1400" dirty="0" err="1" smtClean="0"/>
              <a:t>potrebno</a:t>
            </a:r>
            <a:r>
              <a:rPr lang="en-GB" sz="1400" dirty="0" smtClean="0"/>
              <a:t> </a:t>
            </a:r>
            <a:r>
              <a:rPr lang="en-GB" sz="1400" dirty="0" err="1" smtClean="0"/>
              <a:t>izvšiti</a:t>
            </a:r>
            <a:r>
              <a:rPr lang="en-GB" sz="1400" dirty="0" smtClean="0"/>
              <a:t> </a:t>
            </a:r>
            <a:r>
              <a:rPr lang="en-GB" sz="1400" dirty="0" err="1" smtClean="0"/>
              <a:t>filtriranje</a:t>
            </a:r>
            <a:r>
              <a:rPr lang="en-GB" sz="1400" dirty="0" smtClean="0"/>
              <a:t> </a:t>
            </a:r>
            <a:r>
              <a:rPr lang="en-GB" sz="1400" dirty="0" err="1" smtClean="0"/>
              <a:t>ili</a:t>
            </a:r>
            <a:r>
              <a:rPr lang="en-GB" sz="1400" dirty="0" smtClean="0"/>
              <a:t> </a:t>
            </a:r>
            <a:r>
              <a:rPr lang="en-GB" sz="1400" dirty="0" err="1" smtClean="0"/>
              <a:t>grupisanje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osnovu</a:t>
            </a:r>
            <a:r>
              <a:rPr lang="en-GB" sz="1400" dirty="0" smtClean="0"/>
              <a:t> </a:t>
            </a:r>
            <a:r>
              <a:rPr lang="en-GB" sz="1400" dirty="0" err="1" smtClean="0"/>
              <a:t>vrednosti</a:t>
            </a:r>
            <a:r>
              <a:rPr lang="en-GB" sz="1400" dirty="0" smtClean="0"/>
              <a:t> u </a:t>
            </a:r>
            <a:r>
              <a:rPr lang="en-GB" sz="1400" dirty="0" err="1" smtClean="0"/>
              <a:t>drugoj</a:t>
            </a:r>
            <a:r>
              <a:rPr lang="en-GB" sz="1400" dirty="0" smtClean="0"/>
              <a:t> </a:t>
            </a:r>
            <a:r>
              <a:rPr lang="en-GB" sz="1400" dirty="0" err="1" smtClean="0"/>
              <a:t>tabeli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 err="1" smtClean="0"/>
              <a:t>Tranformacija</a:t>
            </a:r>
            <a:r>
              <a:rPr lang="en-GB" sz="1400" dirty="0" smtClean="0"/>
              <a:t> </a:t>
            </a:r>
            <a:r>
              <a:rPr lang="en-GB" sz="1400" dirty="0" err="1" smtClean="0"/>
              <a:t>podupita</a:t>
            </a:r>
            <a:r>
              <a:rPr lang="en-GB" sz="1400" dirty="0" smtClean="0"/>
              <a:t> od </a:t>
            </a:r>
            <a:r>
              <a:rPr lang="en-GB" sz="1400" dirty="0" err="1" smtClean="0"/>
              <a:t>strane</a:t>
            </a:r>
            <a:r>
              <a:rPr lang="en-GB" sz="1400" dirty="0" smtClean="0"/>
              <a:t> </a:t>
            </a:r>
            <a:r>
              <a:rPr lang="en-GB" sz="1400" dirty="0" err="1" smtClean="0"/>
              <a:t>planera</a:t>
            </a:r>
            <a:r>
              <a:rPr lang="en-GB" sz="1400" dirty="0" smtClean="0"/>
              <a:t>:</a:t>
            </a:r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tabela</a:t>
            </a:r>
            <a:r>
              <a:rPr lang="en-GB" sz="1400" dirty="0" smtClean="0"/>
              <a:t> </a:t>
            </a:r>
            <a:r>
              <a:rPr lang="en-GB" sz="1400" dirty="0" err="1" smtClean="0"/>
              <a:t>odabran</a:t>
            </a:r>
            <a:r>
              <a:rPr lang="en-GB" sz="1400" dirty="0" smtClean="0"/>
              <a:t> je Nested Loop Join, a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Zaposleni</a:t>
            </a:r>
            <a:r>
              <a:rPr lang="en-GB" sz="1400" dirty="0" smtClean="0"/>
              <a:t> </a:t>
            </a:r>
            <a:r>
              <a:rPr lang="en-GB" sz="1400" dirty="0" err="1" smtClean="0"/>
              <a:t>izvršeno</a:t>
            </a:r>
            <a:r>
              <a:rPr lang="en-GB" sz="1400" dirty="0" smtClean="0"/>
              <a:t> je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, a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departmani</a:t>
            </a:r>
            <a:r>
              <a:rPr lang="en-GB" sz="1400" dirty="0" smtClean="0"/>
              <a:t> </a:t>
            </a:r>
            <a:r>
              <a:rPr lang="en-GB" sz="1400" dirty="0" err="1" smtClean="0"/>
              <a:t>indeksnim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.</a:t>
            </a:r>
          </a:p>
          <a:p>
            <a:endParaRPr lang="en-GB" sz="1600" dirty="0" smtClean="0"/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7" y="2611363"/>
            <a:ext cx="5731510" cy="39751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88" y="2102200"/>
            <a:ext cx="5707380" cy="1691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16" y="3381885"/>
            <a:ext cx="5244233" cy="1690055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88" y="4105926"/>
            <a:ext cx="5278707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tri </a:t>
            </a:r>
            <a:r>
              <a:rPr lang="en-GB" dirty="0" err="1" smtClean="0"/>
              <a:t>tabele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211584" cy="4505039"/>
          </a:xfrm>
        </p:spPr>
        <p:txBody>
          <a:bodyPr/>
          <a:lstStyle/>
          <a:p>
            <a:r>
              <a:rPr lang="en-GB" sz="1400" dirty="0" err="1" smtClean="0"/>
              <a:t>Moguće</a:t>
            </a:r>
            <a:r>
              <a:rPr lang="en-GB" sz="1400" dirty="0" smtClean="0"/>
              <a:t> je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kombinovati</a:t>
            </a:r>
            <a:r>
              <a:rPr lang="en-GB" sz="1400" dirty="0" smtClean="0"/>
              <a:t> </a:t>
            </a:r>
            <a:r>
              <a:rPr lang="en-GB" sz="1400" dirty="0" err="1" smtClean="0"/>
              <a:t>razne</a:t>
            </a:r>
            <a:r>
              <a:rPr lang="en-GB" sz="1400" dirty="0" smtClean="0"/>
              <a:t> </a:t>
            </a:r>
            <a:r>
              <a:rPr lang="en-GB" sz="1400" dirty="0" err="1" smtClean="0"/>
              <a:t>načine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spajanja</a:t>
            </a:r>
            <a:r>
              <a:rPr lang="en-GB" sz="1400" dirty="0" smtClean="0"/>
              <a:t>.</a:t>
            </a:r>
          </a:p>
          <a:p>
            <a:r>
              <a:rPr lang="en-GB" sz="1400" dirty="0" err="1"/>
              <a:t>Generisanje</a:t>
            </a:r>
            <a:r>
              <a:rPr lang="en-GB" sz="1400" dirty="0"/>
              <a:t> </a:t>
            </a:r>
            <a:r>
              <a:rPr lang="en-GB" sz="1400" dirty="0" err="1"/>
              <a:t>plana</a:t>
            </a:r>
            <a:r>
              <a:rPr lang="en-GB" sz="1400" dirty="0"/>
              <a:t> </a:t>
            </a:r>
            <a:r>
              <a:rPr lang="en-GB" sz="1400" dirty="0" err="1"/>
              <a:t>ovakvog</a:t>
            </a:r>
            <a:r>
              <a:rPr lang="en-GB" sz="1400" dirty="0"/>
              <a:t> </a:t>
            </a:r>
            <a:r>
              <a:rPr lang="en-GB" sz="1400" dirty="0" err="1"/>
              <a:t>upita</a:t>
            </a:r>
            <a:r>
              <a:rPr lang="en-GB" sz="1400" dirty="0"/>
              <a:t>, je </a:t>
            </a:r>
            <a:r>
              <a:rPr lang="en-GB" sz="1400" dirty="0" err="1"/>
              <a:t>slično</a:t>
            </a:r>
            <a:r>
              <a:rPr lang="en-GB" sz="1400" dirty="0"/>
              <a:t> </a:t>
            </a:r>
            <a:r>
              <a:rPr lang="en-GB" sz="1400" dirty="0" err="1"/>
              <a:t>kao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kada</a:t>
            </a:r>
            <a:r>
              <a:rPr lang="en-GB" sz="1400" dirty="0"/>
              <a:t> se </a:t>
            </a:r>
            <a:r>
              <a:rPr lang="en-GB" sz="1400" dirty="0" err="1"/>
              <a:t>radi</a:t>
            </a:r>
            <a:r>
              <a:rPr lang="en-GB" sz="1400" dirty="0"/>
              <a:t> </a:t>
            </a:r>
            <a:r>
              <a:rPr lang="en-GB" sz="1400" dirty="0" err="1"/>
              <a:t>sa</a:t>
            </a:r>
            <a:r>
              <a:rPr lang="en-GB" sz="1400" dirty="0"/>
              <a:t> </a:t>
            </a:r>
            <a:r>
              <a:rPr lang="en-GB" sz="1400" dirty="0" err="1"/>
              <a:t>dve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/>
              <a:t>, </a:t>
            </a:r>
            <a:r>
              <a:rPr lang="en-GB" sz="1400" dirty="0" err="1"/>
              <a:t>osim</a:t>
            </a:r>
            <a:r>
              <a:rPr lang="en-GB" sz="1400" dirty="0"/>
              <a:t> </a:t>
            </a:r>
            <a:r>
              <a:rPr lang="en-GB" sz="1400" dirty="0" err="1"/>
              <a:t>što</a:t>
            </a:r>
            <a:r>
              <a:rPr lang="en-GB" sz="1400" dirty="0"/>
              <a:t> se </a:t>
            </a:r>
            <a:r>
              <a:rPr lang="en-GB" sz="1400" dirty="0" err="1"/>
              <a:t>sada</a:t>
            </a:r>
            <a:r>
              <a:rPr lang="en-GB" sz="1400" dirty="0"/>
              <a:t> </a:t>
            </a:r>
            <a:r>
              <a:rPr lang="en-GB" sz="1400" dirty="0" err="1"/>
              <a:t>najpre</a:t>
            </a:r>
            <a:r>
              <a:rPr lang="en-GB" sz="1400" dirty="0"/>
              <a:t> </a:t>
            </a:r>
            <a:r>
              <a:rPr lang="en-GB" sz="1400" dirty="0" err="1"/>
              <a:t>vrši</a:t>
            </a:r>
            <a:r>
              <a:rPr lang="en-GB" sz="1400" dirty="0"/>
              <a:t> </a:t>
            </a:r>
            <a:r>
              <a:rPr lang="en-GB" sz="1400" dirty="0" err="1"/>
              <a:t>izbor</a:t>
            </a:r>
            <a:r>
              <a:rPr lang="en-GB" sz="1400" dirty="0"/>
              <a:t> </a:t>
            </a:r>
            <a:r>
              <a:rPr lang="en-GB" sz="1400" dirty="0" err="1"/>
              <a:t>najjeftinijeg</a:t>
            </a:r>
            <a:r>
              <a:rPr lang="en-GB" sz="1400" dirty="0"/>
              <a:t> </a:t>
            </a:r>
            <a:r>
              <a:rPr lang="en-GB" sz="1400" dirty="0" err="1"/>
              <a:t>puta</a:t>
            </a:r>
            <a:r>
              <a:rPr lang="en-GB" sz="1400" dirty="0"/>
              <a:t> </a:t>
            </a:r>
            <a:r>
              <a:rPr lang="en-GB" sz="1400" dirty="0" err="1"/>
              <a:t>za</a:t>
            </a:r>
            <a:r>
              <a:rPr lang="en-GB" sz="1400" dirty="0"/>
              <a:t> </a:t>
            </a:r>
            <a:r>
              <a:rPr lang="en-GB" sz="1400" dirty="0" err="1"/>
              <a:t>sve</a:t>
            </a:r>
            <a:r>
              <a:rPr lang="en-GB" sz="1400" dirty="0"/>
              <a:t> tri </a:t>
            </a:r>
            <a:r>
              <a:rPr lang="en-GB" sz="1400" dirty="0" err="1"/>
              <a:t>tabele</a:t>
            </a:r>
            <a:r>
              <a:rPr lang="en-GB" sz="1400" dirty="0"/>
              <a:t> </a:t>
            </a:r>
            <a:r>
              <a:rPr lang="en-GB" sz="1400" dirty="0" err="1"/>
              <a:t>ponaosob</a:t>
            </a:r>
            <a:r>
              <a:rPr lang="en-GB" sz="1400" dirty="0"/>
              <a:t>, pa se </a:t>
            </a:r>
            <a:r>
              <a:rPr lang="en-GB" sz="1400" dirty="0" err="1"/>
              <a:t>zatim</a:t>
            </a:r>
            <a:r>
              <a:rPr lang="en-GB" sz="1400" dirty="0"/>
              <a:t> </a:t>
            </a:r>
            <a:r>
              <a:rPr lang="en-GB" sz="1400" dirty="0" err="1"/>
              <a:t>vrši</a:t>
            </a:r>
            <a:r>
              <a:rPr lang="en-GB" sz="1400" dirty="0"/>
              <a:t> </a:t>
            </a:r>
            <a:r>
              <a:rPr lang="en-GB" sz="1400" dirty="0" err="1"/>
              <a:t>izbor</a:t>
            </a:r>
            <a:r>
              <a:rPr lang="en-GB" sz="1400" dirty="0"/>
              <a:t> </a:t>
            </a:r>
            <a:r>
              <a:rPr lang="en-GB" sz="1400" dirty="0" err="1"/>
              <a:t>najjeftinijeg</a:t>
            </a:r>
            <a:r>
              <a:rPr lang="en-GB" sz="1400" dirty="0"/>
              <a:t> </a:t>
            </a:r>
            <a:r>
              <a:rPr lang="en-GB" sz="1400" dirty="0" err="1"/>
              <a:t>puta</a:t>
            </a:r>
            <a:r>
              <a:rPr lang="en-GB" sz="1400" dirty="0"/>
              <a:t> </a:t>
            </a:r>
            <a:r>
              <a:rPr lang="en-GB" sz="1400" dirty="0" err="1"/>
              <a:t>spajanja</a:t>
            </a:r>
            <a:r>
              <a:rPr lang="en-GB" sz="1400" dirty="0"/>
              <a:t> </a:t>
            </a:r>
            <a:r>
              <a:rPr lang="en-GB" sz="1400" dirty="0" err="1"/>
              <a:t>za</a:t>
            </a:r>
            <a:r>
              <a:rPr lang="en-GB" sz="1400" dirty="0"/>
              <a:t> </a:t>
            </a:r>
            <a:r>
              <a:rPr lang="en-GB" sz="1400" dirty="0" err="1"/>
              <a:t>svaku</a:t>
            </a:r>
            <a:r>
              <a:rPr lang="en-GB" sz="1400" dirty="0"/>
              <a:t> </a:t>
            </a:r>
            <a:r>
              <a:rPr lang="en-GB" sz="1400" dirty="0" err="1"/>
              <a:t>kombinaciju</a:t>
            </a:r>
            <a:r>
              <a:rPr lang="en-GB" sz="1400" dirty="0"/>
              <a:t> </a:t>
            </a:r>
            <a:r>
              <a:rPr lang="en-GB" sz="1400" dirty="0" err="1"/>
              <a:t>ove</a:t>
            </a:r>
            <a:r>
              <a:rPr lang="en-GB" sz="1400" dirty="0"/>
              <a:t> tri </a:t>
            </a:r>
            <a:r>
              <a:rPr lang="en-GB" sz="1400" dirty="0" err="1"/>
              <a:t>tabele</a:t>
            </a:r>
            <a:r>
              <a:rPr lang="en-GB" sz="1400" dirty="0"/>
              <a:t>, da bi se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kraju</a:t>
            </a:r>
            <a:r>
              <a:rPr lang="en-GB" sz="1400" dirty="0"/>
              <a:t> </a:t>
            </a:r>
            <a:r>
              <a:rPr lang="en-GB" sz="1400" dirty="0" err="1"/>
              <a:t>odbarao</a:t>
            </a:r>
            <a:r>
              <a:rPr lang="en-GB" sz="1400" dirty="0"/>
              <a:t> </a:t>
            </a:r>
            <a:r>
              <a:rPr lang="en-GB" sz="1400" dirty="0" err="1"/>
              <a:t>najjeftiniji</a:t>
            </a:r>
            <a:r>
              <a:rPr lang="en-GB" sz="1400" dirty="0"/>
              <a:t> </a:t>
            </a:r>
            <a:r>
              <a:rPr lang="en-GB" sz="1400" dirty="0" smtClean="0"/>
              <a:t>put</a:t>
            </a:r>
          </a:p>
          <a:p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tabela</a:t>
            </a:r>
            <a:r>
              <a:rPr lang="en-GB" sz="1400" dirty="0" smtClean="0"/>
              <a:t> </a:t>
            </a:r>
            <a:r>
              <a:rPr lang="en-GB" sz="1400" dirty="0" err="1" smtClean="0"/>
              <a:t>zaposleni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projekti3 </a:t>
            </a:r>
            <a:r>
              <a:rPr lang="en-GB" sz="1400" dirty="0" err="1" smtClean="0"/>
              <a:t>izvšeno</a:t>
            </a:r>
            <a:r>
              <a:rPr lang="en-GB" sz="1400" dirty="0" smtClean="0"/>
              <a:t> je Hash Join-</a:t>
            </a:r>
            <a:r>
              <a:rPr lang="en-GB" sz="1400" dirty="0" err="1" smtClean="0"/>
              <a:t>om,a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departmani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projekti3 Merge Join-</a:t>
            </a:r>
            <a:r>
              <a:rPr lang="en-GB" sz="1400" dirty="0" err="1" smtClean="0"/>
              <a:t>om</a:t>
            </a:r>
            <a:endParaRPr lang="en-GB" sz="1400" dirty="0" smtClean="0"/>
          </a:p>
          <a:p>
            <a:r>
              <a:rPr lang="en-GB" sz="1400" dirty="0" err="1" smtClean="0"/>
              <a:t>Sortiranje</a:t>
            </a:r>
            <a:r>
              <a:rPr lang="en-GB" sz="1400" dirty="0" smtClean="0"/>
              <a:t> je </a:t>
            </a:r>
            <a:r>
              <a:rPr lang="en-GB" sz="1400" dirty="0" err="1" smtClean="0"/>
              <a:t>izvršeno</a:t>
            </a:r>
            <a:r>
              <a:rPr lang="en-GB" sz="1400" dirty="0" smtClean="0"/>
              <a:t> </a:t>
            </a:r>
            <a:r>
              <a:rPr lang="en-GB" sz="1400" dirty="0" err="1" smtClean="0"/>
              <a:t>metodom</a:t>
            </a:r>
            <a:r>
              <a:rPr lang="en-GB" sz="1400" dirty="0" smtClean="0"/>
              <a:t> quicksort .</a:t>
            </a:r>
            <a:endParaRPr lang="en-GB" sz="1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0" y="4276974"/>
            <a:ext cx="3931158" cy="207937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3794333"/>
            <a:ext cx="5731510" cy="28086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1080978"/>
            <a:ext cx="5731510" cy="27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ZAKLJUČAK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1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HVALA NA PAŽNJI!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952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b="0" dirty="0" smtClean="0">
                <a:latin typeface="Calibri Light" panose="020F0302020204030204" pitchFamily="34" charset="0"/>
              </a:rPr>
              <a:t> </a:t>
            </a:r>
            <a:endParaRPr lang="en-US" b="0" dirty="0">
              <a:latin typeface="Calibri Light" panose="020F0302020204030204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Proces</a:t>
            </a:r>
            <a:r>
              <a:rPr lang="en-US" i="1" dirty="0" smtClean="0"/>
              <a:t> </a:t>
            </a:r>
            <a:r>
              <a:rPr lang="en-US" i="1" dirty="0" err="1" smtClean="0"/>
              <a:t>obrade</a:t>
            </a:r>
            <a:r>
              <a:rPr lang="en-US" i="1" dirty="0" smtClean="0"/>
              <a:t> </a:t>
            </a:r>
            <a:r>
              <a:rPr lang="en-US" i="1" dirty="0" err="1" smtClean="0"/>
              <a:t>upita</a:t>
            </a:r>
            <a:r>
              <a:rPr lang="en-US" i="1" dirty="0" smtClean="0"/>
              <a:t> </a:t>
            </a:r>
            <a:r>
              <a:rPr lang="en-US" i="1" dirty="0" err="1" smtClean="0"/>
              <a:t>kod</a:t>
            </a:r>
            <a:r>
              <a:rPr lang="en-US" i="1" dirty="0" smtClean="0"/>
              <a:t> </a:t>
            </a:r>
            <a:r>
              <a:rPr lang="en-US" i="1" dirty="0" err="1" smtClean="0"/>
              <a:t>relacionih</a:t>
            </a:r>
            <a:r>
              <a:rPr lang="en-US" i="1" dirty="0" smtClean="0"/>
              <a:t> </a:t>
            </a:r>
            <a:r>
              <a:rPr lang="en-US" i="1" dirty="0" err="1" smtClean="0"/>
              <a:t>baza</a:t>
            </a:r>
            <a:r>
              <a:rPr lang="en-US" i="1" dirty="0" smtClean="0"/>
              <a:t> </a:t>
            </a:r>
            <a:r>
              <a:rPr lang="en-US" i="1" dirty="0" err="1" smtClean="0"/>
              <a:t>podataka</a:t>
            </a:r>
            <a:endParaRPr lang="en-US" i="1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475988"/>
            <a:ext cx="5475290" cy="323214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2"/>
              </a:buClr>
            </a:pPr>
            <a:r>
              <a:rPr lang="en-GB" sz="2000" dirty="0"/>
              <a:t>Obrada upita odnosi se na kompilaciju i izvršavanje specifikacije upita napisanih na deklarativnom jeziku </a:t>
            </a:r>
            <a:r>
              <a:rPr lang="en-GB" sz="2000" dirty="0" err="1"/>
              <a:t>baze</a:t>
            </a:r>
            <a:r>
              <a:rPr lang="en-GB" sz="2000" dirty="0"/>
              <a:t> </a:t>
            </a:r>
            <a:r>
              <a:rPr lang="en-GB" sz="2000" dirty="0" err="1" smtClean="0"/>
              <a:t>podataka</a:t>
            </a:r>
            <a:r>
              <a:rPr lang="en-GB" sz="2000" dirty="0" smtClean="0"/>
              <a:t>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 smtClean="0"/>
              <a:t>Parsiranje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prevod</a:t>
            </a:r>
            <a:r>
              <a:rPr lang="en-GB" sz="2000" dirty="0" smtClean="0"/>
              <a:t> </a:t>
            </a:r>
            <a:r>
              <a:rPr lang="en-GB" sz="2000" dirty="0" err="1" smtClean="0"/>
              <a:t>upita-Prevođenje</a:t>
            </a:r>
            <a:r>
              <a:rPr lang="en-GB" sz="2000" dirty="0" smtClean="0"/>
              <a:t> </a:t>
            </a:r>
            <a:r>
              <a:rPr lang="en-GB" sz="2000" dirty="0" err="1" smtClean="0"/>
              <a:t>upita</a:t>
            </a:r>
            <a:r>
              <a:rPr lang="en-GB" sz="2000" dirty="0" smtClean="0"/>
              <a:t> u </a:t>
            </a:r>
            <a:r>
              <a:rPr lang="en-GB" sz="2000" dirty="0" err="1" smtClean="0"/>
              <a:t>oblik</a:t>
            </a:r>
            <a:r>
              <a:rPr lang="en-GB" sz="2000" dirty="0" smtClean="0"/>
              <a:t> </a:t>
            </a:r>
            <a:r>
              <a:rPr lang="en-GB" sz="2000" dirty="0" err="1" smtClean="0"/>
              <a:t>koji</a:t>
            </a:r>
            <a:r>
              <a:rPr lang="en-GB" sz="2000" dirty="0" smtClean="0"/>
              <a:t> je </a:t>
            </a:r>
            <a:r>
              <a:rPr lang="en-GB" sz="2000" dirty="0" err="1" smtClean="0"/>
              <a:t>razumljiv</a:t>
            </a:r>
            <a:r>
              <a:rPr lang="en-GB" sz="2000" dirty="0" smtClean="0"/>
              <a:t> </a:t>
            </a:r>
            <a:r>
              <a:rPr lang="en-GB" sz="2000" dirty="0" err="1" smtClean="0"/>
              <a:t>mašini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obradu</a:t>
            </a:r>
            <a:r>
              <a:rPr lang="en-GB" sz="2000" dirty="0" smtClean="0"/>
              <a:t> </a:t>
            </a:r>
            <a:r>
              <a:rPr lang="en-GB" sz="2000" dirty="0" err="1" smtClean="0"/>
              <a:t>upita</a:t>
            </a:r>
            <a:r>
              <a:rPr lang="en-GB" sz="2000" dirty="0" smtClean="0"/>
              <a:t>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 smtClean="0"/>
              <a:t>Optimizacija</a:t>
            </a:r>
            <a:r>
              <a:rPr lang="en-GB" sz="2000" dirty="0" smtClean="0"/>
              <a:t> </a:t>
            </a:r>
            <a:r>
              <a:rPr lang="en-GB" sz="2000" dirty="0" err="1" smtClean="0"/>
              <a:t>upita-Primena</a:t>
            </a:r>
            <a:r>
              <a:rPr lang="en-GB" sz="2000" dirty="0" smtClean="0"/>
              <a:t> </a:t>
            </a:r>
            <a:r>
              <a:rPr lang="en-GB" sz="2000" dirty="0"/>
              <a:t>određenih pravila na interne strukture podataka upita kako bi transformisala ove strukture u </a:t>
            </a:r>
            <a:r>
              <a:rPr lang="en-GB" sz="2000" dirty="0" err="1" smtClean="0"/>
              <a:t>efikasnije</a:t>
            </a:r>
            <a:r>
              <a:rPr lang="en-GB" sz="2000" dirty="0" smtClean="0"/>
              <a:t> </a:t>
            </a:r>
            <a:r>
              <a:rPr lang="en-GB" sz="2000" dirty="0" err="1" smtClean="0"/>
              <a:t>reprezentacije</a:t>
            </a:r>
            <a:endParaRPr lang="en-GB" sz="2000" dirty="0" smtClean="0"/>
          </a:p>
          <a:p>
            <a:pPr marL="457200" lvl="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/>
              <a:t>Evaluacija</a:t>
            </a:r>
            <a:r>
              <a:rPr lang="en-GB" sz="2000" dirty="0"/>
              <a:t> </a:t>
            </a:r>
            <a:r>
              <a:rPr lang="en-GB" sz="2000" dirty="0" err="1" smtClean="0"/>
              <a:t>upita-Izbor</a:t>
            </a:r>
            <a:r>
              <a:rPr lang="en-GB" sz="2000" dirty="0" smtClean="0"/>
              <a:t> </a:t>
            </a:r>
            <a:r>
              <a:rPr lang="en-GB" sz="2000" dirty="0"/>
              <a:t>najboljeg plana evaluacije koji je generisao optimizator i njegovo izvršenje.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endParaRPr lang="en-GB" sz="2000" dirty="0" smtClean="0"/>
          </a:p>
          <a:p>
            <a:pPr>
              <a:buClr>
                <a:schemeClr val="accent2"/>
              </a:buClr>
            </a:pPr>
            <a:endParaRPr lang="en-US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1525898"/>
            <a:ext cx="5475600" cy="781188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Obrada</a:t>
            </a:r>
            <a:r>
              <a:rPr lang="en-US" i="1" dirty="0" smtClean="0"/>
              <a:t> </a:t>
            </a:r>
            <a:r>
              <a:rPr lang="en-US" i="1" dirty="0" err="1" smtClean="0"/>
              <a:t>upita</a:t>
            </a:r>
            <a:r>
              <a:rPr lang="en-US" i="1" dirty="0" smtClean="0"/>
              <a:t> </a:t>
            </a:r>
            <a:r>
              <a:rPr lang="en-US" i="1" dirty="0" err="1" smtClean="0"/>
              <a:t>koji</a:t>
            </a:r>
            <a:r>
              <a:rPr lang="en-US" i="1" dirty="0" smtClean="0"/>
              <a:t> </a:t>
            </a:r>
            <a:r>
              <a:rPr lang="en-US" i="1" dirty="0" err="1" smtClean="0"/>
              <a:t>vrši</a:t>
            </a:r>
            <a:r>
              <a:rPr lang="en-US" i="1" dirty="0" smtClean="0"/>
              <a:t> </a:t>
            </a:r>
            <a:r>
              <a:rPr lang="en-US" i="1" dirty="0" err="1" smtClean="0"/>
              <a:t>spajanje</a:t>
            </a:r>
            <a:r>
              <a:rPr lang="en-US" i="1" dirty="0" smtClean="0"/>
              <a:t> </a:t>
            </a:r>
            <a:r>
              <a:rPr lang="en-US" i="1" dirty="0" err="1" smtClean="0"/>
              <a:t>tabela</a:t>
            </a:r>
            <a:endParaRPr lang="en-US" i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3625" y="2407512"/>
            <a:ext cx="547560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err="1" smtClean="0"/>
              <a:t>Načini</a:t>
            </a:r>
            <a:r>
              <a:rPr lang="en-US" dirty="0" smtClean="0"/>
              <a:t> </a:t>
            </a:r>
            <a:r>
              <a:rPr lang="en-US" dirty="0" err="1" smtClean="0"/>
              <a:t>spajanja:operatori</a:t>
            </a:r>
            <a:r>
              <a:rPr lang="en-US" dirty="0" smtClean="0"/>
              <a:t> </a:t>
            </a:r>
            <a:r>
              <a:rPr lang="en-US" dirty="0" err="1" smtClean="0"/>
              <a:t>spajanja</a:t>
            </a:r>
            <a:r>
              <a:rPr lang="en-US" dirty="0" smtClean="0"/>
              <a:t>,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unije</a:t>
            </a:r>
            <a:r>
              <a:rPr lang="en-US" dirty="0" smtClean="0"/>
              <a:t>, </a:t>
            </a:r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podupita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  <a:r>
              <a:rPr lang="en-US" dirty="0" err="1" smtClean="0"/>
              <a:t>različitih</a:t>
            </a:r>
            <a:r>
              <a:rPr lang="en-US" dirty="0" smtClean="0"/>
              <a:t> </a:t>
            </a:r>
            <a:r>
              <a:rPr lang="en-US" dirty="0" err="1" smtClean="0"/>
              <a:t>konkstrukcija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spajanja:Nested</a:t>
            </a:r>
            <a:r>
              <a:rPr lang="en-US" dirty="0" smtClean="0"/>
              <a:t> Loop Join, Sort-Merge Join, Hash </a:t>
            </a:r>
            <a:r>
              <a:rPr lang="en-US" dirty="0" err="1" smtClean="0"/>
              <a:t>Join,Adaptive</a:t>
            </a:r>
            <a:r>
              <a:rPr lang="en-US" dirty="0" smtClean="0"/>
              <a:t> Join.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92" y="2534560"/>
            <a:ext cx="4911633" cy="1789855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PostgreSQL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baza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podataka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r>
              <a:rPr lang="en-GB" sz="2000" i="1" dirty="0" err="1"/>
              <a:t>M</a:t>
            </a:r>
            <a:r>
              <a:rPr lang="en-GB" sz="2000" i="1" dirty="0" err="1" smtClean="0"/>
              <a:t>oćan</a:t>
            </a:r>
            <a:r>
              <a:rPr lang="en-GB" sz="2000" i="1" dirty="0" smtClean="0"/>
              <a:t> </a:t>
            </a:r>
            <a:r>
              <a:rPr lang="en-GB" sz="2000" i="1" dirty="0" err="1"/>
              <a:t>sistem</a:t>
            </a:r>
            <a:r>
              <a:rPr lang="en-GB" sz="2000" i="1" dirty="0"/>
              <a:t> </a:t>
            </a:r>
            <a:r>
              <a:rPr lang="en-GB" sz="2000" i="1" dirty="0" err="1"/>
              <a:t>otvorenog</a:t>
            </a:r>
            <a:r>
              <a:rPr lang="en-GB" sz="2000" i="1" dirty="0"/>
              <a:t> </a:t>
            </a:r>
            <a:r>
              <a:rPr lang="en-GB" sz="2000" i="1" dirty="0" err="1"/>
              <a:t>koda</a:t>
            </a:r>
            <a:r>
              <a:rPr lang="en-GB" sz="2000" i="1" dirty="0"/>
              <a:t> </a:t>
            </a:r>
            <a:r>
              <a:rPr lang="en-GB" sz="2000" i="1" dirty="0" err="1"/>
              <a:t>za</a:t>
            </a:r>
            <a:r>
              <a:rPr lang="en-GB" sz="2000" i="1" dirty="0"/>
              <a:t> </a:t>
            </a:r>
            <a:r>
              <a:rPr lang="en-GB" sz="2000" i="1" dirty="0" err="1"/>
              <a:t>upravljanje</a:t>
            </a:r>
            <a:r>
              <a:rPr lang="en-GB" sz="2000" i="1" dirty="0"/>
              <a:t> </a:t>
            </a:r>
            <a:r>
              <a:rPr lang="en-GB" sz="2000" i="1" dirty="0" err="1"/>
              <a:t>objektno-relacionim</a:t>
            </a:r>
            <a:r>
              <a:rPr lang="en-GB" sz="2000" i="1" dirty="0"/>
              <a:t> </a:t>
            </a:r>
            <a:r>
              <a:rPr lang="en-GB" sz="2000" i="1" dirty="0" err="1"/>
              <a:t>bazama</a:t>
            </a:r>
            <a:r>
              <a:rPr lang="en-GB" sz="2000" i="1" dirty="0"/>
              <a:t> </a:t>
            </a:r>
            <a:r>
              <a:rPr lang="en-GB" sz="2000" i="1" dirty="0" err="1"/>
              <a:t>podataka</a:t>
            </a:r>
            <a:r>
              <a:rPr lang="en-GB" sz="2000" i="1" dirty="0"/>
              <a:t> </a:t>
            </a:r>
            <a:r>
              <a:rPr lang="en-GB" sz="2000" i="1" dirty="0" err="1"/>
              <a:t>koji</a:t>
            </a:r>
            <a:r>
              <a:rPr lang="en-GB" sz="2000" i="1" dirty="0"/>
              <a:t> </a:t>
            </a:r>
            <a:r>
              <a:rPr lang="en-GB" sz="2000" i="1" dirty="0" err="1"/>
              <a:t>koristi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proširuje</a:t>
            </a:r>
            <a:r>
              <a:rPr lang="en-GB" sz="2000" i="1" dirty="0"/>
              <a:t> SQL </a:t>
            </a:r>
            <a:r>
              <a:rPr lang="en-GB" sz="2000" i="1" dirty="0" err="1"/>
              <a:t>jezik</a:t>
            </a:r>
            <a:r>
              <a:rPr lang="en-GB" sz="2000" i="1" dirty="0"/>
              <a:t> u </a:t>
            </a:r>
            <a:r>
              <a:rPr lang="en-GB" sz="2000" i="1" dirty="0" err="1"/>
              <a:t>kombinaciji</a:t>
            </a:r>
            <a:r>
              <a:rPr lang="en-GB" sz="2000" i="1" dirty="0"/>
              <a:t> </a:t>
            </a:r>
            <a:r>
              <a:rPr lang="en-GB" sz="2000" i="1" dirty="0" err="1"/>
              <a:t>sa</a:t>
            </a:r>
            <a:r>
              <a:rPr lang="en-GB" sz="2000" i="1" dirty="0"/>
              <a:t> </a:t>
            </a:r>
            <a:r>
              <a:rPr lang="en-GB" sz="2000" i="1" dirty="0" err="1"/>
              <a:t>mnogim</a:t>
            </a:r>
            <a:r>
              <a:rPr lang="en-GB" sz="2000" i="1" dirty="0"/>
              <a:t> </a:t>
            </a:r>
            <a:r>
              <a:rPr lang="en-GB" sz="2000" i="1" dirty="0" err="1"/>
              <a:t>funckijama</a:t>
            </a:r>
            <a:r>
              <a:rPr lang="en-GB" sz="2000" i="1" dirty="0"/>
              <a:t> </a:t>
            </a:r>
            <a:r>
              <a:rPr lang="en-GB" sz="2000" i="1" dirty="0" err="1"/>
              <a:t>koje</a:t>
            </a:r>
            <a:r>
              <a:rPr lang="en-GB" sz="2000" i="1" dirty="0"/>
              <a:t> </a:t>
            </a:r>
            <a:r>
              <a:rPr lang="en-GB" sz="2000" i="1" dirty="0" err="1"/>
              <a:t>bezbedno</a:t>
            </a:r>
            <a:r>
              <a:rPr lang="en-GB" sz="2000" i="1" dirty="0"/>
              <a:t> </a:t>
            </a:r>
            <a:r>
              <a:rPr lang="en-GB" sz="2000" i="1" dirty="0" err="1"/>
              <a:t>skladište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skaliraju</a:t>
            </a:r>
            <a:r>
              <a:rPr lang="en-GB" sz="2000" i="1" dirty="0"/>
              <a:t> </a:t>
            </a:r>
            <a:r>
              <a:rPr lang="en-GB" sz="2000" i="1" dirty="0" err="1"/>
              <a:t>najkomplikovanija</a:t>
            </a:r>
            <a:r>
              <a:rPr lang="en-GB" sz="2000" i="1" dirty="0"/>
              <a:t> </a:t>
            </a:r>
            <a:r>
              <a:rPr lang="en-GB" sz="2000" i="1" dirty="0" err="1"/>
              <a:t>radna</a:t>
            </a:r>
            <a:r>
              <a:rPr lang="en-GB" sz="2000" i="1" dirty="0"/>
              <a:t> </a:t>
            </a:r>
            <a:r>
              <a:rPr lang="en-GB" sz="2000" i="1" dirty="0" err="1"/>
              <a:t>opterećenja</a:t>
            </a:r>
            <a:r>
              <a:rPr lang="en-GB" sz="2000" i="1" dirty="0"/>
              <a:t> </a:t>
            </a:r>
            <a:r>
              <a:rPr lang="en-GB" sz="2000" i="1" dirty="0" err="1"/>
              <a:t>podataka</a:t>
            </a: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97143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36" y="2487614"/>
            <a:ext cx="4942829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asnovana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-server </a:t>
            </a:r>
            <a:r>
              <a:rPr lang="en-US" dirty="0" err="1" smtClean="0"/>
              <a:t>modelu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Različiti</a:t>
            </a:r>
            <a:r>
              <a:rPr lang="en-US" dirty="0" smtClean="0"/>
              <a:t> </a:t>
            </a:r>
            <a:r>
              <a:rPr lang="en-US" dirty="0" err="1" smtClean="0"/>
              <a:t>procesi:Procesi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r>
              <a:rPr lang="en-US" dirty="0" smtClean="0"/>
              <a:t>, backend </a:t>
            </a:r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pozadine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Koristi</a:t>
            </a:r>
            <a:r>
              <a:rPr lang="en-US" dirty="0" smtClean="0"/>
              <a:t> 2 </a:t>
            </a:r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memorije:lokalnu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deljenu</a:t>
            </a:r>
            <a:r>
              <a:rPr lang="en-US" dirty="0" smtClean="0"/>
              <a:t> </a:t>
            </a:r>
            <a:r>
              <a:rPr lang="en-US" dirty="0" err="1" smtClean="0"/>
              <a:t>memoriju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Fizička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3" y="2085174"/>
            <a:ext cx="5569211" cy="3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92" y="2534560"/>
            <a:ext cx="4911633" cy="1789855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Obrada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upita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kod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PostgreSQL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baza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podataka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7" r="19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4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 smtClean="0"/>
              <a:t>Obrada</a:t>
            </a:r>
            <a:r>
              <a:rPr lang="en-US" b="0" dirty="0" smtClean="0"/>
              <a:t> </a:t>
            </a:r>
            <a:r>
              <a:rPr lang="en-US" b="0" dirty="0" err="1" smtClean="0"/>
              <a:t>upita</a:t>
            </a:r>
            <a:r>
              <a:rPr lang="en-US" b="0" dirty="0" smtClean="0"/>
              <a:t> </a:t>
            </a:r>
            <a:r>
              <a:rPr lang="en-US" b="0" dirty="0" err="1" smtClean="0"/>
              <a:t>kod</a:t>
            </a:r>
            <a:r>
              <a:rPr lang="en-US" b="0" dirty="0" smtClean="0"/>
              <a:t> </a:t>
            </a:r>
            <a:r>
              <a:rPr lang="en-US" b="0" dirty="0" err="1" smtClean="0"/>
              <a:t>PostgreSQL</a:t>
            </a:r>
            <a:r>
              <a:rPr lang="en-US" b="0" dirty="0" smtClean="0"/>
              <a:t> </a:t>
            </a:r>
            <a:r>
              <a:rPr lang="en-US" b="0" dirty="0" err="1" smtClean="0"/>
              <a:t>baze</a:t>
            </a:r>
            <a:r>
              <a:rPr lang="en-US" b="0" dirty="0" smtClean="0"/>
              <a:t> </a:t>
            </a:r>
            <a:r>
              <a:rPr lang="en-US" b="0" dirty="0" err="1" smtClean="0"/>
              <a:t>podataka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8" y="2718687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Sastoji</a:t>
            </a:r>
            <a:r>
              <a:rPr lang="en-US" dirty="0" smtClean="0"/>
              <a:t> se </a:t>
            </a:r>
            <a:r>
              <a:rPr lang="en-US" dirty="0" err="1" smtClean="0"/>
              <a:t>iz</a:t>
            </a:r>
            <a:r>
              <a:rPr lang="en-US" dirty="0" smtClean="0"/>
              <a:t> pet </a:t>
            </a:r>
            <a:r>
              <a:rPr lang="en-US" dirty="0" err="1" smtClean="0"/>
              <a:t>koraka</a:t>
            </a:r>
            <a:r>
              <a:rPr lang="en-US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Analizator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Rewriter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Planer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Executor(</a:t>
            </a:r>
            <a:r>
              <a:rPr lang="en-US" dirty="0" err="1" smtClean="0"/>
              <a:t>Izvršilac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04" y="2356547"/>
            <a:ext cx="4221622" cy="35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-a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1563880"/>
            <a:ext cx="5475290" cy="4554345"/>
          </a:xfrm>
        </p:spPr>
        <p:txBody>
          <a:bodyPr/>
          <a:lstStyle/>
          <a:p>
            <a:r>
              <a:rPr lang="en-GB" dirty="0" smtClean="0"/>
              <a:t>Parser: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1563880"/>
            <a:ext cx="5475600" cy="4554345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pogleda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1" y="2208716"/>
            <a:ext cx="5731510" cy="49212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2" y="3017662"/>
            <a:ext cx="5499628" cy="1579975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64" y="1981772"/>
            <a:ext cx="4922520" cy="185928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14" y="4192771"/>
            <a:ext cx="494411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1120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Obrada upita kod PostgreSQL baze podataka</vt:lpstr>
      <vt:lpstr>PowerPoint Presentation</vt:lpstr>
      <vt:lpstr>Obrada upita kod relacionih baza podataka </vt:lpstr>
      <vt:lpstr>Obrada upita kod relacionih baza podataka</vt:lpstr>
      <vt:lpstr>PostgreSQL baza podataka Moćan sistem otvorenog koda za upravljanje objektno-relacionim bazama podataka koji koristi i proširuje SQL jezik u kombinaciji sa mnogim funckijama koje bezbedno skladište i skaliraju najkomplikovanija radna opterećenja podataka</vt:lpstr>
      <vt:lpstr>Arhitektura PostgreSQL baze podataka</vt:lpstr>
      <vt:lpstr>Obrada upita kod PostgreSQL baza podataka </vt:lpstr>
      <vt:lpstr>Obrada upita kod PostgreSQL baze podataka</vt:lpstr>
      <vt:lpstr>Obrada upita kod PostgreSQL-a</vt:lpstr>
      <vt:lpstr>Upiti koji se koriste prilikom spajanja tabela   * Načini spajanja tabela   * Metode spajanja tabela   * Kreiranja I obrada upita koji vrše spajanje tabela </vt:lpstr>
      <vt:lpstr>Načini spajanja tabela</vt:lpstr>
      <vt:lpstr>Načini spajanja tabela</vt:lpstr>
      <vt:lpstr>Metode spajanja tabela</vt:lpstr>
      <vt:lpstr>Metode spajanja tabela</vt:lpstr>
      <vt:lpstr>Kreiranje i obrada upita koji se koriste prilikom spajanja tabela</vt:lpstr>
      <vt:lpstr>Kreiranje i obrada upita koji vrši unakrsno spajanje(CROSS JOIN)</vt:lpstr>
      <vt:lpstr>Kreiranje i obrada upita koji vrši unutrašnje spajanje(INNER JOIN)</vt:lpstr>
      <vt:lpstr>Kreiranje i obrada upita koji vrši levo spoljašnje spajanje(LEFT OUTER JOIN)</vt:lpstr>
      <vt:lpstr>Kreiranje i obrada upita koji vrši desno spoljašnje spajanje(RIGHT OUTER JOIN)</vt:lpstr>
      <vt:lpstr>Kreiranje i obrada upita koji vrši potpuno spoljašnje spajanje(FULL OUTER JOIN)</vt:lpstr>
      <vt:lpstr>Kreiranje i obrada upita koji koristi UNION operator za spajanje tabela</vt:lpstr>
      <vt:lpstr>Kreiranje i obrada podupita koji vrši spajanje tabela</vt:lpstr>
      <vt:lpstr>Kreiranje i obrada upita koji vrši spajanje tri tabele </vt:lpstr>
      <vt:lpstr>ZAKLJUČAK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2024-04-17T11:45:23Z</dcterms:created>
  <dcterms:modified xsi:type="dcterms:W3CDTF">2024-04-21T15:28:33Z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