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9" r:id="rId3"/>
    <p:sldId id="275" r:id="rId4"/>
    <p:sldId id="276" r:id="rId5"/>
    <p:sldId id="291" r:id="rId6"/>
    <p:sldId id="277" r:id="rId7"/>
    <p:sldId id="264" r:id="rId8"/>
    <p:sldId id="278" r:id="rId9"/>
    <p:sldId id="263" r:id="rId10"/>
    <p:sldId id="279" r:id="rId11"/>
    <p:sldId id="280" r:id="rId12"/>
    <p:sldId id="281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19" autoAdjust="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67824-9AD2-418A-8F1D-82A211D30BE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4BF38-CB47-4006-8567-FF04F64D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94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C0B3-4081-8D4A-BD33-D1DF821232F0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030EB-2AC2-2A40-8A6B-96C13BD33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6DF2EA-AD82-1E46-9A34-8AFEDB2895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E5934E-9330-5D4B-A338-4096DBA0E07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00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E3C39B-D382-2A44-BB91-B09C04AC5B9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965" y="1294805"/>
            <a:ext cx="6486071" cy="3153668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2" tIns="45716" rIns="91432" bIns="45716">
            <a:normAutofit/>
          </a:bodyPr>
          <a:lstStyle/>
          <a:p>
            <a:pPr>
              <a:spcBef>
                <a:spcPts val="1999"/>
              </a:spcBef>
              <a:buClr>
                <a:srgbClr val="6FB7D7"/>
              </a:buClr>
              <a:buSzPct val="110000"/>
              <a:buFont typeface="Wingdings 2" pitchFamily="18" charset="2"/>
              <a:buNone/>
            </a:pPr>
            <a:endParaRPr lang="en-US" sz="320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0"/>
            <a:ext cx="6498158" cy="1724867"/>
          </a:xfrm>
        </p:spPr>
        <p:txBody>
          <a:bodyPr rtlCol="0">
            <a:noAutofit/>
          </a:bodyPr>
          <a:lstStyle>
            <a:lvl1pPr marL="0" indent="0" algn="ctr" defTabSz="91431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3299013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1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34A6E7E-56B7-6E43-9E2B-364F054E41F5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4079545" cy="1162050"/>
          </a:xfrm>
        </p:spPr>
        <p:txBody>
          <a:bodyPr/>
          <a:lstStyle>
            <a:lvl1pPr algn="ctr">
              <a:defRPr sz="3600" b="0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imes New Roman"/>
                <a:cs typeface="Times New Roman"/>
              </a:defRPr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1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34A6E7E-56B7-6E43-9E2B-364F054E41F5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30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6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8822" y="108645"/>
            <a:ext cx="8043333" cy="133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822" y="1599903"/>
            <a:ext cx="804333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6" descr="wiley_logo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250" y="6247805"/>
            <a:ext cx="361345" cy="48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838200" y="6248400"/>
            <a:ext cx="696115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cs typeface="Times New Roman"/>
              </a:rPr>
              <a:t>PowerPoint Presentation for Dennis, Wixom, &amp; Tegarden </a:t>
            </a:r>
            <a:r>
              <a:rPr lang="en-US" sz="1100" i="1" dirty="0">
                <a:latin typeface="Times New Roman"/>
                <a:cs typeface="Times New Roman"/>
              </a:rPr>
              <a:t>Systems Analysis and Design with UML, 5th Edition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Times New Roman"/>
                <a:cs typeface="Times New Roman"/>
              </a:rPr>
              <a:t>Copyright © 2015 John Wiley &amp; Sons,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Times New Roman"/>
          <a:ea typeface="ＭＳ Ｐゴシック" pitchFamily="-107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5pPr>
      <a:lvl6pPr marL="457159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14318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37147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82863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8375" indent="-348375" algn="l" rtl="0" eaLnBrk="1" fontAlgn="base" hangingPunct="1">
        <a:spcBef>
          <a:spcPts val="1999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1pPr>
      <a:lvl2pPr marL="684737" indent="-336362" algn="l" rtl="0" eaLnBrk="1" fontAlgn="base" hangingPunct="1">
        <a:spcBef>
          <a:spcPts val="60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2pPr>
      <a:lvl3pPr marL="967041" indent="-282304" algn="l" rtl="0" eaLnBrk="1" fontAlgn="base" hangingPunct="1">
        <a:spcBef>
          <a:spcPts val="60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3pPr>
      <a:lvl4pPr marL="1262860" indent="-294317" algn="l" rtl="0" eaLnBrk="1" fontAlgn="base" hangingPunct="1">
        <a:spcBef>
          <a:spcPts val="60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4pPr>
      <a:lvl5pPr marL="1545164" indent="-282304" algn="l" rtl="0" eaLnBrk="1" fontAlgn="base" hangingPunct="1">
        <a:spcBef>
          <a:spcPts val="60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1529540" y="1586430"/>
            <a:ext cx="6084917" cy="153777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a typeface="ＭＳ Ｐゴシック" charset="-128"/>
                <a:cs typeface="ＭＳ Ｐゴシック" charset="-128"/>
              </a:rPr>
              <a:t>Requirements Determination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analysis</a:t>
            </a:r>
          </a:p>
          <a:p>
            <a:pPr lvl="1"/>
            <a:r>
              <a:rPr lang="en-US" dirty="0"/>
              <a:t>Ask users to identify problems with the current system</a:t>
            </a:r>
          </a:p>
          <a:p>
            <a:pPr lvl="1"/>
            <a:r>
              <a:rPr lang="en-US" dirty="0"/>
              <a:t>Ask users how they would solve these problems</a:t>
            </a:r>
          </a:p>
          <a:p>
            <a:pPr lvl="1"/>
            <a:r>
              <a:rPr lang="en-US" dirty="0"/>
              <a:t>Good for improving efficiency or ease-of-use</a:t>
            </a:r>
          </a:p>
          <a:p>
            <a:r>
              <a:rPr lang="en-US" dirty="0"/>
              <a:t>Root cause analysis</a:t>
            </a:r>
          </a:p>
          <a:p>
            <a:pPr lvl="1"/>
            <a:r>
              <a:rPr lang="en-US" dirty="0"/>
              <a:t>Focus is on the cause of a problem, not its solution</a:t>
            </a:r>
          </a:p>
          <a:p>
            <a:pPr lvl="1"/>
            <a:r>
              <a:rPr lang="en-US" dirty="0"/>
              <a:t>Create a prioritized list of problems</a:t>
            </a:r>
          </a:p>
          <a:p>
            <a:pPr lvl="1"/>
            <a:r>
              <a:rPr lang="en-US" dirty="0"/>
              <a:t>Try to determine their causes</a:t>
            </a:r>
          </a:p>
          <a:p>
            <a:pPr lvl="1"/>
            <a:r>
              <a:rPr lang="en-US" dirty="0"/>
              <a:t>Once the causes are known, solutions can be developed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21" y="1291099"/>
            <a:ext cx="8751330" cy="4640825"/>
          </a:xfrm>
        </p:spPr>
        <p:txBody>
          <a:bodyPr/>
          <a:lstStyle/>
          <a:p>
            <a:r>
              <a:rPr lang="en-US" dirty="0"/>
              <a:t>Duration analysis</a:t>
            </a:r>
          </a:p>
          <a:p>
            <a:pPr lvl="1"/>
            <a:r>
              <a:rPr lang="en-US" sz="2000" dirty="0"/>
              <a:t>Determine the time required to complete each step in a business process</a:t>
            </a:r>
          </a:p>
          <a:p>
            <a:pPr lvl="1"/>
            <a:r>
              <a:rPr lang="en-US" sz="2000" dirty="0"/>
              <a:t>Compare this to the total time required for the entire process</a:t>
            </a:r>
          </a:p>
          <a:p>
            <a:pPr lvl="1"/>
            <a:r>
              <a:rPr lang="en-US" sz="2000" dirty="0"/>
              <a:t>Large differences suggest problems that might be solved by:</a:t>
            </a:r>
          </a:p>
          <a:p>
            <a:pPr lvl="2"/>
            <a:r>
              <a:rPr lang="en-US" dirty="0"/>
              <a:t>Integrating some steps together</a:t>
            </a:r>
          </a:p>
          <a:p>
            <a:pPr lvl="2"/>
            <a:r>
              <a:rPr lang="en-US" dirty="0"/>
              <a:t>Performing some steps simultaneously (in parallel)</a:t>
            </a:r>
          </a:p>
          <a:p>
            <a:r>
              <a:rPr lang="en-US" dirty="0"/>
              <a:t>Activity-based costing </a:t>
            </a:r>
          </a:p>
          <a:p>
            <a:pPr lvl="1"/>
            <a:r>
              <a:rPr lang="en-US" sz="2000" dirty="0"/>
              <a:t>Same as duration analysis but applied to costs</a:t>
            </a:r>
          </a:p>
          <a:p>
            <a:r>
              <a:rPr lang="en-US" dirty="0"/>
              <a:t>Informal benchmarking</a:t>
            </a:r>
          </a:p>
          <a:p>
            <a:pPr lvl="1"/>
            <a:r>
              <a:rPr lang="en-US" sz="2000" dirty="0"/>
              <a:t>Analyzes similar processes in other successful organizations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Strategies(Cont.)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Outcome analysis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What does the customer want in the end?</a:t>
            </a:r>
          </a:p>
          <a:p>
            <a:pPr>
              <a:spcBef>
                <a:spcPts val="600"/>
              </a:spcBef>
            </a:pPr>
            <a:r>
              <a:rPr lang="en-US" dirty="0"/>
              <a:t>Technology analysis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Apply new technologies to business processes &amp; identify benefits</a:t>
            </a:r>
          </a:p>
          <a:p>
            <a:pPr>
              <a:spcBef>
                <a:spcPts val="600"/>
              </a:spcBef>
            </a:pPr>
            <a:r>
              <a:rPr lang="en-US" dirty="0"/>
              <a:t>Activity elimination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Eliminate each activity in a business process in a “force-fit” exercise</a:t>
            </a:r>
          </a:p>
          <a:p>
            <a:pPr lvl="1">
              <a:spcBef>
                <a:spcPts val="600"/>
              </a:spcBef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Strategies(Cont.)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1160757"/>
          </a:xfrm>
        </p:spPr>
        <p:txBody>
          <a:bodyPr/>
          <a:lstStyle/>
          <a:p>
            <a:r>
              <a:rPr lang="en-US" dirty="0"/>
              <a:t>The System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513839"/>
            <a:ext cx="8043333" cy="4488925"/>
          </a:xfrm>
        </p:spPr>
        <p:txBody>
          <a:bodyPr/>
          <a:lstStyle/>
          <a:p>
            <a:r>
              <a:rPr lang="en-US" dirty="0"/>
              <a:t>Combines all material created in planning &amp; analysis</a:t>
            </a:r>
          </a:p>
          <a:p>
            <a:pPr>
              <a:spcBef>
                <a:spcPts val="600"/>
              </a:spcBef>
            </a:pPr>
            <a:r>
              <a:rPr lang="en-US" dirty="0"/>
              <a:t>Included sections: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Executive summary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Provides all critical information is summary form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Helps busy executives determine which sections they need to read in more detail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system request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</a:t>
            </a:r>
            <a:r>
              <a:rPr lang="en-US" dirty="0" err="1"/>
              <a:t>workplan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The feasibility analysis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requirements definition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Current models of the system (expected to evolve)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48822" y="13395"/>
            <a:ext cx="8043333" cy="1336477"/>
          </a:xfrm>
        </p:spPr>
        <p:txBody>
          <a:bodyPr/>
          <a:lstStyle/>
          <a:p>
            <a:pPr eaLnBrk="1" hangingPunct="1"/>
            <a:r>
              <a:rPr lang="en-US" dirty="0"/>
              <a:t>Introduction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48822" y="1393528"/>
            <a:ext cx="8043333" cy="4553471"/>
          </a:xfrm>
        </p:spPr>
        <p:txBody>
          <a:bodyPr/>
          <a:lstStyle/>
          <a:p>
            <a:pPr eaLnBrk="1" hangingPunct="1"/>
            <a:r>
              <a:rPr lang="en-US" dirty="0"/>
              <a:t>The systems development process transforms the existing (as is) system into the proposed (to be) system</a:t>
            </a:r>
          </a:p>
          <a:p>
            <a:pPr eaLnBrk="1" hangingPunct="1"/>
            <a:r>
              <a:rPr lang="en-US" dirty="0"/>
              <a:t>Requirements determination</a:t>
            </a:r>
          </a:p>
          <a:p>
            <a:pPr lvl="1" eaLnBrk="1" hangingPunct="1"/>
            <a:r>
              <a:rPr lang="en-US" dirty="0"/>
              <a:t>The single most critical step of the entire SDLC</a:t>
            </a:r>
          </a:p>
          <a:p>
            <a:pPr lvl="1" eaLnBrk="1" hangingPunct="1"/>
            <a:r>
              <a:rPr lang="en-US" dirty="0"/>
              <a:t>Changes can be made easily in this stage</a:t>
            </a:r>
          </a:p>
          <a:p>
            <a:pPr lvl="1" eaLnBrk="1" hangingPunct="1"/>
            <a:r>
              <a:rPr lang="en-US" dirty="0"/>
              <a:t>Most (&gt;50%) system failures are due to problems with requirements</a:t>
            </a:r>
          </a:p>
          <a:p>
            <a:pPr lvl="1" eaLnBrk="1" hangingPunct="1"/>
            <a:r>
              <a:rPr lang="en-US" dirty="0"/>
              <a:t>The iterative process of OOSAD is effective because:</a:t>
            </a:r>
          </a:p>
          <a:p>
            <a:pPr lvl="2"/>
            <a:r>
              <a:rPr lang="en-US" dirty="0"/>
              <a:t>Small batches of requirements can be identified and implemented incrementally </a:t>
            </a:r>
          </a:p>
          <a:p>
            <a:pPr lvl="2"/>
            <a:r>
              <a:rPr lang="en-US" dirty="0"/>
              <a:t>The system will evolve over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235645"/>
            <a:ext cx="8043333" cy="1117727"/>
          </a:xfrm>
        </p:spPr>
        <p:txBody>
          <a:bodyPr/>
          <a:lstStyle/>
          <a:p>
            <a:r>
              <a:rPr lang="en-US" dirty="0"/>
              <a:t>Requirements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488778"/>
            <a:ext cx="8043333" cy="4344293"/>
          </a:xfrm>
        </p:spPr>
        <p:txBody>
          <a:bodyPr/>
          <a:lstStyle/>
          <a:p>
            <a:r>
              <a:rPr lang="en-US" dirty="0"/>
              <a:t>Purpose: to convert high level business requirements (from the system request) into detailed requirements that can be used as inputs for creating models</a:t>
            </a:r>
          </a:p>
          <a:p>
            <a:pPr>
              <a:spcBef>
                <a:spcPts val="600"/>
              </a:spcBef>
            </a:pPr>
            <a:r>
              <a:rPr lang="en-US" dirty="0"/>
              <a:t>What is a requirement?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statement of what the system must do or a characteristic it must have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Will later evolve into a technical description of how the system will be implemented</a:t>
            </a:r>
          </a:p>
          <a:p>
            <a:pPr>
              <a:spcBef>
                <a:spcPts val="600"/>
              </a:spcBef>
            </a:pPr>
            <a:r>
              <a:rPr lang="en-US" dirty="0"/>
              <a:t>Types: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Functional: relates to a process or data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Non-functional: relates to performance or usability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&amp; non-functional requirements listed in outline format</a:t>
            </a:r>
          </a:p>
          <a:p>
            <a:pPr>
              <a:spcBef>
                <a:spcPts val="600"/>
              </a:spcBef>
            </a:pPr>
            <a:r>
              <a:rPr lang="en-US" dirty="0"/>
              <a:t>May be prioritized</a:t>
            </a:r>
          </a:p>
          <a:p>
            <a:pPr>
              <a:spcBef>
                <a:spcPts val="600"/>
              </a:spcBef>
            </a:pPr>
            <a:r>
              <a:rPr lang="en-US" dirty="0"/>
              <a:t>Provides information needed in subsequent workflows</a:t>
            </a:r>
          </a:p>
          <a:p>
            <a:pPr>
              <a:spcBef>
                <a:spcPts val="600"/>
              </a:spcBef>
            </a:pPr>
            <a:r>
              <a:rPr lang="en-US" dirty="0"/>
              <a:t>Defines the scope of the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58" y="147484"/>
            <a:ext cx="8937523" cy="727588"/>
          </a:xfrm>
        </p:spPr>
        <p:txBody>
          <a:bodyPr/>
          <a:lstStyle/>
          <a:p>
            <a:r>
              <a:rPr lang="en-US" sz="4000" dirty="0"/>
              <a:t>Sample of Requirements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511" t="27320" r="29086" b="9569"/>
          <a:stretch/>
        </p:blipFill>
        <p:spPr>
          <a:xfrm>
            <a:off x="1603073" y="875071"/>
            <a:ext cx="6164411" cy="53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8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796527"/>
            <a:ext cx="8043333" cy="4147669"/>
          </a:xfrm>
        </p:spPr>
        <p:txBody>
          <a:bodyPr/>
          <a:lstStyle/>
          <a:p>
            <a:r>
              <a:rPr lang="en-US" dirty="0"/>
              <a:t>Business &amp; IT personnel need to collaborate</a:t>
            </a:r>
          </a:p>
          <a:p>
            <a:pPr>
              <a:spcBef>
                <a:spcPts val="600"/>
              </a:spcBef>
            </a:pPr>
            <a:r>
              <a:rPr lang="en-US" dirty="0"/>
              <a:t>Strategies for problem analysis: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Root cause analysis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Duration analysis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Activity-based costing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Informal benchmarking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Outcome analysis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Technology analysis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Activity elimination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Determining Requirements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dirty="0"/>
              <a:t>Requirements are best determined by systems analysts </a:t>
            </a:r>
            <a:r>
              <a:rPr lang="en-US" sz="2500" b="1" i="1" dirty="0"/>
              <a:t>and</a:t>
            </a:r>
            <a:r>
              <a:rPr lang="en-US" sz="2500" dirty="0"/>
              <a:t> business people together</a:t>
            </a:r>
          </a:p>
          <a:p>
            <a:pPr eaLnBrk="1" hangingPunct="1">
              <a:spcBef>
                <a:spcPts val="600"/>
              </a:spcBef>
            </a:pPr>
            <a:r>
              <a:rPr lang="en-US" sz="2500" dirty="0"/>
              <a:t>Techniques for identifying requirements</a:t>
            </a:r>
          </a:p>
          <a:p>
            <a:pPr lvl="1">
              <a:spcBef>
                <a:spcPts val="600"/>
              </a:spcBef>
            </a:pPr>
            <a:r>
              <a:rPr lang="en-US" sz="2300" dirty="0"/>
              <a:t>Interviews, questionnaires and/or observation</a:t>
            </a:r>
          </a:p>
          <a:p>
            <a:pPr lvl="1">
              <a:spcBef>
                <a:spcPts val="600"/>
              </a:spcBef>
            </a:pPr>
            <a:r>
              <a:rPr lang="en-US" sz="2300" dirty="0"/>
              <a:t>Joint application development (JAD)</a:t>
            </a:r>
          </a:p>
          <a:p>
            <a:pPr lvl="1">
              <a:spcBef>
                <a:spcPts val="600"/>
              </a:spcBef>
            </a:pPr>
            <a:r>
              <a:rPr lang="en-US" sz="2300" dirty="0"/>
              <a:t>Document analysis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br>
              <a:rPr lang="en-US" dirty="0"/>
            </a:br>
            <a:r>
              <a:rPr lang="en-US" dirty="0"/>
              <a:t>Requirements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types of functional and non-functional requirements applicable to the project</a:t>
            </a:r>
          </a:p>
          <a:p>
            <a:pPr>
              <a:spcBef>
                <a:spcPts val="600"/>
              </a:spcBef>
            </a:pPr>
            <a:r>
              <a:rPr lang="en-US" dirty="0"/>
              <a:t>Use requirements-gathering techniques to collect details</a:t>
            </a:r>
          </a:p>
          <a:p>
            <a:pPr>
              <a:spcBef>
                <a:spcPts val="600"/>
              </a:spcBef>
            </a:pPr>
            <a:r>
              <a:rPr lang="en-US" dirty="0"/>
              <a:t>Analysts work with users to verify, change and prioritize each requirement</a:t>
            </a:r>
          </a:p>
          <a:p>
            <a:pPr>
              <a:spcBef>
                <a:spcPts val="600"/>
              </a:spcBef>
            </a:pPr>
            <a:r>
              <a:rPr lang="en-US" dirty="0"/>
              <a:t>Continue this process through analysis workflow, but be careful of scope creep</a:t>
            </a:r>
          </a:p>
          <a:p>
            <a:pPr>
              <a:spcBef>
                <a:spcPts val="600"/>
              </a:spcBef>
            </a:pPr>
            <a:r>
              <a:rPr lang="en-US" dirty="0"/>
              <a:t>Requirements that meet a need but are not within the current scope can be added to a list of future enhancements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Problems in </a:t>
            </a:r>
            <a:br>
              <a:rPr lang="en-US" sz="4400" dirty="0"/>
            </a:br>
            <a:r>
              <a:rPr lang="en-US" sz="4400" dirty="0"/>
              <a:t>Requirements Determination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8822" y="1893346"/>
            <a:ext cx="8043333" cy="4050850"/>
          </a:xfrm>
        </p:spPr>
        <p:txBody>
          <a:bodyPr/>
          <a:lstStyle/>
          <a:p>
            <a:r>
              <a:rPr lang="en-US" dirty="0"/>
              <a:t>Analyst may not have access to the correct users</a:t>
            </a:r>
          </a:p>
          <a:p>
            <a:r>
              <a:rPr lang="en-US" dirty="0"/>
              <a:t>Requirements specifications may be inadequate</a:t>
            </a:r>
          </a:p>
          <a:p>
            <a:r>
              <a:rPr lang="en-US" dirty="0"/>
              <a:t>Some requirements may not be known in the beginning</a:t>
            </a:r>
          </a:p>
          <a:p>
            <a:r>
              <a:rPr lang="en-US" dirty="0"/>
              <a:t>Verifying and validating requirements can be difficult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392</TotalTime>
  <Words>585</Words>
  <Application>Microsoft Office PowerPoint</Application>
  <PresentationFormat>On-screen Show (4:3)</PresentationFormat>
  <Paragraphs>94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Calibri</vt:lpstr>
      <vt:lpstr>News Gothic MT</vt:lpstr>
      <vt:lpstr>Times New Roman</vt:lpstr>
      <vt:lpstr>Wingdings 2</vt:lpstr>
      <vt:lpstr>Theme1</vt:lpstr>
      <vt:lpstr>Requirements Determination</vt:lpstr>
      <vt:lpstr>Introduction</vt:lpstr>
      <vt:lpstr>Requirements Determination</vt:lpstr>
      <vt:lpstr>Requirements Definition</vt:lpstr>
      <vt:lpstr>Sample of Requirements Definition</vt:lpstr>
      <vt:lpstr>Determining Requirements</vt:lpstr>
      <vt:lpstr>Determining Requirements</vt:lpstr>
      <vt:lpstr>Creating a  Requirements Definition</vt:lpstr>
      <vt:lpstr>Problems in  Requirements Determination</vt:lpstr>
      <vt:lpstr>Requirements Analysis Strategies</vt:lpstr>
      <vt:lpstr>Requirements Analysis Strategies(Cont.)</vt:lpstr>
      <vt:lpstr>Requirements Analysis Strategies(Cont.)</vt:lpstr>
      <vt:lpstr>The System Proposal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Requirements Determination</dc:title>
  <dc:creator>Michael Chilton</dc:creator>
  <cp:lastModifiedBy>ccri</cp:lastModifiedBy>
  <cp:revision>53</cp:revision>
  <cp:lastPrinted>2016-11-16T16:25:36Z</cp:lastPrinted>
  <dcterms:created xsi:type="dcterms:W3CDTF">2015-01-22T13:36:15Z</dcterms:created>
  <dcterms:modified xsi:type="dcterms:W3CDTF">2017-01-08T15:58:42Z</dcterms:modified>
</cp:coreProperties>
</file>