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062B9A-B503-47C8-BE68-B90012F3BB17}">
  <a:tblStyle styleId="{7C062B9A-B503-47C8-BE68-B90012F3B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a66b01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9a66b01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9a66b01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9a66b01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d458c1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d458c1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d458c1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d458c1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9a66b01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9a66b01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a66b01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9a66b01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9a66b013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9a66b013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03ff8c51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03ff8c5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e99f1f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e99f1f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3ff8c5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3ff8c5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e99f1f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e99f1f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fe99f1f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fe99f1f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e99f1f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e99f1f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9a66b01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9a66b01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a66b01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a66b01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9a66b01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9a66b01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elp-nv.qsrinternational.com/12/win/v12.1.90-d3ea61/Content/cases/cases.ht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elp-nv.qsrinternational.com/12/win/v12.1.90-d3ea61/Content/coding/coding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it.ua.edu/software/nivivo/" TargetMode="External"/><Relationship Id="rId4" Type="http://schemas.openxmlformats.org/officeDocument/2006/relationships/hyperlink" Target="https://guides.lib.ua.edu/nvivo" TargetMode="External"/><Relationship Id="rId5" Type="http://schemas.openxmlformats.org/officeDocument/2006/relationships/hyperlink" Target="https://lumivero.com/resources/support/getting-started-with-nvivo/nvivo-tutorial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108/QRJ-12-2018-0012" TargetMode="External"/><Relationship Id="rId4" Type="http://schemas.openxmlformats.org/officeDocument/2006/relationships/hyperlink" Target="https://doi.org/10.4135/9781529624892" TargetMode="External"/><Relationship Id="rId5" Type="http://schemas.openxmlformats.org/officeDocument/2006/relationships/hyperlink" Target="https://doi.org/10.62707/aishej.v9i3.33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elp-nv.qsrinternational.com/12/win/v12.1.90-d3ea61/Content/files/files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elp-nv.qsrinternational.com/12/win/v12.1.90-d3ea61/Content/nodes/cod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175" y="244248"/>
            <a:ext cx="6319024" cy="1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523025" y="2497075"/>
            <a:ext cx="4297500" cy="19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Getting Started with</a:t>
            </a:r>
            <a:endParaRPr sz="3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00">
                <a:solidFill>
                  <a:schemeClr val="dk2"/>
                </a:solidFill>
              </a:rPr>
              <a:t>Nvivo</a:t>
            </a:r>
            <a:endParaRPr sz="1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2"/>
          <p:cNvGraphicFramePr/>
          <p:nvPr/>
        </p:nvGraphicFramePr>
        <p:xfrm>
          <a:off x="952500" y="735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{7C062B9A-B503-47C8-BE68-B90012F3BB17}</a:tableStyleId>
              </a:tblPr>
              <a:tblGrid>
                <a:gridCol w="1478425"/>
                <a:gridCol w="2561675"/>
                <a:gridCol w="319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 u="sng">
                          <a:solidFill>
                            <a:srgbClr val="0269AE"/>
                          </a:solidFill>
                          <a:highlight>
                            <a:srgbClr val="FFFFFF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Case</a:t>
                      </a:r>
                      <a:r>
                        <a:rPr lang="en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endParaRPr sz="3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virtual container that represents your research subjects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Units of observation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Units of analysis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Objects of study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3"/>
          <p:cNvGraphicFramePr/>
          <p:nvPr/>
        </p:nvGraphicFramePr>
        <p:xfrm>
          <a:off x="952500" y="735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{7C062B9A-B503-47C8-BE68-B90012F3BB17}</a:tableStyleId>
              </a:tblPr>
              <a:tblGrid>
                <a:gridCol w="1478425"/>
                <a:gridCol w="2561675"/>
                <a:gridCol w="319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u="sng">
                          <a:solidFill>
                            <a:srgbClr val="0269AE"/>
                          </a:solidFill>
                          <a:highlight>
                            <a:srgbClr val="FFFFFF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Coding</a:t>
                      </a:r>
                      <a:r>
                        <a:rPr lang="en" sz="2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24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  </a:t>
                      </a:r>
                      <a:endParaRPr sz="24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24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action of assigning source content to a node or case.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Quotations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Analysis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Tagging </a:t>
                      </a:r>
                      <a:endParaRPr sz="18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1513350" y="839000"/>
            <a:ext cx="61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Starting and Saving a Project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25" y="1577900"/>
            <a:ext cx="5198145" cy="3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/>
        </p:nvSpPr>
        <p:spPr>
          <a:xfrm>
            <a:off x="1513350" y="839000"/>
            <a:ext cx="61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Starting and Saving a Project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25" y="1645350"/>
            <a:ext cx="5127547" cy="3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/>
        </p:nvSpPr>
        <p:spPr>
          <a:xfrm>
            <a:off x="1513350" y="839000"/>
            <a:ext cx="61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Uploading Your Data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75" y="2123250"/>
            <a:ext cx="83343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1513350" y="839000"/>
            <a:ext cx="61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Explore Your Data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0300"/>
            <a:ext cx="8839200" cy="10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/>
        </p:nvSpPr>
        <p:spPr>
          <a:xfrm>
            <a:off x="1513350" y="839000"/>
            <a:ext cx="61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Code </a:t>
            </a:r>
            <a:r>
              <a:rPr lang="en" sz="3600">
                <a:solidFill>
                  <a:schemeClr val="dk2"/>
                </a:solidFill>
              </a:rPr>
              <a:t>Your Data</a:t>
            </a:r>
            <a:endParaRPr sz="3600">
              <a:solidFill>
                <a:schemeClr val="dk2"/>
              </a:solidFill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600" y="1517900"/>
            <a:ext cx="4651650" cy="34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50" y="1517900"/>
            <a:ext cx="5067561" cy="219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Links and Resources</a:t>
            </a:r>
            <a:endParaRPr sz="3000"/>
          </a:p>
        </p:txBody>
      </p:sp>
      <p:sp>
        <p:nvSpPr>
          <p:cNvPr id="147" name="Google Shape;147;p29"/>
          <p:cNvSpPr txBox="1"/>
          <p:nvPr/>
        </p:nvSpPr>
        <p:spPr>
          <a:xfrm>
            <a:off x="361075" y="1146975"/>
            <a:ext cx="8273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Download from OIT: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https://oit.ua.edu/software/nivivo/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Library Guide for Nvivo: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https://guides.lib.ua.edu/nvivo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NVivo Tutorials: Getting Started with NVivo: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https://lumivero.com/resources/support/getting-started-with-nvivo/nvivo-tutorials/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1784200" y="3844525"/>
            <a:ext cx="6361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1906225" y="3781075"/>
            <a:ext cx="518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adhc.ua.edu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13400" y="2173350"/>
            <a:ext cx="54189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Sara Whitver is the Digital Humanities Librarian. They run the Alabama Digital Humanities Center and is the library liaison for the Department of English. You can reach them at: </a:t>
            </a:r>
            <a:r>
              <a:rPr b="1" lang="en"/>
              <a:t>smwhitver@ua.edu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08603" cy="310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447" y="1125538"/>
            <a:ext cx="4983006" cy="11628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934400" y="2430052"/>
            <a:ext cx="52752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adhc.lib.ua.edu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879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are going to get a very basic introduction to the qualitative research software package, Nvivo.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start and save a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upload data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perform basic 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aren’t planning to do any hands-on playtime today, but I am going to provide follow-up information for you to use.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12400" y="1518700"/>
            <a:ext cx="8028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Note</a:t>
            </a:r>
            <a:endParaRPr b="1"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The layout of NVivo is different on Macs and PCs so today. Sara will be demonstrating NVivo on a PC.</a:t>
            </a:r>
            <a:br>
              <a:rPr lang="en" sz="3600">
                <a:solidFill>
                  <a:schemeClr val="dk2"/>
                </a:solidFill>
              </a:rPr>
            </a:br>
            <a:br>
              <a:rPr lang="en" sz="3600">
                <a:solidFill>
                  <a:schemeClr val="dk2"/>
                </a:solidFill>
              </a:rPr>
            </a:br>
            <a:endParaRPr sz="3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27450" y="265525"/>
            <a:ext cx="8783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</a:rPr>
              <a:t>Qualitative coding is the process by which segments of data are identified as relating to, or being an example of, a more general idea, instance, theme or category... Whether coding manually or using software, you will build up a system to organize data and your ideas about it. Coding therefore manages and orders qualitative data</a:t>
            </a:r>
            <a:endParaRPr i="1"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180450" y="1558200"/>
            <a:ext cx="8783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Skjott Linneberg, M. and Korsgaard, S. (2019), "Coding qualitative data: a synthesis guiding the novice", Qualitative Research Journal, Vol. 19 No. 3, pp. 259-270.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https://doi.org/10.1108/QRJ-12-2018-0012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Ortlieb, Evan. "Qualitative Coding Techniques: Basic Approaches to Get You Started!." In Sage Video. : Vanguard Academy, 2021. Video, 00:05:21.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https://doi.org/10.4135/9781529624892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Maguire, Moira, and Brid Delahunt. "Doing a thematic analysis: A practical, step-by-step guide for learning and teaching scholars." All Ireland journal of higher education 9, no. 3 (2017).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https://doi.org/10.62707/aishej.v9i3.335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593025" y="343025"/>
            <a:ext cx="611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Resources for Qualitative Coding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20"/>
          <p:cNvGraphicFramePr/>
          <p:nvPr/>
        </p:nvGraphicFramePr>
        <p:xfrm>
          <a:off x="952500" y="735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{7C062B9A-B503-47C8-BE68-B90012F3BB17}</a:tableStyleId>
              </a:tblPr>
              <a:tblGrid>
                <a:gridCol w="1478425"/>
                <a:gridCol w="2561675"/>
                <a:gridCol w="319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3000" u="sng">
                          <a:solidFill>
                            <a:srgbClr val="0269AE"/>
                          </a:solidFill>
                          <a:highlight>
                            <a:srgbClr val="FFFFFF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Files</a:t>
                      </a:r>
                      <a:r>
                        <a:rPr lang="en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3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 collective term for your research materials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An </a:t>
                      </a:r>
                      <a:r>
                        <a:rPr i="1"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external</a:t>
                      </a: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 file represents data outside of NVivo that cannot be imported (such as a book or archival footage).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Data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Material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Documents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Survey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Transcript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Project items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952500" y="735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{7C062B9A-B503-47C8-BE68-B90012F3BB17}</a:tableStyleId>
              </a:tblPr>
              <a:tblGrid>
                <a:gridCol w="1478425"/>
                <a:gridCol w="2561675"/>
                <a:gridCol w="319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 u="sng">
                          <a:solidFill>
                            <a:srgbClr val="0269AE"/>
                          </a:solidFill>
                          <a:highlight>
                            <a:srgbClr val="FFFFFF"/>
                          </a:highlight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 sz="3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3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30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 virtual container that lets you collect content across sources to group related material together. </a:t>
                      </a: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Node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Theme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Category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Topic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42900" lvl="0" marL="685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Concept 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