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v1dx/X/lWvlDNOXfEfPUqRa11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679B01-FDD1-4C15-86ED-5CF685FE1738}">
  <a:tblStyle styleId="{92679B01-FDD1-4C15-86ED-5CF685FE17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45C4244-AF0D-4393-B770-528B0C3A18F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799bc77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799bc77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632900" y="804288"/>
            <a:ext cx="7688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4444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Thesis Title Comprehensive Fingerprint Recognition Utilizing One Shot Learning With Siamese Network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8704"/>
              <a:buNone/>
            </a:pPr>
            <a:r>
              <a:rPr lang="en" sz="1954">
                <a:latin typeface="Arial"/>
                <a:ea typeface="Arial"/>
                <a:cs typeface="Arial"/>
                <a:sym typeface="Arial"/>
              </a:rPr>
              <a:t>Group ID: T2210011</a:t>
            </a:r>
            <a:endParaRPr sz="1954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57300" y="2253025"/>
            <a:ext cx="32154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Sara Milham Zaman (19101141)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Md. Abir Hasan (18201019)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Md. Rafid Sadat (22341053)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Md. Abrar Haque (19101648)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1"/>
          <p:cNvGraphicFramePr/>
          <p:nvPr/>
        </p:nvGraphicFramePr>
        <p:xfrm>
          <a:off x="3853600" y="34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{92679B01-FDD1-4C15-86ED-5CF685FE1738}</a:tableStyleId>
              </a:tblPr>
              <a:tblGrid>
                <a:gridCol w="1562325"/>
                <a:gridCol w="670775"/>
              </a:tblGrid>
              <a:tr h="161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Supervisor:</a:t>
                      </a:r>
                      <a:r>
                        <a:rPr b="1" lang="en" sz="1000" u="none" cap="none" strike="noStrike"/>
                        <a:t> </a:t>
                      </a:r>
                      <a:endParaRPr b="1"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Faisal Bin Ashraf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Lecturer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Department of CSE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Brac University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"/>
          <p:cNvSpPr txBox="1"/>
          <p:nvPr/>
        </p:nvSpPr>
        <p:spPr>
          <a:xfrm>
            <a:off x="85175" y="55125"/>
            <a:ext cx="60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Engineering, Brac University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8375" y="3942250"/>
            <a:ext cx="987937" cy="109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729450" y="59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Models Used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184" name="Google Shape;184;p14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14"/>
          <p:cNvGraphicFramePr/>
          <p:nvPr/>
        </p:nvGraphicFramePr>
        <p:xfrm>
          <a:off x="999700" y="154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{945C4244-AF0D-4393-B770-528B0C3A18FE}</a:tableStyleId>
              </a:tblPr>
              <a:tblGrid>
                <a:gridCol w="2385725"/>
                <a:gridCol w="2385725"/>
                <a:gridCol w="2385725"/>
              </a:tblGrid>
              <a:tr h="39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Models</a:t>
                      </a:r>
                      <a:endParaRPr b="1"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Accuracy</a:t>
                      </a:r>
                      <a:endParaRPr b="1"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Epoch</a:t>
                      </a:r>
                      <a:endParaRPr b="1"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ResNet34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84.43%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16th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ResNet50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82.24%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18th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RegNet_Y_3_2GF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84.95%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21st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EfficientNetV2S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99.73%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49th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14"/>
          <p:cNvSpPr txBox="1"/>
          <p:nvPr/>
        </p:nvSpPr>
        <p:spPr>
          <a:xfrm>
            <a:off x="1996850" y="3102950"/>
            <a:ext cx="4036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Fig: Result Comparison of Gender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729450" y="59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Models Used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729450" y="1340550"/>
            <a:ext cx="76887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15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197" name="Google Shape;197;p15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15"/>
          <p:cNvGraphicFramePr/>
          <p:nvPr/>
        </p:nvGraphicFramePr>
        <p:xfrm>
          <a:off x="1012075" y="155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{945C4244-AF0D-4393-B770-528B0C3A18FE}</a:tableStyleId>
              </a:tblPr>
              <a:tblGrid>
                <a:gridCol w="2381600"/>
                <a:gridCol w="2381600"/>
                <a:gridCol w="2381600"/>
              </a:tblGrid>
              <a:tr h="39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Models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Accuracy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Epoch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</a:tr>
              <a:tr h="39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ResNet34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84.43%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23rd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39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ResNet50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82.50%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18th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39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RegNet_Y_3_2GF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82.19%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22nd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39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EfficientNetV2S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97.09%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22nd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02" name="Google Shape;202;p15"/>
          <p:cNvSpPr txBox="1"/>
          <p:nvPr/>
        </p:nvSpPr>
        <p:spPr>
          <a:xfrm>
            <a:off x="1996850" y="3102950"/>
            <a:ext cx="4036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Fig: Result Comparison of Hand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729450" y="59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Proposed Method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729450" y="1340550"/>
            <a:ext cx="37077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EfficientNetV2s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classes 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(Person, Gender , Hand , Finger , Alteration)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Shot Learning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Siamese Network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Triplet Loss Function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0" name="Google Shape;210;p10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211" name="Google Shape;211;p10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Google Shape;21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10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4">
            <a:alphaModFix/>
          </a:blip>
          <a:srcRect b="-4674" l="-1661" r="-2831" t="-3269"/>
          <a:stretch/>
        </p:blipFill>
        <p:spPr>
          <a:xfrm>
            <a:off x="4545475" y="739650"/>
            <a:ext cx="4385500" cy="2019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5475" y="2916329"/>
            <a:ext cx="4385499" cy="170472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773100" y="60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Proposed Methods : One Shot Learning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729450" y="1225375"/>
            <a:ext cx="81087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3" name="Google Shape;223;p12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224" name="Google Shape;224;p12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" name="Google Shape;22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12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924" y="1323120"/>
            <a:ext cx="7483750" cy="315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773100" y="60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Proposed Methods : Siamese Network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773100" y="1347650"/>
            <a:ext cx="79509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5" name="Google Shape;235;p13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236" name="Google Shape;236;p13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7" name="Google Shape;23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13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100" y="1347650"/>
            <a:ext cx="7688699" cy="33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>
            <p:ph type="title"/>
          </p:nvPr>
        </p:nvSpPr>
        <p:spPr>
          <a:xfrm>
            <a:off x="773100" y="60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>
            <a:off x="729450" y="1340550"/>
            <a:ext cx="76887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EfficientNetV2s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7" name="Google Shape;247;p11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248" name="Google Shape;248;p11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9" name="Google Shape;24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11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100" y="1872398"/>
            <a:ext cx="7645050" cy="246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729450" y="59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 b="2960" l="0" r="20936" t="-2960"/>
          <a:stretch/>
        </p:blipFill>
        <p:spPr>
          <a:xfrm>
            <a:off x="729450" y="1898125"/>
            <a:ext cx="4270850" cy="20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/>
          <p:cNvSpPr txBox="1"/>
          <p:nvPr>
            <p:ph type="title"/>
          </p:nvPr>
        </p:nvSpPr>
        <p:spPr>
          <a:xfrm>
            <a:off x="1711650" y="1156550"/>
            <a:ext cx="6083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One Shot Learning Result Analysis with Customized Dataset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1711650" y="4251200"/>
            <a:ext cx="60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0 represents match image and 1 represents different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6"/>
          <p:cNvPicPr preferRelativeResize="0"/>
          <p:nvPr/>
        </p:nvPicPr>
        <p:blipFill rotWithShape="1">
          <a:blip r:embed="rId4">
            <a:alphaModFix/>
          </a:blip>
          <a:srcRect b="0" l="-2879" r="-4983" t="0"/>
          <a:stretch/>
        </p:blipFill>
        <p:spPr>
          <a:xfrm>
            <a:off x="5458375" y="1721400"/>
            <a:ext cx="3180150" cy="24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799bc77c3_1_0"/>
          <p:cNvSpPr txBox="1"/>
          <p:nvPr>
            <p:ph type="title"/>
          </p:nvPr>
        </p:nvSpPr>
        <p:spPr>
          <a:xfrm>
            <a:off x="673275" y="58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Works Done On SOCOFing Dataset</a:t>
            </a:r>
            <a:endParaRPr/>
          </a:p>
        </p:txBody>
      </p:sp>
      <p:sp>
        <p:nvSpPr>
          <p:cNvPr id="268" name="Google Shape;268;g1d799bc77c3_1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g1d799bc77c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1" y="1276050"/>
            <a:ext cx="3629725" cy="3500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g1d799bc77c3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425" y="1276050"/>
            <a:ext cx="4375875" cy="350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g1d799bc77c3_1_0"/>
          <p:cNvSpPr txBox="1"/>
          <p:nvPr/>
        </p:nvSpPr>
        <p:spPr>
          <a:xfrm>
            <a:off x="0" y="9735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Comprehensive Fingerprint Recognition Utilizing One Shot Learning With Siamese Network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>
            <p:ph type="title"/>
          </p:nvPr>
        </p:nvSpPr>
        <p:spPr>
          <a:xfrm>
            <a:off x="729450" y="59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Conclusion &amp; Future Directions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624625" y="1302250"/>
            <a:ext cx="76887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conclude, Implementing One Shot Learning with Siamese network allowed us to:</a:t>
            </a:r>
            <a:endParaRPr sz="1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14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21"/>
              <a:buFont typeface="Arial"/>
              <a:buChar char="●"/>
            </a:pPr>
            <a:r>
              <a:rPr lang="en" sz="1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Recognize person identity with only one reference image of a simple person</a:t>
            </a:r>
            <a:endParaRPr sz="1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1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1"/>
              <a:buFont typeface="Arial"/>
              <a:buChar char="●"/>
            </a:pPr>
            <a:r>
              <a:rPr lang="en" sz="1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Cost and complexity of large data requirements</a:t>
            </a:r>
            <a:endParaRPr sz="1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1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1"/>
              <a:buFont typeface="Arial"/>
              <a:buChar char="●"/>
            </a:pPr>
            <a:r>
              <a:rPr lang="en" sz="1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Substituting classification problem through retraining with difference evaluation problem of siamese network</a:t>
            </a:r>
            <a:endParaRPr sz="1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1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1"/>
              <a:buFont typeface="Arial"/>
              <a:buChar char="●"/>
            </a:pPr>
            <a:r>
              <a:rPr lang="en" sz="1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identify unknown class without having to retrain the system.</a:t>
            </a:r>
            <a:endParaRPr sz="1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EfficientNetV2s for classification allowed us to:</a:t>
            </a:r>
            <a:endParaRPr sz="1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14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21"/>
              <a:buFont typeface="Arial"/>
              <a:buChar char="●"/>
            </a:pPr>
            <a:r>
              <a:rPr lang="en" sz="1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 Person’s ID, Gender , Hand , Finger and alteration of fingerprint with very high accuracy</a:t>
            </a:r>
            <a:endParaRPr sz="1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1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1"/>
              <a:buFont typeface="Arial"/>
              <a:buChar char="●"/>
            </a:pPr>
            <a:r>
              <a:rPr lang="en" sz="1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class acquired over 97% accuracy </a:t>
            </a:r>
            <a:endParaRPr sz="1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9" name="Google Shape;279;p17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280" name="Google Shape;280;p17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1" name="Google Shape;28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17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type="title"/>
          </p:nvPr>
        </p:nvSpPr>
        <p:spPr>
          <a:xfrm>
            <a:off x="729450" y="59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Conclusion &amp; Future Directions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 txBox="1"/>
          <p:nvPr>
            <p:ph idx="1" type="body"/>
          </p:nvPr>
        </p:nvSpPr>
        <p:spPr>
          <a:xfrm>
            <a:off x="624625" y="1302250"/>
            <a:ext cx="76887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Directives of our works includes :</a:t>
            </a:r>
            <a:endParaRPr sz="11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1"/>
              <a:buFont typeface="Arial"/>
              <a:buChar char="●"/>
            </a:pPr>
            <a:r>
              <a:rPr lang="en" sz="11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similar technologies in other compatible biometric applications.</a:t>
            </a:r>
            <a:endParaRPr sz="11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"/>
              <a:buFont typeface="Arial"/>
              <a:buChar char="●"/>
            </a:pPr>
            <a:r>
              <a:rPr lang="en" sz="11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to work with breathing identification using one shot learning</a:t>
            </a:r>
            <a:endParaRPr sz="11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"/>
              <a:buFont typeface="Arial"/>
              <a:buChar char="●"/>
            </a:pPr>
            <a:r>
              <a:rPr lang="en" sz="11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Classify breathing pattern if it is a healthy breathing or not</a:t>
            </a:r>
            <a:endParaRPr sz="11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0" name="Google Shape;290;p18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291" name="Google Shape;291;p18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2" name="Google Shape;29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p18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29450" y="59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29450" y="1340550"/>
            <a:ext cx="76887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Deep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CNN have become the state of the art methods for image classification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However, one of the biggest limitations is they require a lots of labeled data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Collecting this much data is not feasible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Cannot deal with dynamic data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One Shot Learning aims to solve this problem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2"/>
          <p:cNvSpPr txBox="1"/>
          <p:nvPr/>
        </p:nvSpPr>
        <p:spPr>
          <a:xfrm>
            <a:off x="79675" y="69900"/>
            <a:ext cx="860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729450" y="59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 txBox="1"/>
          <p:nvPr>
            <p:ph idx="1" type="body"/>
          </p:nvPr>
        </p:nvSpPr>
        <p:spPr>
          <a:xfrm>
            <a:off x="727650" y="1331800"/>
            <a:ext cx="7688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Adam, E. E. B. (2021). Evaluation of fingerprint liveness detection by machine learning approach-a systematic view.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ISMAC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(01), 16-30.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Aloweiwi, A. H. (2021). Fingerprint Classification Using Transfer Learning Technique.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Chicco, D. (2021). Siamese neural networks: An overview.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Artificial Neural Networks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73-94.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Giudice, O., Litrico, M., &amp; Battiato, S. (2020, October). Single architecture and multiple task deep neural network for altered fingerprint analysis. In </a:t>
            </a:r>
            <a:r>
              <a:rPr i="1" lang="en" sz="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2020 IEEE International Conference on Image Processing (ICIP)</a:t>
            </a:r>
            <a:r>
              <a:rPr lang="en" sz="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(pp. 813-817). IEEE.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Kadam, S., &amp; Vaidya, V. (2020). Review and analysis of zero, one and few shot learning approaches. In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Conference on Intelligent Systems Design and Applications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100-112). Springer, Cham.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Kataria, G., Gupta, A., Kaushik, V. S., Chaudhary, G., &amp; Gupta, V. (2021). Fingerprint Alterations Type Detection and Gender Recognition Using Convolutional Neural Networks and Transfer Learning. In </a:t>
            </a:r>
            <a:r>
              <a:rPr i="1" lang="en" sz="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Computational Intelligence for Information Retrieval</a:t>
            </a:r>
            <a:r>
              <a:rPr lang="en" sz="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(pp. 237-255). CRC Press.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Nguyen, H. T., &amp; Nguyen, L. T. (2019). Fingerprints classification through image analysis and machine learning method.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(11), 241.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Oleiwi, B. K., Abood, L. H., &amp; Farhan, A. K. (2022, March). Integrated different fingerprint identification and classification systems based deep learning. In </a:t>
            </a:r>
            <a:r>
              <a:rPr i="1" lang="en" sz="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2022 International Conference on Computer Science and Software Engineering (CSASE)</a:t>
            </a:r>
            <a:r>
              <a:rPr lang="en" sz="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(pp. 188-193). IEEE.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Shehu, Y. I., Ruiz-Garcia, A., Palade, V., &amp; James, A. (2018, December). Detailed identification of fingerprints using convolutional neural networks. In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2018 17th IEEE International Conference on Machine Learning and Applications (ICMLA)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1161-1165). IEEE.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Shehu, Y. I., Ruiz-Garcia, A., Palade, V., &amp; James, A. (2018). Sokoto coventry fingerprint dataset.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 arXiv:1807.10609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Singh, T., Bhisikar, S., &amp; Kumar, M. (2021, July). Fingerprint Identification using Modified Capsule Network. In </a:t>
            </a:r>
            <a:r>
              <a:rPr i="1"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2021 12th International Conference on Computing Communication and Networking Technologies (ICCCNT)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1-6). IEEE.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01" name="Google Shape;301;p19"/>
          <p:cNvGrpSpPr/>
          <p:nvPr/>
        </p:nvGrpSpPr>
        <p:grpSpPr>
          <a:xfrm>
            <a:off x="79672" y="4669425"/>
            <a:ext cx="9005340" cy="430403"/>
            <a:chOff x="9016" y="62150"/>
            <a:chExt cx="8989159" cy="430403"/>
          </a:xfrm>
        </p:grpSpPr>
        <p:sp>
          <p:nvSpPr>
            <p:cNvPr id="302" name="Google Shape;302;p19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" name="Google Shape;30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16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4" name="Google Shape;304;p19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title"/>
          </p:nvPr>
        </p:nvSpPr>
        <p:spPr>
          <a:xfrm>
            <a:off x="609500" y="1847800"/>
            <a:ext cx="76887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Thank You.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Questions or Suggestions?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11" name="Google Shape;311;p20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" name="Google Shape;31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20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729450" y="59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Motivation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729450" y="1340550"/>
            <a:ext cx="76887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Reducing Data Complexity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Adaptability with dynamic classifications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Reducing Time Complexity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data scarcity issue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 Effective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Classification of gender, hand, finger to reduce the suspect list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110" name="Google Shape;110;p3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727800" y="6113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Background and Related Works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2977325" y="1445750"/>
            <a:ext cx="3295200" cy="29244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714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Pre-requisites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CNN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Fingerprint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Siamese Network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Triplet Loss Function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SOCOFing Dataset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4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121" name="Google Shape;121;p4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727800" y="61130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Background and Related Works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131" name="Google Shape;131;p5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5"/>
          <p:cNvSpPr txBox="1"/>
          <p:nvPr/>
        </p:nvSpPr>
        <p:spPr>
          <a:xfrm>
            <a:off x="79675" y="699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2" type="body"/>
          </p:nvPr>
        </p:nvSpPr>
        <p:spPr>
          <a:xfrm>
            <a:off x="643225" y="1286575"/>
            <a:ext cx="8361000" cy="94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Identification of Fingerprints Using Convolutional Neural Networks-2018 </a:t>
            </a:r>
            <a:endParaRPr b="1" sz="1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Points - CNN learning features ; Identification of Gender , Hand and Fingers ; Over 93% accuracy in Hand identification.</a:t>
            </a:r>
            <a:endParaRPr b="1" sz="1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Points - Trained very deep CNN which can be complex ; Gender and Finger accuracy is very low .</a:t>
            </a:r>
            <a:endParaRPr b="1" sz="1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Used : Convolutional Network Network (CNN) , Transfer Learning</a:t>
            </a:r>
            <a:endParaRPr b="1" sz="1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43300" y="3343650"/>
            <a:ext cx="8361000" cy="12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Fingerprint Liveness Detection by Machine Learning Approach - A Systemic View -2021</a:t>
            </a:r>
            <a:endParaRPr b="1" i="0" sz="11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Times New Roman"/>
              <a:buChar char="●"/>
            </a:pPr>
            <a:r>
              <a:rPr b="1" i="0" lang="en" sz="11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Points -Gives better performance in Fingerprint detection than image recognition method with RT due to ensemble classifier ; Use of dataset augmentation to improve accuracy ; Obtaining better results through software processing algorithms.</a:t>
            </a:r>
            <a:endParaRPr b="1" i="0" sz="11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Times New Roman"/>
              <a:buChar char="●"/>
            </a:pPr>
            <a:r>
              <a:rPr b="1" i="0" lang="en" sz="11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Points - Relied on RT for image feature extraction to provide accurate identification ; Only the single classifier can show accuracy for unknown materials ; Lower accuracy while using unknown materials for spoof detection.</a:t>
            </a:r>
            <a:endParaRPr b="1" i="0" sz="11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Times New Roman"/>
              <a:buChar char="●"/>
            </a:pPr>
            <a:r>
              <a:rPr b="1" i="0" lang="en" sz="11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Used : Support Vector Machine, Single and Ensemble Classifier.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643300" y="2271013"/>
            <a:ext cx="8361000" cy="10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Fingerprint Classification Through Image Analysis and Machine Learning -2019 </a:t>
            </a:r>
            <a:endParaRPr b="1" i="0" sz="11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Times New Roman"/>
              <a:buChar char="●"/>
            </a:pPr>
            <a:r>
              <a:rPr b="1" i="0" lang="en" sz="11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Points -High Accuracy Rate ; Reduce the number of comparisons in automatic fingerprint recognition systems with large databases .</a:t>
            </a:r>
            <a:endParaRPr b="1" i="0" sz="11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Times New Roman"/>
              <a:buChar char="●"/>
            </a:pPr>
            <a:r>
              <a:rPr b="1" i="0" lang="en" sz="11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Points - Often give an error due to of the low-quality input image.</a:t>
            </a:r>
            <a:endParaRPr b="1" i="0" sz="11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Times New Roman"/>
              <a:buChar char="●"/>
            </a:pPr>
            <a:r>
              <a:rPr b="1" i="0" lang="en" sz="11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Used : Computer Vision algorithms, SVM algorithm, RF algorithm.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690213" y="711850"/>
            <a:ext cx="1219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Workflow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79675" y="4669425"/>
            <a:ext cx="8924725" cy="430403"/>
            <a:chOff x="73450" y="62150"/>
            <a:chExt cx="8924725" cy="430403"/>
          </a:xfrm>
        </p:grpSpPr>
        <p:sp>
          <p:nvSpPr>
            <p:cNvPr id="144" name="Google Shape;144;p6"/>
            <p:cNvSpPr txBox="1"/>
            <p:nvPr/>
          </p:nvSpPr>
          <p:spPr>
            <a:xfrm>
              <a:off x="397475" y="108000"/>
              <a:ext cx="860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Department of Computer Science &amp; Engineering, Brac University</a:t>
              </a:r>
              <a:endPara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" name="Google Shape;14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50" y="62150"/>
              <a:ext cx="387526" cy="430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6"/>
          <p:cNvSpPr txBox="1"/>
          <p:nvPr/>
        </p:nvSpPr>
        <p:spPr>
          <a:xfrm>
            <a:off x="79675" y="45900"/>
            <a:ext cx="747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Comprehensive Fingerprint Recognition Utilizing One Shot Learning With Siamese Network</a:t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950" y="520075"/>
            <a:ext cx="8619450" cy="462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768625" y="489050"/>
            <a:ext cx="3300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3" name="Google Shape;153;p7"/>
          <p:cNvSpPr txBox="1"/>
          <p:nvPr>
            <p:ph idx="2" type="body"/>
          </p:nvPr>
        </p:nvSpPr>
        <p:spPr>
          <a:xfrm>
            <a:off x="5174225" y="579150"/>
            <a:ext cx="33744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292929"/>
                </a:solidFill>
              </a:rPr>
              <a:t>Dataset Acquisition </a:t>
            </a:r>
            <a:endParaRPr b="1">
              <a:solidFill>
                <a:srgbClr val="292929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>
                <a:solidFill>
                  <a:srgbClr val="292929"/>
                </a:solidFill>
              </a:rPr>
              <a:t> Socoto Coventry Fingerprint Dataset (Reference)</a:t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292929"/>
                </a:solidFill>
              </a:rPr>
              <a:t>Dataset Description </a:t>
            </a:r>
            <a:endParaRPr b="1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solidFill>
                <a:srgbClr val="292929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>
                <a:solidFill>
                  <a:srgbClr val="292929"/>
                </a:solidFill>
              </a:rPr>
              <a:t>600 African candidates</a:t>
            </a:r>
            <a:endParaRPr>
              <a:solidFill>
                <a:srgbClr val="292929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>
                <a:solidFill>
                  <a:srgbClr val="292929"/>
                </a:solidFill>
              </a:rPr>
              <a:t>Real Images 6000</a:t>
            </a:r>
            <a:endParaRPr>
              <a:solidFill>
                <a:srgbClr val="292929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>
                <a:solidFill>
                  <a:srgbClr val="292929"/>
                </a:solidFill>
              </a:rPr>
              <a:t>Altered Images 49273</a:t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292929"/>
                </a:solidFill>
              </a:rPr>
              <a:t>Number of Altered Images</a:t>
            </a:r>
            <a:endParaRPr b="1">
              <a:solidFill>
                <a:srgbClr val="292929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>
                <a:solidFill>
                  <a:srgbClr val="292929"/>
                </a:solidFill>
              </a:rPr>
              <a:t>Easy : 17,934 images . </a:t>
            </a:r>
            <a:endParaRPr>
              <a:solidFill>
                <a:srgbClr val="292929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>
                <a:solidFill>
                  <a:srgbClr val="292929"/>
                </a:solidFill>
              </a:rPr>
              <a:t>Medium : 17,067 images </a:t>
            </a:r>
            <a:endParaRPr>
              <a:solidFill>
                <a:srgbClr val="292929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>
                <a:solidFill>
                  <a:srgbClr val="292929"/>
                </a:solidFill>
              </a:rPr>
              <a:t>Hard : 14,272 images.</a:t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50" y="1653275"/>
            <a:ext cx="4027651" cy="20536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6953" y="3706925"/>
            <a:ext cx="3281675" cy="64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7"/>
          <p:cNvSpPr txBox="1"/>
          <p:nvPr/>
        </p:nvSpPr>
        <p:spPr>
          <a:xfrm>
            <a:off x="1326000" y="3826925"/>
            <a:ext cx="24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Fig: Dataset Sample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727650" y="572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 Image Naming Convention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727650" y="1244350"/>
            <a:ext cx="76887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213" y="1299025"/>
            <a:ext cx="5579575" cy="13469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650" y="2837425"/>
            <a:ext cx="6342699" cy="18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0" y="0"/>
            <a:ext cx="882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Comprehensive Fingerprint Recognition Utilizing One Shot Learning With Siamese Network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711850" y="628750"/>
            <a:ext cx="389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 Preprocessing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711850" y="1356475"/>
            <a:ext cx="2493900" cy="2983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rgbClr val="292929"/>
                </a:solidFill>
              </a:rPr>
              <a:t>Data Augmentation</a:t>
            </a:r>
            <a:endParaRPr b="1" sz="1800">
              <a:solidFill>
                <a:srgbClr val="29292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2000"/>
              <a:buChar char="●"/>
            </a:pPr>
            <a:r>
              <a:rPr lang="en" sz="2000">
                <a:solidFill>
                  <a:srgbClr val="292929"/>
                </a:solidFill>
              </a:rPr>
              <a:t>Resize Pixel</a:t>
            </a:r>
            <a:endParaRPr sz="2000">
              <a:solidFill>
                <a:srgbClr val="29292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Char char="●"/>
            </a:pPr>
            <a:r>
              <a:rPr lang="en" sz="2000">
                <a:solidFill>
                  <a:srgbClr val="292929"/>
                </a:solidFill>
              </a:rPr>
              <a:t>Reflect</a:t>
            </a:r>
            <a:endParaRPr sz="2000">
              <a:solidFill>
                <a:srgbClr val="29292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Char char="●"/>
            </a:pPr>
            <a:r>
              <a:rPr lang="en" sz="2000">
                <a:solidFill>
                  <a:srgbClr val="292929"/>
                </a:solidFill>
              </a:rPr>
              <a:t>Random Crop</a:t>
            </a:r>
            <a:endParaRPr sz="20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3269650" y="1356475"/>
            <a:ext cx="3088500" cy="298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3968"/>
              <a:buNone/>
            </a:pPr>
            <a:r>
              <a:rPr b="1" lang="en" sz="1900">
                <a:solidFill>
                  <a:srgbClr val="292929"/>
                </a:solidFill>
              </a:rPr>
              <a:t>Data Segmentation</a:t>
            </a:r>
            <a:endParaRPr b="1" sz="1900">
              <a:solidFill>
                <a:srgbClr val="292929"/>
              </a:solidFill>
            </a:endParaRPr>
          </a:p>
          <a:p>
            <a:pPr indent="-32543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 sz="1648">
                <a:solidFill>
                  <a:srgbClr val="292929"/>
                </a:solidFill>
              </a:rPr>
              <a:t>Person Class</a:t>
            </a:r>
            <a:endParaRPr sz="1648">
              <a:solidFill>
                <a:srgbClr val="292929"/>
              </a:solidFill>
            </a:endParaRPr>
          </a:p>
          <a:p>
            <a:pPr indent="-3254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 sz="1648">
                <a:solidFill>
                  <a:srgbClr val="292929"/>
                </a:solidFill>
              </a:rPr>
              <a:t>Gender Class(Male/Female)</a:t>
            </a:r>
            <a:endParaRPr sz="1648">
              <a:solidFill>
                <a:srgbClr val="292929"/>
              </a:solidFill>
            </a:endParaRPr>
          </a:p>
          <a:p>
            <a:pPr indent="-3254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 sz="1648">
                <a:solidFill>
                  <a:srgbClr val="292929"/>
                </a:solidFill>
              </a:rPr>
              <a:t>Hand Class (Left &amp; Right)</a:t>
            </a:r>
            <a:endParaRPr sz="1648">
              <a:solidFill>
                <a:srgbClr val="292929"/>
              </a:solidFill>
            </a:endParaRPr>
          </a:p>
          <a:p>
            <a:pPr indent="-3254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 sz="1648">
                <a:solidFill>
                  <a:srgbClr val="292929"/>
                </a:solidFill>
              </a:rPr>
              <a:t>Finger Types (5 types)</a:t>
            </a:r>
            <a:endParaRPr sz="1648">
              <a:solidFill>
                <a:srgbClr val="292929"/>
              </a:solidFill>
            </a:endParaRPr>
          </a:p>
          <a:p>
            <a:pPr indent="-3254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Char char="●"/>
            </a:pPr>
            <a:r>
              <a:rPr lang="en" sz="1648">
                <a:solidFill>
                  <a:srgbClr val="292929"/>
                </a:solidFill>
              </a:rPr>
              <a:t>Alteration Class</a:t>
            </a:r>
            <a:endParaRPr sz="1648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6422050" y="1356475"/>
            <a:ext cx="2215500" cy="2983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rgbClr val="292929"/>
                </a:solidFill>
              </a:rPr>
              <a:t>Data Train-Test Splitting</a:t>
            </a:r>
            <a:endParaRPr b="1" sz="1800">
              <a:solidFill>
                <a:srgbClr val="29292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2000"/>
              <a:buChar char="●"/>
            </a:pPr>
            <a:r>
              <a:rPr lang="en" sz="2000">
                <a:solidFill>
                  <a:srgbClr val="292929"/>
                </a:solidFill>
              </a:rPr>
              <a:t>Ratio </a:t>
            </a:r>
            <a:endParaRPr sz="2000">
              <a:solidFill>
                <a:srgbClr val="29292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Char char="●"/>
            </a:pPr>
            <a:r>
              <a:rPr lang="en" sz="2000">
                <a:solidFill>
                  <a:srgbClr val="292929"/>
                </a:solidFill>
              </a:rPr>
              <a:t>Training : 90%</a:t>
            </a:r>
            <a:endParaRPr sz="2000">
              <a:solidFill>
                <a:srgbClr val="29292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Char char="●"/>
            </a:pPr>
            <a:r>
              <a:rPr lang="en" sz="2000">
                <a:solidFill>
                  <a:srgbClr val="292929"/>
                </a:solidFill>
              </a:rPr>
              <a:t>Testing : 10%</a:t>
            </a:r>
            <a:endParaRPr sz="20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0" y="0"/>
            <a:ext cx="678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Comprehensive Fingerprint Recognition Utilizing One Shot Learning With Siamese 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