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303" r:id="rId4"/>
    <p:sldId id="304" r:id="rId5"/>
    <p:sldId id="309" r:id="rId6"/>
    <p:sldId id="259" r:id="rId7"/>
    <p:sldId id="260" r:id="rId8"/>
    <p:sldId id="305" r:id="rId9"/>
    <p:sldId id="311" r:id="rId10"/>
    <p:sldId id="308" r:id="rId11"/>
    <p:sldId id="258" r:id="rId12"/>
    <p:sldId id="306" r:id="rId13"/>
    <p:sldId id="307" r:id="rId14"/>
    <p:sldId id="314" r:id="rId15"/>
    <p:sldId id="312" r:id="rId16"/>
    <p:sldId id="310" r:id="rId17"/>
    <p:sldId id="313" r:id="rId18"/>
    <p:sldId id="31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A0601-A862-4CB0-AAF8-CA646D892F2A}">
  <a:tblStyle styleId="{859A0601-A862-4CB0-AAF8-CA646D892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63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a0237830a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a0237830a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92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45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1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6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43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8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a0237830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a0237830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1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a0237830a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a0237830a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a0237830a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a0237830a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7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2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284775" y="1470275"/>
            <a:ext cx="5774700" cy="17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84775" y="3164650"/>
            <a:ext cx="4841700" cy="4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875" y="4224920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flipH="1">
            <a:off x="4017089" y="1469461"/>
            <a:ext cx="3272400" cy="1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57298" y="1469463"/>
            <a:ext cx="1731900" cy="1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 flipH="1">
            <a:off x="4017089" y="3054536"/>
            <a:ext cx="3272400" cy="6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flipH="1">
            <a:off x="-51" y="-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rot="10800000">
            <a:off x="-51" y="-281103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4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21100" y="1290733"/>
            <a:ext cx="79017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925" y="0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75" y="4272545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rot="10800000">
            <a:off x="-51" y="-662103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05297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090450" y="1354667"/>
            <a:ext cx="4963200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090450" y="2273724"/>
            <a:ext cx="49632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3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98" name="Google Shape;98;p13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4800" y="3827545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78125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678125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4201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3310300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3310300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0523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5942550" y="1878838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5942550" y="2247800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6684550" y="13874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678125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678100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4201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6"/>
          </p:nvPr>
        </p:nvSpPr>
        <p:spPr>
          <a:xfrm>
            <a:off x="3310300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7"/>
          </p:nvPr>
        </p:nvSpPr>
        <p:spPr>
          <a:xfrm>
            <a:off x="3310300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8" hasCustomPrompt="1"/>
          </p:nvPr>
        </p:nvSpPr>
        <p:spPr>
          <a:xfrm>
            <a:off x="40523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9"/>
          </p:nvPr>
        </p:nvSpPr>
        <p:spPr>
          <a:xfrm>
            <a:off x="5942550" y="3621100"/>
            <a:ext cx="25233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20"/>
          </p:nvPr>
        </p:nvSpPr>
        <p:spPr>
          <a:xfrm>
            <a:off x="5942475" y="3989975"/>
            <a:ext cx="2523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21" hasCustomPrompt="1"/>
          </p:nvPr>
        </p:nvSpPr>
        <p:spPr>
          <a:xfrm>
            <a:off x="6684550" y="3137025"/>
            <a:ext cx="1039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8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1009878"/>
            <a:ext cx="9144001" cy="6467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295" name="Google Shape;295;p28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8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9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 rot="10800000">
            <a:off x="-9750" y="0"/>
            <a:ext cx="9169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 flipH="1">
            <a:off x="-9751" y="-1043100"/>
            <a:ext cx="9143990" cy="646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29"/>
          <p:cNvGrpSpPr/>
          <p:nvPr/>
        </p:nvGrpSpPr>
        <p:grpSpPr>
          <a:xfrm>
            <a:off x="629300" y="263279"/>
            <a:ext cx="7891800" cy="4629775"/>
            <a:chOff x="629300" y="263279"/>
            <a:chExt cx="7891800" cy="4629775"/>
          </a:xfrm>
        </p:grpSpPr>
        <p:cxnSp>
          <p:nvCxnSpPr>
            <p:cNvPr id="301" name="Google Shape;301;p29"/>
            <p:cNvCxnSpPr/>
            <p:nvPr/>
          </p:nvCxnSpPr>
          <p:spPr>
            <a:xfrm>
              <a:off x="629300" y="263279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9"/>
            <p:cNvCxnSpPr/>
            <p:nvPr/>
          </p:nvCxnSpPr>
          <p:spPr>
            <a:xfrm>
              <a:off x="629300" y="4893054"/>
              <a:ext cx="789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025" y="4449520"/>
            <a:ext cx="818349" cy="79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0"/>
          <p:cNvPicPr preferRelativeResize="0"/>
          <p:nvPr/>
        </p:nvPicPr>
        <p:blipFill rotWithShape="1">
          <a:blip r:embed="rId2">
            <a:alphaModFix/>
          </a:blip>
          <a:srcRect t="5778" b="9733"/>
          <a:stretch/>
        </p:blipFill>
        <p:spPr>
          <a:xfrm>
            <a:off x="32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t="-1180" b="1180"/>
          <a:stretch/>
        </p:blipFill>
        <p:spPr>
          <a:xfrm>
            <a:off x="-1" y="-628878"/>
            <a:ext cx="9144001" cy="64677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0"/>
          <p:cNvCxnSpPr/>
          <p:nvPr/>
        </p:nvCxnSpPr>
        <p:spPr>
          <a:xfrm>
            <a:off x="629300" y="521229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875" y="598025"/>
            <a:ext cx="1373775" cy="133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943" y="78888"/>
            <a:ext cx="818349" cy="7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0"/>
          <p:cNvCxnSpPr/>
          <p:nvPr/>
        </p:nvCxnSpPr>
        <p:spPr>
          <a:xfrm>
            <a:off x="629300" y="4622291"/>
            <a:ext cx="78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172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1418" y="1238438"/>
            <a:ext cx="818349" cy="7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1175883" y="894886"/>
            <a:ext cx="5882340" cy="1756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4400" spc="-320" dirty="0">
                <a:solidFill>
                  <a:schemeClr val="tx1"/>
                </a:solidFill>
              </a:rPr>
              <a:t>CORONAVIRUS ( COVID -19 )</a:t>
            </a:r>
            <a:br>
              <a:rPr lang="en-US" sz="4400" spc="-320" dirty="0">
                <a:solidFill>
                  <a:schemeClr val="tx1"/>
                </a:solidFill>
              </a:rPr>
            </a:br>
            <a:r>
              <a:rPr lang="en-US" sz="4400" spc="-320" dirty="0">
                <a:solidFill>
                  <a:schemeClr val="tx1"/>
                </a:solidFill>
              </a:rPr>
              <a:t>            ANALYSIS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1"/>
          </p:nvPr>
        </p:nvSpPr>
        <p:spPr>
          <a:xfrm>
            <a:off x="5089322" y="3268900"/>
            <a:ext cx="48417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b="1" spc="10" dirty="0">
                <a:solidFill>
                  <a:schemeClr val="tx1"/>
                </a:solidFill>
                <a:latin typeface="Trebuchet MS"/>
                <a:cs typeface="Trebuchet MS"/>
              </a:rPr>
              <a:t>By </a:t>
            </a:r>
            <a:r>
              <a:rPr lang="en-US" sz="1600" b="1" spc="-105" dirty="0">
                <a:solidFill>
                  <a:schemeClr val="tx1"/>
                </a:solidFill>
                <a:latin typeface="Trebuchet MS"/>
                <a:cs typeface="Trebuchet MS"/>
              </a:rPr>
              <a:t>Ahmed 211392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b="1" spc="-105" dirty="0">
                <a:solidFill>
                  <a:schemeClr val="tx1"/>
                </a:solidFill>
                <a:latin typeface="Trebuchet MS"/>
                <a:cs typeface="Trebuchet MS"/>
              </a:rPr>
              <a:t>      Sara 212071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b="1" spc="-105" dirty="0">
                <a:solidFill>
                  <a:schemeClr val="tx1"/>
                </a:solidFill>
                <a:latin typeface="Trebuchet MS"/>
                <a:cs typeface="Trebuchet MS"/>
              </a:rPr>
              <a:t>      Abdulrahman211896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b="1" spc="-105" dirty="0">
                <a:solidFill>
                  <a:schemeClr val="tx1"/>
                </a:solidFill>
                <a:latin typeface="Trebuchet MS"/>
                <a:cs typeface="Trebuchet MS"/>
              </a:rPr>
              <a:t>      Ezz 206879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50" y="31967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The Comparison of the Obesity Rate Before and After Corona</a:t>
            </a:r>
            <a:endParaRPr sz="3200" spc="30"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24" y="-636354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A20DD77-4D8F-268A-E94C-992451FA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305" y="1469687"/>
            <a:ext cx="3556000" cy="330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CDEF9-E046-D816-CAC1-F4349BB1F18E}"/>
              </a:ext>
            </a:extLst>
          </p:cNvPr>
          <p:cNvSpPr txBox="1"/>
          <p:nvPr/>
        </p:nvSpPr>
        <p:spPr>
          <a:xfrm>
            <a:off x="6999288" y="4386362"/>
            <a:ext cx="53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</a:p>
        </p:txBody>
      </p:sp>
    </p:spTree>
    <p:extLst>
      <p:ext uri="{BB962C8B-B14F-4D97-AF65-F5344CB8AC3E}">
        <p14:creationId xmlns:p14="http://schemas.microsoft.com/office/powerpoint/2010/main" val="21317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pc="-250" dirty="0">
                <a:solidFill>
                  <a:schemeClr val="tx1"/>
                </a:solidFill>
              </a:rPr>
              <a:t>Cases Per Season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559" y="-486802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Chart, bar chart">
            <a:extLst>
              <a:ext uri="{FF2B5EF4-FFF2-40B4-BE49-F238E27FC236}">
                <a16:creationId xmlns:a16="http://schemas.microsoft.com/office/drawing/2014/main" id="{E182B10B-2DF1-7FBE-F311-A5DA8DDB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41" y="1425248"/>
            <a:ext cx="3985618" cy="2932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11ED-CD60-E6AF-DADD-BD31E181B9FC}"/>
              </a:ext>
            </a:extLst>
          </p:cNvPr>
          <p:cNvSpPr txBox="1"/>
          <p:nvPr/>
        </p:nvSpPr>
        <p:spPr>
          <a:xfrm>
            <a:off x="6737350" y="4468386"/>
            <a:ext cx="4940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Abdulrahman211896</a:t>
            </a:r>
            <a:endParaRPr lang="en-A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7"/>
          <p:cNvCxnSpPr/>
          <p:nvPr/>
        </p:nvCxnSpPr>
        <p:spPr>
          <a:xfrm>
            <a:off x="2367600" y="2210192"/>
            <a:ext cx="440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25875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4485" y="1295187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2773" y="4348770"/>
            <a:ext cx="818349" cy="7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BF851D1-C800-81F2-547C-620FB4AB33AA}"/>
              </a:ext>
            </a:extLst>
          </p:cNvPr>
          <p:cNvSpPr txBox="1">
            <a:spLocks/>
          </p:cNvSpPr>
          <p:nvPr/>
        </p:nvSpPr>
        <p:spPr>
          <a:xfrm>
            <a:off x="558575" y="304618"/>
            <a:ext cx="8166175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3200" dirty="0">
                <a:solidFill>
                  <a:schemeClr val="tx1"/>
                </a:solidFill>
                <a:latin typeface="Golos Text"/>
                <a:sym typeface="Golos Text"/>
              </a:rPr>
              <a:t>The change in total cases rate per continents during the months</a:t>
            </a:r>
          </a:p>
        </p:txBody>
      </p:sp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9AAD309F-FE2C-C664-6E50-A616DF26E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005" y="1494839"/>
            <a:ext cx="4408800" cy="3186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F32A70-7E0B-4805-EDE2-9F7E59314B45}"/>
              </a:ext>
            </a:extLst>
          </p:cNvPr>
          <p:cNvSpPr txBox="1"/>
          <p:nvPr/>
        </p:nvSpPr>
        <p:spPr>
          <a:xfrm>
            <a:off x="6434622" y="4592246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Abdulrahman211896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9948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13665" y="379557"/>
            <a:ext cx="7742315" cy="661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The corona affect on the GDP of each continent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581" y="-54714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ar chart">
            <a:extLst>
              <a:ext uri="{FF2B5EF4-FFF2-40B4-BE49-F238E27FC236}">
                <a16:creationId xmlns:a16="http://schemas.microsoft.com/office/drawing/2014/main" id="{CF5A1FDA-7DAA-930D-DBE4-20FD7F14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241" y="1463578"/>
            <a:ext cx="3977162" cy="3489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3A33-17DD-8082-C0CB-706CAE3B5FD2}"/>
              </a:ext>
            </a:extLst>
          </p:cNvPr>
          <p:cNvSpPr txBox="1"/>
          <p:nvPr/>
        </p:nvSpPr>
        <p:spPr>
          <a:xfrm>
            <a:off x="6827838" y="4541937"/>
            <a:ext cx="5121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Abdulrahman211896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3443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First Reported Case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45FB49-1ADA-B370-1D02-F2C158D8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364" y="2385998"/>
            <a:ext cx="6438900" cy="352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DF087-101D-6D59-AAF0-59B0AC51B560}"/>
              </a:ext>
            </a:extLst>
          </p:cNvPr>
          <p:cNvSpPr txBox="1"/>
          <p:nvPr/>
        </p:nvSpPr>
        <p:spPr>
          <a:xfrm>
            <a:off x="7359650" y="4519712"/>
            <a:ext cx="496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Ezz 206879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629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49" y="291098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The Relationship between Overweight Rates and Diabetes Rates Across Continents</a:t>
            </a:r>
            <a:endParaRPr sz="3200" spc="30"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24" y="-636354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ar chart">
            <a:extLst>
              <a:ext uri="{FF2B5EF4-FFF2-40B4-BE49-F238E27FC236}">
                <a16:creationId xmlns:a16="http://schemas.microsoft.com/office/drawing/2014/main" id="{ED5184D0-DB3A-4543-1B7A-BBE7CBD6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283" y="1390650"/>
            <a:ext cx="3725433" cy="3461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25516-C25A-7501-D384-0138076C2CB7}"/>
              </a:ext>
            </a:extLst>
          </p:cNvPr>
          <p:cNvSpPr txBox="1"/>
          <p:nvPr/>
        </p:nvSpPr>
        <p:spPr>
          <a:xfrm>
            <a:off x="7456488" y="4544625"/>
            <a:ext cx="53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Ezz 206879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7D2E0-EB12-4852-3C13-27225C54BD80}"/>
              </a:ext>
            </a:extLst>
          </p:cNvPr>
          <p:cNvSpPr txBox="1"/>
          <p:nvPr/>
        </p:nvSpPr>
        <p:spPr>
          <a:xfrm>
            <a:off x="7456488" y="4322862"/>
            <a:ext cx="6597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5184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524455" y="194122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The impact of the Corona on travel and tourism profits (Part1)</a:t>
            </a:r>
            <a:endParaRPr sz="3200" spc="30"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24" y="-636354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E28600B4-A2F8-C6ED-E5F9-28B75B03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65" y="1394460"/>
            <a:ext cx="4615480" cy="3295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94C27-A910-BFAE-1ECB-06864E5AE8E4}"/>
              </a:ext>
            </a:extLst>
          </p:cNvPr>
          <p:cNvSpPr txBox="1"/>
          <p:nvPr/>
        </p:nvSpPr>
        <p:spPr>
          <a:xfrm>
            <a:off x="7335838" y="4536540"/>
            <a:ext cx="53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Ezz 206879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9342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554192" y="29216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The impact of the Corona on travel and tourism profits (Part2)</a:t>
            </a:r>
            <a:endParaRPr sz="3200" spc="30"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24" y="-636354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C1C73ACF-0841-B348-32AF-E8B3FD6C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30" y="1597298"/>
            <a:ext cx="3707870" cy="2991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1C459C5-ED50-A80D-1078-EB089A13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70" y="1620684"/>
            <a:ext cx="3755306" cy="2944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BE93D-7172-CF6E-47BA-C8C744515BF0}"/>
              </a:ext>
            </a:extLst>
          </p:cNvPr>
          <p:cNvSpPr txBox="1"/>
          <p:nvPr/>
        </p:nvSpPr>
        <p:spPr>
          <a:xfrm>
            <a:off x="7456488" y="4602196"/>
            <a:ext cx="53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Ezz 206879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4613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D0D259D-6ED5-081A-FE71-AA0BB83C3D54}"/>
              </a:ext>
            </a:extLst>
          </p:cNvPr>
          <p:cNvSpPr txBox="1"/>
          <p:nvPr/>
        </p:nvSpPr>
        <p:spPr>
          <a:xfrm>
            <a:off x="2271131" y="2088995"/>
            <a:ext cx="4601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" dirty="0">
                <a:solidFill>
                  <a:schemeClr val="dk1"/>
                </a:solidFill>
                <a:latin typeface="Golos Text"/>
                <a:sym typeface="Golos Text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227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Total Covid Cases Last Four Years</a:t>
            </a:r>
            <a:endParaRPr sz="3200" spc="3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CDD190-513A-FBA5-6A21-6C2E7924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09" y="1402677"/>
            <a:ext cx="3691174" cy="2819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AA935-DD10-92D5-E2F3-BB3676854DB9}"/>
              </a:ext>
            </a:extLst>
          </p:cNvPr>
          <p:cNvSpPr txBox="1"/>
          <p:nvPr/>
        </p:nvSpPr>
        <p:spPr>
          <a:xfrm>
            <a:off x="7342188" y="4513362"/>
            <a:ext cx="48164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Ahmed 211392</a:t>
            </a:r>
            <a:endParaRPr lang="en-A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47" y="-673525"/>
            <a:ext cx="1968901" cy="1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7BB0E45F-C469-29FA-3877-19F3455AD320}"/>
              </a:ext>
            </a:extLst>
          </p:cNvPr>
          <p:cNvSpPr txBox="1">
            <a:spLocks/>
          </p:cNvSpPr>
          <p:nvPr/>
        </p:nvSpPr>
        <p:spPr>
          <a:xfrm>
            <a:off x="1316926" y="542302"/>
            <a:ext cx="6624175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2400" kern="0" spc="30" dirty="0">
                <a:solidFill>
                  <a:schemeClr val="tx1"/>
                </a:solidFill>
              </a:rPr>
              <a:t>Number of deaths of smokers per continent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1584-347F-6390-5D27-4E940FBF2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199" y="1238525"/>
            <a:ext cx="4709618" cy="3413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F4530-2D92-618A-5366-2CF66AC86C53}"/>
              </a:ext>
            </a:extLst>
          </p:cNvPr>
          <p:cNvSpPr txBox="1"/>
          <p:nvPr/>
        </p:nvSpPr>
        <p:spPr>
          <a:xfrm>
            <a:off x="7143750" y="4498396"/>
            <a:ext cx="496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Ahmed 211392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6702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7"/>
          <p:cNvCxnSpPr/>
          <p:nvPr/>
        </p:nvCxnSpPr>
        <p:spPr>
          <a:xfrm>
            <a:off x="2367600" y="2210192"/>
            <a:ext cx="440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25875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33431" y="1238438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25973" y="4224920"/>
            <a:ext cx="818349" cy="7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BF851D1-C800-81F2-547C-620FB4AB33AA}"/>
              </a:ext>
            </a:extLst>
          </p:cNvPr>
          <p:cNvSpPr txBox="1">
            <a:spLocks/>
          </p:cNvSpPr>
          <p:nvPr/>
        </p:nvSpPr>
        <p:spPr>
          <a:xfrm>
            <a:off x="316186" y="338273"/>
            <a:ext cx="836689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55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2800" kern="0" spc="30" dirty="0">
                <a:solidFill>
                  <a:schemeClr val="tx1"/>
                </a:solidFill>
              </a:rPr>
              <a:t>Number of deaths of non-smokers per continent</a:t>
            </a:r>
            <a:endParaRPr lang="en-US" sz="2800" kern="0" dirty="0">
              <a:solidFill>
                <a:schemeClr val="tx1"/>
              </a:solidFill>
            </a:endParaRPr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1D066ACC-D2DA-7AA6-490A-E5ACE2F42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35" y="957915"/>
            <a:ext cx="4540729" cy="3227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72D390-3094-79B6-0C7E-D84BA2876E60}"/>
              </a:ext>
            </a:extLst>
          </p:cNvPr>
          <p:cNvSpPr txBox="1"/>
          <p:nvPr/>
        </p:nvSpPr>
        <p:spPr>
          <a:xfrm>
            <a:off x="5753100" y="4622285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Ahmed 211392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5414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539323" y="42458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The Change of the Depression Rate of Each Age group during to Corona</a:t>
            </a:r>
            <a:endParaRPr sz="3200" spc="30" dirty="0"/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724" y="-636354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ar chart">
            <a:extLst>
              <a:ext uri="{FF2B5EF4-FFF2-40B4-BE49-F238E27FC236}">
                <a16:creationId xmlns:a16="http://schemas.microsoft.com/office/drawing/2014/main" id="{2C58D5C1-5D61-D732-FC82-29A68970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39" y="1582429"/>
            <a:ext cx="4224973" cy="3200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FFED13-9E66-5FA0-0B7F-55273757634E}"/>
              </a:ext>
            </a:extLst>
          </p:cNvPr>
          <p:cNvSpPr txBox="1"/>
          <p:nvPr/>
        </p:nvSpPr>
        <p:spPr>
          <a:xfrm>
            <a:off x="6967538" y="4519712"/>
            <a:ext cx="53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Ahmed 211392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1325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1312904" y="782168"/>
            <a:ext cx="6206057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Number of Covid Cases based on each Age-group</a:t>
            </a:r>
            <a:endParaRPr sz="3200" dirty="0"/>
          </a:p>
        </p:txBody>
      </p:sp>
      <p:cxnSp>
        <p:nvCxnSpPr>
          <p:cNvPr id="366" name="Google Shape;366;p37"/>
          <p:cNvCxnSpPr/>
          <p:nvPr/>
        </p:nvCxnSpPr>
        <p:spPr>
          <a:xfrm>
            <a:off x="2367600" y="2210192"/>
            <a:ext cx="440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425875" y="231287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33431" y="1238438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25973" y="4224920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ar chart">
            <a:extLst>
              <a:ext uri="{FF2B5EF4-FFF2-40B4-BE49-F238E27FC236}">
                <a16:creationId xmlns:a16="http://schemas.microsoft.com/office/drawing/2014/main" id="{75B1A7EC-BDC9-F099-455D-9989B6B6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49" y="1730143"/>
            <a:ext cx="3458368" cy="2494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76B8FC-FFC4-7391-AADE-46D08DE29FA2}"/>
              </a:ext>
            </a:extLst>
          </p:cNvPr>
          <p:cNvSpPr txBox="1"/>
          <p:nvPr/>
        </p:nvSpPr>
        <p:spPr>
          <a:xfrm>
            <a:off x="5861050" y="4553167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9503" y="2408250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418" y="1469450"/>
            <a:ext cx="818349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345" y="-83519"/>
            <a:ext cx="818349" cy="7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817" y="3998440"/>
            <a:ext cx="1373775" cy="13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64;p37">
            <a:extLst>
              <a:ext uri="{FF2B5EF4-FFF2-40B4-BE49-F238E27FC236}">
                <a16:creationId xmlns:a16="http://schemas.microsoft.com/office/drawing/2014/main" id="{0AFD18E7-6C1C-9532-3B63-9033ED01E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369" y="734311"/>
            <a:ext cx="7561243" cy="7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30" dirty="0"/>
              <a:t>Number of Death Cases based on each Age-group</a:t>
            </a:r>
            <a:endParaRPr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B3F50-0391-631F-8410-73D165BA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02" y="1630680"/>
            <a:ext cx="4151978" cy="287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BDCB9-C3B9-9B19-5DFD-1708602D77BD}"/>
              </a:ext>
            </a:extLst>
          </p:cNvPr>
          <p:cNvSpPr txBox="1"/>
          <p:nvPr/>
        </p:nvSpPr>
        <p:spPr>
          <a:xfrm>
            <a:off x="5972175" y="4665489"/>
            <a:ext cx="484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548138" y="141677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Early Precautions and COVID-19 Cases: A Comparative Analysis of Countries (Part1)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687" y="-101642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Text">
            <a:extLst>
              <a:ext uri="{FF2B5EF4-FFF2-40B4-BE49-F238E27FC236}">
                <a16:creationId xmlns:a16="http://schemas.microsoft.com/office/drawing/2014/main" id="{19D009B5-9077-27E9-0405-7912F12D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71" y="2053727"/>
            <a:ext cx="7648575" cy="1123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1CA28-F3CD-1E4E-6088-71E1FC9051D3}"/>
              </a:ext>
            </a:extLst>
          </p:cNvPr>
          <p:cNvSpPr txBox="1"/>
          <p:nvPr/>
        </p:nvSpPr>
        <p:spPr>
          <a:xfrm>
            <a:off x="7075488" y="4335779"/>
            <a:ext cx="518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438DA-59F3-A3F0-EB06-F3C9710DF100}"/>
              </a:ext>
            </a:extLst>
          </p:cNvPr>
          <p:cNvSpPr txBox="1"/>
          <p:nvPr/>
        </p:nvSpPr>
        <p:spPr>
          <a:xfrm>
            <a:off x="7075488" y="4570512"/>
            <a:ext cx="634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Abdulrahman211896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5518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title"/>
          </p:nvPr>
        </p:nvSpPr>
        <p:spPr>
          <a:xfrm>
            <a:off x="621149" y="3229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Early Precautions and COVID-19 Cases: A Comparative Analysis of Countries (Part2)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687" y="-1016425"/>
            <a:ext cx="1968901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EB3ED9-190D-F9F9-95BD-F5FA2F736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64" y="1612149"/>
            <a:ext cx="4556071" cy="2900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B8280-D9E2-C5A8-49AA-54308FCFD5E8}"/>
              </a:ext>
            </a:extLst>
          </p:cNvPr>
          <p:cNvSpPr txBox="1"/>
          <p:nvPr/>
        </p:nvSpPr>
        <p:spPr>
          <a:xfrm>
            <a:off x="7145338" y="4297491"/>
            <a:ext cx="518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Sara 212071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3C294-FAEE-C02E-8008-5E12ED0EDBCA}"/>
              </a:ext>
            </a:extLst>
          </p:cNvPr>
          <p:cNvSpPr txBox="1"/>
          <p:nvPr/>
        </p:nvSpPr>
        <p:spPr>
          <a:xfrm>
            <a:off x="7145338" y="4512798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05" dirty="0">
                <a:solidFill>
                  <a:schemeClr val="tx1"/>
                </a:solidFill>
                <a:latin typeface="Trebuchet MS"/>
                <a:cs typeface="Trebuchet MS"/>
              </a:rPr>
              <a:t>Abdulrahman 211896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22908791"/>
      </p:ext>
    </p:extLst>
  </p:cSld>
  <p:clrMapOvr>
    <a:masterClrMapping/>
  </p:clrMapOvr>
</p:sld>
</file>

<file path=ppt/theme/theme1.xml><?xml version="1.0" encoding="utf-8"?>
<a:theme xmlns:a="http://schemas.openxmlformats.org/drawingml/2006/main" name="HPV - Human Papillomavirus by Slidesgo">
  <a:themeElements>
    <a:clrScheme name="Simple Light">
      <a:dk1>
        <a:srgbClr val="FFFFFF"/>
      </a:dk1>
      <a:lt1>
        <a:srgbClr val="380540"/>
      </a:lt1>
      <a:dk2>
        <a:srgbClr val="E62969"/>
      </a:dk2>
      <a:lt2>
        <a:srgbClr val="C12B6C"/>
      </a:lt2>
      <a:accent1>
        <a:srgbClr val="791456"/>
      </a:accent1>
      <a:accent2>
        <a:srgbClr val="530B47"/>
      </a:accent2>
      <a:accent3>
        <a:srgbClr val="42094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207</Words>
  <Application>Microsoft Office PowerPoint</Application>
  <PresentationFormat>On-screen Show (16:9)</PresentationFormat>
  <Paragraphs>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Albert Sans Medium</vt:lpstr>
      <vt:lpstr>Arial</vt:lpstr>
      <vt:lpstr>Golos Text</vt:lpstr>
      <vt:lpstr>Trebuchet MS</vt:lpstr>
      <vt:lpstr>HPV - Human Papillomavirus by Slidesgo</vt:lpstr>
      <vt:lpstr>CORONAVIRUS ( COVID -19 )             ANALYSIS</vt:lpstr>
      <vt:lpstr>Total Covid Cases Last Four Years</vt:lpstr>
      <vt:lpstr>PowerPoint Presentation</vt:lpstr>
      <vt:lpstr>PowerPoint Presentation</vt:lpstr>
      <vt:lpstr>The Change of the Depression Rate of Each Age group during to Corona</vt:lpstr>
      <vt:lpstr>Number of Covid Cases based on each Age-group</vt:lpstr>
      <vt:lpstr>Number of Death Cases based on each Age-group</vt:lpstr>
      <vt:lpstr>Early Precautions and COVID-19 Cases: A Comparative Analysis of Countries (Part1)</vt:lpstr>
      <vt:lpstr>Early Precautions and COVID-19 Cases: A Comparative Analysis of Countries (Part2)</vt:lpstr>
      <vt:lpstr>The Comparison of the Obesity Rate Before and After Corona</vt:lpstr>
      <vt:lpstr>Cases Per Season</vt:lpstr>
      <vt:lpstr>PowerPoint Presentation</vt:lpstr>
      <vt:lpstr>The corona affect on the GDP of each continent</vt:lpstr>
      <vt:lpstr>The First Reported Case </vt:lpstr>
      <vt:lpstr>The Relationship between Overweight Rates and Diabetes Rates Across Continents</vt:lpstr>
      <vt:lpstr>The impact of the Corona on travel and tourism profits (Part1)</vt:lpstr>
      <vt:lpstr>The impact of the Corona on travel and tourism profits (Part2)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HPV - Human  Papillomavirus</dc:title>
  <dc:creator>Ahmed Sameh</dc:creator>
  <cp:lastModifiedBy>SARA212071</cp:lastModifiedBy>
  <cp:revision>28</cp:revision>
  <dcterms:modified xsi:type="dcterms:W3CDTF">2023-05-02T02:58:57Z</dcterms:modified>
</cp:coreProperties>
</file>