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395" r:id="rId3"/>
    <p:sldId id="396" r:id="rId4"/>
    <p:sldId id="39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26471-C419-8E77-AEED-E1EE1DA4B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1CF899-375F-F42F-0160-1752D02D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D4E341-EAD3-EB1D-757F-9EDF876A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019D-F8CB-4E37-9830-214CE4F9ED21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E37931-D780-F01C-C41E-2501B3FA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A0E4C-D389-2485-E5CB-0B06AABF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B1B7-D72E-4E38-941F-B15F53F396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19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FCEF7-31CB-64D0-ED48-E7B1FC8A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F733F5-D8F2-C5DE-4AA3-5AB82F546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A3A436-ABBB-0C99-9140-02B016B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019D-F8CB-4E37-9830-214CE4F9ED21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FCBDE2-8D77-0307-AD82-942E0B5F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1C4D6-5A17-99AE-D2C8-3B8BB800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B1B7-D72E-4E38-941F-B15F53F396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05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341CDD-97EF-D562-4DFC-FA6DF3248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BA958C-BDA3-4362-782F-0665F8E47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4FFE9-FB32-4691-ED05-715E655A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019D-F8CB-4E37-9830-214CE4F9ED21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7C902-C761-5615-389D-4CE61D86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1B2C7-7AD9-3BA7-0C5C-D0379107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B1B7-D72E-4E38-941F-B15F53F396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0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5B31C-CD55-9397-E5E7-90F878E2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71A82-7319-9FFC-7C78-56339F26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3D85AA-2FCF-740D-9219-A0BEDDDE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019D-F8CB-4E37-9830-214CE4F9ED21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3286B-A634-A75D-111F-28E7D5C0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1B382-919B-81F7-5476-9836DC20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B1B7-D72E-4E38-941F-B15F53F396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4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6F9A0-B35E-52BD-4C81-F18C0DE8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4AAA7F-71B9-8A81-4124-FFD804CF7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4443E-8BB6-CB8D-AAB9-CC6D0277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019D-F8CB-4E37-9830-214CE4F9ED21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28E93-00B3-DAB4-82FE-8E23F802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C4AF1B-5C6D-B298-0E41-4536A655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B1B7-D72E-4E38-941F-B15F53F396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3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8EE85-FA6F-B1D7-ADC0-682E920F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6531A-3762-F328-7CDC-38F1FB243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14878B-9F36-5FF1-2913-8C4FC90A7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E95643-8D18-6059-E7C9-F3FDA86D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019D-F8CB-4E37-9830-214CE4F9ED21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701301-FE68-E7B9-FDF1-7E066C12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9F6F56-D243-7B75-078A-396B8350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B1B7-D72E-4E38-941F-B15F53F396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24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5121-1971-473E-6C2D-DE345579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62A45-696F-9B58-65DC-DD678C5AB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5F5D5-5157-D678-1502-6FF73D282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C4C10E-9F38-2A82-6FBD-205956143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9CB8A9-D71F-722B-02E3-E998D024C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F2BCA3-3A31-3FA0-2B3C-51724E52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019D-F8CB-4E37-9830-214CE4F9ED21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770B71-604E-BF12-8731-9742442F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0F332C-54CD-477D-6131-E3AD01DA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B1B7-D72E-4E38-941F-B15F53F396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49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188AF-CC01-C26E-C98D-F127DE88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EF1747-CE68-9CA8-CE02-D5C2DC39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019D-F8CB-4E37-9830-214CE4F9ED21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78F146-E331-0948-9851-B7743E7B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BDE847-A337-49CC-7AF4-591E2C80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B1B7-D72E-4E38-941F-B15F53F396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60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CE56B2-BDEA-5B79-DFAB-6F4D6B99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019D-F8CB-4E37-9830-214CE4F9ED21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A15E74-06C3-0E9C-E571-B559E125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83DA-39E6-AB03-9BD4-B1B1417C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B1B7-D72E-4E38-941F-B15F53F396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45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DB748-BA7D-CC34-C692-AAEBE97C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AF8CA-78E4-C98A-D89E-B4B08D5B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7BD30B-F241-C156-4527-663F7BF9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91495A-0804-F3FD-089F-DA56DC8D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019D-F8CB-4E37-9830-214CE4F9ED21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37B076-26CA-1958-8B1B-D849C0BD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61273D-38DC-9517-6DB6-32564D32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B1B7-D72E-4E38-941F-B15F53F396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28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8BCBB-74FE-644B-F52D-19624D90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65CE1C-E8CB-2661-C5AB-6DE26C138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519E6C-9C08-FC38-333A-E835760D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9F9129-625C-8D65-999C-249C4527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019D-F8CB-4E37-9830-214CE4F9ED21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FEB15C-8012-5002-2D4F-B5B04A3F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0CFAC-AFF9-576E-B13B-C7A1D6C3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B1B7-D72E-4E38-941F-B15F53F396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69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570C7C-2274-CD2A-5A72-30796910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565D18-7795-5DF5-9B46-EB8B63F9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989A9-B413-FEED-B2DB-9097FAD9C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A019D-F8CB-4E37-9830-214CE4F9ED21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3A780-96A6-C260-E597-E8390D65B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E59F2-A354-58F2-76F9-A94C25278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BB1B7-D72E-4E38-941F-B15F53F396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35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D1EDF-7866-4EC5-9478-46BF1187F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05" y="2384358"/>
            <a:ext cx="4443662" cy="883508"/>
          </a:xfrm>
        </p:spPr>
        <p:txBody>
          <a:bodyPr anchor="ctr">
            <a:noAutofit/>
          </a:bodyPr>
          <a:lstStyle/>
          <a:p>
            <a:pPr algn="l"/>
            <a:br>
              <a:rPr lang="es-ES" sz="2800" dirty="0"/>
            </a:b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Instituto Universitario de Ciencias y Tecnologías Espaciales de Asturias (ICTEA)</a:t>
            </a:r>
            <a:b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FE1C99-B584-4758-B945-1512026C2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096" y="3495967"/>
            <a:ext cx="7523625" cy="2132142"/>
          </a:xfrm>
        </p:spPr>
        <p:txBody>
          <a:bodyPr anchor="ctr">
            <a:normAutofit fontScale="92500" lnSpcReduction="10000"/>
          </a:bodyPr>
          <a:lstStyle/>
          <a:p>
            <a:pPr algn="l"/>
            <a:endParaRPr lang="es-ES" sz="2000" dirty="0"/>
          </a:p>
          <a:p>
            <a:pPr>
              <a:lnSpc>
                <a:spcPct val="120000"/>
              </a:lnSpc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Efficiency estimations</a:t>
            </a:r>
          </a:p>
          <a:p>
            <a:pPr>
              <a:lnSpc>
                <a:spcPct val="120000"/>
              </a:lnSpc>
            </a:pP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s-E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September 2024</a:t>
            </a:r>
          </a:p>
          <a:p>
            <a:pPr algn="l"/>
            <a:endParaRPr lang="es-ES" sz="2000" dirty="0"/>
          </a:p>
        </p:txBody>
      </p:sp>
      <p:pic>
        <p:nvPicPr>
          <p:cNvPr id="8" name="Picture 2" descr="Instituto de Ciencias y Tecnologías Espaciales de Asturias - Inicio">
            <a:extLst>
              <a:ext uri="{FF2B5EF4-FFF2-40B4-BE49-F238E27FC236}">
                <a16:creationId xmlns:a16="http://schemas.microsoft.com/office/drawing/2014/main" id="{635AFE0B-A13F-13DE-3B8B-346ACF98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81" y="765835"/>
            <a:ext cx="3071143" cy="15355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áster Universitario en Conversión de Energía Eléctrica y Sistemas de  Potencia - Módulo de Ecualización">
            <a:extLst>
              <a:ext uri="{FF2B5EF4-FFF2-40B4-BE49-F238E27FC236}">
                <a16:creationId xmlns:a16="http://schemas.microsoft.com/office/drawing/2014/main" id="{00D380B6-08BC-36D9-61E5-DFE71D5E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078" y="765835"/>
            <a:ext cx="2619119" cy="193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79BAA8F-D42F-9E98-2D51-F3C2D9C874BA}"/>
              </a:ext>
            </a:extLst>
          </p:cNvPr>
          <p:cNvSpPr txBox="1">
            <a:spLocks/>
          </p:cNvSpPr>
          <p:nvPr/>
        </p:nvSpPr>
        <p:spPr>
          <a:xfrm>
            <a:off x="6986894" y="5208657"/>
            <a:ext cx="4443662" cy="883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s-ES" sz="2800" dirty="0"/>
            </a:b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4B967D-5F6D-47ED-DD38-CAB612A6F566}"/>
              </a:ext>
            </a:extLst>
          </p:cNvPr>
          <p:cNvSpPr txBox="1"/>
          <p:nvPr/>
        </p:nvSpPr>
        <p:spPr>
          <a:xfrm>
            <a:off x="9087131" y="5628109"/>
            <a:ext cx="2303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Sara Rodríguez Cabo et al</a:t>
            </a:r>
          </a:p>
        </p:txBody>
      </p:sp>
    </p:spTree>
    <p:extLst>
      <p:ext uri="{BB962C8B-B14F-4D97-AF65-F5344CB8AC3E}">
        <p14:creationId xmlns:p14="http://schemas.microsoft.com/office/powerpoint/2010/main" val="54732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4A30E399-0078-D07D-3AAA-E1379530F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" y="1112192"/>
            <a:ext cx="3874416" cy="39122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EFDE713-08AF-3024-0CE1-9F891D470CF5}"/>
              </a:ext>
            </a:extLst>
          </p:cNvPr>
          <p:cNvSpPr txBox="1"/>
          <p:nvPr/>
        </p:nvSpPr>
        <p:spPr>
          <a:xfrm>
            <a:off x="234669" y="226577"/>
            <a:ext cx="214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rgbClr val="0070C0"/>
                </a:solidFill>
              </a:rPr>
              <a:t>1. Average case</a:t>
            </a:r>
          </a:p>
        </p:txBody>
      </p:sp>
      <p:pic>
        <p:nvPicPr>
          <p:cNvPr id="6" name="Imagen 5" descr="Gráfico, Diagrama, Histograma&#10;&#10;Descripción generada automáticamente con confianza media">
            <a:extLst>
              <a:ext uri="{FF2B5EF4-FFF2-40B4-BE49-F238E27FC236}">
                <a16:creationId xmlns:a16="http://schemas.microsoft.com/office/drawing/2014/main" id="{A07461FA-EFEA-5584-3692-7A255131A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21" y="1112192"/>
            <a:ext cx="3875214" cy="4017324"/>
          </a:xfrm>
          <a:prstGeom prst="rect">
            <a:avLst/>
          </a:prstGeom>
        </p:spPr>
      </p:pic>
      <p:pic>
        <p:nvPicPr>
          <p:cNvPr id="8" name="Imagen 7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46BDE47E-0057-A301-9A45-866F406AC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05" y="1060391"/>
            <a:ext cx="3798695" cy="401732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10F1DE2-A2DE-C21D-E1EE-C95F356D3909}"/>
              </a:ext>
            </a:extLst>
          </p:cNvPr>
          <p:cNvSpPr txBox="1"/>
          <p:nvPr/>
        </p:nvSpPr>
        <p:spPr>
          <a:xfrm>
            <a:off x="1509052" y="767940"/>
            <a:ext cx="258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All PMTs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CF4756-007C-4701-9B2E-9901A503E17B}"/>
              </a:ext>
            </a:extLst>
          </p:cNvPr>
          <p:cNvSpPr txBox="1"/>
          <p:nvPr/>
        </p:nvSpPr>
        <p:spPr>
          <a:xfrm>
            <a:off x="5235547" y="742860"/>
            <a:ext cx="280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PMTs compensated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1692DD-DB56-83F9-959D-2AE740F6660E}"/>
              </a:ext>
            </a:extLst>
          </p:cNvPr>
          <p:cNvSpPr txBox="1"/>
          <p:nvPr/>
        </p:nvSpPr>
        <p:spPr>
          <a:xfrm>
            <a:off x="9380878" y="742860"/>
            <a:ext cx="259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PMTs with excess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E08F09C-04E8-9FBA-779A-3657073A1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82041"/>
              </p:ext>
            </p:extLst>
          </p:nvPr>
        </p:nvGraphicFramePr>
        <p:xfrm>
          <a:off x="1586039" y="5077713"/>
          <a:ext cx="9093611" cy="1737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31133">
                  <a:extLst>
                    <a:ext uri="{9D8B030D-6E8A-4147-A177-3AD203B41FA5}">
                      <a16:colId xmlns:a16="http://schemas.microsoft.com/office/drawing/2014/main" val="2194610982"/>
                    </a:ext>
                  </a:extLst>
                </a:gridCol>
                <a:gridCol w="1400070">
                  <a:extLst>
                    <a:ext uri="{9D8B030D-6E8A-4147-A177-3AD203B41FA5}">
                      <a16:colId xmlns:a16="http://schemas.microsoft.com/office/drawing/2014/main" val="1629151431"/>
                    </a:ext>
                  </a:extLst>
                </a:gridCol>
                <a:gridCol w="1515602">
                  <a:extLst>
                    <a:ext uri="{9D8B030D-6E8A-4147-A177-3AD203B41FA5}">
                      <a16:colId xmlns:a16="http://schemas.microsoft.com/office/drawing/2014/main" val="3553610278"/>
                    </a:ext>
                  </a:extLst>
                </a:gridCol>
                <a:gridCol w="1515602">
                  <a:extLst>
                    <a:ext uri="{9D8B030D-6E8A-4147-A177-3AD203B41FA5}">
                      <a16:colId xmlns:a16="http://schemas.microsoft.com/office/drawing/2014/main" val="3636551788"/>
                    </a:ext>
                  </a:extLst>
                </a:gridCol>
                <a:gridCol w="1515602">
                  <a:extLst>
                    <a:ext uri="{9D8B030D-6E8A-4147-A177-3AD203B41FA5}">
                      <a16:colId xmlns:a16="http://schemas.microsoft.com/office/drawing/2014/main" val="3902924735"/>
                    </a:ext>
                  </a:extLst>
                </a:gridCol>
                <a:gridCol w="1515602">
                  <a:extLst>
                    <a:ext uri="{9D8B030D-6E8A-4147-A177-3AD203B41FA5}">
                      <a16:colId xmlns:a16="http://schemas.microsoft.com/office/drawing/2014/main" val="4036044784"/>
                    </a:ext>
                  </a:extLst>
                </a:gridCol>
              </a:tblGrid>
              <a:tr h="59683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Loss of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2084"/>
                  </a:ext>
                </a:extLst>
              </a:tr>
              <a:tr h="34105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8256"/>
                  </a:ext>
                </a:extLst>
              </a:tr>
              <a:tr h="34105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Compensated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1247"/>
                  </a:ext>
                </a:extLst>
              </a:tr>
              <a:tr h="34105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With excess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71.97%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42.57%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4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7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EFDE713-08AF-3024-0CE1-9F891D470CF5}"/>
              </a:ext>
            </a:extLst>
          </p:cNvPr>
          <p:cNvSpPr txBox="1"/>
          <p:nvPr/>
        </p:nvSpPr>
        <p:spPr>
          <a:xfrm>
            <a:off x="137565" y="187329"/>
            <a:ext cx="214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rgbClr val="0070C0"/>
                </a:solidFill>
              </a:rPr>
              <a:t>2. Best case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0F1DE2-A2DE-C21D-E1EE-C95F356D3909}"/>
              </a:ext>
            </a:extLst>
          </p:cNvPr>
          <p:cNvSpPr txBox="1"/>
          <p:nvPr/>
        </p:nvSpPr>
        <p:spPr>
          <a:xfrm>
            <a:off x="1509052" y="767940"/>
            <a:ext cx="258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All PMTs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CF4756-007C-4701-9B2E-9901A503E17B}"/>
              </a:ext>
            </a:extLst>
          </p:cNvPr>
          <p:cNvSpPr txBox="1"/>
          <p:nvPr/>
        </p:nvSpPr>
        <p:spPr>
          <a:xfrm>
            <a:off x="5235547" y="742860"/>
            <a:ext cx="280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PMTs compensated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1692DD-DB56-83F9-959D-2AE740F6660E}"/>
              </a:ext>
            </a:extLst>
          </p:cNvPr>
          <p:cNvSpPr txBox="1"/>
          <p:nvPr/>
        </p:nvSpPr>
        <p:spPr>
          <a:xfrm>
            <a:off x="9380878" y="742860"/>
            <a:ext cx="259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PMTs with excess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E08F09C-04E8-9FBA-779A-3657073A1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80437"/>
              </p:ext>
            </p:extLst>
          </p:nvPr>
        </p:nvGraphicFramePr>
        <p:xfrm>
          <a:off x="1586039" y="5077713"/>
          <a:ext cx="9093611" cy="1737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31133">
                  <a:extLst>
                    <a:ext uri="{9D8B030D-6E8A-4147-A177-3AD203B41FA5}">
                      <a16:colId xmlns:a16="http://schemas.microsoft.com/office/drawing/2014/main" val="2194610982"/>
                    </a:ext>
                  </a:extLst>
                </a:gridCol>
                <a:gridCol w="1400070">
                  <a:extLst>
                    <a:ext uri="{9D8B030D-6E8A-4147-A177-3AD203B41FA5}">
                      <a16:colId xmlns:a16="http://schemas.microsoft.com/office/drawing/2014/main" val="1629151431"/>
                    </a:ext>
                  </a:extLst>
                </a:gridCol>
                <a:gridCol w="1515602">
                  <a:extLst>
                    <a:ext uri="{9D8B030D-6E8A-4147-A177-3AD203B41FA5}">
                      <a16:colId xmlns:a16="http://schemas.microsoft.com/office/drawing/2014/main" val="3553610278"/>
                    </a:ext>
                  </a:extLst>
                </a:gridCol>
                <a:gridCol w="1515602">
                  <a:extLst>
                    <a:ext uri="{9D8B030D-6E8A-4147-A177-3AD203B41FA5}">
                      <a16:colId xmlns:a16="http://schemas.microsoft.com/office/drawing/2014/main" val="3636551788"/>
                    </a:ext>
                  </a:extLst>
                </a:gridCol>
                <a:gridCol w="1515602">
                  <a:extLst>
                    <a:ext uri="{9D8B030D-6E8A-4147-A177-3AD203B41FA5}">
                      <a16:colId xmlns:a16="http://schemas.microsoft.com/office/drawing/2014/main" val="3902924735"/>
                    </a:ext>
                  </a:extLst>
                </a:gridCol>
                <a:gridCol w="1515602">
                  <a:extLst>
                    <a:ext uri="{9D8B030D-6E8A-4147-A177-3AD203B41FA5}">
                      <a16:colId xmlns:a16="http://schemas.microsoft.com/office/drawing/2014/main" val="4036044784"/>
                    </a:ext>
                  </a:extLst>
                </a:gridCol>
              </a:tblGrid>
              <a:tr h="59683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Loss of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2084"/>
                  </a:ext>
                </a:extLst>
              </a:tr>
              <a:tr h="34105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8256"/>
                  </a:ext>
                </a:extLst>
              </a:tr>
              <a:tr h="34105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Compensated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1247"/>
                  </a:ext>
                </a:extLst>
              </a:tr>
              <a:tr h="34105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With excess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47960"/>
                  </a:ext>
                </a:extLst>
              </a:tr>
            </a:tbl>
          </a:graphicData>
        </a:graphic>
      </p:graphicFrame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2241FB46-21E7-549D-1FBF-B1225622D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9" y="1112192"/>
            <a:ext cx="3604356" cy="3811686"/>
          </a:xfrm>
          <a:prstGeom prst="rect">
            <a:avLst/>
          </a:prstGeom>
        </p:spPr>
      </p:pic>
      <p:pic>
        <p:nvPicPr>
          <p:cNvPr id="13" name="Imagen 1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696ECBD7-DBBB-F0BA-1CCA-7482CCD39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70" y="1137272"/>
            <a:ext cx="3847143" cy="3940441"/>
          </a:xfrm>
          <a:prstGeom prst="rect">
            <a:avLst/>
          </a:prstGeom>
        </p:spPr>
      </p:pic>
      <p:pic>
        <p:nvPicPr>
          <p:cNvPr id="15" name="Imagen 14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D70CA223-0126-6FAF-5B25-A277EF6ED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9" y="1112192"/>
            <a:ext cx="3640134" cy="38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EFDE713-08AF-3024-0CE1-9F891D470CF5}"/>
              </a:ext>
            </a:extLst>
          </p:cNvPr>
          <p:cNvSpPr txBox="1"/>
          <p:nvPr/>
        </p:nvSpPr>
        <p:spPr>
          <a:xfrm>
            <a:off x="234669" y="226577"/>
            <a:ext cx="214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rgbClr val="0070C0"/>
                </a:solidFill>
              </a:rPr>
              <a:t>3. Worst case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0F1DE2-A2DE-C21D-E1EE-C95F356D3909}"/>
              </a:ext>
            </a:extLst>
          </p:cNvPr>
          <p:cNvSpPr txBox="1"/>
          <p:nvPr/>
        </p:nvSpPr>
        <p:spPr>
          <a:xfrm>
            <a:off x="1509052" y="767940"/>
            <a:ext cx="258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All PMTs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CF4756-007C-4701-9B2E-9901A503E17B}"/>
              </a:ext>
            </a:extLst>
          </p:cNvPr>
          <p:cNvSpPr txBox="1"/>
          <p:nvPr/>
        </p:nvSpPr>
        <p:spPr>
          <a:xfrm>
            <a:off x="5235547" y="742860"/>
            <a:ext cx="280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PMTs compensated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1692DD-DB56-83F9-959D-2AE740F6660E}"/>
              </a:ext>
            </a:extLst>
          </p:cNvPr>
          <p:cNvSpPr txBox="1"/>
          <p:nvPr/>
        </p:nvSpPr>
        <p:spPr>
          <a:xfrm>
            <a:off x="9380878" y="742860"/>
            <a:ext cx="259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PMTs with excess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E08F09C-04E8-9FBA-779A-3657073A1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72629"/>
              </p:ext>
            </p:extLst>
          </p:nvPr>
        </p:nvGraphicFramePr>
        <p:xfrm>
          <a:off x="1586039" y="5077713"/>
          <a:ext cx="9093611" cy="1737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31133">
                  <a:extLst>
                    <a:ext uri="{9D8B030D-6E8A-4147-A177-3AD203B41FA5}">
                      <a16:colId xmlns:a16="http://schemas.microsoft.com/office/drawing/2014/main" val="2194610982"/>
                    </a:ext>
                  </a:extLst>
                </a:gridCol>
                <a:gridCol w="1400070">
                  <a:extLst>
                    <a:ext uri="{9D8B030D-6E8A-4147-A177-3AD203B41FA5}">
                      <a16:colId xmlns:a16="http://schemas.microsoft.com/office/drawing/2014/main" val="1629151431"/>
                    </a:ext>
                  </a:extLst>
                </a:gridCol>
                <a:gridCol w="1515602">
                  <a:extLst>
                    <a:ext uri="{9D8B030D-6E8A-4147-A177-3AD203B41FA5}">
                      <a16:colId xmlns:a16="http://schemas.microsoft.com/office/drawing/2014/main" val="3553610278"/>
                    </a:ext>
                  </a:extLst>
                </a:gridCol>
                <a:gridCol w="1515602">
                  <a:extLst>
                    <a:ext uri="{9D8B030D-6E8A-4147-A177-3AD203B41FA5}">
                      <a16:colId xmlns:a16="http://schemas.microsoft.com/office/drawing/2014/main" val="3636551788"/>
                    </a:ext>
                  </a:extLst>
                </a:gridCol>
                <a:gridCol w="1515602">
                  <a:extLst>
                    <a:ext uri="{9D8B030D-6E8A-4147-A177-3AD203B41FA5}">
                      <a16:colId xmlns:a16="http://schemas.microsoft.com/office/drawing/2014/main" val="3902924735"/>
                    </a:ext>
                  </a:extLst>
                </a:gridCol>
                <a:gridCol w="1515602">
                  <a:extLst>
                    <a:ext uri="{9D8B030D-6E8A-4147-A177-3AD203B41FA5}">
                      <a16:colId xmlns:a16="http://schemas.microsoft.com/office/drawing/2014/main" val="4036044784"/>
                    </a:ext>
                  </a:extLst>
                </a:gridCol>
              </a:tblGrid>
              <a:tr h="59683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Loss of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2084"/>
                  </a:ext>
                </a:extLst>
              </a:tr>
              <a:tr h="34105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26.69%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8256"/>
                  </a:ext>
                </a:extLst>
              </a:tr>
              <a:tr h="34105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Compensated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23.63%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1247"/>
                  </a:ext>
                </a:extLst>
              </a:tr>
              <a:tr h="34105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With excess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89.87%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47960"/>
                  </a:ext>
                </a:extLst>
              </a:tr>
            </a:tbl>
          </a:graphicData>
        </a:graphic>
      </p:graphicFrame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947BFAC1-CB0C-3EA5-AC18-A60DD02AB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3" y="1060389"/>
            <a:ext cx="3846981" cy="3959138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9F38C771-46A6-49A8-80E3-5ECA1933A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96" y="1045164"/>
            <a:ext cx="3798695" cy="4032549"/>
          </a:xfrm>
          <a:prstGeom prst="rect">
            <a:avLst/>
          </a:prstGeom>
        </p:spPr>
      </p:pic>
      <p:pic>
        <p:nvPicPr>
          <p:cNvPr id="15" name="Imagen 14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DB91C705-E558-39E8-F315-19B900D8B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26" y="1078678"/>
            <a:ext cx="3870838" cy="39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80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197</Words>
  <Application>Microsoft Office PowerPoint</Application>
  <PresentationFormat>Panorámica</PresentationFormat>
  <Paragraphs>91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 Instituto Universitario de Ciencias y Tecnologías Espaciales de Asturias (ICTEA)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RODRIGUEZ CABO</dc:creator>
  <cp:lastModifiedBy>SARA RODRIGUEZ CABO</cp:lastModifiedBy>
  <cp:revision>9</cp:revision>
  <dcterms:created xsi:type="dcterms:W3CDTF">2024-09-17T08:51:47Z</dcterms:created>
  <dcterms:modified xsi:type="dcterms:W3CDTF">2024-09-17T10:22:20Z</dcterms:modified>
</cp:coreProperties>
</file>