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256" r:id="rId3"/>
    <p:sldId id="270" r:id="rId4"/>
    <p:sldId id="257" r:id="rId5"/>
    <p:sldId id="258" r:id="rId6"/>
    <p:sldId id="259" r:id="rId7"/>
    <p:sldId id="260" r:id="rId8"/>
    <p:sldId id="261" r:id="rId9"/>
    <p:sldId id="262" r:id="rId10"/>
    <p:sldId id="263" r:id="rId11"/>
    <p:sldId id="264" r:id="rId12"/>
    <p:sldId id="265" r:id="rId13"/>
    <p:sldId id="267" r:id="rId14"/>
    <p:sldId id="268" r:id="rId15"/>
    <p:sldId id="269"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E6F4B5-195F-49BA-A27D-D39F1FE6BCDD}" v="13" dt="2025-04-04T12:23:04.4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4660"/>
  </p:normalViewPr>
  <p:slideViewPr>
    <p:cSldViewPr snapToGrid="0">
      <p:cViewPr varScale="1">
        <p:scale>
          <a:sx n="70" d="100"/>
          <a:sy n="70" d="100"/>
        </p:scale>
        <p:origin x="7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vind Kumar" userId="94203bf7ebd6bd77" providerId="LiveId" clId="{EBE6F4B5-195F-49BA-A27D-D39F1FE6BCDD}"/>
    <pc:docChg chg="undo custSel addSld modSld">
      <pc:chgData name="Aravind Kumar" userId="94203bf7ebd6bd77" providerId="LiveId" clId="{EBE6F4B5-195F-49BA-A27D-D39F1FE6BCDD}" dt="2025-04-04T12:25:49.241" v="299" actId="20577"/>
      <pc:docMkLst>
        <pc:docMk/>
      </pc:docMkLst>
      <pc:sldChg chg="addSp modSp mod">
        <pc:chgData name="Aravind Kumar" userId="94203bf7ebd6bd77" providerId="LiveId" clId="{EBE6F4B5-195F-49BA-A27D-D39F1FE6BCDD}" dt="2025-04-04T12:25:49.241" v="299" actId="20577"/>
        <pc:sldMkLst>
          <pc:docMk/>
          <pc:sldMk cId="0" sldId="256"/>
        </pc:sldMkLst>
        <pc:spChg chg="add mod">
          <ac:chgData name="Aravind Kumar" userId="94203bf7ebd6bd77" providerId="LiveId" clId="{EBE6F4B5-195F-49BA-A27D-D39F1FE6BCDD}" dt="2025-04-04T12:24:35.970" v="265" actId="1076"/>
          <ac:spMkLst>
            <pc:docMk/>
            <pc:sldMk cId="0" sldId="256"/>
            <ac:spMk id="2" creationId="{5CF65D5E-4FDE-ED42-F599-94F562D7F32B}"/>
          </ac:spMkLst>
        </pc:spChg>
        <pc:spChg chg="mod">
          <ac:chgData name="Aravind Kumar" userId="94203bf7ebd6bd77" providerId="LiveId" clId="{EBE6F4B5-195F-49BA-A27D-D39F1FE6BCDD}" dt="2025-04-04T12:25:49.241" v="299" actId="20577"/>
          <ac:spMkLst>
            <pc:docMk/>
            <pc:sldMk cId="0" sldId="256"/>
            <ac:spMk id="94" creationId="{00000000-0000-0000-0000-000000000000}"/>
          </ac:spMkLst>
        </pc:spChg>
        <pc:picChg chg="mod">
          <ac:chgData name="Aravind Kumar" userId="94203bf7ebd6bd77" providerId="LiveId" clId="{EBE6F4B5-195F-49BA-A27D-D39F1FE6BCDD}" dt="2025-04-04T12:24:41.347" v="266" actId="1076"/>
          <ac:picMkLst>
            <pc:docMk/>
            <pc:sldMk cId="0" sldId="256"/>
            <ac:picMk id="92" creationId="{00000000-0000-0000-0000-000000000000}"/>
          </ac:picMkLst>
        </pc:picChg>
      </pc:sldChg>
      <pc:sldChg chg="modSp mod">
        <pc:chgData name="Aravind Kumar" userId="94203bf7ebd6bd77" providerId="LiveId" clId="{EBE6F4B5-195F-49BA-A27D-D39F1FE6BCDD}" dt="2025-04-04T12:07:22.997" v="13" actId="2710"/>
        <pc:sldMkLst>
          <pc:docMk/>
          <pc:sldMk cId="0" sldId="258"/>
        </pc:sldMkLst>
        <pc:spChg chg="mod">
          <ac:chgData name="Aravind Kumar" userId="94203bf7ebd6bd77" providerId="LiveId" clId="{EBE6F4B5-195F-49BA-A27D-D39F1FE6BCDD}" dt="2025-04-04T12:07:22.997" v="13" actId="2710"/>
          <ac:spMkLst>
            <pc:docMk/>
            <pc:sldMk cId="0" sldId="258"/>
            <ac:spMk id="100" creationId="{00000000-0000-0000-0000-000000000000}"/>
          </ac:spMkLst>
        </pc:spChg>
      </pc:sldChg>
      <pc:sldChg chg="modSp mod">
        <pc:chgData name="Aravind Kumar" userId="94203bf7ebd6bd77" providerId="LiveId" clId="{EBE6F4B5-195F-49BA-A27D-D39F1FE6BCDD}" dt="2025-04-04T12:07:32.851" v="14" actId="2710"/>
        <pc:sldMkLst>
          <pc:docMk/>
          <pc:sldMk cId="0" sldId="259"/>
        </pc:sldMkLst>
        <pc:spChg chg="mod">
          <ac:chgData name="Aravind Kumar" userId="94203bf7ebd6bd77" providerId="LiveId" clId="{EBE6F4B5-195F-49BA-A27D-D39F1FE6BCDD}" dt="2025-04-04T12:07:32.851" v="14" actId="2710"/>
          <ac:spMkLst>
            <pc:docMk/>
            <pc:sldMk cId="0" sldId="259"/>
            <ac:spMk id="102" creationId="{00000000-0000-0000-0000-000000000000}"/>
          </ac:spMkLst>
        </pc:spChg>
      </pc:sldChg>
      <pc:sldChg chg="modSp mod">
        <pc:chgData name="Aravind Kumar" userId="94203bf7ebd6bd77" providerId="LiveId" clId="{EBE6F4B5-195F-49BA-A27D-D39F1FE6BCDD}" dt="2025-04-04T12:07:40.610" v="15" actId="2710"/>
        <pc:sldMkLst>
          <pc:docMk/>
          <pc:sldMk cId="0" sldId="260"/>
        </pc:sldMkLst>
        <pc:spChg chg="mod">
          <ac:chgData name="Aravind Kumar" userId="94203bf7ebd6bd77" providerId="LiveId" clId="{EBE6F4B5-195F-49BA-A27D-D39F1FE6BCDD}" dt="2025-04-04T12:07:40.610" v="15" actId="2710"/>
          <ac:spMkLst>
            <pc:docMk/>
            <pc:sldMk cId="0" sldId="260"/>
            <ac:spMk id="104" creationId="{00000000-0000-0000-0000-000000000000}"/>
          </ac:spMkLst>
        </pc:spChg>
      </pc:sldChg>
      <pc:sldChg chg="modSp mod">
        <pc:chgData name="Aravind Kumar" userId="94203bf7ebd6bd77" providerId="LiveId" clId="{EBE6F4B5-195F-49BA-A27D-D39F1FE6BCDD}" dt="2025-04-04T12:07:51.490" v="17" actId="20577"/>
        <pc:sldMkLst>
          <pc:docMk/>
          <pc:sldMk cId="0" sldId="261"/>
        </pc:sldMkLst>
        <pc:spChg chg="mod">
          <ac:chgData name="Aravind Kumar" userId="94203bf7ebd6bd77" providerId="LiveId" clId="{EBE6F4B5-195F-49BA-A27D-D39F1FE6BCDD}" dt="2025-04-04T12:07:51.490" v="17" actId="20577"/>
          <ac:spMkLst>
            <pc:docMk/>
            <pc:sldMk cId="0" sldId="261"/>
            <ac:spMk id="106" creationId="{00000000-0000-0000-0000-000000000000}"/>
          </ac:spMkLst>
        </pc:spChg>
      </pc:sldChg>
      <pc:sldChg chg="modSp mod">
        <pc:chgData name="Aravind Kumar" userId="94203bf7ebd6bd77" providerId="LiveId" clId="{EBE6F4B5-195F-49BA-A27D-D39F1FE6BCDD}" dt="2025-04-04T12:08:02.541" v="19" actId="20577"/>
        <pc:sldMkLst>
          <pc:docMk/>
          <pc:sldMk cId="0" sldId="262"/>
        </pc:sldMkLst>
        <pc:spChg chg="mod">
          <ac:chgData name="Aravind Kumar" userId="94203bf7ebd6bd77" providerId="LiveId" clId="{EBE6F4B5-195F-49BA-A27D-D39F1FE6BCDD}" dt="2025-04-04T12:08:02.541" v="19" actId="20577"/>
          <ac:spMkLst>
            <pc:docMk/>
            <pc:sldMk cId="0" sldId="262"/>
            <ac:spMk id="108" creationId="{00000000-0000-0000-0000-000000000000}"/>
          </ac:spMkLst>
        </pc:spChg>
      </pc:sldChg>
      <pc:sldChg chg="addSp delSp modSp mod">
        <pc:chgData name="Aravind Kumar" userId="94203bf7ebd6bd77" providerId="LiveId" clId="{EBE6F4B5-195F-49BA-A27D-D39F1FE6BCDD}" dt="2025-04-04T11:59:11.083" v="11" actId="1076"/>
        <pc:sldMkLst>
          <pc:docMk/>
          <pc:sldMk cId="0" sldId="264"/>
        </pc:sldMkLst>
        <pc:spChg chg="del mod">
          <ac:chgData name="Aravind Kumar" userId="94203bf7ebd6bd77" providerId="LiveId" clId="{EBE6F4B5-195F-49BA-A27D-D39F1FE6BCDD}" dt="2025-04-04T11:59:02.988" v="8"/>
          <ac:spMkLst>
            <pc:docMk/>
            <pc:sldMk cId="0" sldId="264"/>
            <ac:spMk id="112" creationId="{00000000-0000-0000-0000-000000000000}"/>
          </ac:spMkLst>
        </pc:spChg>
        <pc:picChg chg="add del mod">
          <ac:chgData name="Aravind Kumar" userId="94203bf7ebd6bd77" providerId="LiveId" clId="{EBE6F4B5-195F-49BA-A27D-D39F1FE6BCDD}" dt="2025-04-04T11:58:48.992" v="4" actId="22"/>
          <ac:picMkLst>
            <pc:docMk/>
            <pc:sldMk cId="0" sldId="264"/>
            <ac:picMk id="3" creationId="{4C0261AA-4A4A-69E4-358F-04A5B4B18D49}"/>
          </ac:picMkLst>
        </pc:picChg>
        <pc:picChg chg="add mod">
          <ac:chgData name="Aravind Kumar" userId="94203bf7ebd6bd77" providerId="LiveId" clId="{EBE6F4B5-195F-49BA-A27D-D39F1FE6BCDD}" dt="2025-04-04T11:59:11.083" v="11" actId="1076"/>
          <ac:picMkLst>
            <pc:docMk/>
            <pc:sldMk cId="0" sldId="264"/>
            <ac:picMk id="3074" creationId="{D8DA5B1C-931B-BE37-95E4-0AE659B28047}"/>
          </ac:picMkLst>
        </pc:picChg>
      </pc:sldChg>
      <pc:sldChg chg="modSp mod">
        <pc:chgData name="Aravind Kumar" userId="94203bf7ebd6bd77" providerId="LiveId" clId="{EBE6F4B5-195F-49BA-A27D-D39F1FE6BCDD}" dt="2025-04-04T12:08:12.431" v="20" actId="2710"/>
        <pc:sldMkLst>
          <pc:docMk/>
          <pc:sldMk cId="0" sldId="265"/>
        </pc:sldMkLst>
        <pc:spChg chg="mod">
          <ac:chgData name="Aravind Kumar" userId="94203bf7ebd6bd77" providerId="LiveId" clId="{EBE6F4B5-195F-49BA-A27D-D39F1FE6BCDD}" dt="2025-04-04T12:08:12.431" v="20" actId="2710"/>
          <ac:spMkLst>
            <pc:docMk/>
            <pc:sldMk cId="0" sldId="265"/>
            <ac:spMk id="114" creationId="{00000000-0000-0000-0000-000000000000}"/>
          </ac:spMkLst>
        </pc:spChg>
      </pc:sldChg>
      <pc:sldChg chg="modSp mod">
        <pc:chgData name="Aravind Kumar" userId="94203bf7ebd6bd77" providerId="LiveId" clId="{EBE6F4B5-195F-49BA-A27D-D39F1FE6BCDD}" dt="2025-04-04T12:09:05.436" v="27" actId="2710"/>
        <pc:sldMkLst>
          <pc:docMk/>
          <pc:sldMk cId="0" sldId="266"/>
        </pc:sldMkLst>
        <pc:spChg chg="mod">
          <ac:chgData name="Aravind Kumar" userId="94203bf7ebd6bd77" providerId="LiveId" clId="{EBE6F4B5-195F-49BA-A27D-D39F1FE6BCDD}" dt="2025-04-04T12:09:05.436" v="27" actId="2710"/>
          <ac:spMkLst>
            <pc:docMk/>
            <pc:sldMk cId="0" sldId="266"/>
            <ac:spMk id="116" creationId="{00000000-0000-0000-0000-000000000000}"/>
          </ac:spMkLst>
        </pc:spChg>
      </pc:sldChg>
      <pc:sldChg chg="modSp mod">
        <pc:chgData name="Aravind Kumar" userId="94203bf7ebd6bd77" providerId="LiveId" clId="{EBE6F4B5-195F-49BA-A27D-D39F1FE6BCDD}" dt="2025-04-04T12:08:37.968" v="24" actId="123"/>
        <pc:sldMkLst>
          <pc:docMk/>
          <pc:sldMk cId="509221868" sldId="267"/>
        </pc:sldMkLst>
        <pc:spChg chg="mod">
          <ac:chgData name="Aravind Kumar" userId="94203bf7ebd6bd77" providerId="LiveId" clId="{EBE6F4B5-195F-49BA-A27D-D39F1FE6BCDD}" dt="2025-04-04T12:08:37.968" v="24" actId="123"/>
          <ac:spMkLst>
            <pc:docMk/>
            <pc:sldMk cId="509221868" sldId="267"/>
            <ac:spMk id="3" creationId="{F9622CC2-1176-3152-11C0-A2A3A802AC0B}"/>
          </ac:spMkLst>
        </pc:spChg>
      </pc:sldChg>
      <pc:sldChg chg="modSp mod">
        <pc:chgData name="Aravind Kumar" userId="94203bf7ebd6bd77" providerId="LiveId" clId="{EBE6F4B5-195F-49BA-A27D-D39F1FE6BCDD}" dt="2025-04-04T12:08:53.123" v="26" actId="113"/>
        <pc:sldMkLst>
          <pc:docMk/>
          <pc:sldMk cId="2124145353" sldId="268"/>
        </pc:sldMkLst>
        <pc:spChg chg="mod">
          <ac:chgData name="Aravind Kumar" userId="94203bf7ebd6bd77" providerId="LiveId" clId="{EBE6F4B5-195F-49BA-A27D-D39F1FE6BCDD}" dt="2025-04-04T12:08:53.123" v="26" actId="113"/>
          <ac:spMkLst>
            <pc:docMk/>
            <pc:sldMk cId="2124145353" sldId="268"/>
            <ac:spMk id="3" creationId="{D1F9748E-E0AF-8C96-3538-895CEAFD2DAC}"/>
          </ac:spMkLst>
        </pc:spChg>
      </pc:sldChg>
      <pc:sldChg chg="addSp delSp modSp new mod">
        <pc:chgData name="Aravind Kumar" userId="94203bf7ebd6bd77" providerId="LiveId" clId="{EBE6F4B5-195F-49BA-A27D-D39F1FE6BCDD}" dt="2025-04-04T12:21:30.963" v="224" actId="20577"/>
        <pc:sldMkLst>
          <pc:docMk/>
          <pc:sldMk cId="2869611171" sldId="270"/>
        </pc:sldMkLst>
        <pc:spChg chg="mod">
          <ac:chgData name="Aravind Kumar" userId="94203bf7ebd6bd77" providerId="LiveId" clId="{EBE6F4B5-195F-49BA-A27D-D39F1FE6BCDD}" dt="2025-04-04T12:13:21.393" v="44" actId="255"/>
          <ac:spMkLst>
            <pc:docMk/>
            <pc:sldMk cId="2869611171" sldId="270"/>
            <ac:spMk id="2" creationId="{20EEB988-F72B-D0ED-63BC-70A206B33B85}"/>
          </ac:spMkLst>
        </pc:spChg>
        <pc:spChg chg="mod">
          <ac:chgData name="Aravind Kumar" userId="94203bf7ebd6bd77" providerId="LiveId" clId="{EBE6F4B5-195F-49BA-A27D-D39F1FE6BCDD}" dt="2025-04-04T12:15:32.155" v="68" actId="5793"/>
          <ac:spMkLst>
            <pc:docMk/>
            <pc:sldMk cId="2869611171" sldId="270"/>
            <ac:spMk id="3" creationId="{08FD111E-3C48-B977-729C-073AB4F693B0}"/>
          </ac:spMkLst>
        </pc:spChg>
        <pc:graphicFrameChg chg="add del mod modGraphic">
          <ac:chgData name="Aravind Kumar" userId="94203bf7ebd6bd77" providerId="LiveId" clId="{EBE6F4B5-195F-49BA-A27D-D39F1FE6BCDD}" dt="2025-04-04T12:14:02.691" v="50" actId="3680"/>
          <ac:graphicFrameMkLst>
            <pc:docMk/>
            <pc:sldMk cId="2869611171" sldId="270"/>
            <ac:graphicFrameMk id="4" creationId="{F2BEA126-1BE8-9D92-73A6-E1E8D1CA9387}"/>
          </ac:graphicFrameMkLst>
        </pc:graphicFrameChg>
        <pc:graphicFrameChg chg="add del mod modGraphic">
          <ac:chgData name="Aravind Kumar" userId="94203bf7ebd6bd77" providerId="LiveId" clId="{EBE6F4B5-195F-49BA-A27D-D39F1FE6BCDD}" dt="2025-04-04T12:15:28.681" v="66" actId="3680"/>
          <ac:graphicFrameMkLst>
            <pc:docMk/>
            <pc:sldMk cId="2869611171" sldId="270"/>
            <ac:graphicFrameMk id="5" creationId="{CD58EFB8-0ACA-1A09-F7D7-B1AEA7340DCC}"/>
          </ac:graphicFrameMkLst>
        </pc:graphicFrameChg>
        <pc:graphicFrameChg chg="add mod modGraphic">
          <ac:chgData name="Aravind Kumar" userId="94203bf7ebd6bd77" providerId="LiveId" clId="{EBE6F4B5-195F-49BA-A27D-D39F1FE6BCDD}" dt="2025-04-04T12:21:30.963" v="224" actId="20577"/>
          <ac:graphicFrameMkLst>
            <pc:docMk/>
            <pc:sldMk cId="2869611171" sldId="270"/>
            <ac:graphicFrameMk id="6" creationId="{D54EA5F8-39F7-EAA9-74E7-44FD7BC3FB5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70" b="0" strike="noStrike" spc="-1">
                <a:solidFill>
                  <a:srgbClr val="000000"/>
                </a:solidFill>
                <a:latin typeface="Arial"/>
              </a:rPr>
              <a:t>Click to move the slide</a:t>
            </a:r>
          </a:p>
        </p:txBody>
      </p:sp>
      <p:sp>
        <p:nvSpPr>
          <p:cNvPr id="87"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88"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 </a:t>
            </a:r>
          </a:p>
        </p:txBody>
      </p:sp>
      <p:sp>
        <p:nvSpPr>
          <p:cNvPr id="89"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 </a:t>
            </a:r>
          </a:p>
        </p:txBody>
      </p:sp>
      <p:sp>
        <p:nvSpPr>
          <p:cNvPr id="90"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 </a:t>
            </a:r>
          </a:p>
        </p:txBody>
      </p:sp>
      <p:sp>
        <p:nvSpPr>
          <p:cNvPr id="91"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D1A5506E-C777-4E26-B513-8DA4A623249A}"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2287538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noRot="1" noChangeAspect="1"/>
          </p:cNvSpPr>
          <p:nvPr>
            <p:ph type="sldImg"/>
          </p:nvPr>
        </p:nvSpPr>
        <p:spPr>
          <a:xfrm>
            <a:off x="685800" y="1143000"/>
            <a:ext cx="5486400" cy="3086100"/>
          </a:xfrm>
          <a:prstGeom prst="rect">
            <a:avLst/>
          </a:prstGeom>
        </p:spPr>
      </p:sp>
      <p:sp>
        <p:nvSpPr>
          <p:cNvPr id="118" name="PlaceHolder 2"/>
          <p:cNvSpPr>
            <a:spLocks noGrp="1"/>
          </p:cNvSpPr>
          <p:nvPr>
            <p:ph type="body"/>
          </p:nvPr>
        </p:nvSpPr>
        <p:spPr>
          <a:xfrm>
            <a:off x="685800" y="4400640"/>
            <a:ext cx="5486040" cy="3600000"/>
          </a:xfrm>
          <a:prstGeom prst="rect">
            <a:avLst/>
          </a:prstGeom>
        </p:spPr>
        <p:txBody>
          <a:bodyPr>
            <a:noAutofit/>
          </a:bodyPr>
          <a:lstStyle/>
          <a:p>
            <a:pPr marL="343080" indent="-342720">
              <a:lnSpc>
                <a:spcPct val="100000"/>
              </a:lnSpc>
              <a:buClr>
                <a:srgbClr val="000000"/>
              </a:buClr>
              <a:buFont typeface="Arial"/>
              <a:buChar char="•"/>
            </a:pPr>
            <a:r>
              <a:rPr lang="en-US" sz="2000" b="0" strike="noStrike" spc="-1">
                <a:latin typeface="Arial"/>
              </a:rPr>
              <a:t>Abstract </a:t>
            </a:r>
          </a:p>
          <a:p>
            <a:pPr marL="343080" indent="-342720">
              <a:lnSpc>
                <a:spcPct val="100000"/>
              </a:lnSpc>
              <a:buClr>
                <a:srgbClr val="000000"/>
              </a:buClr>
              <a:buFont typeface="Arial"/>
              <a:buChar char="•"/>
            </a:pPr>
            <a:r>
              <a:rPr lang="en-US" sz="2000" b="0" strike="noStrike" spc="-1">
                <a:latin typeface="Arial"/>
              </a:rPr>
              <a:t>Problem Statement (Clearly define the challenge)</a:t>
            </a:r>
          </a:p>
          <a:p>
            <a:pPr marL="343080" indent="-342720">
              <a:lnSpc>
                <a:spcPct val="100000"/>
              </a:lnSpc>
              <a:buClr>
                <a:srgbClr val="000000"/>
              </a:buClr>
              <a:buFont typeface="Arial"/>
              <a:buChar char="•"/>
            </a:pPr>
            <a:r>
              <a:rPr lang="en-US" sz="2000" b="0" strike="noStrike" spc="-1">
                <a:latin typeface="Arial"/>
              </a:rPr>
              <a:t>Objective (State your project's goal)</a:t>
            </a:r>
          </a:p>
          <a:p>
            <a:pPr marL="343080" indent="-342720">
              <a:lnSpc>
                <a:spcPct val="100000"/>
              </a:lnSpc>
              <a:buClr>
                <a:srgbClr val="000000"/>
              </a:buClr>
              <a:buFont typeface="Arial"/>
              <a:buChar char="•"/>
            </a:pPr>
            <a:r>
              <a:rPr lang="en-US" sz="2000" b="0" strike="noStrike" spc="-1">
                <a:latin typeface="Arial"/>
              </a:rPr>
              <a:t>Background and Research (Discuss existing solutions, trends, and gaps)</a:t>
            </a:r>
          </a:p>
          <a:p>
            <a:pPr marL="343080" indent="-342720">
              <a:lnSpc>
                <a:spcPct val="100000"/>
              </a:lnSpc>
              <a:buClr>
                <a:srgbClr val="000000"/>
              </a:buClr>
              <a:buFont typeface="Arial"/>
              <a:buChar char="•"/>
            </a:pPr>
            <a:r>
              <a:rPr lang="en-US" sz="2000" b="0" strike="noStrike" spc="-1">
                <a:latin typeface="Arial"/>
              </a:rPr>
              <a:t>Data Collection and Preparation (Focus on data sources, cleaning, and augmentation)</a:t>
            </a:r>
          </a:p>
          <a:p>
            <a:pPr marL="343080" indent="-342720">
              <a:lnSpc>
                <a:spcPct val="100000"/>
              </a:lnSpc>
              <a:buClr>
                <a:srgbClr val="000000"/>
              </a:buClr>
              <a:buFont typeface="Arial"/>
              <a:buChar char="•"/>
            </a:pPr>
            <a:r>
              <a:rPr lang="en-US" sz="2000" b="0" strike="noStrike" spc="-1">
                <a:latin typeface="Arial"/>
              </a:rPr>
              <a:t>Proposed Solution (Methodology)</a:t>
            </a:r>
          </a:p>
          <a:p>
            <a:pPr>
              <a:lnSpc>
                <a:spcPct val="100000"/>
              </a:lnSpc>
            </a:pPr>
            <a:r>
              <a:rPr lang="en-US" sz="2000" b="0" strike="noStrike" spc="-1">
                <a:latin typeface="Arial"/>
              </a:rPr>
              <a:t>	Model Architecture (e.g., CNN, U-Net, YOLOv5)</a:t>
            </a:r>
          </a:p>
          <a:p>
            <a:pPr>
              <a:lnSpc>
                <a:spcPct val="100000"/>
              </a:lnSpc>
            </a:pPr>
            <a:r>
              <a:rPr lang="en-US" sz="2000" b="0" strike="noStrike" spc="-1">
                <a:latin typeface="Arial"/>
              </a:rPr>
              <a:t>	Key Techniques (e.g., Transfer Learning, Image Augmentation)</a:t>
            </a:r>
          </a:p>
          <a:p>
            <a:pPr marL="343080" indent="-342720">
              <a:lnSpc>
                <a:spcPct val="100000"/>
              </a:lnSpc>
              <a:buClr>
                <a:srgbClr val="000000"/>
              </a:buClr>
              <a:buFont typeface="Arial"/>
              <a:buChar char="•"/>
            </a:pPr>
            <a:r>
              <a:rPr lang="en-US" sz="2000" b="0" strike="noStrike" spc="-1">
                <a:latin typeface="Arial"/>
              </a:rPr>
              <a:t>Model Performance Evaluation</a:t>
            </a:r>
          </a:p>
          <a:p>
            <a:pPr>
              <a:lnSpc>
                <a:spcPct val="100000"/>
              </a:lnSpc>
            </a:pPr>
            <a:r>
              <a:rPr lang="en-US" sz="2000" b="0" strike="noStrike" spc="-1">
                <a:latin typeface="Arial"/>
              </a:rPr>
              <a:t>	Metrics (Accuracy, Precision, Recall, IoU, etc.)</a:t>
            </a:r>
          </a:p>
          <a:p>
            <a:pPr>
              <a:lnSpc>
                <a:spcPct val="100000"/>
              </a:lnSpc>
            </a:pPr>
            <a:r>
              <a:rPr lang="en-US" sz="2000" b="0" strike="noStrike" spc="-1">
                <a:latin typeface="Arial"/>
              </a:rPr>
              <a:t>	Graphs (Confusion Matrix, ROC Curve, etc.)</a:t>
            </a:r>
          </a:p>
          <a:p>
            <a:pPr marL="343080" indent="-342720">
              <a:lnSpc>
                <a:spcPct val="100000"/>
              </a:lnSpc>
              <a:buClr>
                <a:srgbClr val="000000"/>
              </a:buClr>
              <a:buFont typeface="Arial"/>
              <a:buChar char="•"/>
            </a:pPr>
            <a:r>
              <a:rPr lang="en-US" sz="2000" b="0" strike="noStrike" spc="-1">
                <a:latin typeface="Arial"/>
              </a:rPr>
              <a:t>Screenshots / Demonstration (Visual proof of system functionality)</a:t>
            </a:r>
          </a:p>
          <a:p>
            <a:pPr marL="343080" indent="-342720">
              <a:lnSpc>
                <a:spcPct val="100000"/>
              </a:lnSpc>
              <a:buClr>
                <a:srgbClr val="000000"/>
              </a:buClr>
              <a:buFont typeface="Arial"/>
              <a:buChar char="•"/>
            </a:pPr>
            <a:r>
              <a:rPr lang="en-US" sz="2000" b="0" strike="noStrike" spc="-1">
                <a:latin typeface="Arial"/>
              </a:rPr>
              <a:t>Future Scope (Improvements, scalability, and integration ideas)</a:t>
            </a:r>
          </a:p>
          <a:p>
            <a:pPr marL="343080" indent="-342720">
              <a:lnSpc>
                <a:spcPct val="100000"/>
              </a:lnSpc>
              <a:buClr>
                <a:srgbClr val="000000"/>
              </a:buClr>
              <a:buFont typeface="Arial"/>
              <a:buChar char="•"/>
            </a:pPr>
            <a:r>
              <a:rPr lang="en-US" sz="2000" b="0" strike="noStrike" spc="-1">
                <a:latin typeface="Arial"/>
              </a:rPr>
              <a:t>Conclusion (Summarize results and impact)</a:t>
            </a:r>
          </a:p>
          <a:p>
            <a:pPr marL="343080" indent="-342720">
              <a:lnSpc>
                <a:spcPct val="100000"/>
              </a:lnSpc>
              <a:buClr>
                <a:srgbClr val="000000"/>
              </a:buClr>
              <a:buFont typeface="Arial"/>
              <a:buChar char="•"/>
            </a:pPr>
            <a:r>
              <a:rPr lang="en-US" sz="2000" b="0" strike="noStrike" spc="-1">
                <a:latin typeface="Arial"/>
              </a:rPr>
              <a:t>Q&amp;A Session</a:t>
            </a:r>
          </a:p>
          <a:p>
            <a:pPr>
              <a:lnSpc>
                <a:spcPct val="100000"/>
              </a:lnSpc>
            </a:pPr>
            <a:endParaRPr lang="en-US" sz="2000" b="0" strike="noStrike" spc="-1">
              <a:latin typeface="Arial"/>
            </a:endParaRPr>
          </a:p>
        </p:txBody>
      </p:sp>
      <p:sp>
        <p:nvSpPr>
          <p:cNvPr id="11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A106369C-BCD6-4B28-9DD9-B46BFA2099CE}" type="slidenum">
              <a:rPr lang="en-US" sz="1200" b="0" strike="noStrike" spc="-1">
                <a:latin typeface="Times New Roman"/>
              </a:rPr>
              <a:t>3</a:t>
            </a:fld>
            <a:endParaRPr lang="en-US" sz="1200" b="0" strike="noStrike" spc="-1">
              <a:latin typeface="Times New Roman"/>
            </a:endParaRPr>
          </a:p>
        </p:txBody>
      </p:sp>
    </p:spTree>
    <p:extLst>
      <p:ext uri="{BB962C8B-B14F-4D97-AF65-F5344CB8AC3E}">
        <p14:creationId xmlns:p14="http://schemas.microsoft.com/office/powerpoint/2010/main" val="3952713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5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7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7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8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 name="Google Shape;110;p4"/>
          <p:cNvPicPr/>
          <p:nvPr/>
        </p:nvPicPr>
        <p:blipFill>
          <a:blip r:embed="rId14"/>
          <a:stretch/>
        </p:blipFill>
        <p:spPr>
          <a:xfrm>
            <a:off x="10072800" y="78120"/>
            <a:ext cx="1800000" cy="575280"/>
          </a:xfrm>
          <a:prstGeom prst="rect">
            <a:avLst/>
          </a:prstGeom>
          <a:ln>
            <a:noFill/>
          </a:ln>
        </p:spPr>
      </p:pic>
      <p:sp>
        <p:nvSpPr>
          <p:cNvPr id="8" name="CustomShape 1"/>
          <p:cNvSpPr/>
          <p:nvPr/>
        </p:nvSpPr>
        <p:spPr>
          <a:xfrm>
            <a:off x="0" y="0"/>
            <a:ext cx="9829440" cy="71712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sp>
      <p:sp>
        <p:nvSpPr>
          <p:cNvPr id="2" name="CustomShape 2"/>
          <p:cNvSpPr/>
          <p:nvPr/>
        </p:nvSpPr>
        <p:spPr>
          <a:xfrm>
            <a:off x="9888840" y="-360"/>
            <a:ext cx="111960" cy="731880"/>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p:style>
      </p:sp>
      <p:pic>
        <p:nvPicPr>
          <p:cNvPr id="3" name="Picture 30"/>
          <p:cNvPicPr/>
          <p:nvPr/>
        </p:nvPicPr>
        <p:blipFill>
          <a:blip r:embed="rId15">
            <a:alphaModFix amt="16000"/>
          </a:blip>
          <a:srcRect t="24723" r="1620" b="63695"/>
          <a:stretch/>
        </p:blipFill>
        <p:spPr>
          <a:xfrm>
            <a:off x="0" y="0"/>
            <a:ext cx="9838800" cy="723600"/>
          </a:xfrm>
          <a:prstGeom prst="rect">
            <a:avLst/>
          </a:prstGeom>
          <a:ln>
            <a:noFill/>
          </a:ln>
        </p:spPr>
      </p:pic>
      <p:sp>
        <p:nvSpPr>
          <p:cNvPr id="4" name="CustomShape 3"/>
          <p:cNvSpPr/>
          <p:nvPr/>
        </p:nvSpPr>
        <p:spPr>
          <a:xfrm>
            <a:off x="11925360" y="-360"/>
            <a:ext cx="266400" cy="731880"/>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p:style>
      </p:sp>
      <p:sp>
        <p:nvSpPr>
          <p:cNvPr id="5"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70" b="0" strike="noStrike" spc="-1">
                <a:solidFill>
                  <a:srgbClr val="000000"/>
                </a:solidFill>
                <a:latin typeface="Arial"/>
              </a:rPr>
              <a:t>Click to edit the title text format</a:t>
            </a:r>
          </a:p>
        </p:txBody>
      </p:sp>
      <p:sp>
        <p:nvSpPr>
          <p:cNvPr id="6"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Google Shape;110;p4"/>
          <p:cNvPicPr/>
          <p:nvPr/>
        </p:nvPicPr>
        <p:blipFill>
          <a:blip r:embed="rId14"/>
          <a:stretch/>
        </p:blipFill>
        <p:spPr>
          <a:xfrm>
            <a:off x="10072800" y="78120"/>
            <a:ext cx="1800000" cy="575280"/>
          </a:xfrm>
          <a:prstGeom prst="rect">
            <a:avLst/>
          </a:prstGeom>
          <a:ln>
            <a:noFill/>
          </a:ln>
        </p:spPr>
      </p:pic>
      <p:sp>
        <p:nvSpPr>
          <p:cNvPr id="44" name="CustomShape 1"/>
          <p:cNvSpPr/>
          <p:nvPr/>
        </p:nvSpPr>
        <p:spPr>
          <a:xfrm>
            <a:off x="0" y="0"/>
            <a:ext cx="9829440" cy="71712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sp>
      <p:sp>
        <p:nvSpPr>
          <p:cNvPr id="45" name="CustomShape 2"/>
          <p:cNvSpPr/>
          <p:nvPr/>
        </p:nvSpPr>
        <p:spPr>
          <a:xfrm>
            <a:off x="9888840" y="-360"/>
            <a:ext cx="111960" cy="731880"/>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p:style>
      </p:sp>
      <p:pic>
        <p:nvPicPr>
          <p:cNvPr id="46" name="Picture 30"/>
          <p:cNvPicPr/>
          <p:nvPr/>
        </p:nvPicPr>
        <p:blipFill>
          <a:blip r:embed="rId15">
            <a:alphaModFix amt="16000"/>
          </a:blip>
          <a:srcRect t="24723" r="1620" b="63695"/>
          <a:stretch/>
        </p:blipFill>
        <p:spPr>
          <a:xfrm>
            <a:off x="0" y="0"/>
            <a:ext cx="9838800" cy="723600"/>
          </a:xfrm>
          <a:prstGeom prst="rect">
            <a:avLst/>
          </a:prstGeom>
          <a:ln>
            <a:noFill/>
          </a:ln>
        </p:spPr>
      </p:pic>
      <p:sp>
        <p:nvSpPr>
          <p:cNvPr id="47" name="CustomShape 3"/>
          <p:cNvSpPr/>
          <p:nvPr/>
        </p:nvSpPr>
        <p:spPr>
          <a:xfrm>
            <a:off x="11925360" y="-360"/>
            <a:ext cx="266400" cy="731880"/>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p:style>
      </p:sp>
      <p:sp>
        <p:nvSpPr>
          <p:cNvPr id="48"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70" b="0" strike="noStrike" spc="-1">
                <a:solidFill>
                  <a:srgbClr val="000000"/>
                </a:solidFill>
                <a:latin typeface="Arial"/>
              </a:rPr>
              <a:t>Click to edit the title text format</a:t>
            </a:r>
          </a:p>
        </p:txBody>
      </p:sp>
      <p:sp>
        <p:nvSpPr>
          <p:cNvPr id="4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Picture 1"/>
          <p:cNvPicPr/>
          <p:nvPr/>
        </p:nvPicPr>
        <p:blipFill>
          <a:blip r:embed="rId2"/>
          <a:stretch/>
        </p:blipFill>
        <p:spPr>
          <a:xfrm>
            <a:off x="-9712" y="360"/>
            <a:ext cx="12191760" cy="6857640"/>
          </a:xfrm>
          <a:prstGeom prst="rect">
            <a:avLst/>
          </a:prstGeom>
          <a:ln>
            <a:noFill/>
          </a:ln>
        </p:spPr>
      </p:pic>
      <p:sp>
        <p:nvSpPr>
          <p:cNvPr id="93" name="CustomShape 1"/>
          <p:cNvSpPr/>
          <p:nvPr/>
        </p:nvSpPr>
        <p:spPr>
          <a:xfrm>
            <a:off x="5873760" y="584280"/>
            <a:ext cx="4673160" cy="977400"/>
          </a:xfrm>
          <a:prstGeom prst="roundRect">
            <a:avLst>
              <a:gd name="adj" fmla="val 16667"/>
            </a:avLst>
          </a:prstGeom>
          <a:solidFill>
            <a:srgbClr val="EBEEF9"/>
          </a:solidFill>
          <a:ln>
            <a:solidFill>
              <a:schemeClr val="bg1">
                <a:lumMod val="85000"/>
              </a:schemeClr>
            </a:solidFill>
            <a:round/>
          </a:ln>
        </p:spPr>
        <p:style>
          <a:lnRef idx="2">
            <a:schemeClr val="accent1">
              <a:shade val="15000"/>
            </a:schemeClr>
          </a:lnRef>
          <a:fillRef idx="1">
            <a:schemeClr val="accent1"/>
          </a:fillRef>
          <a:effectRef idx="0">
            <a:schemeClr val="accent1"/>
          </a:effectRef>
          <a:fontRef idx="minor"/>
        </p:style>
      </p:sp>
      <p:sp>
        <p:nvSpPr>
          <p:cNvPr id="94" name="CustomShape 2"/>
          <p:cNvSpPr/>
          <p:nvPr/>
        </p:nvSpPr>
        <p:spPr>
          <a:xfrm>
            <a:off x="4269272" y="2457210"/>
            <a:ext cx="7178400" cy="230687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3600" b="1" strike="noStrike" spc="-1" dirty="0">
                <a:solidFill>
                  <a:srgbClr val="FFFFFF"/>
                </a:solidFill>
                <a:latin typeface="Calibri"/>
                <a:ea typeface="Arial"/>
              </a:rPr>
              <a:t>CASE STUDY : </a:t>
            </a:r>
            <a:r>
              <a:rPr lang="en-US" sz="3600" b="1" strike="noStrike" spc="-1" dirty="0" smtClean="0">
                <a:solidFill>
                  <a:srgbClr val="FFFFFF"/>
                </a:solidFill>
                <a:latin typeface="Calibri"/>
                <a:ea typeface="Arial"/>
              </a:rPr>
              <a:t>04</a:t>
            </a:r>
          </a:p>
          <a:p>
            <a:pPr algn="r">
              <a:lnSpc>
                <a:spcPct val="100000"/>
              </a:lnSpc>
            </a:pPr>
            <a:endParaRPr lang="en-US" sz="3600" b="1" strike="noStrike" spc="-1" dirty="0">
              <a:solidFill>
                <a:srgbClr val="FFFFFF"/>
              </a:solidFill>
              <a:latin typeface="Calibri"/>
              <a:ea typeface="Arial"/>
            </a:endParaRPr>
          </a:p>
          <a:p>
            <a:pPr algn="r">
              <a:lnSpc>
                <a:spcPct val="100000"/>
              </a:lnSpc>
            </a:pPr>
            <a:r>
              <a:rPr lang="en-US" sz="3600" b="1" strike="noStrike" spc="-1" dirty="0">
                <a:solidFill>
                  <a:srgbClr val="FFFFFF"/>
                </a:solidFill>
                <a:latin typeface="Calibri"/>
                <a:ea typeface="Arial"/>
              </a:rPr>
              <a:t>Air Quality Prediction in Urban Areas</a:t>
            </a:r>
            <a:endParaRPr lang="en-US" sz="3600" b="0" strike="noStrike" spc="-1" dirty="0">
              <a:latin typeface="Arial"/>
            </a:endParaRPr>
          </a:p>
        </p:txBody>
      </p:sp>
      <p:pic>
        <p:nvPicPr>
          <p:cNvPr id="95" name="Picture 6"/>
          <p:cNvPicPr/>
          <p:nvPr/>
        </p:nvPicPr>
        <p:blipFill>
          <a:blip r:embed="rId3"/>
          <a:stretch/>
        </p:blipFill>
        <p:spPr>
          <a:xfrm>
            <a:off x="8267400" y="869040"/>
            <a:ext cx="1262880" cy="41040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149040" y="98820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213163"/>
                </a:solidFill>
                <a:latin typeface="Arial"/>
                <a:ea typeface="Arial"/>
              </a:rPr>
              <a:t>Screenshots / Demonstration (video) </a:t>
            </a:r>
            <a:endParaRPr lang="en-US" sz="2000" b="0" strike="noStrike" spc="-1">
              <a:latin typeface="Arial"/>
            </a:endParaRPr>
          </a:p>
        </p:txBody>
      </p:sp>
      <p:pic>
        <p:nvPicPr>
          <p:cNvPr id="3074" name="Picture 2">
            <a:extLst>
              <a:ext uri="{FF2B5EF4-FFF2-40B4-BE49-F238E27FC236}">
                <a16:creationId xmlns:a16="http://schemas.microsoft.com/office/drawing/2014/main" xmlns="" id="{D8DA5B1C-931B-BE37-95E4-0AE659B28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076" y="1383480"/>
            <a:ext cx="5603494" cy="41038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275652" y="6110364"/>
            <a:ext cx="8523744" cy="369332"/>
          </a:xfrm>
          <a:prstGeom prst="rect">
            <a:avLst/>
          </a:prstGeom>
        </p:spPr>
        <p:txBody>
          <a:bodyPr wrap="none">
            <a:spAutoFit/>
          </a:bodyPr>
          <a:lstStyle/>
          <a:p>
            <a:r>
              <a:rPr lang="en-US" b="1" spc="-1" dirty="0" smtClean="0"/>
              <a:t>GITHUB LINK: </a:t>
            </a:r>
            <a:r>
              <a:rPr lang="en-US" b="1" spc="-1" dirty="0" smtClean="0">
                <a:hlinkClick r:id="rId3" action="ppaction://hlinksldjump"/>
              </a:rPr>
              <a:t>https://github.com/Sara8456/AI-and-green-skills-case-study-4</a:t>
            </a:r>
            <a:endParaRPr lang="en-US" b="1" spc="-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149040" y="98820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213163"/>
                </a:solidFill>
                <a:latin typeface="Arial"/>
                <a:ea typeface="Arial"/>
              </a:rPr>
              <a:t>Future Scope </a:t>
            </a:r>
            <a:endParaRPr lang="en-US" sz="2000" b="0" strike="noStrike" spc="-1">
              <a:latin typeface="Arial"/>
            </a:endParaRPr>
          </a:p>
        </p:txBody>
      </p:sp>
      <p:sp>
        <p:nvSpPr>
          <p:cNvPr id="114" name="CustomShape 2"/>
          <p:cNvSpPr/>
          <p:nvPr/>
        </p:nvSpPr>
        <p:spPr>
          <a:xfrm>
            <a:off x="1269360" y="1856160"/>
            <a:ext cx="7874280" cy="219587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50000"/>
              </a:lnSpc>
            </a:pPr>
            <a:r>
              <a:rPr lang="en-US" sz="1870" b="0" strike="noStrike" spc="-1" dirty="0">
                <a:solidFill>
                  <a:srgbClr val="000000"/>
                </a:solidFill>
                <a:latin typeface="Arial"/>
                <a:ea typeface="Arial"/>
              </a:rPr>
              <a:t> Future work will explore the integration of the predictive model with traffic management systems to enable real-time decision-making and pollution </a:t>
            </a:r>
            <a:r>
              <a:rPr lang="en-US" sz="1870" b="0" strike="noStrike" spc="-1" dirty="0" err="1">
                <a:solidFill>
                  <a:srgbClr val="000000"/>
                </a:solidFill>
                <a:latin typeface="Arial"/>
                <a:ea typeface="Arial"/>
              </a:rPr>
              <a:t>mitigation.Additionally</a:t>
            </a:r>
            <a:r>
              <a:rPr lang="en-US" sz="1870" b="0" strike="noStrike" spc="-1" dirty="0">
                <a:solidFill>
                  <a:srgbClr val="000000"/>
                </a:solidFill>
                <a:latin typeface="Arial"/>
                <a:ea typeface="Arial"/>
              </a:rPr>
              <a:t>, potential expansions to include socioeconomic data and its impact on air quality predictions will be investigated.</a:t>
            </a:r>
            <a:endParaRPr lang="en-US" sz="187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98E617-C83B-D394-2525-CCF32E353F49}"/>
              </a:ext>
            </a:extLst>
          </p:cNvPr>
          <p:cNvSpPr>
            <a:spLocks noGrp="1"/>
          </p:cNvSpPr>
          <p:nvPr>
            <p:ph type="title"/>
          </p:nvPr>
        </p:nvSpPr>
        <p:spPr>
          <a:xfrm>
            <a:off x="609480" y="1012723"/>
            <a:ext cx="10972440" cy="137976"/>
          </a:xfrm>
        </p:spPr>
        <p:txBody>
          <a:bodyPr/>
          <a:lstStyle/>
          <a:p>
            <a:r>
              <a:rPr lang="en-US" dirty="0"/>
              <a:t>Case study 4:Questions</a:t>
            </a:r>
            <a:endParaRPr lang="en-IN" dirty="0"/>
          </a:p>
        </p:txBody>
      </p:sp>
      <p:sp>
        <p:nvSpPr>
          <p:cNvPr id="3" name="Subtitle 2">
            <a:extLst>
              <a:ext uri="{FF2B5EF4-FFF2-40B4-BE49-F238E27FC236}">
                <a16:creationId xmlns:a16="http://schemas.microsoft.com/office/drawing/2014/main" xmlns="" id="{F9622CC2-1176-3152-11C0-A2A3A802AC0B}"/>
              </a:ext>
            </a:extLst>
          </p:cNvPr>
          <p:cNvSpPr>
            <a:spLocks noGrp="1"/>
          </p:cNvSpPr>
          <p:nvPr>
            <p:ph type="subTitle"/>
          </p:nvPr>
        </p:nvSpPr>
        <p:spPr>
          <a:xfrm>
            <a:off x="678426" y="1584832"/>
            <a:ext cx="10903494" cy="5371727"/>
          </a:xfrm>
        </p:spPr>
        <p:txBody>
          <a:bodyPr/>
          <a:lstStyle/>
          <a:p>
            <a:pPr algn="just">
              <a:lnSpc>
                <a:spcPct val="100000"/>
              </a:lnSpc>
              <a:buNone/>
            </a:pPr>
            <a:r>
              <a:rPr lang="en-US" sz="1800" b="1" dirty="0"/>
              <a:t>1. How can machine learning models be used to predict air quality levels?</a:t>
            </a:r>
          </a:p>
          <a:p>
            <a:pPr algn="just">
              <a:lnSpc>
                <a:spcPct val="100000"/>
              </a:lnSpc>
            </a:pPr>
            <a:r>
              <a:rPr lang="en-US" sz="1800" dirty="0"/>
              <a:t>Machine learning models can predict air quality by analyzing historical data (e.g., pollutants, weather, traffic) and identifying patterns. The trained model can then forecast future AQI levels based on input features like weather forecasts and current pollutant concentrations.</a:t>
            </a:r>
          </a:p>
          <a:p>
            <a:pPr algn="just">
              <a:lnSpc>
                <a:spcPct val="100000"/>
              </a:lnSpc>
              <a:buNone/>
            </a:pPr>
            <a:r>
              <a:rPr lang="en-US" sz="1800" b="1" dirty="0"/>
              <a:t>2. Which features in the dataset are likely to have the most significant impact on air quality?</a:t>
            </a:r>
          </a:p>
          <a:p>
            <a:pPr algn="just">
              <a:lnSpc>
                <a:spcPct val="100000"/>
              </a:lnSpc>
              <a:buNone/>
            </a:pPr>
            <a:r>
              <a:rPr lang="en-US" sz="1800" dirty="0"/>
              <a:t>Key features include:</a:t>
            </a:r>
          </a:p>
          <a:p>
            <a:pPr algn="just">
              <a:lnSpc>
                <a:spcPct val="100000"/>
              </a:lnSpc>
              <a:buFont typeface="Arial" panose="020B0604020202020204" pitchFamily="34" charset="0"/>
              <a:buChar char="•"/>
            </a:pPr>
            <a:r>
              <a:rPr lang="en-US" sz="1800" b="1" dirty="0"/>
              <a:t>Pollutant levels</a:t>
            </a:r>
            <a:r>
              <a:rPr lang="en-US" sz="1800" dirty="0"/>
              <a:t> (PM2.5, PM10, CO, NO2, SO2, ozone)</a:t>
            </a:r>
          </a:p>
          <a:p>
            <a:pPr algn="just">
              <a:lnSpc>
                <a:spcPct val="100000"/>
              </a:lnSpc>
              <a:buFont typeface="Arial" panose="020B0604020202020204" pitchFamily="34" charset="0"/>
              <a:buChar char="•"/>
            </a:pPr>
            <a:r>
              <a:rPr lang="en-US" sz="1800" b="1" dirty="0"/>
              <a:t>Weather conditions</a:t>
            </a:r>
            <a:r>
              <a:rPr lang="en-US" sz="1800" dirty="0"/>
              <a:t> (temperature, humidity, wind speed)</a:t>
            </a:r>
          </a:p>
          <a:p>
            <a:pPr algn="just">
              <a:lnSpc>
                <a:spcPct val="100000"/>
              </a:lnSpc>
              <a:buFont typeface="Arial" panose="020B0604020202020204" pitchFamily="34" charset="0"/>
              <a:buChar char="•"/>
            </a:pPr>
            <a:r>
              <a:rPr lang="en-US" sz="1800" b="1" dirty="0"/>
              <a:t>Traffic data</a:t>
            </a:r>
            <a:r>
              <a:rPr lang="en-US" sz="1800" dirty="0"/>
              <a:t> (vehicle count, congestion)</a:t>
            </a:r>
          </a:p>
          <a:p>
            <a:pPr algn="just">
              <a:lnSpc>
                <a:spcPct val="100000"/>
              </a:lnSpc>
              <a:buFont typeface="Arial" panose="020B0604020202020204" pitchFamily="34" charset="0"/>
              <a:buChar char="•"/>
            </a:pPr>
            <a:r>
              <a:rPr lang="en-US" sz="1800" b="1" dirty="0"/>
              <a:t>Time of day/seasonality</a:t>
            </a:r>
            <a:endParaRPr lang="en-US" sz="1800" dirty="0"/>
          </a:p>
          <a:p>
            <a:pPr algn="just">
              <a:lnSpc>
                <a:spcPct val="100000"/>
              </a:lnSpc>
              <a:buFont typeface="Arial" panose="020B0604020202020204" pitchFamily="34" charset="0"/>
              <a:buChar char="•"/>
            </a:pPr>
            <a:r>
              <a:rPr lang="en-US" sz="1800" b="1" dirty="0"/>
              <a:t>Industrial activity</a:t>
            </a:r>
            <a:endParaRPr lang="en-US" sz="1800" dirty="0"/>
          </a:p>
          <a:p>
            <a:pPr algn="just">
              <a:lnSpc>
                <a:spcPct val="100000"/>
              </a:lnSpc>
              <a:buFont typeface="Arial" panose="020B0604020202020204" pitchFamily="34" charset="0"/>
              <a:buChar char="•"/>
            </a:pPr>
            <a:r>
              <a:rPr lang="en-US" sz="1800" b="1" dirty="0"/>
              <a:t>Geographical factors</a:t>
            </a:r>
            <a:r>
              <a:rPr lang="en-US" sz="1800" dirty="0"/>
              <a:t> (location, topography)</a:t>
            </a:r>
          </a:p>
          <a:p>
            <a:pPr algn="just">
              <a:lnSpc>
                <a:spcPct val="100000"/>
              </a:lnSpc>
            </a:pPr>
            <a:endParaRPr lang="en-US" sz="1800" dirty="0"/>
          </a:p>
          <a:p>
            <a:endParaRPr lang="en-IN" dirty="0"/>
          </a:p>
        </p:txBody>
      </p:sp>
    </p:spTree>
    <p:extLst>
      <p:ext uri="{BB962C8B-B14F-4D97-AF65-F5344CB8AC3E}">
        <p14:creationId xmlns:p14="http://schemas.microsoft.com/office/powerpoint/2010/main" val="509221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1F9748E-E0AF-8C96-3538-895CEAFD2DAC}"/>
              </a:ext>
            </a:extLst>
          </p:cNvPr>
          <p:cNvSpPr>
            <a:spLocks noGrp="1"/>
          </p:cNvSpPr>
          <p:nvPr>
            <p:ph type="subTitle"/>
          </p:nvPr>
        </p:nvSpPr>
        <p:spPr>
          <a:xfrm>
            <a:off x="609480" y="1681364"/>
            <a:ext cx="10549533" cy="3988784"/>
          </a:xfrm>
        </p:spPr>
        <p:txBody>
          <a:bodyPr/>
          <a:lstStyle/>
          <a:p>
            <a:pPr algn="just"/>
            <a:r>
              <a:rPr lang="en-US" sz="1800" b="1" dirty="0"/>
              <a:t>3. Build a model to predict AQI for the next 24 hours.</a:t>
            </a:r>
          </a:p>
          <a:p>
            <a:pPr marL="0" indent="0" algn="just">
              <a:buNone/>
            </a:pPr>
            <a:r>
              <a:rPr lang="en-IN" sz="1800" dirty="0"/>
              <a:t>from </a:t>
            </a:r>
            <a:r>
              <a:rPr lang="en-IN" sz="1800" dirty="0" err="1"/>
              <a:t>sklearn.ensemble</a:t>
            </a:r>
            <a:r>
              <a:rPr lang="en-IN" sz="1800" dirty="0"/>
              <a:t> import </a:t>
            </a:r>
            <a:r>
              <a:rPr lang="en-IN" sz="1800" dirty="0" err="1"/>
              <a:t>RandomForestRegressor</a:t>
            </a:r>
            <a:endParaRPr lang="en-IN" sz="1800" dirty="0"/>
          </a:p>
          <a:p>
            <a:pPr marL="0" indent="0" algn="just">
              <a:buNone/>
            </a:pPr>
            <a:r>
              <a:rPr lang="en-IN" sz="1800" dirty="0"/>
              <a:t>from </a:t>
            </a:r>
            <a:r>
              <a:rPr lang="en-IN" sz="1800" dirty="0" err="1"/>
              <a:t>sklearn.model_selection</a:t>
            </a:r>
            <a:r>
              <a:rPr lang="en-IN" sz="1800" dirty="0"/>
              <a:t> import </a:t>
            </a:r>
            <a:r>
              <a:rPr lang="en-IN" sz="1800" dirty="0" err="1"/>
              <a:t>train_test_split</a:t>
            </a:r>
            <a:endParaRPr lang="en-IN" sz="1800" dirty="0"/>
          </a:p>
          <a:p>
            <a:pPr marL="0" indent="0" algn="just">
              <a:buNone/>
            </a:pPr>
            <a:r>
              <a:rPr lang="en-IN" sz="1800" dirty="0"/>
              <a:t>import pandas as pd</a:t>
            </a:r>
          </a:p>
          <a:p>
            <a:pPr marL="0" indent="0" algn="just">
              <a:buNone/>
            </a:pPr>
            <a:r>
              <a:rPr lang="en-IN" sz="1800" dirty="0"/>
              <a:t># Load data</a:t>
            </a:r>
          </a:p>
          <a:p>
            <a:pPr marL="0" indent="0" algn="just">
              <a:buNone/>
            </a:pPr>
            <a:r>
              <a:rPr lang="en-IN" sz="1800" dirty="0"/>
              <a:t>data = </a:t>
            </a:r>
            <a:r>
              <a:rPr lang="en-IN" sz="1800" dirty="0" err="1"/>
              <a:t>pd.read_csv</a:t>
            </a:r>
            <a:r>
              <a:rPr lang="en-IN" sz="1800" dirty="0"/>
              <a:t>('air_quality_data.csv')</a:t>
            </a:r>
          </a:p>
          <a:p>
            <a:pPr marL="0" indent="0" algn="just">
              <a:buNone/>
            </a:pPr>
            <a:r>
              <a:rPr lang="en-IN" sz="1800" dirty="0"/>
              <a:t># Features and target</a:t>
            </a:r>
          </a:p>
          <a:p>
            <a:pPr marL="0" indent="0" algn="just">
              <a:buNone/>
            </a:pPr>
            <a:r>
              <a:rPr lang="en-IN" sz="1800" dirty="0"/>
              <a:t>features = data[['PM2.5', 'PM10', 'NO2', 'CO', 'Temperature', 'Humidity', '</a:t>
            </a:r>
            <a:r>
              <a:rPr lang="en-IN" sz="1800" dirty="0" err="1"/>
              <a:t>Traffic_Density</a:t>
            </a:r>
            <a:r>
              <a:rPr lang="en-IN" sz="1800" dirty="0"/>
              <a:t>']]</a:t>
            </a:r>
          </a:p>
          <a:p>
            <a:pPr marL="0" indent="0" algn="just">
              <a:buNone/>
            </a:pPr>
            <a:r>
              <a:rPr lang="en-IN" sz="1800" dirty="0"/>
              <a:t>target = data['AQI']</a:t>
            </a:r>
          </a:p>
          <a:p>
            <a:pPr marL="0" indent="0" algn="just">
              <a:buNone/>
            </a:pPr>
            <a:r>
              <a:rPr lang="en-IN" sz="1800" dirty="0"/>
              <a:t># Train-test split</a:t>
            </a:r>
          </a:p>
          <a:p>
            <a:pPr marL="0" indent="0" algn="just">
              <a:buNone/>
            </a:pPr>
            <a:r>
              <a:rPr lang="en-IN" sz="1800" dirty="0"/>
              <a:t>X_train, </a:t>
            </a:r>
            <a:r>
              <a:rPr lang="en-IN" sz="1800" dirty="0" err="1"/>
              <a:t>X_test</a:t>
            </a:r>
            <a:r>
              <a:rPr lang="en-IN" sz="1800" dirty="0"/>
              <a:t>, </a:t>
            </a:r>
            <a:r>
              <a:rPr lang="en-IN" sz="1800" dirty="0" err="1"/>
              <a:t>y_train</a:t>
            </a:r>
            <a:r>
              <a:rPr lang="en-IN" sz="1800" dirty="0"/>
              <a:t>, </a:t>
            </a:r>
            <a:r>
              <a:rPr lang="en-IN" sz="1800" dirty="0" err="1"/>
              <a:t>y_test</a:t>
            </a:r>
            <a:r>
              <a:rPr lang="en-IN" sz="1800" dirty="0"/>
              <a:t> = </a:t>
            </a:r>
            <a:r>
              <a:rPr lang="en-IN" sz="1800" dirty="0" err="1"/>
              <a:t>train_test_split</a:t>
            </a:r>
            <a:r>
              <a:rPr lang="en-IN" sz="1800" dirty="0"/>
              <a:t>(features, target, </a:t>
            </a:r>
            <a:r>
              <a:rPr lang="en-IN" sz="1800" dirty="0" err="1"/>
              <a:t>test_size</a:t>
            </a:r>
            <a:r>
              <a:rPr lang="en-IN" sz="1800" dirty="0"/>
              <a:t>=0.2, </a:t>
            </a:r>
            <a:r>
              <a:rPr lang="en-IN" sz="1800" dirty="0" err="1"/>
              <a:t>random_state</a:t>
            </a:r>
            <a:r>
              <a:rPr lang="en-IN" sz="1800" dirty="0"/>
              <a:t>=42)</a:t>
            </a:r>
          </a:p>
          <a:p>
            <a:pPr marL="0" indent="0" algn="just">
              <a:buNone/>
            </a:pPr>
            <a:r>
              <a:rPr lang="en-IN" sz="1800" dirty="0"/>
              <a:t># Model training</a:t>
            </a:r>
          </a:p>
          <a:p>
            <a:pPr marL="0" indent="0" algn="just">
              <a:buNone/>
            </a:pPr>
            <a:r>
              <a:rPr lang="en-IN" sz="1800" dirty="0"/>
              <a:t>model = </a:t>
            </a:r>
            <a:r>
              <a:rPr lang="en-IN" sz="1800" dirty="0" err="1"/>
              <a:t>RandomForestRegressor</a:t>
            </a:r>
            <a:r>
              <a:rPr lang="en-IN" sz="1800" dirty="0"/>
              <a:t>()</a:t>
            </a:r>
          </a:p>
          <a:p>
            <a:pPr marL="0" indent="0" algn="just">
              <a:buNone/>
            </a:pPr>
            <a:r>
              <a:rPr lang="en-IN" sz="1800" dirty="0" err="1"/>
              <a:t>model.fit</a:t>
            </a:r>
            <a:r>
              <a:rPr lang="en-IN" sz="1800" dirty="0"/>
              <a:t>(X_train, </a:t>
            </a:r>
            <a:r>
              <a:rPr lang="en-IN" sz="1800" dirty="0" err="1"/>
              <a:t>y_train</a:t>
            </a:r>
            <a:r>
              <a:rPr lang="en-IN" sz="1800" dirty="0"/>
              <a:t>)</a:t>
            </a:r>
          </a:p>
          <a:p>
            <a:pPr marL="0" indent="0" algn="just">
              <a:buNone/>
            </a:pPr>
            <a:r>
              <a:rPr lang="en-IN" sz="1800" dirty="0"/>
              <a:t># Prediction for next 24 hours</a:t>
            </a:r>
          </a:p>
          <a:p>
            <a:pPr marL="0" indent="0" algn="just">
              <a:buNone/>
            </a:pPr>
            <a:r>
              <a:rPr lang="en-IN" sz="1800" dirty="0" err="1"/>
              <a:t>predicted_aqi</a:t>
            </a:r>
            <a:r>
              <a:rPr lang="en-IN" sz="1800" dirty="0"/>
              <a:t> = </a:t>
            </a:r>
            <a:r>
              <a:rPr lang="en-IN" sz="1800" dirty="0" err="1"/>
              <a:t>model.predict</a:t>
            </a:r>
            <a:r>
              <a:rPr lang="en-IN" sz="1800" dirty="0"/>
              <a:t>(</a:t>
            </a:r>
            <a:r>
              <a:rPr lang="en-IN" sz="1800" dirty="0" err="1"/>
              <a:t>X_test</a:t>
            </a:r>
            <a:r>
              <a:rPr lang="en-IN" sz="1800" dirty="0"/>
              <a:t>)</a:t>
            </a:r>
          </a:p>
        </p:txBody>
      </p:sp>
    </p:spTree>
    <p:extLst>
      <p:ext uri="{BB962C8B-B14F-4D97-AF65-F5344CB8AC3E}">
        <p14:creationId xmlns:p14="http://schemas.microsoft.com/office/powerpoint/2010/main" val="212414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9957EF3C-D486-98D5-7D53-98923000B78C}"/>
              </a:ext>
            </a:extLst>
          </p:cNvPr>
          <p:cNvSpPr>
            <a:spLocks noGrp="1"/>
          </p:cNvSpPr>
          <p:nvPr>
            <p:ph type="subTitle"/>
          </p:nvPr>
        </p:nvSpPr>
        <p:spPr>
          <a:xfrm>
            <a:off x="609480" y="1480787"/>
            <a:ext cx="10972440" cy="4224746"/>
          </a:xfrm>
        </p:spPr>
        <p:txBody>
          <a:bodyPr/>
          <a:lstStyle/>
          <a:p>
            <a:pPr algn="just">
              <a:lnSpc>
                <a:spcPct val="150000"/>
              </a:lnSpc>
              <a:buNone/>
            </a:pPr>
            <a:r>
              <a:rPr lang="en-US" sz="1800" b="1" dirty="0"/>
              <a:t>4. How can this model be integrated with a city's traffic management system to reduce pollution?</a:t>
            </a:r>
          </a:p>
          <a:p>
            <a:pPr algn="just">
              <a:lnSpc>
                <a:spcPct val="150000"/>
              </a:lnSpc>
              <a:buNone/>
            </a:pPr>
            <a:r>
              <a:rPr lang="en-US" sz="1800" dirty="0"/>
              <a:t>The AQI prediction model can feed into traffic systems, allowing dynamic traffic routing to reduce congestion in high-pollution areas, adjust signal timings to minimize idling, and promote cleaner transport options like public transit or carpooling based on forecasted pollution levels.</a:t>
            </a:r>
          </a:p>
          <a:p>
            <a:pPr algn="just">
              <a:lnSpc>
                <a:spcPct val="150000"/>
              </a:lnSpc>
              <a:buNone/>
            </a:pPr>
            <a:r>
              <a:rPr lang="en-US" sz="1800" b="1" dirty="0"/>
              <a:t>5. Discuss the role of AI in mitigating air pollution in developing countries.</a:t>
            </a:r>
          </a:p>
          <a:p>
            <a:pPr algn="just">
              <a:lnSpc>
                <a:spcPct val="150000"/>
              </a:lnSpc>
            </a:pPr>
            <a:r>
              <a:rPr lang="en-US" sz="1800" dirty="0"/>
              <a:t>AI can help by providing low-cost pollution monitoring, optimizing traffic and public transport, recommending energy-efficient practices, managing industrial emissions, and supporting data-driven policies to reduce pollution, all of which are crucial for developing countries with limited resources.</a:t>
            </a:r>
          </a:p>
          <a:p>
            <a:endParaRPr lang="en-IN" dirty="0"/>
          </a:p>
        </p:txBody>
      </p:sp>
    </p:spTree>
    <p:extLst>
      <p:ext uri="{BB962C8B-B14F-4D97-AF65-F5344CB8AC3E}">
        <p14:creationId xmlns:p14="http://schemas.microsoft.com/office/powerpoint/2010/main" val="730220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149040" y="98820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213163"/>
                </a:solidFill>
                <a:latin typeface="Arial"/>
                <a:ea typeface="Arial"/>
              </a:rPr>
              <a:t>Conclusion </a:t>
            </a:r>
            <a:endParaRPr lang="en-US" sz="2000" b="0" strike="noStrike" spc="-1">
              <a:latin typeface="Arial"/>
            </a:endParaRPr>
          </a:p>
        </p:txBody>
      </p:sp>
      <p:sp>
        <p:nvSpPr>
          <p:cNvPr id="116" name="CustomShape 2"/>
          <p:cNvSpPr/>
          <p:nvPr/>
        </p:nvSpPr>
        <p:spPr>
          <a:xfrm>
            <a:off x="1214640" y="1869840"/>
            <a:ext cx="7929000" cy="18175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50000"/>
              </a:lnSpc>
            </a:pPr>
            <a:r>
              <a:rPr lang="en-US" sz="1870" b="0" strike="noStrike" spc="-1" dirty="0">
                <a:solidFill>
                  <a:srgbClr val="000000"/>
                </a:solidFill>
                <a:latin typeface="Arial"/>
                <a:ea typeface="Arial"/>
              </a:rPr>
              <a:t> This case study highlights the critical role of AI in enhancing air quality prediction capabilities in urban areas</a:t>
            </a:r>
            <a:r>
              <a:rPr lang="en-US" sz="1870" b="0" strike="noStrike" spc="-1" dirty="0" smtClean="0">
                <a:solidFill>
                  <a:srgbClr val="000000"/>
                </a:solidFill>
                <a:latin typeface="Arial"/>
                <a:ea typeface="Arial"/>
              </a:rPr>
              <a:t>. By </a:t>
            </a:r>
            <a:r>
              <a:rPr lang="en-US" sz="1870" b="0" strike="noStrike" spc="-1" dirty="0">
                <a:solidFill>
                  <a:srgbClr val="000000"/>
                </a:solidFill>
                <a:latin typeface="Arial"/>
                <a:ea typeface="Arial"/>
              </a:rPr>
              <a:t>leveraging machine learning, cities can proactively address air pollution, ultimately leading to improved public health outcomes and environmental sustainability.</a:t>
            </a:r>
            <a:endParaRPr lang="en-US" sz="187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EEB988-F72B-D0ED-63BC-70A206B33B85}"/>
              </a:ext>
            </a:extLst>
          </p:cNvPr>
          <p:cNvSpPr>
            <a:spLocks noGrp="1"/>
          </p:cNvSpPr>
          <p:nvPr>
            <p:ph type="title"/>
          </p:nvPr>
        </p:nvSpPr>
        <p:spPr>
          <a:xfrm>
            <a:off x="786461" y="819673"/>
            <a:ext cx="10972440" cy="249299"/>
          </a:xfrm>
        </p:spPr>
        <p:txBody>
          <a:bodyPr/>
          <a:lstStyle/>
          <a:p>
            <a:r>
              <a:rPr lang="en-US" sz="1800" dirty="0"/>
              <a:t>Team</a:t>
            </a:r>
            <a:endParaRPr lang="en-IN" sz="1800" dirty="0"/>
          </a:p>
        </p:txBody>
      </p:sp>
      <p:sp>
        <p:nvSpPr>
          <p:cNvPr id="3" name="Subtitle 2">
            <a:extLst>
              <a:ext uri="{FF2B5EF4-FFF2-40B4-BE49-F238E27FC236}">
                <a16:creationId xmlns:a16="http://schemas.microsoft.com/office/drawing/2014/main" xmlns="" id="{08FD111E-3C48-B977-729C-073AB4F693B0}"/>
              </a:ext>
            </a:extLst>
          </p:cNvPr>
          <p:cNvSpPr>
            <a:spLocks noGrp="1"/>
          </p:cNvSpPr>
          <p:nvPr>
            <p:ph type="subTitle"/>
          </p:nvPr>
        </p:nvSpPr>
        <p:spPr>
          <a:xfrm>
            <a:off x="609480" y="3141241"/>
            <a:ext cx="10972440" cy="903837"/>
          </a:xfrm>
        </p:spPr>
        <p:txBody>
          <a:bodyPr/>
          <a:lstStyle/>
          <a:p>
            <a:endParaRPr lang="en-IN" dirty="0"/>
          </a:p>
          <a:p>
            <a:pPr marL="0" indent="0">
              <a:buNone/>
            </a:pPr>
            <a:endParaRPr lang="en-IN" dirty="0"/>
          </a:p>
        </p:txBody>
      </p:sp>
      <p:graphicFrame>
        <p:nvGraphicFramePr>
          <p:cNvPr id="6" name="Table 5">
            <a:extLst>
              <a:ext uri="{FF2B5EF4-FFF2-40B4-BE49-F238E27FC236}">
                <a16:creationId xmlns:a16="http://schemas.microsoft.com/office/drawing/2014/main" xmlns="" id="{D54EA5F8-39F7-EAA9-74E7-44FD7BC3FB5B}"/>
              </a:ext>
            </a:extLst>
          </p:cNvPr>
          <p:cNvGraphicFramePr>
            <a:graphicFrameLocks noGrp="1"/>
          </p:cNvGraphicFramePr>
          <p:nvPr>
            <p:extLst>
              <p:ext uri="{D42A27DB-BD31-4B8C-83A1-F6EECF244321}">
                <p14:modId xmlns:p14="http://schemas.microsoft.com/office/powerpoint/2010/main" val="1537126679"/>
              </p:ext>
            </p:extLst>
          </p:nvPr>
        </p:nvGraphicFramePr>
        <p:xfrm>
          <a:off x="786460" y="1820038"/>
          <a:ext cx="10491140" cy="378244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xmlns="" val="3185788471"/>
                    </a:ext>
                  </a:extLst>
                </a:gridCol>
                <a:gridCol w="3283974">
                  <a:extLst>
                    <a:ext uri="{9D8B030D-6E8A-4147-A177-3AD203B41FA5}">
                      <a16:colId xmlns:a16="http://schemas.microsoft.com/office/drawing/2014/main" xmlns="" val="3699403821"/>
                    </a:ext>
                  </a:extLst>
                </a:gridCol>
                <a:gridCol w="3660028">
                  <a:extLst>
                    <a:ext uri="{9D8B030D-6E8A-4147-A177-3AD203B41FA5}">
                      <a16:colId xmlns:a16="http://schemas.microsoft.com/office/drawing/2014/main" xmlns="" val="2562750072"/>
                    </a:ext>
                  </a:extLst>
                </a:gridCol>
                <a:gridCol w="2622785">
                  <a:extLst>
                    <a:ext uri="{9D8B030D-6E8A-4147-A177-3AD203B41FA5}">
                      <a16:colId xmlns:a16="http://schemas.microsoft.com/office/drawing/2014/main" xmlns="" val="4270733034"/>
                    </a:ext>
                  </a:extLst>
                </a:gridCol>
              </a:tblGrid>
              <a:tr h="611060">
                <a:tc>
                  <a:txBody>
                    <a:bodyPr/>
                    <a:lstStyle/>
                    <a:p>
                      <a:pPr algn="just"/>
                      <a:r>
                        <a:rPr lang="en-US" dirty="0"/>
                        <a:t>SR</a:t>
                      </a:r>
                      <a:endParaRPr lang="en-IN" dirty="0"/>
                    </a:p>
                  </a:txBody>
                  <a:tcPr/>
                </a:tc>
                <a:tc>
                  <a:txBody>
                    <a:bodyPr/>
                    <a:lstStyle/>
                    <a:p>
                      <a:pPr algn="just"/>
                      <a:r>
                        <a:rPr lang="en-US" dirty="0"/>
                        <a:t>TEAM ID</a:t>
                      </a:r>
                      <a:endParaRPr lang="en-IN" dirty="0"/>
                    </a:p>
                  </a:txBody>
                  <a:tcPr/>
                </a:tc>
                <a:tc>
                  <a:txBody>
                    <a:bodyPr/>
                    <a:lstStyle/>
                    <a:p>
                      <a:pPr algn="just"/>
                      <a:r>
                        <a:rPr lang="en-US" dirty="0"/>
                        <a:t>NAME</a:t>
                      </a:r>
                      <a:endParaRPr lang="en-IN" dirty="0"/>
                    </a:p>
                  </a:txBody>
                  <a:tcPr/>
                </a:tc>
                <a:tc>
                  <a:txBody>
                    <a:bodyPr/>
                    <a:lstStyle/>
                    <a:p>
                      <a:pPr algn="just"/>
                      <a:r>
                        <a:rPr lang="en-US" dirty="0"/>
                        <a:t>ROLE</a:t>
                      </a:r>
                      <a:endParaRPr lang="en-IN" dirty="0"/>
                    </a:p>
                  </a:txBody>
                  <a:tcPr/>
                </a:tc>
                <a:extLst>
                  <a:ext uri="{0D108BD9-81ED-4DB2-BD59-A6C34878D82A}">
                    <a16:rowId xmlns:a16="http://schemas.microsoft.com/office/drawing/2014/main" xmlns="" val="3302867027"/>
                  </a:ext>
                </a:extLst>
              </a:tr>
              <a:tr h="611060">
                <a:tc>
                  <a:txBody>
                    <a:bodyPr/>
                    <a:lstStyle/>
                    <a:p>
                      <a:r>
                        <a:rPr lang="en-US" dirty="0"/>
                        <a:t>1</a:t>
                      </a:r>
                      <a:endParaRPr lang="en-IN" dirty="0"/>
                    </a:p>
                  </a:txBody>
                  <a:tcPr/>
                </a:tc>
                <a:tc>
                  <a:txBody>
                    <a:bodyPr/>
                    <a:lstStyle/>
                    <a:p>
                      <a:r>
                        <a:rPr lang="en-US" dirty="0"/>
                        <a:t>S4F_CP_Team_12219</a:t>
                      </a:r>
                      <a:endParaRPr lang="en-IN" dirty="0"/>
                    </a:p>
                  </a:txBody>
                  <a:tcPr/>
                </a:tc>
                <a:tc>
                  <a:txBody>
                    <a:bodyPr/>
                    <a:lstStyle/>
                    <a:p>
                      <a:r>
                        <a:rPr lang="en-US" dirty="0"/>
                        <a:t>SARAVANA KUMAR. R</a:t>
                      </a:r>
                      <a:endParaRPr lang="en-IN" dirty="0"/>
                    </a:p>
                  </a:txBody>
                  <a:tcPr/>
                </a:tc>
                <a:tc>
                  <a:txBody>
                    <a:bodyPr/>
                    <a:lstStyle/>
                    <a:p>
                      <a:r>
                        <a:rPr lang="en-US" dirty="0"/>
                        <a:t>Team Leader</a:t>
                      </a:r>
                      <a:endParaRPr lang="en-IN" dirty="0"/>
                    </a:p>
                  </a:txBody>
                  <a:tcPr/>
                </a:tc>
                <a:extLst>
                  <a:ext uri="{0D108BD9-81ED-4DB2-BD59-A6C34878D82A}">
                    <a16:rowId xmlns:a16="http://schemas.microsoft.com/office/drawing/2014/main" xmlns="" val="3347402478"/>
                  </a:ext>
                </a:extLst>
              </a:tr>
              <a:tr h="611060">
                <a:tc>
                  <a:txBody>
                    <a:bodyPr/>
                    <a:lstStyle/>
                    <a:p>
                      <a:r>
                        <a:rPr lang="en-US" dirty="0"/>
                        <a:t>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S4F_CP_Team_12219</a:t>
                      </a:r>
                      <a:endParaRPr lang="en-IN" dirty="0"/>
                    </a:p>
                    <a:p>
                      <a:endParaRPr lang="en-IN" dirty="0"/>
                    </a:p>
                  </a:txBody>
                  <a:tcPr/>
                </a:tc>
                <a:tc>
                  <a:txBody>
                    <a:bodyPr/>
                    <a:lstStyle/>
                    <a:p>
                      <a:r>
                        <a:rPr lang="en-US" dirty="0"/>
                        <a:t>RAHUL. S</a:t>
                      </a:r>
                      <a:endParaRPr lang="en-IN" dirty="0"/>
                    </a:p>
                  </a:txBody>
                  <a:tcPr/>
                </a:tc>
                <a:tc>
                  <a:txBody>
                    <a:bodyPr/>
                    <a:lstStyle/>
                    <a:p>
                      <a:r>
                        <a:rPr lang="en-US" dirty="0"/>
                        <a:t>Team Member 1</a:t>
                      </a:r>
                      <a:endParaRPr lang="en-IN" dirty="0"/>
                    </a:p>
                  </a:txBody>
                  <a:tcPr/>
                </a:tc>
                <a:extLst>
                  <a:ext uri="{0D108BD9-81ED-4DB2-BD59-A6C34878D82A}">
                    <a16:rowId xmlns:a16="http://schemas.microsoft.com/office/drawing/2014/main" xmlns="" val="1613577738"/>
                  </a:ext>
                </a:extLst>
              </a:tr>
              <a:tr h="611060">
                <a:tc>
                  <a:txBody>
                    <a:bodyPr/>
                    <a:lstStyle/>
                    <a:p>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S4F_CP_Team_12219</a:t>
                      </a:r>
                      <a:endParaRPr lang="en-IN" dirty="0"/>
                    </a:p>
                    <a:p>
                      <a:endParaRPr lang="en-IN" dirty="0"/>
                    </a:p>
                  </a:txBody>
                  <a:tcPr/>
                </a:tc>
                <a:tc>
                  <a:txBody>
                    <a:bodyPr/>
                    <a:lstStyle/>
                    <a:p>
                      <a:r>
                        <a:rPr lang="en-US" dirty="0"/>
                        <a:t>ASIF.T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Team Member 2</a:t>
                      </a:r>
                      <a:endParaRPr lang="en-IN" dirty="0"/>
                    </a:p>
                    <a:p>
                      <a:endParaRPr lang="en-IN" dirty="0"/>
                    </a:p>
                  </a:txBody>
                  <a:tcPr/>
                </a:tc>
                <a:extLst>
                  <a:ext uri="{0D108BD9-81ED-4DB2-BD59-A6C34878D82A}">
                    <a16:rowId xmlns:a16="http://schemas.microsoft.com/office/drawing/2014/main" xmlns="" val="1304584438"/>
                  </a:ext>
                </a:extLst>
              </a:tr>
              <a:tr h="611060">
                <a:tc>
                  <a:txBody>
                    <a:bodyPr/>
                    <a:lstStyle/>
                    <a:p>
                      <a:r>
                        <a:rPr lang="en-US" dirty="0"/>
                        <a:t>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S4F_CP_Team_12219</a:t>
                      </a:r>
                      <a:endParaRPr lang="en-IN" dirty="0"/>
                    </a:p>
                    <a:p>
                      <a:endParaRPr lang="en-IN" dirty="0"/>
                    </a:p>
                  </a:txBody>
                  <a:tcPr/>
                </a:tc>
                <a:tc>
                  <a:txBody>
                    <a:bodyPr/>
                    <a:lstStyle/>
                    <a:p>
                      <a:r>
                        <a:rPr lang="en-US" dirty="0"/>
                        <a:t>NANDHAKUMAR. 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Team Member 3</a:t>
                      </a:r>
                      <a:endParaRPr lang="en-IN" dirty="0"/>
                    </a:p>
                    <a:p>
                      <a:endParaRPr lang="en-IN" dirty="0"/>
                    </a:p>
                  </a:txBody>
                  <a:tcPr/>
                </a:tc>
                <a:extLst>
                  <a:ext uri="{0D108BD9-81ED-4DB2-BD59-A6C34878D82A}">
                    <a16:rowId xmlns:a16="http://schemas.microsoft.com/office/drawing/2014/main" xmlns="" val="3181921932"/>
                  </a:ext>
                </a:extLst>
              </a:tr>
              <a:tr h="611060">
                <a:tc>
                  <a:txBody>
                    <a:bodyPr/>
                    <a:lstStyle/>
                    <a:p>
                      <a:r>
                        <a:rPr lang="en-US" dirty="0"/>
                        <a:t>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S4F_CP_Team_12219</a:t>
                      </a:r>
                      <a:endParaRPr lang="en-IN" dirty="0"/>
                    </a:p>
                    <a:p>
                      <a:endParaRPr lang="en-IN" dirty="0"/>
                    </a:p>
                  </a:txBody>
                  <a:tcPr/>
                </a:tc>
                <a:tc>
                  <a:txBody>
                    <a:bodyPr/>
                    <a:lstStyle/>
                    <a:p>
                      <a:r>
                        <a:rPr lang="en-US" dirty="0"/>
                        <a:t>ADITHYA M</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Team Member 4</a:t>
                      </a:r>
                      <a:endParaRPr lang="en-IN" dirty="0"/>
                    </a:p>
                    <a:p>
                      <a:endParaRPr lang="en-IN" dirty="0"/>
                    </a:p>
                  </a:txBody>
                  <a:tcPr/>
                </a:tc>
                <a:extLst>
                  <a:ext uri="{0D108BD9-81ED-4DB2-BD59-A6C34878D82A}">
                    <a16:rowId xmlns:a16="http://schemas.microsoft.com/office/drawing/2014/main" xmlns="" val="200986319"/>
                  </a:ext>
                </a:extLst>
              </a:tr>
            </a:tbl>
          </a:graphicData>
        </a:graphic>
      </p:graphicFrame>
    </p:spTree>
    <p:extLst>
      <p:ext uri="{BB962C8B-B14F-4D97-AF65-F5344CB8AC3E}">
        <p14:creationId xmlns:p14="http://schemas.microsoft.com/office/powerpoint/2010/main" val="2869611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91880" y="972360"/>
            <a:ext cx="2652480" cy="3967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2000" b="1" strike="noStrike" spc="-1">
                <a:solidFill>
                  <a:srgbClr val="213163"/>
                </a:solidFill>
                <a:latin typeface="Arial"/>
                <a:ea typeface="Arial"/>
              </a:rPr>
              <a:t>Content </a:t>
            </a:r>
            <a:endParaRPr lang="en-US" sz="2000" b="0" strike="noStrike" spc="-1">
              <a:latin typeface="Arial"/>
            </a:endParaRPr>
          </a:p>
        </p:txBody>
      </p:sp>
      <p:sp>
        <p:nvSpPr>
          <p:cNvPr id="97" name="Line 2"/>
          <p:cNvSpPr/>
          <p:nvPr/>
        </p:nvSpPr>
        <p:spPr>
          <a:xfrm>
            <a:off x="0" y="6055200"/>
            <a:ext cx="12191760" cy="0"/>
          </a:xfrm>
          <a:prstGeom prst="line">
            <a:avLst/>
          </a:prstGeom>
          <a:ln w="12600">
            <a:solidFill>
              <a:schemeClr val="bg1">
                <a:lumMod val="85000"/>
              </a:schemeClr>
            </a:solidFill>
            <a:round/>
          </a:ln>
        </p:spPr>
        <p:style>
          <a:lnRef idx="1">
            <a:schemeClr val="accent1"/>
          </a:lnRef>
          <a:fillRef idx="0">
            <a:schemeClr val="accent1"/>
          </a:fillRef>
          <a:effectRef idx="0">
            <a:schemeClr val="accent1"/>
          </a:effectRef>
          <a:fontRef idx="minor"/>
        </p:style>
      </p:sp>
      <p:sp>
        <p:nvSpPr>
          <p:cNvPr id="98" name="CustomShape 3"/>
          <p:cNvSpPr/>
          <p:nvPr/>
        </p:nvSpPr>
        <p:spPr>
          <a:xfrm>
            <a:off x="1221120" y="1608480"/>
            <a:ext cx="9327960" cy="392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50000"/>
              </a:lnSpc>
              <a:buClr>
                <a:srgbClr val="000000"/>
              </a:buClr>
              <a:buFont typeface="Arial"/>
              <a:buChar char="•"/>
            </a:pPr>
            <a:r>
              <a:rPr lang="en-US" sz="1870" b="0" strike="noStrike" spc="-1">
                <a:solidFill>
                  <a:srgbClr val="000000"/>
                </a:solidFill>
                <a:latin typeface="Arial"/>
                <a:ea typeface="Arial"/>
              </a:rPr>
              <a:t>Abstract </a:t>
            </a:r>
            <a:endParaRPr lang="en-US" sz="1870" b="0" strike="noStrike" spc="-1">
              <a:latin typeface="Arial"/>
            </a:endParaRPr>
          </a:p>
          <a:p>
            <a:pPr marL="343080" indent="-342720">
              <a:lnSpc>
                <a:spcPct val="150000"/>
              </a:lnSpc>
              <a:buClr>
                <a:srgbClr val="000000"/>
              </a:buClr>
              <a:buFont typeface="Arial"/>
              <a:buChar char="•"/>
            </a:pPr>
            <a:r>
              <a:rPr lang="en-US" sz="1870" b="0" strike="noStrike" spc="-1">
                <a:solidFill>
                  <a:srgbClr val="000000"/>
                </a:solidFill>
                <a:latin typeface="Arial"/>
                <a:ea typeface="Arial"/>
              </a:rPr>
              <a:t>Problem Statement  </a:t>
            </a:r>
            <a:endParaRPr lang="en-US" sz="1870" b="0" strike="noStrike" spc="-1">
              <a:latin typeface="Arial"/>
            </a:endParaRPr>
          </a:p>
          <a:p>
            <a:pPr marL="343080" indent="-342720">
              <a:lnSpc>
                <a:spcPct val="150000"/>
              </a:lnSpc>
              <a:buClr>
                <a:srgbClr val="000000"/>
              </a:buClr>
              <a:buFont typeface="Arial"/>
              <a:buChar char="•"/>
            </a:pPr>
            <a:r>
              <a:rPr lang="en-US" sz="1870" b="0" strike="noStrike" spc="-1">
                <a:solidFill>
                  <a:srgbClr val="000000"/>
                </a:solidFill>
                <a:latin typeface="Arial"/>
                <a:ea typeface="Arial"/>
              </a:rPr>
              <a:t>Objective  </a:t>
            </a:r>
            <a:endParaRPr lang="en-US" sz="1870" b="0" strike="noStrike" spc="-1">
              <a:latin typeface="Arial"/>
            </a:endParaRPr>
          </a:p>
          <a:p>
            <a:pPr marL="343080" indent="-342720">
              <a:lnSpc>
                <a:spcPct val="150000"/>
              </a:lnSpc>
              <a:buClr>
                <a:srgbClr val="000000"/>
              </a:buClr>
              <a:buFont typeface="Arial"/>
              <a:buChar char="•"/>
            </a:pPr>
            <a:r>
              <a:rPr lang="en-US" sz="1870" b="0" strike="noStrike" spc="-1">
                <a:solidFill>
                  <a:srgbClr val="000000"/>
                </a:solidFill>
                <a:latin typeface="Arial"/>
                <a:ea typeface="Arial"/>
              </a:rPr>
              <a:t>Data Collection and Preparation  </a:t>
            </a:r>
            <a:endParaRPr lang="en-US" sz="1870" b="0" strike="noStrike" spc="-1">
              <a:latin typeface="Arial"/>
            </a:endParaRPr>
          </a:p>
          <a:p>
            <a:pPr marL="343080" indent="-342720">
              <a:lnSpc>
                <a:spcPct val="150000"/>
              </a:lnSpc>
              <a:buClr>
                <a:srgbClr val="000000"/>
              </a:buClr>
              <a:buFont typeface="Arial"/>
              <a:buChar char="•"/>
            </a:pPr>
            <a:r>
              <a:rPr lang="en-US" sz="1870" b="0" strike="noStrike" spc="-1">
                <a:solidFill>
                  <a:srgbClr val="000000"/>
                </a:solidFill>
                <a:latin typeface="Arial"/>
                <a:ea typeface="Arial"/>
              </a:rPr>
              <a:t>Proposed Solution (Methodology)</a:t>
            </a:r>
            <a:endParaRPr lang="en-US" sz="1870" b="0" strike="noStrike" spc="-1">
              <a:latin typeface="Arial"/>
            </a:endParaRPr>
          </a:p>
          <a:p>
            <a:pPr marL="343080" indent="-342720">
              <a:lnSpc>
                <a:spcPct val="150000"/>
              </a:lnSpc>
              <a:buClr>
                <a:srgbClr val="000000"/>
              </a:buClr>
              <a:buFont typeface="Arial"/>
              <a:buChar char="•"/>
            </a:pPr>
            <a:r>
              <a:rPr lang="en-US" sz="1870" b="0" strike="noStrike" spc="-1">
                <a:solidFill>
                  <a:srgbClr val="000000"/>
                </a:solidFill>
                <a:latin typeface="Arial"/>
                <a:ea typeface="Arial"/>
              </a:rPr>
              <a:t>Model Performance Evaluation</a:t>
            </a:r>
            <a:endParaRPr lang="en-US" sz="1870" b="0" strike="noStrike" spc="-1">
              <a:latin typeface="Arial"/>
            </a:endParaRPr>
          </a:p>
          <a:p>
            <a:pPr marL="343080" indent="-342720">
              <a:lnSpc>
                <a:spcPct val="150000"/>
              </a:lnSpc>
              <a:buClr>
                <a:srgbClr val="000000"/>
              </a:buClr>
              <a:buFont typeface="Arial"/>
              <a:buChar char="•"/>
            </a:pPr>
            <a:r>
              <a:rPr lang="en-US" sz="1870" b="0" strike="noStrike" spc="-1">
                <a:solidFill>
                  <a:srgbClr val="000000"/>
                </a:solidFill>
                <a:latin typeface="Arial"/>
                <a:ea typeface="Arial"/>
              </a:rPr>
              <a:t>Screenshots / Demonstration (video) </a:t>
            </a:r>
            <a:endParaRPr lang="en-US" sz="1870" b="0" strike="noStrike" spc="-1">
              <a:latin typeface="Arial"/>
            </a:endParaRPr>
          </a:p>
          <a:p>
            <a:pPr marL="343080" indent="-342720">
              <a:lnSpc>
                <a:spcPct val="150000"/>
              </a:lnSpc>
              <a:buClr>
                <a:srgbClr val="000000"/>
              </a:buClr>
              <a:buFont typeface="Arial"/>
              <a:buChar char="•"/>
            </a:pPr>
            <a:r>
              <a:rPr lang="en-US" sz="1870" b="0" strike="noStrike" spc="-1">
                <a:solidFill>
                  <a:srgbClr val="000000"/>
                </a:solidFill>
                <a:latin typeface="Arial"/>
                <a:ea typeface="Arial"/>
              </a:rPr>
              <a:t>Future Scope  </a:t>
            </a:r>
            <a:endParaRPr lang="en-US" sz="1870" b="0" strike="noStrike" spc="-1">
              <a:latin typeface="Arial"/>
            </a:endParaRPr>
          </a:p>
          <a:p>
            <a:pPr marL="343080" indent="-342720">
              <a:lnSpc>
                <a:spcPct val="150000"/>
              </a:lnSpc>
              <a:buClr>
                <a:srgbClr val="000000"/>
              </a:buClr>
              <a:buFont typeface="Arial"/>
              <a:buChar char="•"/>
            </a:pPr>
            <a:r>
              <a:rPr lang="en-US" sz="1870" b="0" strike="noStrike" spc="-1">
                <a:solidFill>
                  <a:srgbClr val="000000"/>
                </a:solidFill>
                <a:latin typeface="Arial"/>
                <a:ea typeface="Arial"/>
              </a:rPr>
              <a:t>Conclusion </a:t>
            </a:r>
            <a:endParaRPr lang="en-US" sz="187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135720" y="1067760"/>
            <a:ext cx="6102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213163"/>
                </a:solidFill>
                <a:latin typeface="Arial"/>
                <a:ea typeface="Arial"/>
              </a:rPr>
              <a:t>Abstract </a:t>
            </a:r>
            <a:endParaRPr lang="en-US" sz="1800" b="0" strike="noStrike" spc="-1">
              <a:latin typeface="Arial"/>
            </a:endParaRPr>
          </a:p>
        </p:txBody>
      </p:sp>
      <p:sp>
        <p:nvSpPr>
          <p:cNvPr id="100" name="CustomShape 2"/>
          <p:cNvSpPr/>
          <p:nvPr/>
        </p:nvSpPr>
        <p:spPr>
          <a:xfrm>
            <a:off x="859680" y="1910520"/>
            <a:ext cx="9703080" cy="262753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50000"/>
              </a:lnSpc>
            </a:pPr>
            <a:r>
              <a:rPr lang="en-US" sz="1870" b="0" strike="noStrike" spc="-1" dirty="0">
                <a:solidFill>
                  <a:srgbClr val="000000"/>
                </a:solidFill>
                <a:latin typeface="Arial"/>
                <a:ea typeface="Arial"/>
              </a:rPr>
              <a:t>This case study explores the application of machine learning in predicting air quality levels in urban areas, with a focus on the challenges posed by air pollution and the potential for AI to provide timely </a:t>
            </a:r>
            <a:r>
              <a:rPr lang="en-US" sz="1870" b="0" strike="noStrike" spc="-1" dirty="0" err="1">
                <a:solidFill>
                  <a:srgbClr val="000000"/>
                </a:solidFill>
                <a:latin typeface="Arial"/>
                <a:ea typeface="Arial"/>
              </a:rPr>
              <a:t>insights.By</a:t>
            </a:r>
            <a:r>
              <a:rPr lang="en-US" sz="1870" b="0" strike="noStrike" spc="-1" dirty="0">
                <a:solidFill>
                  <a:srgbClr val="000000"/>
                </a:solidFill>
                <a:latin typeface="Arial"/>
                <a:ea typeface="Arial"/>
              </a:rPr>
              <a:t> leveraging extensive datasets that include air quality metrics, traffic data, and weather conditions, this study seeks to develop a predictive model for Air Quality Index (AQI) and discusses its integration into city management systems</a:t>
            </a:r>
            <a:endParaRPr lang="en-US" sz="187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268200" y="101448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213163"/>
                </a:solidFill>
                <a:latin typeface="Arial"/>
                <a:ea typeface="Arial"/>
              </a:rPr>
              <a:t>Problem Statement </a:t>
            </a:r>
            <a:endParaRPr lang="en-US" sz="2000" b="0" strike="noStrike" spc="-1">
              <a:latin typeface="Arial"/>
            </a:endParaRPr>
          </a:p>
        </p:txBody>
      </p:sp>
      <p:sp>
        <p:nvSpPr>
          <p:cNvPr id="102" name="CustomShape 2"/>
          <p:cNvSpPr/>
          <p:nvPr/>
        </p:nvSpPr>
        <p:spPr>
          <a:xfrm>
            <a:off x="1037160" y="1897200"/>
            <a:ext cx="9552960" cy="176422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50000"/>
              </a:lnSpc>
            </a:pPr>
            <a:r>
              <a:rPr lang="en-US" sz="1870" b="0" strike="noStrike" spc="-1" dirty="0">
                <a:solidFill>
                  <a:srgbClr val="000000"/>
                </a:solidFill>
                <a:latin typeface="Arial"/>
                <a:ea typeface="Arial"/>
              </a:rPr>
              <a:t>Air pollution poses a serious risk to public health and the environment in urban </a:t>
            </a:r>
            <a:r>
              <a:rPr lang="en-US" sz="1870" b="0" strike="noStrike" spc="-1" dirty="0" err="1">
                <a:solidFill>
                  <a:srgbClr val="000000"/>
                </a:solidFill>
                <a:latin typeface="Arial"/>
                <a:ea typeface="Arial"/>
              </a:rPr>
              <a:t>settings.Traditional</a:t>
            </a:r>
            <a:r>
              <a:rPr lang="en-US" sz="1870" b="0" strike="noStrike" spc="-1" dirty="0">
                <a:solidFill>
                  <a:srgbClr val="000000"/>
                </a:solidFill>
                <a:latin typeface="Arial"/>
                <a:ea typeface="Arial"/>
              </a:rPr>
              <a:t> air quality monitoring methods are insufficient due to limited sensor coverage and real-time data </a:t>
            </a:r>
            <a:r>
              <a:rPr lang="en-US" sz="1870" b="0" strike="noStrike" spc="-1" dirty="0" err="1">
                <a:solidFill>
                  <a:srgbClr val="000000"/>
                </a:solidFill>
                <a:latin typeface="Arial"/>
                <a:ea typeface="Arial"/>
              </a:rPr>
              <a:t>reporting.There</a:t>
            </a:r>
            <a:r>
              <a:rPr lang="en-US" sz="1870" b="0" strike="noStrike" spc="-1" dirty="0">
                <a:solidFill>
                  <a:srgbClr val="000000"/>
                </a:solidFill>
                <a:latin typeface="Arial"/>
                <a:ea typeface="Arial"/>
              </a:rPr>
              <a:t> is a pressing need for advanced predictive models that utilize existing data sources to accurately forecast air quality levels.</a:t>
            </a:r>
            <a:endParaRPr lang="en-US" sz="187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255240" y="105444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213163"/>
                </a:solidFill>
                <a:latin typeface="Arial"/>
                <a:ea typeface="Arial"/>
              </a:rPr>
              <a:t>Objective </a:t>
            </a:r>
            <a:endParaRPr lang="en-US" sz="2000" b="0" strike="noStrike" spc="-1">
              <a:latin typeface="Arial"/>
            </a:endParaRPr>
          </a:p>
        </p:txBody>
      </p:sp>
      <p:sp>
        <p:nvSpPr>
          <p:cNvPr id="104" name="CustomShape 2"/>
          <p:cNvSpPr/>
          <p:nvPr/>
        </p:nvSpPr>
        <p:spPr>
          <a:xfrm>
            <a:off x="1405800" y="2088000"/>
            <a:ext cx="7737840" cy="219587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50000"/>
              </a:lnSpc>
            </a:pPr>
            <a:r>
              <a:rPr lang="en-US" sz="1870" b="0" strike="noStrike" spc="-1" dirty="0">
                <a:solidFill>
                  <a:srgbClr val="000000"/>
                </a:solidFill>
                <a:latin typeface="Arial"/>
                <a:ea typeface="Arial"/>
              </a:rPr>
              <a:t>The primary objective of this study is to develop a machine learning model capable of predicting air quality indices (AQI) for urban areas 24 hours in advance, and to explore the integration of this model into existing traffic management systems to facilitate pollution reduction strategies.</a:t>
            </a:r>
            <a:endParaRPr lang="en-US" sz="187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255240" y="105444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213163"/>
                </a:solidFill>
                <a:latin typeface="Arial"/>
                <a:ea typeface="Arial"/>
              </a:rPr>
              <a:t>Data Collection and Preparation </a:t>
            </a:r>
            <a:endParaRPr lang="en-US" sz="2000" b="0" strike="noStrike" spc="-1">
              <a:latin typeface="Arial"/>
            </a:endParaRPr>
          </a:p>
        </p:txBody>
      </p:sp>
      <p:sp>
        <p:nvSpPr>
          <p:cNvPr id="106" name="CustomShape 2"/>
          <p:cNvSpPr/>
          <p:nvPr/>
        </p:nvSpPr>
        <p:spPr>
          <a:xfrm>
            <a:off x="1473840" y="2006280"/>
            <a:ext cx="7669800" cy="219587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50000"/>
              </a:lnSpc>
            </a:pPr>
            <a:r>
              <a:rPr lang="en-US" sz="1870" b="0" strike="noStrike" spc="-1" dirty="0">
                <a:solidFill>
                  <a:srgbClr val="000000"/>
                </a:solidFill>
                <a:latin typeface="Arial"/>
                <a:ea typeface="Arial"/>
              </a:rPr>
              <a:t> The dataset comprises three years of air quality measurements (PM2.5, PM10, NO2, CO), alongside corresponding traffic data and meteorological </a:t>
            </a:r>
            <a:r>
              <a:rPr lang="en-US" sz="1870" b="0" strike="noStrike" spc="-1" dirty="0" err="1">
                <a:solidFill>
                  <a:srgbClr val="000000"/>
                </a:solidFill>
                <a:latin typeface="Arial"/>
                <a:ea typeface="Arial"/>
              </a:rPr>
              <a:t>conditions.Data</a:t>
            </a:r>
            <a:r>
              <a:rPr lang="en-US" sz="1870" b="0" strike="noStrike" spc="-1" dirty="0">
                <a:solidFill>
                  <a:srgbClr val="000000"/>
                </a:solidFill>
                <a:latin typeface="Arial"/>
                <a:ea typeface="Arial"/>
              </a:rPr>
              <a:t> preprocessing steps will include handling missing values, normalizing data, and feature selection to ensure the model is trained on relevant input variables.</a:t>
            </a:r>
            <a:endParaRPr lang="en-US" sz="187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255240" y="105444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213163"/>
                </a:solidFill>
                <a:latin typeface="Arial"/>
                <a:ea typeface="Arial"/>
              </a:rPr>
              <a:t>Proposed Solution (Methodology)</a:t>
            </a:r>
            <a:endParaRPr lang="en-US" sz="2000" b="0" strike="noStrike" spc="-1">
              <a:latin typeface="Arial"/>
            </a:endParaRPr>
          </a:p>
        </p:txBody>
      </p:sp>
      <p:sp>
        <p:nvSpPr>
          <p:cNvPr id="108" name="CustomShape 2"/>
          <p:cNvSpPr/>
          <p:nvPr/>
        </p:nvSpPr>
        <p:spPr>
          <a:xfrm>
            <a:off x="1473840" y="2033640"/>
            <a:ext cx="8256600" cy="219587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50000"/>
              </a:lnSpc>
            </a:pPr>
            <a:r>
              <a:rPr lang="en-US" sz="1870" b="0" strike="noStrike" spc="-1" dirty="0">
                <a:solidFill>
                  <a:srgbClr val="000000"/>
                </a:solidFill>
                <a:latin typeface="Arial"/>
                <a:ea typeface="Arial"/>
              </a:rPr>
              <a:t>The methodology involves selecting appropriate machine learning algorithms, such as Random Forest, Gradient Boosting, or Neural Networks, to predict </a:t>
            </a:r>
            <a:r>
              <a:rPr lang="en-US" sz="1870" b="0" strike="noStrike" spc="-1" dirty="0" err="1">
                <a:solidFill>
                  <a:srgbClr val="000000"/>
                </a:solidFill>
                <a:latin typeface="Arial"/>
                <a:ea typeface="Arial"/>
              </a:rPr>
              <a:t>AQI.The</a:t>
            </a:r>
            <a:r>
              <a:rPr lang="en-US" sz="1870" b="0" strike="noStrike" spc="-1" dirty="0">
                <a:solidFill>
                  <a:srgbClr val="000000"/>
                </a:solidFill>
                <a:latin typeface="Arial"/>
                <a:ea typeface="Arial"/>
              </a:rPr>
              <a:t> model will be trained using historical data, incorporating cross-validation techniques to avoid </a:t>
            </a:r>
            <a:r>
              <a:rPr lang="en-US" sz="1870" b="0" strike="noStrike" spc="-1" dirty="0" err="1">
                <a:solidFill>
                  <a:srgbClr val="000000"/>
                </a:solidFill>
                <a:latin typeface="Arial"/>
                <a:ea typeface="Arial"/>
              </a:rPr>
              <a:t>overfitting.Hyperparameter</a:t>
            </a:r>
            <a:r>
              <a:rPr lang="en-US" sz="1870" b="0" strike="noStrike" spc="-1" dirty="0">
                <a:solidFill>
                  <a:srgbClr val="000000"/>
                </a:solidFill>
                <a:latin typeface="Arial"/>
                <a:ea typeface="Arial"/>
              </a:rPr>
              <a:t> tuning will be conducted to optimize model performance.</a:t>
            </a:r>
            <a:endParaRPr lang="en-US" sz="187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49040" y="98820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dirty="0">
                <a:solidFill>
                  <a:srgbClr val="213163"/>
                </a:solidFill>
                <a:latin typeface="Arial"/>
                <a:ea typeface="Arial"/>
              </a:rPr>
              <a:t>Model Performance Evaluation</a:t>
            </a:r>
            <a:endParaRPr lang="en-US" sz="2000" b="0" strike="noStrike" spc="-1" dirty="0">
              <a:latin typeface="Arial"/>
            </a:endParaRPr>
          </a:p>
        </p:txBody>
      </p:sp>
      <p:sp>
        <p:nvSpPr>
          <p:cNvPr id="110" name="CustomShape 2"/>
          <p:cNvSpPr/>
          <p:nvPr/>
        </p:nvSpPr>
        <p:spPr>
          <a:xfrm>
            <a:off x="1842480" y="2101680"/>
            <a:ext cx="8188200" cy="12419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70" b="0" strike="noStrike" spc="-1" dirty="0" smtClean="0">
                <a:solidFill>
                  <a:srgbClr val="000000"/>
                </a:solidFill>
                <a:latin typeface="Arial"/>
                <a:ea typeface="Arial"/>
              </a:rPr>
              <a:t>Model </a:t>
            </a:r>
            <a:r>
              <a:rPr lang="en-US" sz="1870" b="0" strike="noStrike" spc="-1" dirty="0">
                <a:solidFill>
                  <a:srgbClr val="000000"/>
                </a:solidFill>
                <a:latin typeface="Arial"/>
                <a:ea typeface="Arial"/>
              </a:rPr>
              <a:t>performance will be evaluated using metrics such as Mean Absolute Error (MAE), Root Mean Squared Error (RMSE), and R-squared </a:t>
            </a:r>
            <a:r>
              <a:rPr lang="en-US" sz="1870" b="0" strike="noStrike" spc="-1" dirty="0" err="1">
                <a:solidFill>
                  <a:srgbClr val="000000"/>
                </a:solidFill>
                <a:latin typeface="Arial"/>
                <a:ea typeface="Arial"/>
              </a:rPr>
              <a:t>values.A</a:t>
            </a:r>
            <a:r>
              <a:rPr lang="en-US" sz="1870" b="0" strike="noStrike" spc="-1" dirty="0">
                <a:solidFill>
                  <a:srgbClr val="000000"/>
                </a:solidFill>
                <a:latin typeface="Arial"/>
                <a:ea typeface="Arial"/>
              </a:rPr>
              <a:t> comparison of different algorithms will be presented to identify the best-performing model for AQI prediction.</a:t>
            </a:r>
            <a:endParaRPr lang="en-US" sz="187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91</TotalTime>
  <Words>911</Words>
  <Application>Microsoft Office PowerPoint</Application>
  <PresentationFormat>Widescreen</PresentationFormat>
  <Paragraphs>103</Paragraphs>
  <Slides>15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DejaVu Sans</vt:lpstr>
      <vt:lpstr>Symbol</vt:lpstr>
      <vt:lpstr>Times New Roman</vt:lpstr>
      <vt:lpstr>Wingdings</vt:lpstr>
      <vt:lpstr>Office Theme</vt:lpstr>
      <vt:lpstr>Office Theme</vt:lpstr>
      <vt:lpstr>PowerPoint Presentation</vt:lpstr>
      <vt:lpstr>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study 4:Questions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Mahesh Kurhe</dc:creator>
  <dc:description/>
  <cp:lastModifiedBy>Admin</cp:lastModifiedBy>
  <cp:revision>17</cp:revision>
  <dcterms:created xsi:type="dcterms:W3CDTF">2024-12-31T09:40:01Z</dcterms:created>
  <dcterms:modified xsi:type="dcterms:W3CDTF">2025-04-04T02:23:23Z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