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0-1.png"/><Relationship Id="rId2" Type="http://schemas.openxmlformats.org/officeDocument/2006/relationships/image" Target="../media/image-10-2.pn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7" Type="http://schemas.openxmlformats.org/officeDocument/2006/relationships/slideLayout" Target="../slideLayouts/slideLayout1.xml"/><Relationship Id="rId8"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7"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4" Type="http://schemas.openxmlformats.org/officeDocument/2006/relationships/slideLayout" Target="../slideLayouts/slideLayout1.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1573649"/>
            <a:ext cx="7477601" cy="1916430"/>
          </a:xfrm>
          <a:prstGeom prst="rect">
            <a:avLst/>
          </a:prstGeom>
          <a:noFill/>
          <a:ln/>
        </p:spPr>
        <p:txBody>
          <a:bodyPr wrap="square" rtlCol="0" anchor="t"/>
          <a:lstStyle/>
          <a:p>
            <a:pPr indent="0" marL="0">
              <a:lnSpc>
                <a:spcPts val="7545"/>
              </a:lnSpc>
              <a:buNone/>
            </a:pPr>
            <a:r>
              <a:rPr lang="en-US" sz="6036" b="1" dirty="0">
                <a:solidFill>
                  <a:srgbClr val="FF726D"/>
                </a:solidFill>
                <a:latin typeface="Inconsolata" pitchFamily="34" charset="0"/>
                <a:ea typeface="Inconsolata" pitchFamily="34" charset="-122"/>
                <a:cs typeface="Inconsolata" pitchFamily="34" charset="-120"/>
              </a:rPr>
              <a:t>Gym Management System</a:t>
            </a:r>
            <a:endParaRPr lang="en-US" sz="6036" dirty="0"/>
          </a:p>
        </p:txBody>
      </p:sp>
      <p:sp>
        <p:nvSpPr>
          <p:cNvPr id="6" name="Text 3"/>
          <p:cNvSpPr/>
          <p:nvPr/>
        </p:nvSpPr>
        <p:spPr>
          <a:xfrm>
            <a:off x="833199" y="3823335"/>
            <a:ext cx="7477601" cy="1666280"/>
          </a:xfrm>
          <a:prstGeom prst="rect">
            <a:avLst/>
          </a:prstGeom>
          <a:noFill/>
          <a:ln/>
        </p:spPr>
        <p:txBody>
          <a:bodyPr wrap="square" rtlCol="0" anchor="t"/>
          <a:lstStyle/>
          <a:p>
            <a:pPr indent="0" marL="0">
              <a:lnSpc>
                <a:spcPts val="2624"/>
              </a:lnSpc>
              <a:buNone/>
            </a:pPr>
            <a:r>
              <a:rPr lang="en-US" sz="1750" dirty="0">
                <a:solidFill>
                  <a:srgbClr val="DAD1E6"/>
                </a:solidFill>
                <a:latin typeface="Fira Sans" pitchFamily="34" charset="0"/>
                <a:ea typeface="Fira Sans" pitchFamily="34" charset="-122"/>
                <a:cs typeface="Fira Sans" pitchFamily="34" charset="-120"/>
              </a:rPr>
              <a:t>The Gym Management System is a comprehensive solution designed to streamline gym operations and enhance the user experience. This innovative platform provides a centralized hub for managing all aspects of gym activities, catering to the needs of administrators, trainers, dietitians, and customers alike.</a:t>
            </a:r>
            <a:endParaRPr lang="en-US" sz="1750" dirty="0"/>
          </a:p>
        </p:txBody>
      </p:sp>
      <p:sp>
        <p:nvSpPr>
          <p:cNvPr id="7" name="Text 4"/>
          <p:cNvSpPr/>
          <p:nvPr/>
        </p:nvSpPr>
        <p:spPr>
          <a:xfrm>
            <a:off x="833199" y="5739527"/>
            <a:ext cx="7477601" cy="333256"/>
          </a:xfrm>
          <a:prstGeom prst="rect">
            <a:avLst/>
          </a:prstGeom>
          <a:noFill/>
          <a:ln/>
        </p:spPr>
        <p:txBody>
          <a:bodyPr wrap="none" rtlCol="0" anchor="t"/>
          <a:lstStyle/>
          <a:p>
            <a:pPr indent="0" marL="0">
              <a:lnSpc>
                <a:spcPts val="2624"/>
              </a:lnSpc>
              <a:buNone/>
            </a:pPr>
            <a:r>
              <a:rPr lang="en-US" sz="1750" dirty="0">
                <a:solidFill>
                  <a:srgbClr val="DAD1E6"/>
                </a:solidFill>
                <a:latin typeface="Fira Sans" pitchFamily="34" charset="0"/>
                <a:ea typeface="Fira Sans" pitchFamily="34" charset="-122"/>
                <a:cs typeface="Fira Sans" pitchFamily="34" charset="-120"/>
              </a:rPr>
              <a:t>Presented by: Sarah Ghazal</a:t>
            </a:r>
            <a:endParaRPr lang="en-US" sz="1750" dirty="0"/>
          </a:p>
        </p:txBody>
      </p:sp>
      <p:sp>
        <p:nvSpPr>
          <p:cNvPr id="8" name="Text 5"/>
          <p:cNvSpPr/>
          <p:nvPr/>
        </p:nvSpPr>
        <p:spPr>
          <a:xfrm>
            <a:off x="833199" y="6322695"/>
            <a:ext cx="7477601" cy="333256"/>
          </a:xfrm>
          <a:prstGeom prst="rect">
            <a:avLst/>
          </a:prstGeom>
          <a:noFill/>
          <a:ln/>
        </p:spPr>
        <p:txBody>
          <a:bodyPr wrap="none" rtlCol="0" anchor="t"/>
          <a:lstStyle/>
          <a:p>
            <a:pPr indent="0" marL="0">
              <a:lnSpc>
                <a:spcPts val="2624"/>
              </a:lnSpc>
              <a:buNone/>
            </a:pPr>
            <a:r>
              <a:rPr lang="en-US" sz="1750" dirty="0">
                <a:solidFill>
                  <a:srgbClr val="DAD1E6"/>
                </a:solidFill>
                <a:latin typeface="Fira Sans" pitchFamily="34" charset="0"/>
                <a:ea typeface="Fira Sans" pitchFamily="34" charset="-122"/>
                <a:cs typeface="Fira Sans" pitchFamily="34" charset="-120"/>
              </a:rPr>
              <a:t>Date: Monday, June 24, 2024</a:t>
            </a:r>
            <a:endParaRPr lang="en-US" sz="1750" dirty="0"/>
          </a:p>
        </p:txBody>
      </p:sp>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775097" y="722590"/>
            <a:ext cx="5167312" cy="645914"/>
          </a:xfrm>
          <a:prstGeom prst="rect">
            <a:avLst/>
          </a:prstGeom>
          <a:noFill/>
          <a:ln/>
        </p:spPr>
        <p:txBody>
          <a:bodyPr wrap="none" rtlCol="0" anchor="t"/>
          <a:lstStyle/>
          <a:p>
            <a:pPr indent="0" marL="0">
              <a:lnSpc>
                <a:spcPts val="5086"/>
              </a:lnSpc>
              <a:buNone/>
            </a:pPr>
            <a:r>
              <a:rPr lang="en-US" sz="4069" b="1" dirty="0">
                <a:solidFill>
                  <a:srgbClr val="FF726D"/>
                </a:solidFill>
                <a:latin typeface="Inconsolata" pitchFamily="34" charset="0"/>
                <a:ea typeface="Inconsolata" pitchFamily="34" charset="-122"/>
                <a:cs typeface="Inconsolata" pitchFamily="34" charset="-120"/>
              </a:rPr>
              <a:t>Q&amp;A and Closing</a:t>
            </a:r>
            <a:endParaRPr lang="en-US" sz="4069" dirty="0"/>
          </a:p>
        </p:txBody>
      </p:sp>
      <p:sp>
        <p:nvSpPr>
          <p:cNvPr id="6" name="Shape 3"/>
          <p:cNvSpPr/>
          <p:nvPr/>
        </p:nvSpPr>
        <p:spPr>
          <a:xfrm>
            <a:off x="775097" y="1911072"/>
            <a:ext cx="465058" cy="465058"/>
          </a:xfrm>
          <a:prstGeom prst="roundRect">
            <a:avLst>
              <a:gd name="adj" fmla="val 13334"/>
            </a:avLst>
          </a:prstGeom>
          <a:solidFill>
            <a:srgbClr val="382748"/>
          </a:solidFill>
          <a:ln/>
        </p:spPr>
      </p:sp>
      <p:sp>
        <p:nvSpPr>
          <p:cNvPr id="7" name="Text 4"/>
          <p:cNvSpPr/>
          <p:nvPr/>
        </p:nvSpPr>
        <p:spPr>
          <a:xfrm>
            <a:off x="930116" y="1988582"/>
            <a:ext cx="155019" cy="310039"/>
          </a:xfrm>
          <a:prstGeom prst="rect">
            <a:avLst/>
          </a:prstGeom>
          <a:noFill/>
          <a:ln/>
        </p:spPr>
        <p:txBody>
          <a:bodyPr wrap="none" rtlCol="0" anchor="t"/>
          <a:lstStyle/>
          <a:p>
            <a:pPr algn="ctr" indent="0" marL="0">
              <a:lnSpc>
                <a:spcPts val="2441"/>
              </a:lnSpc>
              <a:buNone/>
            </a:pPr>
            <a:r>
              <a:rPr lang="en-US" sz="2441" b="1" dirty="0">
                <a:solidFill>
                  <a:srgbClr val="FF726D"/>
                </a:solidFill>
                <a:latin typeface="Inconsolata" pitchFamily="34" charset="0"/>
                <a:ea typeface="Inconsolata" pitchFamily="34" charset="-122"/>
                <a:cs typeface="Inconsolata" pitchFamily="34" charset="-120"/>
              </a:rPr>
              <a:t>1</a:t>
            </a:r>
            <a:endParaRPr lang="en-US" sz="2441" dirty="0"/>
          </a:p>
        </p:txBody>
      </p:sp>
      <p:sp>
        <p:nvSpPr>
          <p:cNvPr id="8" name="Text 5"/>
          <p:cNvSpPr/>
          <p:nvPr/>
        </p:nvSpPr>
        <p:spPr>
          <a:xfrm>
            <a:off x="1446848" y="1911072"/>
            <a:ext cx="2583656" cy="322898"/>
          </a:xfrm>
          <a:prstGeom prst="rect">
            <a:avLst/>
          </a:prstGeom>
          <a:noFill/>
          <a:ln/>
        </p:spPr>
        <p:txBody>
          <a:bodyPr wrap="none" rtlCol="0" anchor="t"/>
          <a:lstStyle/>
          <a:p>
            <a:pPr indent="0" marL="0">
              <a:lnSpc>
                <a:spcPts val="2543"/>
              </a:lnSpc>
              <a:buNone/>
            </a:pPr>
            <a:r>
              <a:rPr lang="en-US" sz="2034" b="1" dirty="0">
                <a:solidFill>
                  <a:srgbClr val="FF726D"/>
                </a:solidFill>
                <a:latin typeface="Inconsolata" pitchFamily="34" charset="0"/>
                <a:ea typeface="Inconsolata" pitchFamily="34" charset="-122"/>
                <a:cs typeface="Inconsolata" pitchFamily="34" charset="-120"/>
              </a:rPr>
              <a:t>Security Measures</a:t>
            </a:r>
            <a:endParaRPr lang="en-US" sz="2034" dirty="0"/>
          </a:p>
        </p:txBody>
      </p:sp>
      <p:sp>
        <p:nvSpPr>
          <p:cNvPr id="9" name="Text 6"/>
          <p:cNvSpPr/>
          <p:nvPr/>
        </p:nvSpPr>
        <p:spPr>
          <a:xfrm>
            <a:off x="1446848" y="2357914"/>
            <a:ext cx="3936206" cy="2170271"/>
          </a:xfrm>
          <a:prstGeom prst="rect">
            <a:avLst/>
          </a:prstGeom>
          <a:noFill/>
          <a:ln/>
        </p:spPr>
        <p:txBody>
          <a:bodyPr wrap="square" rtlCol="0" anchor="t"/>
          <a:lstStyle/>
          <a:p>
            <a:pPr indent="0" marL="0">
              <a:lnSpc>
                <a:spcPts val="2441"/>
              </a:lnSpc>
              <a:buNone/>
            </a:pPr>
            <a:r>
              <a:rPr lang="en-US" sz="1628" dirty="0">
                <a:solidFill>
                  <a:srgbClr val="DAD1E6"/>
                </a:solidFill>
                <a:latin typeface="Fira Sans" pitchFamily="34" charset="0"/>
                <a:ea typeface="Fira Sans" pitchFamily="34" charset="-122"/>
                <a:cs typeface="Fira Sans" pitchFamily="34" charset="-120"/>
              </a:rPr>
              <a:t>The Gym Management System employs robust security measures, including secure user authentication, role-based access control, and comprehensive data backup and recovery protocols, to ensure the protection of sensitive user information.</a:t>
            </a:r>
            <a:endParaRPr lang="en-US" sz="1628" dirty="0"/>
          </a:p>
        </p:txBody>
      </p:sp>
      <p:sp>
        <p:nvSpPr>
          <p:cNvPr id="10" name="Shape 7"/>
          <p:cNvSpPr/>
          <p:nvPr/>
        </p:nvSpPr>
        <p:spPr>
          <a:xfrm>
            <a:off x="5589746" y="1911072"/>
            <a:ext cx="465058" cy="465058"/>
          </a:xfrm>
          <a:prstGeom prst="roundRect">
            <a:avLst>
              <a:gd name="adj" fmla="val 13334"/>
            </a:avLst>
          </a:prstGeom>
          <a:solidFill>
            <a:srgbClr val="382748"/>
          </a:solidFill>
          <a:ln/>
        </p:spPr>
      </p:sp>
      <p:sp>
        <p:nvSpPr>
          <p:cNvPr id="11" name="Text 8"/>
          <p:cNvSpPr/>
          <p:nvPr/>
        </p:nvSpPr>
        <p:spPr>
          <a:xfrm>
            <a:off x="5744766" y="1988582"/>
            <a:ext cx="155019" cy="310039"/>
          </a:xfrm>
          <a:prstGeom prst="rect">
            <a:avLst/>
          </a:prstGeom>
          <a:noFill/>
          <a:ln/>
        </p:spPr>
        <p:txBody>
          <a:bodyPr wrap="none" rtlCol="0" anchor="t"/>
          <a:lstStyle/>
          <a:p>
            <a:pPr algn="ctr" indent="0" marL="0">
              <a:lnSpc>
                <a:spcPts val="2441"/>
              </a:lnSpc>
              <a:buNone/>
            </a:pPr>
            <a:r>
              <a:rPr lang="en-US" sz="2441" b="1" dirty="0">
                <a:solidFill>
                  <a:srgbClr val="FF726D"/>
                </a:solidFill>
                <a:latin typeface="Inconsolata" pitchFamily="34" charset="0"/>
                <a:ea typeface="Inconsolata" pitchFamily="34" charset="-122"/>
                <a:cs typeface="Inconsolata" pitchFamily="34" charset="-120"/>
              </a:rPr>
              <a:t>2</a:t>
            </a:r>
            <a:endParaRPr lang="en-US" sz="2441" dirty="0"/>
          </a:p>
        </p:txBody>
      </p:sp>
      <p:sp>
        <p:nvSpPr>
          <p:cNvPr id="12" name="Text 9"/>
          <p:cNvSpPr/>
          <p:nvPr/>
        </p:nvSpPr>
        <p:spPr>
          <a:xfrm>
            <a:off x="6261497" y="1911072"/>
            <a:ext cx="2583656" cy="322898"/>
          </a:xfrm>
          <a:prstGeom prst="rect">
            <a:avLst/>
          </a:prstGeom>
          <a:noFill/>
          <a:ln/>
        </p:spPr>
        <p:txBody>
          <a:bodyPr wrap="none" rtlCol="0" anchor="t"/>
          <a:lstStyle/>
          <a:p>
            <a:pPr indent="0" marL="0">
              <a:lnSpc>
                <a:spcPts val="2543"/>
              </a:lnSpc>
              <a:buNone/>
            </a:pPr>
            <a:r>
              <a:rPr lang="en-US" sz="2034" b="1" dirty="0">
                <a:solidFill>
                  <a:srgbClr val="FF726D"/>
                </a:solidFill>
                <a:latin typeface="Inconsolata" pitchFamily="34" charset="0"/>
                <a:ea typeface="Inconsolata" pitchFamily="34" charset="-122"/>
                <a:cs typeface="Inconsolata" pitchFamily="34" charset="-120"/>
              </a:rPr>
              <a:t>Class Scheduling</a:t>
            </a:r>
            <a:endParaRPr lang="en-US" sz="2034" dirty="0"/>
          </a:p>
        </p:txBody>
      </p:sp>
      <p:sp>
        <p:nvSpPr>
          <p:cNvPr id="13" name="Text 10"/>
          <p:cNvSpPr/>
          <p:nvPr/>
        </p:nvSpPr>
        <p:spPr>
          <a:xfrm>
            <a:off x="6261497" y="2357914"/>
            <a:ext cx="3936206" cy="1860233"/>
          </a:xfrm>
          <a:prstGeom prst="rect">
            <a:avLst/>
          </a:prstGeom>
          <a:noFill/>
          <a:ln/>
        </p:spPr>
        <p:txBody>
          <a:bodyPr wrap="square" rtlCol="0" anchor="t"/>
          <a:lstStyle/>
          <a:p>
            <a:pPr indent="0" marL="0">
              <a:lnSpc>
                <a:spcPts val="2441"/>
              </a:lnSpc>
              <a:buNone/>
            </a:pPr>
            <a:r>
              <a:rPr lang="en-US" sz="1628" dirty="0">
                <a:solidFill>
                  <a:srgbClr val="DAD1E6"/>
                </a:solidFill>
                <a:latin typeface="Fira Sans" pitchFamily="34" charset="0"/>
                <a:ea typeface="Fira Sans" pitchFamily="34" charset="-122"/>
                <a:cs typeface="Fira Sans" pitchFamily="34" charset="-120"/>
              </a:rPr>
              <a:t>The system's class scheduling functionality includes features to handle potential conflicts, such as notifying users of schedule changes and providing alternative options, ensuring a seamless experience for customers.</a:t>
            </a:r>
            <a:endParaRPr lang="en-US" sz="1628" dirty="0"/>
          </a:p>
        </p:txBody>
      </p:sp>
      <p:sp>
        <p:nvSpPr>
          <p:cNvPr id="14" name="Shape 11"/>
          <p:cNvSpPr/>
          <p:nvPr/>
        </p:nvSpPr>
        <p:spPr>
          <a:xfrm>
            <a:off x="775097" y="4967407"/>
            <a:ext cx="465058" cy="465058"/>
          </a:xfrm>
          <a:prstGeom prst="roundRect">
            <a:avLst>
              <a:gd name="adj" fmla="val 13334"/>
            </a:avLst>
          </a:prstGeom>
          <a:solidFill>
            <a:srgbClr val="382748"/>
          </a:solidFill>
          <a:ln/>
        </p:spPr>
      </p:sp>
      <p:sp>
        <p:nvSpPr>
          <p:cNvPr id="15" name="Text 12"/>
          <p:cNvSpPr/>
          <p:nvPr/>
        </p:nvSpPr>
        <p:spPr>
          <a:xfrm>
            <a:off x="930116" y="5044916"/>
            <a:ext cx="155019" cy="310039"/>
          </a:xfrm>
          <a:prstGeom prst="rect">
            <a:avLst/>
          </a:prstGeom>
          <a:noFill/>
          <a:ln/>
        </p:spPr>
        <p:txBody>
          <a:bodyPr wrap="none" rtlCol="0" anchor="t"/>
          <a:lstStyle/>
          <a:p>
            <a:pPr algn="ctr" indent="0" marL="0">
              <a:lnSpc>
                <a:spcPts val="2441"/>
              </a:lnSpc>
              <a:buNone/>
            </a:pPr>
            <a:r>
              <a:rPr lang="en-US" sz="2441" b="1" dirty="0">
                <a:solidFill>
                  <a:srgbClr val="FF726D"/>
                </a:solidFill>
                <a:latin typeface="Inconsolata" pitchFamily="34" charset="0"/>
                <a:ea typeface="Inconsolata" pitchFamily="34" charset="-122"/>
                <a:cs typeface="Inconsolata" pitchFamily="34" charset="-120"/>
              </a:rPr>
              <a:t>3</a:t>
            </a:r>
            <a:endParaRPr lang="en-US" sz="2441" dirty="0"/>
          </a:p>
        </p:txBody>
      </p:sp>
      <p:sp>
        <p:nvSpPr>
          <p:cNvPr id="16" name="Text 13"/>
          <p:cNvSpPr/>
          <p:nvPr/>
        </p:nvSpPr>
        <p:spPr>
          <a:xfrm>
            <a:off x="1446848" y="4967407"/>
            <a:ext cx="2583656" cy="322898"/>
          </a:xfrm>
          <a:prstGeom prst="rect">
            <a:avLst/>
          </a:prstGeom>
          <a:noFill/>
          <a:ln/>
        </p:spPr>
        <p:txBody>
          <a:bodyPr wrap="none" rtlCol="0" anchor="t"/>
          <a:lstStyle/>
          <a:p>
            <a:pPr indent="0" marL="0">
              <a:lnSpc>
                <a:spcPts val="2543"/>
              </a:lnSpc>
              <a:buNone/>
            </a:pPr>
            <a:r>
              <a:rPr lang="en-US" sz="2034" b="1" dirty="0">
                <a:solidFill>
                  <a:srgbClr val="FF726D"/>
                </a:solidFill>
                <a:latin typeface="Inconsolata" pitchFamily="34" charset="0"/>
                <a:ea typeface="Inconsolata" pitchFamily="34" charset="-122"/>
                <a:cs typeface="Inconsolata" pitchFamily="34" charset="-120"/>
              </a:rPr>
              <a:t>Customization</a:t>
            </a:r>
            <a:endParaRPr lang="en-US" sz="2034" dirty="0"/>
          </a:p>
        </p:txBody>
      </p:sp>
      <p:sp>
        <p:nvSpPr>
          <p:cNvPr id="17" name="Text 14"/>
          <p:cNvSpPr/>
          <p:nvPr/>
        </p:nvSpPr>
        <p:spPr>
          <a:xfrm>
            <a:off x="1446848" y="5414248"/>
            <a:ext cx="8750856" cy="930116"/>
          </a:xfrm>
          <a:prstGeom prst="rect">
            <a:avLst/>
          </a:prstGeom>
          <a:noFill/>
          <a:ln/>
        </p:spPr>
        <p:txBody>
          <a:bodyPr wrap="square" rtlCol="0" anchor="t"/>
          <a:lstStyle/>
          <a:p>
            <a:pPr indent="0" marL="0">
              <a:lnSpc>
                <a:spcPts val="2441"/>
              </a:lnSpc>
              <a:buNone/>
            </a:pPr>
            <a:r>
              <a:rPr lang="en-US" sz="1628" dirty="0">
                <a:solidFill>
                  <a:srgbClr val="DAD1E6"/>
                </a:solidFill>
                <a:latin typeface="Fira Sans" pitchFamily="34" charset="0"/>
                <a:ea typeface="Fira Sans" pitchFamily="34" charset="-122"/>
                <a:cs typeface="Fira Sans" pitchFamily="34" charset="-120"/>
              </a:rPr>
              <a:t>Within the Gym Management System, customers have the ability to customize their workout and meal plans to better suit their individual needs and preferences, providing a truly personalized experience.</a:t>
            </a:r>
            <a:endParaRPr lang="en-US" sz="1628" dirty="0"/>
          </a:p>
        </p:txBody>
      </p:sp>
      <p:sp>
        <p:nvSpPr>
          <p:cNvPr id="18" name="Text 15"/>
          <p:cNvSpPr/>
          <p:nvPr/>
        </p:nvSpPr>
        <p:spPr>
          <a:xfrm>
            <a:off x="775097" y="6576893"/>
            <a:ext cx="9422606" cy="930116"/>
          </a:xfrm>
          <a:prstGeom prst="rect">
            <a:avLst/>
          </a:prstGeom>
          <a:noFill/>
          <a:ln/>
        </p:spPr>
        <p:txBody>
          <a:bodyPr wrap="square" rtlCol="0" anchor="t"/>
          <a:lstStyle/>
          <a:p>
            <a:pPr indent="0" marL="0">
              <a:lnSpc>
                <a:spcPts val="2441"/>
              </a:lnSpc>
              <a:buNone/>
            </a:pPr>
            <a:r>
              <a:rPr lang="en-US" sz="1628" dirty="0">
                <a:solidFill>
                  <a:srgbClr val="DAD1E6"/>
                </a:solidFill>
                <a:latin typeface="Fira Sans" pitchFamily="34" charset="0"/>
                <a:ea typeface="Fira Sans" pitchFamily="34" charset="-122"/>
                <a:cs typeface="Fira Sans" pitchFamily="34" charset="-120"/>
              </a:rPr>
              <a:t>Thank you for your attention. I'm happy to address any further questions you may have about the Gym Management System and its capabilities. Please feel free to reach out to me at [sarah.ghazal@example.com] for any additional information or feedback.</a:t>
            </a:r>
            <a:endParaRPr lang="en-US" sz="1628" dirty="0"/>
          </a:p>
        </p:txBody>
      </p:sp>
      <p:pic>
        <p:nvPicPr>
          <p:cNvPr id="1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1847255"/>
            <a:ext cx="5554980" cy="694373"/>
          </a:xfrm>
          <a:prstGeom prst="rect">
            <a:avLst/>
          </a:prstGeom>
          <a:noFill/>
          <a:ln/>
        </p:spPr>
        <p:txBody>
          <a:bodyPr wrap="none" rtlCol="0" anchor="t"/>
          <a:lstStyle/>
          <a:p>
            <a:pPr indent="0" marL="0">
              <a:lnSpc>
                <a:spcPts val="5468"/>
              </a:lnSpc>
              <a:buNone/>
            </a:pPr>
            <a:r>
              <a:rPr lang="en-US" sz="4374" b="1" dirty="0">
                <a:solidFill>
                  <a:srgbClr val="FF726D"/>
                </a:solidFill>
                <a:latin typeface="Inconsolata" pitchFamily="34" charset="0"/>
                <a:ea typeface="Inconsolata" pitchFamily="34" charset="-122"/>
                <a:cs typeface="Inconsolata" pitchFamily="34" charset="-120"/>
              </a:rPr>
              <a:t>Introduction</a:t>
            </a:r>
            <a:endParaRPr lang="en-US" sz="4374" dirty="0"/>
          </a:p>
        </p:txBody>
      </p:sp>
      <p:sp>
        <p:nvSpPr>
          <p:cNvPr id="5" name="Shape 3"/>
          <p:cNvSpPr/>
          <p:nvPr/>
        </p:nvSpPr>
        <p:spPr>
          <a:xfrm>
            <a:off x="2037993" y="3235881"/>
            <a:ext cx="499943" cy="499943"/>
          </a:xfrm>
          <a:prstGeom prst="roundRect">
            <a:avLst>
              <a:gd name="adj" fmla="val 13333"/>
            </a:avLst>
          </a:prstGeom>
          <a:solidFill>
            <a:srgbClr val="382748"/>
          </a:solidFill>
          <a:ln/>
        </p:spPr>
      </p:sp>
      <p:sp>
        <p:nvSpPr>
          <p:cNvPr id="6" name="Text 4"/>
          <p:cNvSpPr/>
          <p:nvPr/>
        </p:nvSpPr>
        <p:spPr>
          <a:xfrm>
            <a:off x="2204561" y="3319224"/>
            <a:ext cx="166688" cy="333256"/>
          </a:xfrm>
          <a:prstGeom prst="rect">
            <a:avLst/>
          </a:prstGeom>
          <a:noFill/>
          <a:ln/>
        </p:spPr>
        <p:txBody>
          <a:bodyPr wrap="none" rtlCol="0" anchor="t"/>
          <a:lstStyle/>
          <a:p>
            <a:pPr algn="ctr" indent="0" marL="0">
              <a:lnSpc>
                <a:spcPts val="2624"/>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7" name="Text 5"/>
          <p:cNvSpPr/>
          <p:nvPr/>
        </p:nvSpPr>
        <p:spPr>
          <a:xfrm>
            <a:off x="2760107" y="3235881"/>
            <a:ext cx="264795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Overview</a:t>
            </a:r>
            <a:endParaRPr lang="en-US" sz="2187" dirty="0"/>
          </a:p>
        </p:txBody>
      </p:sp>
      <p:sp>
        <p:nvSpPr>
          <p:cNvPr id="8" name="Text 6"/>
          <p:cNvSpPr/>
          <p:nvPr/>
        </p:nvSpPr>
        <p:spPr>
          <a:xfrm>
            <a:off x="2760107" y="3716298"/>
            <a:ext cx="2647950" cy="2666048"/>
          </a:xfrm>
          <a:prstGeom prst="rect">
            <a:avLst/>
          </a:prstGeom>
          <a:noFill/>
          <a:ln/>
        </p:spPr>
        <p:txBody>
          <a:bodyPr wrap="square" rtlCol="0" anchor="t"/>
          <a:lstStyle/>
          <a:p>
            <a:pPr indent="0" marL="0">
              <a:lnSpc>
                <a:spcPts val="2624"/>
              </a:lnSpc>
              <a:buNone/>
            </a:pPr>
            <a:r>
              <a:rPr lang="en-US" sz="1750" dirty="0">
                <a:solidFill>
                  <a:srgbClr val="DAD1E6"/>
                </a:solidFill>
                <a:latin typeface="Fira Sans" pitchFamily="34" charset="0"/>
                <a:ea typeface="Fira Sans" pitchFamily="34" charset="-122"/>
                <a:cs typeface="Fira Sans" pitchFamily="34" charset="-120"/>
              </a:rPr>
              <a:t>The Gym Management System is a powerful tool that aims to revolutionize the way gyms operate. It offers a seamless integration of various functionalities to create a seamless user experience.</a:t>
            </a:r>
            <a:endParaRPr lang="en-US" sz="1750" dirty="0"/>
          </a:p>
        </p:txBody>
      </p:sp>
      <p:sp>
        <p:nvSpPr>
          <p:cNvPr id="9" name="Shape 7"/>
          <p:cNvSpPr/>
          <p:nvPr/>
        </p:nvSpPr>
        <p:spPr>
          <a:xfrm>
            <a:off x="5630228" y="3235881"/>
            <a:ext cx="499943" cy="499943"/>
          </a:xfrm>
          <a:prstGeom prst="roundRect">
            <a:avLst>
              <a:gd name="adj" fmla="val 13333"/>
            </a:avLst>
          </a:prstGeom>
          <a:solidFill>
            <a:srgbClr val="382748"/>
          </a:solidFill>
          <a:ln/>
        </p:spPr>
      </p:sp>
      <p:sp>
        <p:nvSpPr>
          <p:cNvPr id="10" name="Text 8"/>
          <p:cNvSpPr/>
          <p:nvPr/>
        </p:nvSpPr>
        <p:spPr>
          <a:xfrm>
            <a:off x="5796796" y="3319224"/>
            <a:ext cx="166688" cy="333256"/>
          </a:xfrm>
          <a:prstGeom prst="rect">
            <a:avLst/>
          </a:prstGeom>
          <a:noFill/>
          <a:ln/>
        </p:spPr>
        <p:txBody>
          <a:bodyPr wrap="none" rtlCol="0" anchor="t"/>
          <a:lstStyle/>
          <a:p>
            <a:pPr algn="ctr" indent="0" marL="0">
              <a:lnSpc>
                <a:spcPts val="2624"/>
              </a:lnSpc>
              <a:buNone/>
            </a:pPr>
            <a:r>
              <a:rPr lang="en-US" sz="2624" b="1" dirty="0">
                <a:solidFill>
                  <a:srgbClr val="FF726D"/>
                </a:solidFill>
                <a:latin typeface="Inconsolata" pitchFamily="34" charset="0"/>
                <a:ea typeface="Inconsolata" pitchFamily="34" charset="-122"/>
                <a:cs typeface="Inconsolata" pitchFamily="34" charset="-120"/>
              </a:rPr>
              <a:t>2</a:t>
            </a:r>
            <a:endParaRPr lang="en-US" sz="2624" dirty="0"/>
          </a:p>
        </p:txBody>
      </p:sp>
      <p:sp>
        <p:nvSpPr>
          <p:cNvPr id="11" name="Text 9"/>
          <p:cNvSpPr/>
          <p:nvPr/>
        </p:nvSpPr>
        <p:spPr>
          <a:xfrm>
            <a:off x="6352342" y="3235881"/>
            <a:ext cx="264795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Purpose</a:t>
            </a:r>
            <a:endParaRPr lang="en-US" sz="2187" dirty="0"/>
          </a:p>
        </p:txBody>
      </p:sp>
      <p:sp>
        <p:nvSpPr>
          <p:cNvPr id="12" name="Text 10"/>
          <p:cNvSpPr/>
          <p:nvPr/>
        </p:nvSpPr>
        <p:spPr>
          <a:xfrm>
            <a:off x="6352342" y="3716298"/>
            <a:ext cx="2647950" cy="2666048"/>
          </a:xfrm>
          <a:prstGeom prst="rect">
            <a:avLst/>
          </a:prstGeom>
          <a:noFill/>
          <a:ln/>
        </p:spPr>
        <p:txBody>
          <a:bodyPr wrap="square" rtlCol="0" anchor="t"/>
          <a:lstStyle/>
          <a:p>
            <a:pPr indent="0" marL="0">
              <a:lnSpc>
                <a:spcPts val="2624"/>
              </a:lnSpc>
              <a:buNone/>
            </a:pPr>
            <a:r>
              <a:rPr lang="en-US" sz="1750" dirty="0">
                <a:solidFill>
                  <a:srgbClr val="DAD1E6"/>
                </a:solidFill>
                <a:latin typeface="Fira Sans" pitchFamily="34" charset="0"/>
                <a:ea typeface="Fira Sans" pitchFamily="34" charset="-122"/>
                <a:cs typeface="Fira Sans" pitchFamily="34" charset="-120"/>
              </a:rPr>
              <a:t>The primary purpose of this system is to provide a centralized platform for managing gym activities efficiently, ensuring smooth operations and a enhanced customer experience.</a:t>
            </a:r>
            <a:endParaRPr lang="en-US" sz="1750" dirty="0"/>
          </a:p>
        </p:txBody>
      </p:sp>
      <p:sp>
        <p:nvSpPr>
          <p:cNvPr id="13" name="Shape 11"/>
          <p:cNvSpPr/>
          <p:nvPr/>
        </p:nvSpPr>
        <p:spPr>
          <a:xfrm>
            <a:off x="9222462" y="3235881"/>
            <a:ext cx="499943" cy="499943"/>
          </a:xfrm>
          <a:prstGeom prst="roundRect">
            <a:avLst>
              <a:gd name="adj" fmla="val 13333"/>
            </a:avLst>
          </a:prstGeom>
          <a:solidFill>
            <a:srgbClr val="382748"/>
          </a:solidFill>
          <a:ln/>
        </p:spPr>
      </p:sp>
      <p:sp>
        <p:nvSpPr>
          <p:cNvPr id="14" name="Text 12"/>
          <p:cNvSpPr/>
          <p:nvPr/>
        </p:nvSpPr>
        <p:spPr>
          <a:xfrm>
            <a:off x="9389031" y="3319224"/>
            <a:ext cx="166688" cy="333256"/>
          </a:xfrm>
          <a:prstGeom prst="rect">
            <a:avLst/>
          </a:prstGeom>
          <a:noFill/>
          <a:ln/>
        </p:spPr>
        <p:txBody>
          <a:bodyPr wrap="none" rtlCol="0" anchor="t"/>
          <a:lstStyle/>
          <a:p>
            <a:pPr algn="ctr" indent="0" marL="0">
              <a:lnSpc>
                <a:spcPts val="2624"/>
              </a:lnSpc>
              <a:buNone/>
            </a:pPr>
            <a:r>
              <a:rPr lang="en-US" sz="2624" b="1" dirty="0">
                <a:solidFill>
                  <a:srgbClr val="FF726D"/>
                </a:solidFill>
                <a:latin typeface="Inconsolata" pitchFamily="34" charset="0"/>
                <a:ea typeface="Inconsolata" pitchFamily="34" charset="-122"/>
                <a:cs typeface="Inconsolata" pitchFamily="34" charset="-120"/>
              </a:rPr>
              <a:t>3</a:t>
            </a:r>
            <a:endParaRPr lang="en-US" sz="2624" dirty="0"/>
          </a:p>
        </p:txBody>
      </p:sp>
      <p:sp>
        <p:nvSpPr>
          <p:cNvPr id="15" name="Text 13"/>
          <p:cNvSpPr/>
          <p:nvPr/>
        </p:nvSpPr>
        <p:spPr>
          <a:xfrm>
            <a:off x="9944576" y="3235881"/>
            <a:ext cx="264795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Key Users</a:t>
            </a:r>
            <a:endParaRPr lang="en-US" sz="2187" dirty="0"/>
          </a:p>
        </p:txBody>
      </p:sp>
      <p:sp>
        <p:nvSpPr>
          <p:cNvPr id="16" name="Text 14"/>
          <p:cNvSpPr/>
          <p:nvPr/>
        </p:nvSpPr>
        <p:spPr>
          <a:xfrm>
            <a:off x="9944576" y="3716298"/>
            <a:ext cx="2647950" cy="2332792"/>
          </a:xfrm>
          <a:prstGeom prst="rect">
            <a:avLst/>
          </a:prstGeom>
          <a:noFill/>
          <a:ln/>
        </p:spPr>
        <p:txBody>
          <a:bodyPr wrap="square" rtlCol="0" anchor="t"/>
          <a:lstStyle/>
          <a:p>
            <a:pPr indent="0" marL="0">
              <a:lnSpc>
                <a:spcPts val="2624"/>
              </a:lnSpc>
              <a:buNone/>
            </a:pPr>
            <a:r>
              <a:rPr lang="en-US" sz="1750" dirty="0">
                <a:solidFill>
                  <a:srgbClr val="DAD1E6"/>
                </a:solidFill>
                <a:latin typeface="Fira Sans" pitchFamily="34" charset="0"/>
                <a:ea typeface="Fira Sans" pitchFamily="34" charset="-122"/>
                <a:cs typeface="Fira Sans" pitchFamily="34" charset="-120"/>
              </a:rPr>
              <a:t>The system caters to the needs of administrators, trainers, dietitians, and customers, each with their own set of specialized features and capabilities.</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1938814"/>
            <a:ext cx="5554980" cy="694373"/>
          </a:xfrm>
          <a:prstGeom prst="rect">
            <a:avLst/>
          </a:prstGeom>
          <a:noFill/>
          <a:ln/>
        </p:spPr>
        <p:txBody>
          <a:bodyPr wrap="none" rtlCol="0" anchor="t"/>
          <a:lstStyle/>
          <a:p>
            <a:pPr indent="0" marL="0">
              <a:lnSpc>
                <a:spcPts val="5468"/>
              </a:lnSpc>
              <a:buNone/>
            </a:pPr>
            <a:r>
              <a:rPr lang="en-US" sz="4374" b="1" dirty="0">
                <a:solidFill>
                  <a:srgbClr val="FF726D"/>
                </a:solidFill>
                <a:latin typeface="Inconsolata" pitchFamily="34" charset="0"/>
                <a:ea typeface="Inconsolata" pitchFamily="34" charset="-122"/>
                <a:cs typeface="Inconsolata" pitchFamily="34" charset="-120"/>
              </a:rPr>
              <a:t>Literature Review</a:t>
            </a:r>
            <a:endParaRPr lang="en-US" sz="4374" dirty="0"/>
          </a:p>
        </p:txBody>
      </p:sp>
      <p:sp>
        <p:nvSpPr>
          <p:cNvPr id="5" name="Text 3"/>
          <p:cNvSpPr/>
          <p:nvPr/>
        </p:nvSpPr>
        <p:spPr>
          <a:xfrm>
            <a:off x="2037993" y="3188613"/>
            <a:ext cx="277749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Background</a:t>
            </a:r>
            <a:endParaRPr lang="en-US" sz="2187" dirty="0"/>
          </a:p>
        </p:txBody>
      </p:sp>
      <p:sp>
        <p:nvSpPr>
          <p:cNvPr id="6" name="Text 4"/>
          <p:cNvSpPr/>
          <p:nvPr/>
        </p:nvSpPr>
        <p:spPr>
          <a:xfrm>
            <a:off x="2037993" y="3757970"/>
            <a:ext cx="3156347" cy="1999536"/>
          </a:xfrm>
          <a:prstGeom prst="rect">
            <a:avLst/>
          </a:prstGeom>
          <a:noFill/>
          <a:ln/>
        </p:spPr>
        <p:txBody>
          <a:bodyPr wrap="square" rtlCol="0" anchor="t"/>
          <a:lstStyle/>
          <a:p>
            <a:pPr indent="0" marL="0">
              <a:lnSpc>
                <a:spcPts val="2624"/>
              </a:lnSpc>
              <a:buNone/>
            </a:pPr>
            <a:r>
              <a:rPr lang="en-US" sz="1750" dirty="0">
                <a:solidFill>
                  <a:srgbClr val="DAD1E6"/>
                </a:solidFill>
                <a:latin typeface="Fira Sans" pitchFamily="34" charset="0"/>
                <a:ea typeface="Fira Sans" pitchFamily="34" charset="-122"/>
                <a:cs typeface="Fira Sans" pitchFamily="34" charset="-120"/>
              </a:rPr>
              <a:t>Existing gym management systems often provide basic functionalities, but lack the comprehensive integration and personalization features that modern gym-goers demand.</a:t>
            </a:r>
            <a:endParaRPr lang="en-US" sz="1750" dirty="0"/>
          </a:p>
        </p:txBody>
      </p:sp>
      <p:sp>
        <p:nvSpPr>
          <p:cNvPr id="7" name="Text 5"/>
          <p:cNvSpPr/>
          <p:nvPr/>
        </p:nvSpPr>
        <p:spPr>
          <a:xfrm>
            <a:off x="5743932" y="3188613"/>
            <a:ext cx="277749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Strengths</a:t>
            </a:r>
            <a:endParaRPr lang="en-US" sz="2187" dirty="0"/>
          </a:p>
        </p:txBody>
      </p:sp>
      <p:sp>
        <p:nvSpPr>
          <p:cNvPr id="8" name="Text 6"/>
          <p:cNvSpPr/>
          <p:nvPr/>
        </p:nvSpPr>
        <p:spPr>
          <a:xfrm>
            <a:off x="5743932" y="3757970"/>
            <a:ext cx="3156347" cy="2332792"/>
          </a:xfrm>
          <a:prstGeom prst="rect">
            <a:avLst/>
          </a:prstGeom>
          <a:noFill/>
          <a:ln/>
        </p:spPr>
        <p:txBody>
          <a:bodyPr wrap="square" rtlCol="0" anchor="t"/>
          <a:lstStyle/>
          <a:p>
            <a:pPr indent="0" marL="0">
              <a:lnSpc>
                <a:spcPts val="2624"/>
              </a:lnSpc>
              <a:buNone/>
            </a:pPr>
            <a:r>
              <a:rPr lang="en-US" sz="1750" dirty="0">
                <a:solidFill>
                  <a:srgbClr val="DAD1E6"/>
                </a:solidFill>
                <a:latin typeface="Fira Sans" pitchFamily="34" charset="0"/>
                <a:ea typeface="Fira Sans" pitchFamily="34" charset="-122"/>
                <a:cs typeface="Fira Sans" pitchFamily="34" charset="-120"/>
              </a:rPr>
              <a:t>Popular gym management systems offer features such as scheduling, membership management, and basic workout tracking, catering to the fundamental needs of gym operations.</a:t>
            </a:r>
            <a:endParaRPr lang="en-US" sz="1750" dirty="0"/>
          </a:p>
        </p:txBody>
      </p:sp>
      <p:sp>
        <p:nvSpPr>
          <p:cNvPr id="9" name="Text 7"/>
          <p:cNvSpPr/>
          <p:nvPr/>
        </p:nvSpPr>
        <p:spPr>
          <a:xfrm>
            <a:off x="9449872" y="3188613"/>
            <a:ext cx="277749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Weaknesses</a:t>
            </a:r>
            <a:endParaRPr lang="en-US" sz="2187" dirty="0"/>
          </a:p>
        </p:txBody>
      </p:sp>
      <p:sp>
        <p:nvSpPr>
          <p:cNvPr id="10" name="Text 8"/>
          <p:cNvSpPr/>
          <p:nvPr/>
        </p:nvSpPr>
        <p:spPr>
          <a:xfrm>
            <a:off x="9449872" y="3757970"/>
            <a:ext cx="3156347" cy="2332792"/>
          </a:xfrm>
          <a:prstGeom prst="rect">
            <a:avLst/>
          </a:prstGeom>
          <a:noFill/>
          <a:ln/>
        </p:spPr>
        <p:txBody>
          <a:bodyPr wrap="square" rtlCol="0" anchor="t"/>
          <a:lstStyle/>
          <a:p>
            <a:pPr indent="0" marL="0">
              <a:lnSpc>
                <a:spcPts val="2624"/>
              </a:lnSpc>
              <a:buNone/>
            </a:pPr>
            <a:r>
              <a:rPr lang="en-US" sz="1750" dirty="0">
                <a:solidFill>
                  <a:srgbClr val="DAD1E6"/>
                </a:solidFill>
                <a:latin typeface="Fira Sans" pitchFamily="34" charset="0"/>
                <a:ea typeface="Fira Sans" pitchFamily="34" charset="-122"/>
                <a:cs typeface="Fira Sans" pitchFamily="34" charset="-120"/>
              </a:rPr>
              <a:t>Current systems are limited in their ability to provide personalized fitness and nutrition plans, and often have subpar user interface design, hindering user engagement and satisfaction.</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779026" y="571500"/>
            <a:ext cx="5194221" cy="649248"/>
          </a:xfrm>
          <a:prstGeom prst="rect">
            <a:avLst/>
          </a:prstGeom>
          <a:noFill/>
          <a:ln/>
        </p:spPr>
        <p:txBody>
          <a:bodyPr wrap="none" rtlCol="0" anchor="t"/>
          <a:lstStyle/>
          <a:p>
            <a:pPr indent="0" marL="0">
              <a:lnSpc>
                <a:spcPts val="5112"/>
              </a:lnSpc>
              <a:buNone/>
            </a:pPr>
            <a:r>
              <a:rPr lang="en-US" sz="4090" b="1" dirty="0">
                <a:solidFill>
                  <a:srgbClr val="FF726D"/>
                </a:solidFill>
                <a:latin typeface="Inconsolata" pitchFamily="34" charset="0"/>
                <a:ea typeface="Inconsolata" pitchFamily="34" charset="-122"/>
                <a:cs typeface="Inconsolata" pitchFamily="34" charset="-120"/>
              </a:rPr>
              <a:t>System Analysis</a:t>
            </a:r>
            <a:endParaRPr lang="en-US" sz="4090" dirty="0"/>
          </a:p>
        </p:txBody>
      </p:sp>
      <p:sp>
        <p:nvSpPr>
          <p:cNvPr id="6" name="Shape 3"/>
          <p:cNvSpPr/>
          <p:nvPr/>
        </p:nvSpPr>
        <p:spPr>
          <a:xfrm>
            <a:off x="1077635" y="1532334"/>
            <a:ext cx="25956" cy="6125647"/>
          </a:xfrm>
          <a:prstGeom prst="rect">
            <a:avLst/>
          </a:prstGeom>
          <a:solidFill>
            <a:srgbClr val="FF6680"/>
          </a:solidFill>
          <a:ln/>
        </p:spPr>
      </p:sp>
      <p:sp>
        <p:nvSpPr>
          <p:cNvPr id="7" name="Shape 4"/>
          <p:cNvSpPr/>
          <p:nvPr/>
        </p:nvSpPr>
        <p:spPr>
          <a:xfrm>
            <a:off x="1324332" y="1986796"/>
            <a:ext cx="727115" cy="25956"/>
          </a:xfrm>
          <a:prstGeom prst="rect">
            <a:avLst/>
          </a:prstGeom>
          <a:solidFill>
            <a:srgbClr val="FF6680"/>
          </a:solidFill>
          <a:ln/>
        </p:spPr>
      </p:sp>
      <p:sp>
        <p:nvSpPr>
          <p:cNvPr id="8" name="Shape 5"/>
          <p:cNvSpPr/>
          <p:nvPr/>
        </p:nvSpPr>
        <p:spPr>
          <a:xfrm>
            <a:off x="856893" y="1766054"/>
            <a:ext cx="467439" cy="467439"/>
          </a:xfrm>
          <a:prstGeom prst="roundRect">
            <a:avLst>
              <a:gd name="adj" fmla="val 13335"/>
            </a:avLst>
          </a:prstGeom>
          <a:solidFill>
            <a:srgbClr val="382748"/>
          </a:solidFill>
          <a:ln/>
        </p:spPr>
      </p:sp>
      <p:sp>
        <p:nvSpPr>
          <p:cNvPr id="9" name="Text 6"/>
          <p:cNvSpPr/>
          <p:nvPr/>
        </p:nvSpPr>
        <p:spPr>
          <a:xfrm>
            <a:off x="1012746" y="1843921"/>
            <a:ext cx="155734" cy="311706"/>
          </a:xfrm>
          <a:prstGeom prst="rect">
            <a:avLst/>
          </a:prstGeom>
          <a:noFill/>
          <a:ln/>
        </p:spPr>
        <p:txBody>
          <a:bodyPr wrap="none" rtlCol="0" anchor="t"/>
          <a:lstStyle/>
          <a:p>
            <a:pPr algn="ctr" indent="0" marL="0">
              <a:lnSpc>
                <a:spcPts val="2454"/>
              </a:lnSpc>
              <a:buNone/>
            </a:pPr>
            <a:r>
              <a:rPr lang="en-US" sz="2454" b="1" dirty="0">
                <a:solidFill>
                  <a:srgbClr val="FF726D"/>
                </a:solidFill>
                <a:latin typeface="Inconsolata" pitchFamily="34" charset="0"/>
                <a:ea typeface="Inconsolata" pitchFamily="34" charset="-122"/>
                <a:cs typeface="Inconsolata" pitchFamily="34" charset="-120"/>
              </a:rPr>
              <a:t>1</a:t>
            </a:r>
            <a:endParaRPr lang="en-US" sz="2454" dirty="0"/>
          </a:p>
        </p:txBody>
      </p:sp>
      <p:sp>
        <p:nvSpPr>
          <p:cNvPr id="10" name="Text 7"/>
          <p:cNvSpPr/>
          <p:nvPr/>
        </p:nvSpPr>
        <p:spPr>
          <a:xfrm>
            <a:off x="2233255" y="1740098"/>
            <a:ext cx="2856428" cy="324564"/>
          </a:xfrm>
          <a:prstGeom prst="rect">
            <a:avLst/>
          </a:prstGeom>
          <a:noFill/>
          <a:ln/>
        </p:spPr>
        <p:txBody>
          <a:bodyPr wrap="none" rtlCol="0" anchor="t"/>
          <a:lstStyle/>
          <a:p>
            <a:pPr algn="l" indent="0" marL="0">
              <a:lnSpc>
                <a:spcPts val="2556"/>
              </a:lnSpc>
              <a:buNone/>
            </a:pPr>
            <a:r>
              <a:rPr lang="en-US" sz="2045" b="1" dirty="0">
                <a:solidFill>
                  <a:srgbClr val="FF726D"/>
                </a:solidFill>
                <a:latin typeface="Inconsolata" pitchFamily="34" charset="0"/>
                <a:ea typeface="Inconsolata" pitchFamily="34" charset="-122"/>
                <a:cs typeface="Inconsolata" pitchFamily="34" charset="-120"/>
              </a:rPr>
              <a:t>Requirements Gathering</a:t>
            </a:r>
            <a:endParaRPr lang="en-US" sz="2045" dirty="0"/>
          </a:p>
        </p:txBody>
      </p:sp>
      <p:sp>
        <p:nvSpPr>
          <p:cNvPr id="11" name="Text 8"/>
          <p:cNvSpPr/>
          <p:nvPr/>
        </p:nvSpPr>
        <p:spPr>
          <a:xfrm>
            <a:off x="2233255" y="2189321"/>
            <a:ext cx="7960519" cy="1246346"/>
          </a:xfrm>
          <a:prstGeom prst="rect">
            <a:avLst/>
          </a:prstGeom>
          <a:noFill/>
          <a:ln/>
        </p:spPr>
        <p:txBody>
          <a:bodyPr wrap="square" rtlCol="0" anchor="t"/>
          <a:lstStyle/>
          <a:p>
            <a:pPr algn="l" indent="0" marL="0">
              <a:lnSpc>
                <a:spcPts val="2454"/>
              </a:lnSpc>
              <a:buNone/>
            </a:pPr>
            <a:r>
              <a:rPr lang="en-US" sz="1636" dirty="0">
                <a:solidFill>
                  <a:srgbClr val="DAD1E6"/>
                </a:solidFill>
                <a:latin typeface="Fira Sans" pitchFamily="34" charset="0"/>
                <a:ea typeface="Fira Sans" pitchFamily="34" charset="-122"/>
                <a:cs typeface="Fira Sans" pitchFamily="34" charset="-120"/>
              </a:rPr>
              <a:t>Extensive user research, including surveys and interviews, was conducted to identify the specific needs and pain points of gym administrators, trainers, dietitians, and customers. This informed the development of the functional and non-functional requirements for the system.</a:t>
            </a:r>
            <a:endParaRPr lang="en-US" sz="1636" dirty="0"/>
          </a:p>
        </p:txBody>
      </p:sp>
      <p:sp>
        <p:nvSpPr>
          <p:cNvPr id="12" name="Shape 9"/>
          <p:cNvSpPr/>
          <p:nvPr/>
        </p:nvSpPr>
        <p:spPr>
          <a:xfrm>
            <a:off x="1324332" y="4305657"/>
            <a:ext cx="727115" cy="25956"/>
          </a:xfrm>
          <a:prstGeom prst="rect">
            <a:avLst/>
          </a:prstGeom>
          <a:solidFill>
            <a:srgbClr val="FF6680"/>
          </a:solidFill>
          <a:ln/>
        </p:spPr>
      </p:sp>
      <p:sp>
        <p:nvSpPr>
          <p:cNvPr id="13" name="Shape 10"/>
          <p:cNvSpPr/>
          <p:nvPr/>
        </p:nvSpPr>
        <p:spPr>
          <a:xfrm>
            <a:off x="856893" y="4084915"/>
            <a:ext cx="467439" cy="467439"/>
          </a:xfrm>
          <a:prstGeom prst="roundRect">
            <a:avLst>
              <a:gd name="adj" fmla="val 13335"/>
            </a:avLst>
          </a:prstGeom>
          <a:solidFill>
            <a:srgbClr val="382748"/>
          </a:solidFill>
          <a:ln/>
        </p:spPr>
      </p:sp>
      <p:sp>
        <p:nvSpPr>
          <p:cNvPr id="14" name="Text 11"/>
          <p:cNvSpPr/>
          <p:nvPr/>
        </p:nvSpPr>
        <p:spPr>
          <a:xfrm>
            <a:off x="1012746" y="4162782"/>
            <a:ext cx="155734" cy="311706"/>
          </a:xfrm>
          <a:prstGeom prst="rect">
            <a:avLst/>
          </a:prstGeom>
          <a:noFill/>
          <a:ln/>
        </p:spPr>
        <p:txBody>
          <a:bodyPr wrap="none" rtlCol="0" anchor="t"/>
          <a:lstStyle/>
          <a:p>
            <a:pPr algn="ctr" indent="0" marL="0">
              <a:lnSpc>
                <a:spcPts val="2454"/>
              </a:lnSpc>
              <a:buNone/>
            </a:pPr>
            <a:r>
              <a:rPr lang="en-US" sz="2454" b="1" dirty="0">
                <a:solidFill>
                  <a:srgbClr val="FF726D"/>
                </a:solidFill>
                <a:latin typeface="Inconsolata" pitchFamily="34" charset="0"/>
                <a:ea typeface="Inconsolata" pitchFamily="34" charset="-122"/>
                <a:cs typeface="Inconsolata" pitchFamily="34" charset="-120"/>
              </a:rPr>
              <a:t>2</a:t>
            </a:r>
            <a:endParaRPr lang="en-US" sz="2454" dirty="0"/>
          </a:p>
        </p:txBody>
      </p:sp>
      <p:sp>
        <p:nvSpPr>
          <p:cNvPr id="15" name="Text 12"/>
          <p:cNvSpPr/>
          <p:nvPr/>
        </p:nvSpPr>
        <p:spPr>
          <a:xfrm>
            <a:off x="2233255" y="4058960"/>
            <a:ext cx="2597110" cy="324564"/>
          </a:xfrm>
          <a:prstGeom prst="rect">
            <a:avLst/>
          </a:prstGeom>
          <a:noFill/>
          <a:ln/>
        </p:spPr>
        <p:txBody>
          <a:bodyPr wrap="none" rtlCol="0" anchor="t"/>
          <a:lstStyle/>
          <a:p>
            <a:pPr algn="l" indent="0" marL="0">
              <a:lnSpc>
                <a:spcPts val="2556"/>
              </a:lnSpc>
              <a:buNone/>
            </a:pPr>
            <a:r>
              <a:rPr lang="en-US" sz="2045" b="1" dirty="0">
                <a:solidFill>
                  <a:srgbClr val="FF726D"/>
                </a:solidFill>
                <a:latin typeface="Inconsolata" pitchFamily="34" charset="0"/>
                <a:ea typeface="Inconsolata" pitchFamily="34" charset="-122"/>
                <a:cs typeface="Inconsolata" pitchFamily="34" charset="-120"/>
              </a:rPr>
              <a:t>User Needs</a:t>
            </a:r>
            <a:endParaRPr lang="en-US" sz="2045" dirty="0"/>
          </a:p>
        </p:txBody>
      </p:sp>
      <p:sp>
        <p:nvSpPr>
          <p:cNvPr id="16" name="Text 13"/>
          <p:cNvSpPr/>
          <p:nvPr/>
        </p:nvSpPr>
        <p:spPr>
          <a:xfrm>
            <a:off x="2233255" y="4508183"/>
            <a:ext cx="7960519" cy="934760"/>
          </a:xfrm>
          <a:prstGeom prst="rect">
            <a:avLst/>
          </a:prstGeom>
          <a:noFill/>
          <a:ln/>
        </p:spPr>
        <p:txBody>
          <a:bodyPr wrap="square" rtlCol="0" anchor="t"/>
          <a:lstStyle/>
          <a:p>
            <a:pPr algn="l" indent="0" marL="0">
              <a:lnSpc>
                <a:spcPts val="2454"/>
              </a:lnSpc>
              <a:buNone/>
            </a:pPr>
            <a:r>
              <a:rPr lang="en-US" sz="1636" dirty="0">
                <a:solidFill>
                  <a:srgbClr val="DAD1E6"/>
                </a:solidFill>
                <a:latin typeface="Fira Sans" pitchFamily="34" charset="0"/>
                <a:ea typeface="Fira Sans" pitchFamily="34" charset="-122"/>
                <a:cs typeface="Fira Sans" pitchFamily="34" charset="-120"/>
              </a:rPr>
              <a:t>Key user needs that were identified include the ability to create personalized workout and meal plans, easy class scheduling, and efficient feedback mechanisms to enhance the overall user experience.</a:t>
            </a:r>
            <a:endParaRPr lang="en-US" sz="1636" dirty="0"/>
          </a:p>
        </p:txBody>
      </p:sp>
      <p:sp>
        <p:nvSpPr>
          <p:cNvPr id="17" name="Shape 14"/>
          <p:cNvSpPr/>
          <p:nvPr/>
        </p:nvSpPr>
        <p:spPr>
          <a:xfrm>
            <a:off x="1324332" y="6312932"/>
            <a:ext cx="727115" cy="25956"/>
          </a:xfrm>
          <a:prstGeom prst="rect">
            <a:avLst/>
          </a:prstGeom>
          <a:solidFill>
            <a:srgbClr val="FF6680"/>
          </a:solidFill>
          <a:ln/>
        </p:spPr>
      </p:sp>
      <p:sp>
        <p:nvSpPr>
          <p:cNvPr id="18" name="Shape 15"/>
          <p:cNvSpPr/>
          <p:nvPr/>
        </p:nvSpPr>
        <p:spPr>
          <a:xfrm>
            <a:off x="856893" y="6092190"/>
            <a:ext cx="467439" cy="467439"/>
          </a:xfrm>
          <a:prstGeom prst="roundRect">
            <a:avLst>
              <a:gd name="adj" fmla="val 13335"/>
            </a:avLst>
          </a:prstGeom>
          <a:solidFill>
            <a:srgbClr val="382748"/>
          </a:solidFill>
          <a:ln/>
        </p:spPr>
      </p:sp>
      <p:sp>
        <p:nvSpPr>
          <p:cNvPr id="19" name="Text 16"/>
          <p:cNvSpPr/>
          <p:nvPr/>
        </p:nvSpPr>
        <p:spPr>
          <a:xfrm>
            <a:off x="1012746" y="6170057"/>
            <a:ext cx="155734" cy="311706"/>
          </a:xfrm>
          <a:prstGeom prst="rect">
            <a:avLst/>
          </a:prstGeom>
          <a:noFill/>
          <a:ln/>
        </p:spPr>
        <p:txBody>
          <a:bodyPr wrap="none" rtlCol="0" anchor="t"/>
          <a:lstStyle/>
          <a:p>
            <a:pPr algn="ctr" indent="0" marL="0">
              <a:lnSpc>
                <a:spcPts val="2454"/>
              </a:lnSpc>
              <a:buNone/>
            </a:pPr>
            <a:r>
              <a:rPr lang="en-US" sz="2454" b="1" dirty="0">
                <a:solidFill>
                  <a:srgbClr val="FF726D"/>
                </a:solidFill>
                <a:latin typeface="Inconsolata" pitchFamily="34" charset="0"/>
                <a:ea typeface="Inconsolata" pitchFamily="34" charset="-122"/>
                <a:cs typeface="Inconsolata" pitchFamily="34" charset="-120"/>
              </a:rPr>
              <a:t>3</a:t>
            </a:r>
            <a:endParaRPr lang="en-US" sz="2454" dirty="0"/>
          </a:p>
        </p:txBody>
      </p:sp>
      <p:sp>
        <p:nvSpPr>
          <p:cNvPr id="20" name="Text 17"/>
          <p:cNvSpPr/>
          <p:nvPr/>
        </p:nvSpPr>
        <p:spPr>
          <a:xfrm>
            <a:off x="2233255" y="6066234"/>
            <a:ext cx="2597110" cy="324564"/>
          </a:xfrm>
          <a:prstGeom prst="rect">
            <a:avLst/>
          </a:prstGeom>
          <a:noFill/>
          <a:ln/>
        </p:spPr>
        <p:txBody>
          <a:bodyPr wrap="none" rtlCol="0" anchor="t"/>
          <a:lstStyle/>
          <a:p>
            <a:pPr algn="l" indent="0" marL="0">
              <a:lnSpc>
                <a:spcPts val="2556"/>
              </a:lnSpc>
              <a:buNone/>
            </a:pPr>
            <a:r>
              <a:rPr lang="en-US" sz="2045" b="1" dirty="0">
                <a:solidFill>
                  <a:srgbClr val="FF726D"/>
                </a:solidFill>
                <a:latin typeface="Inconsolata" pitchFamily="34" charset="0"/>
                <a:ea typeface="Inconsolata" pitchFamily="34" charset="-122"/>
                <a:cs typeface="Inconsolata" pitchFamily="34" charset="-120"/>
              </a:rPr>
              <a:t>System Design</a:t>
            </a:r>
            <a:endParaRPr lang="en-US" sz="2045" dirty="0"/>
          </a:p>
        </p:txBody>
      </p:sp>
      <p:sp>
        <p:nvSpPr>
          <p:cNvPr id="21" name="Text 18"/>
          <p:cNvSpPr/>
          <p:nvPr/>
        </p:nvSpPr>
        <p:spPr>
          <a:xfrm>
            <a:off x="2233255" y="6515457"/>
            <a:ext cx="7960519" cy="934760"/>
          </a:xfrm>
          <a:prstGeom prst="rect">
            <a:avLst/>
          </a:prstGeom>
          <a:noFill/>
          <a:ln/>
        </p:spPr>
        <p:txBody>
          <a:bodyPr wrap="square" rtlCol="0" anchor="t"/>
          <a:lstStyle/>
          <a:p>
            <a:pPr algn="l" indent="0" marL="0">
              <a:lnSpc>
                <a:spcPts val="2454"/>
              </a:lnSpc>
              <a:buNone/>
            </a:pPr>
            <a:r>
              <a:rPr lang="en-US" sz="1636" dirty="0">
                <a:solidFill>
                  <a:srgbClr val="DAD1E6"/>
                </a:solidFill>
                <a:latin typeface="Fira Sans" pitchFamily="34" charset="0"/>
                <a:ea typeface="Fira Sans" pitchFamily="34" charset="-122"/>
                <a:cs typeface="Fira Sans" pitchFamily="34" charset="-120"/>
              </a:rPr>
              <a:t>The system was designed with a modular architecture, allowing for separate modules to handle user management, workout and meal plans, class scheduling, and feedback, ensuring a scalable and maintainable solution.</a:t>
            </a:r>
            <a:endParaRPr lang="en-US" sz="1636"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31386"/>
          </a:xfrm>
          <a:prstGeom prst="rect">
            <a:avLst/>
          </a:prstGeom>
          <a:solidFill>
            <a:srgbClr val="241631"/>
          </a:solidFill>
          <a:ln/>
        </p:spPr>
      </p:sp>
      <p:sp>
        <p:nvSpPr>
          <p:cNvPr id="4" name="Text 2"/>
          <p:cNvSpPr/>
          <p:nvPr/>
        </p:nvSpPr>
        <p:spPr>
          <a:xfrm>
            <a:off x="2359223" y="573762"/>
            <a:ext cx="5998607" cy="652105"/>
          </a:xfrm>
          <a:prstGeom prst="rect">
            <a:avLst/>
          </a:prstGeom>
          <a:noFill/>
          <a:ln/>
        </p:spPr>
        <p:txBody>
          <a:bodyPr wrap="none" rtlCol="0" anchor="t"/>
          <a:lstStyle/>
          <a:p>
            <a:pPr indent="0" marL="0">
              <a:lnSpc>
                <a:spcPts val="5135"/>
              </a:lnSpc>
              <a:buNone/>
            </a:pPr>
            <a:r>
              <a:rPr lang="en-US" sz="4108" b="1" dirty="0">
                <a:solidFill>
                  <a:srgbClr val="FF726D"/>
                </a:solidFill>
                <a:latin typeface="Inconsolata" pitchFamily="34" charset="0"/>
                <a:ea typeface="Inconsolata" pitchFamily="34" charset="-122"/>
                <a:cs typeface="Inconsolata" pitchFamily="34" charset="-120"/>
              </a:rPr>
              <a:t>Database Implementation</a:t>
            </a:r>
            <a:endParaRPr lang="en-US" sz="4108" dirty="0"/>
          </a:p>
        </p:txBody>
      </p:sp>
      <p:sp>
        <p:nvSpPr>
          <p:cNvPr id="5" name="Shape 3"/>
          <p:cNvSpPr/>
          <p:nvPr/>
        </p:nvSpPr>
        <p:spPr>
          <a:xfrm>
            <a:off x="2359223" y="1643182"/>
            <a:ext cx="4851678" cy="3059430"/>
          </a:xfrm>
          <a:prstGeom prst="roundRect">
            <a:avLst>
              <a:gd name="adj" fmla="val 2046"/>
            </a:avLst>
          </a:prstGeom>
          <a:solidFill>
            <a:srgbClr val="382748"/>
          </a:solidFill>
          <a:ln/>
        </p:spPr>
      </p:sp>
      <p:sp>
        <p:nvSpPr>
          <p:cNvPr id="6" name="Text 4"/>
          <p:cNvSpPr/>
          <p:nvPr/>
        </p:nvSpPr>
        <p:spPr>
          <a:xfrm>
            <a:off x="2567821" y="1851779"/>
            <a:ext cx="2608421" cy="325993"/>
          </a:xfrm>
          <a:prstGeom prst="rect">
            <a:avLst/>
          </a:prstGeom>
          <a:noFill/>
          <a:ln/>
        </p:spPr>
        <p:txBody>
          <a:bodyPr wrap="none" rtlCol="0" anchor="t"/>
          <a:lstStyle/>
          <a:p>
            <a:pPr indent="0" marL="0">
              <a:lnSpc>
                <a:spcPts val="2567"/>
              </a:lnSpc>
              <a:buNone/>
            </a:pPr>
            <a:r>
              <a:rPr lang="en-US" sz="2054" b="1" dirty="0">
                <a:solidFill>
                  <a:srgbClr val="FF726D"/>
                </a:solidFill>
                <a:latin typeface="Inconsolata" pitchFamily="34" charset="0"/>
                <a:ea typeface="Inconsolata" pitchFamily="34" charset="-122"/>
                <a:cs typeface="Inconsolata" pitchFamily="34" charset="-120"/>
              </a:rPr>
              <a:t>Database Design</a:t>
            </a:r>
            <a:endParaRPr lang="en-US" sz="2054" dirty="0"/>
          </a:p>
        </p:txBody>
      </p:sp>
      <p:sp>
        <p:nvSpPr>
          <p:cNvPr id="7" name="Text 5"/>
          <p:cNvSpPr/>
          <p:nvPr/>
        </p:nvSpPr>
        <p:spPr>
          <a:xfrm>
            <a:off x="2567821" y="2302907"/>
            <a:ext cx="4434483" cy="2191107"/>
          </a:xfrm>
          <a:prstGeom prst="rect">
            <a:avLst/>
          </a:prstGeom>
          <a:noFill/>
          <a:ln/>
        </p:spPr>
        <p:txBody>
          <a:bodyPr wrap="square" rtlCol="0" anchor="t"/>
          <a:lstStyle/>
          <a:p>
            <a:pPr indent="0" marL="0">
              <a:lnSpc>
                <a:spcPts val="2465"/>
              </a:lnSpc>
              <a:buNone/>
            </a:pPr>
            <a:r>
              <a:rPr lang="en-US" sz="1643" dirty="0">
                <a:solidFill>
                  <a:srgbClr val="DAD1E6"/>
                </a:solidFill>
                <a:latin typeface="Fira Sans" pitchFamily="34" charset="0"/>
                <a:ea typeface="Fira Sans" pitchFamily="34" charset="-122"/>
                <a:cs typeface="Fira Sans" pitchFamily="34" charset="-120"/>
              </a:rPr>
              <a:t>The database schema for the Gym Management System includes tables for user accounts, workout plans, meal plans, class schedules, and customer feedback. These tables are designed with appropriate relationships to ensure data integrity and efficient data management.</a:t>
            </a:r>
            <a:endParaRPr lang="en-US" sz="1643" dirty="0"/>
          </a:p>
        </p:txBody>
      </p:sp>
      <p:sp>
        <p:nvSpPr>
          <p:cNvPr id="8" name="Shape 6"/>
          <p:cNvSpPr/>
          <p:nvPr/>
        </p:nvSpPr>
        <p:spPr>
          <a:xfrm>
            <a:off x="7419499" y="1643182"/>
            <a:ext cx="4851678" cy="3059430"/>
          </a:xfrm>
          <a:prstGeom prst="roundRect">
            <a:avLst>
              <a:gd name="adj" fmla="val 2046"/>
            </a:avLst>
          </a:prstGeom>
          <a:solidFill>
            <a:srgbClr val="382748"/>
          </a:solidFill>
          <a:ln/>
        </p:spPr>
      </p:sp>
      <p:sp>
        <p:nvSpPr>
          <p:cNvPr id="9" name="Text 7"/>
          <p:cNvSpPr/>
          <p:nvPr/>
        </p:nvSpPr>
        <p:spPr>
          <a:xfrm>
            <a:off x="7628096" y="1851779"/>
            <a:ext cx="2608421" cy="325993"/>
          </a:xfrm>
          <a:prstGeom prst="rect">
            <a:avLst/>
          </a:prstGeom>
          <a:noFill/>
          <a:ln/>
        </p:spPr>
        <p:txBody>
          <a:bodyPr wrap="none" rtlCol="0" anchor="t"/>
          <a:lstStyle/>
          <a:p>
            <a:pPr indent="0" marL="0">
              <a:lnSpc>
                <a:spcPts val="2567"/>
              </a:lnSpc>
              <a:buNone/>
            </a:pPr>
            <a:r>
              <a:rPr lang="en-US" sz="2054" b="1" dirty="0">
                <a:solidFill>
                  <a:srgbClr val="FF726D"/>
                </a:solidFill>
                <a:latin typeface="Inconsolata" pitchFamily="34" charset="0"/>
                <a:ea typeface="Inconsolata" pitchFamily="34" charset="-122"/>
                <a:cs typeface="Inconsolata" pitchFamily="34" charset="-120"/>
              </a:rPr>
              <a:t>Example Tables</a:t>
            </a:r>
            <a:endParaRPr lang="en-US" sz="2054" dirty="0"/>
          </a:p>
        </p:txBody>
      </p:sp>
      <p:sp>
        <p:nvSpPr>
          <p:cNvPr id="10" name="Text 8"/>
          <p:cNvSpPr/>
          <p:nvPr/>
        </p:nvSpPr>
        <p:spPr>
          <a:xfrm>
            <a:off x="7628096" y="2302907"/>
            <a:ext cx="4434483" cy="1565077"/>
          </a:xfrm>
          <a:prstGeom prst="rect">
            <a:avLst/>
          </a:prstGeom>
          <a:noFill/>
          <a:ln/>
        </p:spPr>
        <p:txBody>
          <a:bodyPr wrap="square" rtlCol="0" anchor="t"/>
          <a:lstStyle/>
          <a:p>
            <a:pPr indent="0" marL="0">
              <a:lnSpc>
                <a:spcPts val="2465"/>
              </a:lnSpc>
              <a:buNone/>
            </a:pPr>
            <a:r>
              <a:rPr lang="en-US" sz="1643" dirty="0">
                <a:solidFill>
                  <a:srgbClr val="DAD1E6"/>
                </a:solidFill>
                <a:latin typeface="Fira Sans" pitchFamily="34" charset="0"/>
                <a:ea typeface="Fira Sans" pitchFamily="34" charset="-122"/>
                <a:cs typeface="Fira Sans" pitchFamily="34" charset="-120"/>
              </a:rPr>
              <a:t>Key tables include User Accounts, Workout Plans, Meal Plans, Classes, and Feedback, each with relevant fields to store and manage the necessary information for the system's functionalities.</a:t>
            </a:r>
            <a:endParaRPr lang="en-US" sz="1643" dirty="0"/>
          </a:p>
        </p:txBody>
      </p:sp>
      <p:sp>
        <p:nvSpPr>
          <p:cNvPr id="11" name="Shape 9"/>
          <p:cNvSpPr/>
          <p:nvPr/>
        </p:nvSpPr>
        <p:spPr>
          <a:xfrm>
            <a:off x="2359223" y="4911209"/>
            <a:ext cx="4851678" cy="2746415"/>
          </a:xfrm>
          <a:prstGeom prst="roundRect">
            <a:avLst>
              <a:gd name="adj" fmla="val 2279"/>
            </a:avLst>
          </a:prstGeom>
          <a:solidFill>
            <a:srgbClr val="382748"/>
          </a:solidFill>
          <a:ln/>
        </p:spPr>
      </p:sp>
      <p:sp>
        <p:nvSpPr>
          <p:cNvPr id="12" name="Text 10"/>
          <p:cNvSpPr/>
          <p:nvPr/>
        </p:nvSpPr>
        <p:spPr>
          <a:xfrm>
            <a:off x="2567821" y="5119807"/>
            <a:ext cx="2608421" cy="325993"/>
          </a:xfrm>
          <a:prstGeom prst="rect">
            <a:avLst/>
          </a:prstGeom>
          <a:noFill/>
          <a:ln/>
        </p:spPr>
        <p:txBody>
          <a:bodyPr wrap="none" rtlCol="0" anchor="t"/>
          <a:lstStyle/>
          <a:p>
            <a:pPr indent="0" marL="0">
              <a:lnSpc>
                <a:spcPts val="2567"/>
              </a:lnSpc>
              <a:buNone/>
            </a:pPr>
            <a:r>
              <a:rPr lang="en-US" sz="2054" b="1" dirty="0">
                <a:solidFill>
                  <a:srgbClr val="FF726D"/>
                </a:solidFill>
                <a:latin typeface="Inconsolata" pitchFamily="34" charset="0"/>
                <a:ea typeface="Inconsolata" pitchFamily="34" charset="-122"/>
                <a:cs typeface="Inconsolata" pitchFamily="34" charset="-120"/>
              </a:rPr>
              <a:t>Relationships</a:t>
            </a:r>
            <a:endParaRPr lang="en-US" sz="2054" dirty="0"/>
          </a:p>
        </p:txBody>
      </p:sp>
      <p:sp>
        <p:nvSpPr>
          <p:cNvPr id="13" name="Text 11"/>
          <p:cNvSpPr/>
          <p:nvPr/>
        </p:nvSpPr>
        <p:spPr>
          <a:xfrm>
            <a:off x="2567821" y="5570934"/>
            <a:ext cx="4434483" cy="1878092"/>
          </a:xfrm>
          <a:prstGeom prst="rect">
            <a:avLst/>
          </a:prstGeom>
          <a:noFill/>
          <a:ln/>
        </p:spPr>
        <p:txBody>
          <a:bodyPr wrap="square" rtlCol="0" anchor="t"/>
          <a:lstStyle/>
          <a:p>
            <a:pPr indent="0" marL="0">
              <a:lnSpc>
                <a:spcPts val="2465"/>
              </a:lnSpc>
              <a:buNone/>
            </a:pPr>
            <a:r>
              <a:rPr lang="en-US" sz="1643" dirty="0">
                <a:solidFill>
                  <a:srgbClr val="DAD1E6"/>
                </a:solidFill>
                <a:latin typeface="Fira Sans" pitchFamily="34" charset="0"/>
                <a:ea typeface="Fira Sans" pitchFamily="34" charset="-122"/>
                <a:cs typeface="Fira Sans" pitchFamily="34" charset="-120"/>
              </a:rPr>
              <a:t>The database design incorporates various relationships, such as one-to-many between users and their workout/meal plans, many-to-many between users and classes, and one-to-many between users and their feedback submissions.</a:t>
            </a:r>
            <a:endParaRPr lang="en-US" sz="1643" dirty="0"/>
          </a:p>
        </p:txBody>
      </p:sp>
      <p:sp>
        <p:nvSpPr>
          <p:cNvPr id="14" name="Shape 12"/>
          <p:cNvSpPr/>
          <p:nvPr/>
        </p:nvSpPr>
        <p:spPr>
          <a:xfrm>
            <a:off x="7419499" y="4911209"/>
            <a:ext cx="4851678" cy="2746415"/>
          </a:xfrm>
          <a:prstGeom prst="roundRect">
            <a:avLst>
              <a:gd name="adj" fmla="val 2279"/>
            </a:avLst>
          </a:prstGeom>
          <a:solidFill>
            <a:srgbClr val="382748"/>
          </a:solidFill>
          <a:ln/>
        </p:spPr>
      </p:sp>
      <p:sp>
        <p:nvSpPr>
          <p:cNvPr id="15" name="Text 13"/>
          <p:cNvSpPr/>
          <p:nvPr/>
        </p:nvSpPr>
        <p:spPr>
          <a:xfrm>
            <a:off x="7628096" y="5119807"/>
            <a:ext cx="2608421" cy="325993"/>
          </a:xfrm>
          <a:prstGeom prst="rect">
            <a:avLst/>
          </a:prstGeom>
          <a:noFill/>
          <a:ln/>
        </p:spPr>
        <p:txBody>
          <a:bodyPr wrap="none" rtlCol="0" anchor="t"/>
          <a:lstStyle/>
          <a:p>
            <a:pPr indent="0" marL="0">
              <a:lnSpc>
                <a:spcPts val="2567"/>
              </a:lnSpc>
              <a:buNone/>
            </a:pPr>
            <a:r>
              <a:rPr lang="en-US" sz="2054" b="1" dirty="0">
                <a:solidFill>
                  <a:srgbClr val="FF726D"/>
                </a:solidFill>
                <a:latin typeface="Inconsolata" pitchFamily="34" charset="0"/>
                <a:ea typeface="Inconsolata" pitchFamily="34" charset="-122"/>
                <a:cs typeface="Inconsolata" pitchFamily="34" charset="-120"/>
              </a:rPr>
              <a:t>Data Security</a:t>
            </a:r>
            <a:endParaRPr lang="en-US" sz="2054" dirty="0"/>
          </a:p>
        </p:txBody>
      </p:sp>
      <p:sp>
        <p:nvSpPr>
          <p:cNvPr id="16" name="Text 14"/>
          <p:cNvSpPr/>
          <p:nvPr/>
        </p:nvSpPr>
        <p:spPr>
          <a:xfrm>
            <a:off x="7628096" y="5570934"/>
            <a:ext cx="4434483" cy="1252061"/>
          </a:xfrm>
          <a:prstGeom prst="rect">
            <a:avLst/>
          </a:prstGeom>
          <a:noFill/>
          <a:ln/>
        </p:spPr>
        <p:txBody>
          <a:bodyPr wrap="square" rtlCol="0" anchor="t"/>
          <a:lstStyle/>
          <a:p>
            <a:pPr indent="0" marL="0">
              <a:lnSpc>
                <a:spcPts val="2465"/>
              </a:lnSpc>
              <a:buNone/>
            </a:pPr>
            <a:r>
              <a:rPr lang="en-US" sz="1643" dirty="0">
                <a:solidFill>
                  <a:srgbClr val="DAD1E6"/>
                </a:solidFill>
                <a:latin typeface="Fira Sans" pitchFamily="34" charset="0"/>
                <a:ea typeface="Fira Sans" pitchFamily="34" charset="-122"/>
                <a:cs typeface="Fira Sans" pitchFamily="34" charset="-120"/>
              </a:rPr>
              <a:t>Measures are in place to ensure the security and integrity of user data, including secure authentication, role-based access control, and robust data backup and recovery mechanisms.</a:t>
            </a:r>
            <a:endParaRPr lang="en-US" sz="1643"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1083469"/>
            <a:ext cx="6387465" cy="694373"/>
          </a:xfrm>
          <a:prstGeom prst="rect">
            <a:avLst/>
          </a:prstGeom>
          <a:noFill/>
          <a:ln/>
        </p:spPr>
        <p:txBody>
          <a:bodyPr wrap="none" rtlCol="0" anchor="t"/>
          <a:lstStyle/>
          <a:p>
            <a:pPr indent="0" marL="0">
              <a:lnSpc>
                <a:spcPts val="5468"/>
              </a:lnSpc>
              <a:buNone/>
            </a:pPr>
            <a:r>
              <a:rPr lang="en-US" sz="4374" b="1" dirty="0">
                <a:solidFill>
                  <a:srgbClr val="FF726D"/>
                </a:solidFill>
                <a:latin typeface="Inconsolata" pitchFamily="34" charset="0"/>
                <a:ea typeface="Inconsolata" pitchFamily="34" charset="-122"/>
                <a:cs typeface="Inconsolata" pitchFamily="34" charset="-120"/>
              </a:rPr>
              <a:t>Software Implementation</a:t>
            </a:r>
            <a:endParaRPr lang="en-US" sz="4374" dirty="0"/>
          </a:p>
        </p:txBody>
      </p:sp>
      <p:pic>
        <p:nvPicPr>
          <p:cNvPr id="5" name="Image 0" descr="preencoded.png">    </p:cNvPr>
          <p:cNvPicPr>
            <a:picLocks noChangeAspect="1"/>
          </p:cNvPicPr>
          <p:nvPr/>
        </p:nvPicPr>
        <p:blipFill>
          <a:blip r:embed="rId1"/>
          <a:stretch>
            <a:fillRect/>
          </a:stretch>
        </p:blipFill>
        <p:spPr>
          <a:xfrm>
            <a:off x="2037993" y="2222183"/>
            <a:ext cx="555427" cy="555427"/>
          </a:xfrm>
          <a:prstGeom prst="rect">
            <a:avLst/>
          </a:prstGeom>
        </p:spPr>
      </p:pic>
      <p:sp>
        <p:nvSpPr>
          <p:cNvPr id="6" name="Text 3"/>
          <p:cNvSpPr/>
          <p:nvPr/>
        </p:nvSpPr>
        <p:spPr>
          <a:xfrm>
            <a:off x="2037993" y="2999780"/>
            <a:ext cx="2388632" cy="347186"/>
          </a:xfrm>
          <a:prstGeom prst="rect">
            <a:avLst/>
          </a:prstGeom>
          <a:noFill/>
          <a:ln/>
        </p:spPr>
        <p:txBody>
          <a:bodyPr wrap="none" rtlCol="0" anchor="t"/>
          <a:lstStyle/>
          <a:p>
            <a:pPr algn="l"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PHP</a:t>
            </a:r>
            <a:endParaRPr lang="en-US" sz="2187" dirty="0"/>
          </a:p>
        </p:txBody>
      </p:sp>
      <p:sp>
        <p:nvSpPr>
          <p:cNvPr id="7" name="Text 4"/>
          <p:cNvSpPr/>
          <p:nvPr/>
        </p:nvSpPr>
        <p:spPr>
          <a:xfrm>
            <a:off x="2037993" y="3480197"/>
            <a:ext cx="2388632" cy="2666048"/>
          </a:xfrm>
          <a:prstGeom prst="rect">
            <a:avLst/>
          </a:prstGeom>
          <a:noFill/>
          <a:ln/>
        </p:spPr>
        <p:txBody>
          <a:bodyPr wrap="square" rtlCol="0" anchor="t"/>
          <a:lstStyle/>
          <a:p>
            <a:pPr algn="l" indent="0" marL="0">
              <a:lnSpc>
                <a:spcPts val="2624"/>
              </a:lnSpc>
              <a:buNone/>
            </a:pPr>
            <a:r>
              <a:rPr lang="en-US" sz="1750" dirty="0">
                <a:solidFill>
                  <a:srgbClr val="DAD1E6"/>
                </a:solidFill>
                <a:latin typeface="Fira Sans" pitchFamily="34" charset="0"/>
                <a:ea typeface="Fira Sans" pitchFamily="34" charset="-122"/>
                <a:cs typeface="Fira Sans" pitchFamily="34" charset="-120"/>
              </a:rPr>
              <a:t>The backend of the Gym Management System is developed using the PHP programming language, providing a robust and scalable foundation for the application.</a:t>
            </a:r>
            <a:endParaRPr lang="en-US" sz="1750" dirty="0"/>
          </a:p>
        </p:txBody>
      </p:sp>
      <p:pic>
        <p:nvPicPr>
          <p:cNvPr id="8" name="Image 1" descr="preencoded.png">    </p:cNvPr>
          <p:cNvPicPr>
            <a:picLocks noChangeAspect="1"/>
          </p:cNvPicPr>
          <p:nvPr/>
        </p:nvPicPr>
        <p:blipFill>
          <a:blip r:embed="rId2"/>
          <a:stretch>
            <a:fillRect/>
          </a:stretch>
        </p:blipFill>
        <p:spPr>
          <a:xfrm>
            <a:off x="4759881" y="2222183"/>
            <a:ext cx="555427" cy="555427"/>
          </a:xfrm>
          <a:prstGeom prst="rect">
            <a:avLst/>
          </a:prstGeom>
        </p:spPr>
      </p:pic>
      <p:sp>
        <p:nvSpPr>
          <p:cNvPr id="9" name="Text 5"/>
          <p:cNvSpPr/>
          <p:nvPr/>
        </p:nvSpPr>
        <p:spPr>
          <a:xfrm>
            <a:off x="4759881" y="2999780"/>
            <a:ext cx="2388632" cy="347186"/>
          </a:xfrm>
          <a:prstGeom prst="rect">
            <a:avLst/>
          </a:prstGeom>
          <a:noFill/>
          <a:ln/>
        </p:spPr>
        <p:txBody>
          <a:bodyPr wrap="none" rtlCol="0" anchor="t"/>
          <a:lstStyle/>
          <a:p>
            <a:pPr algn="l"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MySQL</a:t>
            </a:r>
            <a:endParaRPr lang="en-US" sz="2187" dirty="0"/>
          </a:p>
        </p:txBody>
      </p:sp>
      <p:sp>
        <p:nvSpPr>
          <p:cNvPr id="10" name="Text 6"/>
          <p:cNvSpPr/>
          <p:nvPr/>
        </p:nvSpPr>
        <p:spPr>
          <a:xfrm>
            <a:off x="4759881" y="3480197"/>
            <a:ext cx="2388632" cy="2332792"/>
          </a:xfrm>
          <a:prstGeom prst="rect">
            <a:avLst/>
          </a:prstGeom>
          <a:noFill/>
          <a:ln/>
        </p:spPr>
        <p:txBody>
          <a:bodyPr wrap="square" rtlCol="0" anchor="t"/>
          <a:lstStyle/>
          <a:p>
            <a:pPr algn="l" indent="0" marL="0">
              <a:lnSpc>
                <a:spcPts val="2624"/>
              </a:lnSpc>
              <a:buNone/>
            </a:pPr>
            <a:r>
              <a:rPr lang="en-US" sz="1750" dirty="0">
                <a:solidFill>
                  <a:srgbClr val="DAD1E6"/>
                </a:solidFill>
                <a:latin typeface="Fira Sans" pitchFamily="34" charset="0"/>
                <a:ea typeface="Fira Sans" pitchFamily="34" charset="-122"/>
                <a:cs typeface="Fira Sans" pitchFamily="34" charset="-120"/>
              </a:rPr>
              <a:t>The system utilizes a MySQL database to store and manage all the data related to gym operations, ensuring reliable and efficient data handling.</a:t>
            </a:r>
            <a:endParaRPr lang="en-US" sz="1750" dirty="0"/>
          </a:p>
        </p:txBody>
      </p:sp>
      <p:pic>
        <p:nvPicPr>
          <p:cNvPr id="11" name="Image 2" descr="preencoded.png">    </p:cNvPr>
          <p:cNvPicPr>
            <a:picLocks noChangeAspect="1"/>
          </p:cNvPicPr>
          <p:nvPr/>
        </p:nvPicPr>
        <p:blipFill>
          <a:blip r:embed="rId3"/>
          <a:stretch>
            <a:fillRect/>
          </a:stretch>
        </p:blipFill>
        <p:spPr>
          <a:xfrm>
            <a:off x="7481768" y="2222183"/>
            <a:ext cx="555427" cy="555427"/>
          </a:xfrm>
          <a:prstGeom prst="rect">
            <a:avLst/>
          </a:prstGeom>
        </p:spPr>
      </p:pic>
      <p:sp>
        <p:nvSpPr>
          <p:cNvPr id="12" name="Text 7"/>
          <p:cNvSpPr/>
          <p:nvPr/>
        </p:nvSpPr>
        <p:spPr>
          <a:xfrm>
            <a:off x="7481768" y="2999780"/>
            <a:ext cx="2388632" cy="347186"/>
          </a:xfrm>
          <a:prstGeom prst="rect">
            <a:avLst/>
          </a:prstGeom>
          <a:noFill/>
          <a:ln/>
        </p:spPr>
        <p:txBody>
          <a:bodyPr wrap="none" rtlCol="0" anchor="t"/>
          <a:lstStyle/>
          <a:p>
            <a:pPr algn="l"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HTML/CSS/JS</a:t>
            </a:r>
            <a:endParaRPr lang="en-US" sz="2187" dirty="0"/>
          </a:p>
        </p:txBody>
      </p:sp>
      <p:sp>
        <p:nvSpPr>
          <p:cNvPr id="13" name="Text 8"/>
          <p:cNvSpPr/>
          <p:nvPr/>
        </p:nvSpPr>
        <p:spPr>
          <a:xfrm>
            <a:off x="7481768" y="3480197"/>
            <a:ext cx="2388632" cy="2666048"/>
          </a:xfrm>
          <a:prstGeom prst="rect">
            <a:avLst/>
          </a:prstGeom>
          <a:noFill/>
          <a:ln/>
        </p:spPr>
        <p:txBody>
          <a:bodyPr wrap="square" rtlCol="0" anchor="t"/>
          <a:lstStyle/>
          <a:p>
            <a:pPr algn="l" indent="0" marL="0">
              <a:lnSpc>
                <a:spcPts val="2624"/>
              </a:lnSpc>
              <a:buNone/>
            </a:pPr>
            <a:r>
              <a:rPr lang="en-US" sz="1750" dirty="0">
                <a:solidFill>
                  <a:srgbClr val="DAD1E6"/>
                </a:solidFill>
                <a:latin typeface="Fira Sans" pitchFamily="34" charset="0"/>
                <a:ea typeface="Fira Sans" pitchFamily="34" charset="-122"/>
                <a:cs typeface="Fira Sans" pitchFamily="34" charset="-120"/>
              </a:rPr>
              <a:t>The user interface is built using HTML, CSS, and JavaScript, ensuring a visually appealing and responsive design that enhances the user experience.</a:t>
            </a:r>
            <a:endParaRPr lang="en-US" sz="1750" dirty="0"/>
          </a:p>
        </p:txBody>
      </p:sp>
      <p:pic>
        <p:nvPicPr>
          <p:cNvPr id="14" name="Image 3" descr="preencoded.png">    </p:cNvPr>
          <p:cNvPicPr>
            <a:picLocks noChangeAspect="1"/>
          </p:cNvPicPr>
          <p:nvPr/>
        </p:nvPicPr>
        <p:blipFill>
          <a:blip r:embed="rId4"/>
          <a:stretch>
            <a:fillRect/>
          </a:stretch>
        </p:blipFill>
        <p:spPr>
          <a:xfrm>
            <a:off x="10203656" y="2222183"/>
            <a:ext cx="555427" cy="555427"/>
          </a:xfrm>
          <a:prstGeom prst="rect">
            <a:avLst/>
          </a:prstGeom>
        </p:spPr>
      </p:pic>
      <p:sp>
        <p:nvSpPr>
          <p:cNvPr id="15" name="Text 9"/>
          <p:cNvSpPr/>
          <p:nvPr/>
        </p:nvSpPr>
        <p:spPr>
          <a:xfrm>
            <a:off x="10203656" y="2999780"/>
            <a:ext cx="2388751" cy="347186"/>
          </a:xfrm>
          <a:prstGeom prst="rect">
            <a:avLst/>
          </a:prstGeom>
          <a:noFill/>
          <a:ln/>
        </p:spPr>
        <p:txBody>
          <a:bodyPr wrap="none" rtlCol="0" anchor="t"/>
          <a:lstStyle/>
          <a:p>
            <a:pPr algn="l"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Security</a:t>
            </a:r>
            <a:endParaRPr lang="en-US" sz="2187" dirty="0"/>
          </a:p>
        </p:txBody>
      </p:sp>
      <p:sp>
        <p:nvSpPr>
          <p:cNvPr id="16" name="Text 10"/>
          <p:cNvSpPr/>
          <p:nvPr/>
        </p:nvSpPr>
        <p:spPr>
          <a:xfrm>
            <a:off x="10203656" y="3480197"/>
            <a:ext cx="2388751" cy="3665815"/>
          </a:xfrm>
          <a:prstGeom prst="rect">
            <a:avLst/>
          </a:prstGeom>
          <a:noFill/>
          <a:ln/>
        </p:spPr>
        <p:txBody>
          <a:bodyPr wrap="square" rtlCol="0" anchor="t"/>
          <a:lstStyle/>
          <a:p>
            <a:pPr algn="l" indent="0" marL="0">
              <a:lnSpc>
                <a:spcPts val="2624"/>
              </a:lnSpc>
              <a:buNone/>
            </a:pPr>
            <a:r>
              <a:rPr lang="en-US" sz="1750" dirty="0">
                <a:solidFill>
                  <a:srgbClr val="DAD1E6"/>
                </a:solidFill>
                <a:latin typeface="Fira Sans" pitchFamily="34" charset="0"/>
                <a:ea typeface="Fira Sans" pitchFamily="34" charset="-122"/>
                <a:cs typeface="Fira Sans" pitchFamily="34" charset="-120"/>
              </a:rPr>
              <a:t>Robust security measures, such as secure user authentication and role-based access control, are implemented to protect sensitive user data and ensure the overall system integrity.</a:t>
            </a:r>
            <a:endParaRPr lang="en-US" sz="1750"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3553182" y="436483"/>
            <a:ext cx="3959900" cy="494943"/>
          </a:xfrm>
          <a:prstGeom prst="rect">
            <a:avLst/>
          </a:prstGeom>
          <a:noFill/>
          <a:ln/>
        </p:spPr>
        <p:txBody>
          <a:bodyPr wrap="none" rtlCol="0" anchor="t"/>
          <a:lstStyle/>
          <a:p>
            <a:pPr indent="0" marL="0">
              <a:lnSpc>
                <a:spcPts val="3898"/>
              </a:lnSpc>
              <a:buNone/>
            </a:pPr>
            <a:r>
              <a:rPr lang="en-US" sz="3118" b="1" dirty="0">
                <a:solidFill>
                  <a:srgbClr val="FF726D"/>
                </a:solidFill>
                <a:latin typeface="Inconsolata" pitchFamily="34" charset="0"/>
                <a:ea typeface="Inconsolata" pitchFamily="34" charset="-122"/>
                <a:cs typeface="Inconsolata" pitchFamily="34" charset="-120"/>
              </a:rPr>
              <a:t>Key Features</a:t>
            </a:r>
            <a:endParaRPr lang="en-US" sz="3118" dirty="0"/>
          </a:p>
        </p:txBody>
      </p:sp>
      <p:pic>
        <p:nvPicPr>
          <p:cNvPr id="5" name="Image 0" descr="preencoded.png">    </p:cNvPr>
          <p:cNvPicPr>
            <a:picLocks noChangeAspect="1"/>
          </p:cNvPicPr>
          <p:nvPr/>
        </p:nvPicPr>
        <p:blipFill>
          <a:blip r:embed="rId1"/>
          <a:stretch>
            <a:fillRect/>
          </a:stretch>
        </p:blipFill>
        <p:spPr>
          <a:xfrm>
            <a:off x="3553182" y="1248132"/>
            <a:ext cx="791885" cy="1371719"/>
          </a:xfrm>
          <a:prstGeom prst="rect">
            <a:avLst/>
          </a:prstGeom>
        </p:spPr>
      </p:pic>
      <p:sp>
        <p:nvSpPr>
          <p:cNvPr id="6" name="Text 3"/>
          <p:cNvSpPr/>
          <p:nvPr/>
        </p:nvSpPr>
        <p:spPr>
          <a:xfrm>
            <a:off x="4582597" y="1406485"/>
            <a:ext cx="1979890" cy="247412"/>
          </a:xfrm>
          <a:prstGeom prst="rect">
            <a:avLst/>
          </a:prstGeom>
          <a:noFill/>
          <a:ln/>
        </p:spPr>
        <p:txBody>
          <a:bodyPr wrap="none" rtlCol="0" anchor="t"/>
          <a:lstStyle/>
          <a:p>
            <a:pPr algn="l" indent="0" marL="0">
              <a:lnSpc>
                <a:spcPts val="1949"/>
              </a:lnSpc>
              <a:buNone/>
            </a:pPr>
            <a:r>
              <a:rPr lang="en-US" sz="1559" b="1" dirty="0">
                <a:solidFill>
                  <a:srgbClr val="FF726D"/>
                </a:solidFill>
                <a:latin typeface="Inconsolata" pitchFamily="34" charset="0"/>
                <a:ea typeface="Inconsolata" pitchFamily="34" charset="-122"/>
                <a:cs typeface="Inconsolata" pitchFamily="34" charset="-120"/>
              </a:rPr>
              <a:t>Role Management</a:t>
            </a:r>
            <a:endParaRPr lang="en-US" sz="1559" dirty="0"/>
          </a:p>
        </p:txBody>
      </p:sp>
      <p:sp>
        <p:nvSpPr>
          <p:cNvPr id="7" name="Text 4"/>
          <p:cNvSpPr/>
          <p:nvPr/>
        </p:nvSpPr>
        <p:spPr>
          <a:xfrm>
            <a:off x="4582597" y="1748909"/>
            <a:ext cx="6494502" cy="712589"/>
          </a:xfrm>
          <a:prstGeom prst="rect">
            <a:avLst/>
          </a:prstGeom>
          <a:noFill/>
          <a:ln/>
        </p:spPr>
        <p:txBody>
          <a:bodyPr wrap="square" rtlCol="0" anchor="t"/>
          <a:lstStyle/>
          <a:p>
            <a:pPr algn="l" indent="0" marL="0">
              <a:lnSpc>
                <a:spcPts val="1871"/>
              </a:lnSpc>
              <a:buNone/>
            </a:pPr>
            <a:r>
              <a:rPr lang="en-US" sz="1247" dirty="0">
                <a:solidFill>
                  <a:srgbClr val="DAD1E6"/>
                </a:solidFill>
                <a:latin typeface="Fira Sans" pitchFamily="34" charset="0"/>
                <a:ea typeface="Fira Sans" pitchFamily="34" charset="-122"/>
                <a:cs typeface="Fira Sans" pitchFamily="34" charset="-120"/>
              </a:rPr>
              <a:t>The system provides secure user authentication and role-based access control, ensuring that each user (admin, trainer, dietitian, customer) can access and perform the appropriate actions within the system.</a:t>
            </a:r>
            <a:endParaRPr lang="en-US" sz="1247" dirty="0"/>
          </a:p>
        </p:txBody>
      </p:sp>
      <p:pic>
        <p:nvPicPr>
          <p:cNvPr id="8" name="Image 1" descr="preencoded.png">    </p:cNvPr>
          <p:cNvPicPr>
            <a:picLocks noChangeAspect="1"/>
          </p:cNvPicPr>
          <p:nvPr/>
        </p:nvPicPr>
        <p:blipFill>
          <a:blip r:embed="rId2"/>
          <a:stretch>
            <a:fillRect/>
          </a:stretch>
        </p:blipFill>
        <p:spPr>
          <a:xfrm>
            <a:off x="3553182" y="2619851"/>
            <a:ext cx="791885" cy="1267182"/>
          </a:xfrm>
          <a:prstGeom prst="rect">
            <a:avLst/>
          </a:prstGeom>
        </p:spPr>
      </p:pic>
      <p:sp>
        <p:nvSpPr>
          <p:cNvPr id="9" name="Text 5"/>
          <p:cNvSpPr/>
          <p:nvPr/>
        </p:nvSpPr>
        <p:spPr>
          <a:xfrm>
            <a:off x="4582597" y="2778204"/>
            <a:ext cx="1979890" cy="247412"/>
          </a:xfrm>
          <a:prstGeom prst="rect">
            <a:avLst/>
          </a:prstGeom>
          <a:noFill/>
          <a:ln/>
        </p:spPr>
        <p:txBody>
          <a:bodyPr wrap="none" rtlCol="0" anchor="t"/>
          <a:lstStyle/>
          <a:p>
            <a:pPr algn="l" indent="0" marL="0">
              <a:lnSpc>
                <a:spcPts val="1949"/>
              </a:lnSpc>
              <a:buNone/>
            </a:pPr>
            <a:r>
              <a:rPr lang="en-US" sz="1559" b="1" dirty="0">
                <a:solidFill>
                  <a:srgbClr val="FF726D"/>
                </a:solidFill>
                <a:latin typeface="Inconsolata" pitchFamily="34" charset="0"/>
                <a:ea typeface="Inconsolata" pitchFamily="34" charset="-122"/>
                <a:cs typeface="Inconsolata" pitchFamily="34" charset="-120"/>
              </a:rPr>
              <a:t>Workout Plans</a:t>
            </a:r>
            <a:endParaRPr lang="en-US" sz="1559" dirty="0"/>
          </a:p>
        </p:txBody>
      </p:sp>
      <p:sp>
        <p:nvSpPr>
          <p:cNvPr id="10" name="Text 6"/>
          <p:cNvSpPr/>
          <p:nvPr/>
        </p:nvSpPr>
        <p:spPr>
          <a:xfrm>
            <a:off x="4582597" y="3120628"/>
            <a:ext cx="6494502" cy="475059"/>
          </a:xfrm>
          <a:prstGeom prst="rect">
            <a:avLst/>
          </a:prstGeom>
          <a:noFill/>
          <a:ln/>
        </p:spPr>
        <p:txBody>
          <a:bodyPr wrap="square" rtlCol="0" anchor="t"/>
          <a:lstStyle/>
          <a:p>
            <a:pPr algn="l" indent="0" marL="0">
              <a:lnSpc>
                <a:spcPts val="1871"/>
              </a:lnSpc>
              <a:buNone/>
            </a:pPr>
            <a:r>
              <a:rPr lang="en-US" sz="1247" dirty="0">
                <a:solidFill>
                  <a:srgbClr val="DAD1E6"/>
                </a:solidFill>
                <a:latin typeface="Fira Sans" pitchFamily="34" charset="0"/>
                <a:ea typeface="Fira Sans" pitchFamily="34" charset="-122"/>
                <a:cs typeface="Fira Sans" pitchFamily="34" charset="-120"/>
              </a:rPr>
              <a:t>Trainers can create personalized workout plans for customers, which can be easily accessed and followed by the customers through the system's intuitive interface.</a:t>
            </a:r>
            <a:endParaRPr lang="en-US" sz="1247" dirty="0"/>
          </a:p>
        </p:txBody>
      </p:sp>
      <p:pic>
        <p:nvPicPr>
          <p:cNvPr id="11" name="Image 2" descr="preencoded.png">    </p:cNvPr>
          <p:cNvPicPr>
            <a:picLocks noChangeAspect="1"/>
          </p:cNvPicPr>
          <p:nvPr/>
        </p:nvPicPr>
        <p:blipFill>
          <a:blip r:embed="rId3"/>
          <a:stretch>
            <a:fillRect/>
          </a:stretch>
        </p:blipFill>
        <p:spPr>
          <a:xfrm>
            <a:off x="3553182" y="3887033"/>
            <a:ext cx="791885" cy="1371719"/>
          </a:xfrm>
          <a:prstGeom prst="rect">
            <a:avLst/>
          </a:prstGeom>
        </p:spPr>
      </p:pic>
      <p:sp>
        <p:nvSpPr>
          <p:cNvPr id="12" name="Text 7"/>
          <p:cNvSpPr/>
          <p:nvPr/>
        </p:nvSpPr>
        <p:spPr>
          <a:xfrm>
            <a:off x="4582597" y="4045387"/>
            <a:ext cx="1979890" cy="247412"/>
          </a:xfrm>
          <a:prstGeom prst="rect">
            <a:avLst/>
          </a:prstGeom>
          <a:noFill/>
          <a:ln/>
        </p:spPr>
        <p:txBody>
          <a:bodyPr wrap="none" rtlCol="0" anchor="t"/>
          <a:lstStyle/>
          <a:p>
            <a:pPr algn="l" indent="0" marL="0">
              <a:lnSpc>
                <a:spcPts val="1949"/>
              </a:lnSpc>
              <a:buNone/>
            </a:pPr>
            <a:r>
              <a:rPr lang="en-US" sz="1559" b="1" dirty="0">
                <a:solidFill>
                  <a:srgbClr val="FF726D"/>
                </a:solidFill>
                <a:latin typeface="Inconsolata" pitchFamily="34" charset="0"/>
                <a:ea typeface="Inconsolata" pitchFamily="34" charset="-122"/>
                <a:cs typeface="Inconsolata" pitchFamily="34" charset="-120"/>
              </a:rPr>
              <a:t>Meal Plans</a:t>
            </a:r>
            <a:endParaRPr lang="en-US" sz="1559" dirty="0"/>
          </a:p>
        </p:txBody>
      </p:sp>
      <p:sp>
        <p:nvSpPr>
          <p:cNvPr id="13" name="Text 8"/>
          <p:cNvSpPr/>
          <p:nvPr/>
        </p:nvSpPr>
        <p:spPr>
          <a:xfrm>
            <a:off x="4582597" y="4387810"/>
            <a:ext cx="6494502" cy="712589"/>
          </a:xfrm>
          <a:prstGeom prst="rect">
            <a:avLst/>
          </a:prstGeom>
          <a:noFill/>
          <a:ln/>
        </p:spPr>
        <p:txBody>
          <a:bodyPr wrap="square" rtlCol="0" anchor="t"/>
          <a:lstStyle/>
          <a:p>
            <a:pPr algn="l" indent="0" marL="0">
              <a:lnSpc>
                <a:spcPts val="1871"/>
              </a:lnSpc>
              <a:buNone/>
            </a:pPr>
            <a:r>
              <a:rPr lang="en-US" sz="1247" dirty="0">
                <a:solidFill>
                  <a:srgbClr val="DAD1E6"/>
                </a:solidFill>
                <a:latin typeface="Fira Sans" pitchFamily="34" charset="0"/>
                <a:ea typeface="Fira Sans" pitchFamily="34" charset="-122"/>
                <a:cs typeface="Fira Sans" pitchFamily="34" charset="-120"/>
              </a:rPr>
              <a:t>Dietitians can create customized meal plans for customers, allowing them to view and adhere to their personalized nutrition recommendations within the Gym Management System.</a:t>
            </a:r>
            <a:endParaRPr lang="en-US" sz="1247" dirty="0"/>
          </a:p>
        </p:txBody>
      </p:sp>
      <p:pic>
        <p:nvPicPr>
          <p:cNvPr id="14" name="Image 3" descr="preencoded.png">    </p:cNvPr>
          <p:cNvPicPr>
            <a:picLocks noChangeAspect="1"/>
          </p:cNvPicPr>
          <p:nvPr/>
        </p:nvPicPr>
        <p:blipFill>
          <a:blip r:embed="rId4"/>
          <a:stretch>
            <a:fillRect/>
          </a:stretch>
        </p:blipFill>
        <p:spPr>
          <a:xfrm>
            <a:off x="3553182" y="5258753"/>
            <a:ext cx="791885" cy="1267182"/>
          </a:xfrm>
          <a:prstGeom prst="rect">
            <a:avLst/>
          </a:prstGeom>
        </p:spPr>
      </p:pic>
      <p:sp>
        <p:nvSpPr>
          <p:cNvPr id="15" name="Text 9"/>
          <p:cNvSpPr/>
          <p:nvPr/>
        </p:nvSpPr>
        <p:spPr>
          <a:xfrm>
            <a:off x="4582597" y="5417106"/>
            <a:ext cx="1979890" cy="247412"/>
          </a:xfrm>
          <a:prstGeom prst="rect">
            <a:avLst/>
          </a:prstGeom>
          <a:noFill/>
          <a:ln/>
        </p:spPr>
        <p:txBody>
          <a:bodyPr wrap="none" rtlCol="0" anchor="t"/>
          <a:lstStyle/>
          <a:p>
            <a:pPr algn="l" indent="0" marL="0">
              <a:lnSpc>
                <a:spcPts val="1949"/>
              </a:lnSpc>
              <a:buNone/>
            </a:pPr>
            <a:r>
              <a:rPr lang="en-US" sz="1559" b="1" dirty="0">
                <a:solidFill>
                  <a:srgbClr val="FF726D"/>
                </a:solidFill>
                <a:latin typeface="Inconsolata" pitchFamily="34" charset="0"/>
                <a:ea typeface="Inconsolata" pitchFamily="34" charset="-122"/>
                <a:cs typeface="Inconsolata" pitchFamily="34" charset="-120"/>
              </a:rPr>
              <a:t>Class Scheduling</a:t>
            </a:r>
            <a:endParaRPr lang="en-US" sz="1559" dirty="0"/>
          </a:p>
        </p:txBody>
      </p:sp>
      <p:sp>
        <p:nvSpPr>
          <p:cNvPr id="16" name="Text 10"/>
          <p:cNvSpPr/>
          <p:nvPr/>
        </p:nvSpPr>
        <p:spPr>
          <a:xfrm>
            <a:off x="4582597" y="5759529"/>
            <a:ext cx="6494502" cy="475059"/>
          </a:xfrm>
          <a:prstGeom prst="rect">
            <a:avLst/>
          </a:prstGeom>
          <a:noFill/>
          <a:ln/>
        </p:spPr>
        <p:txBody>
          <a:bodyPr wrap="square" rtlCol="0" anchor="t"/>
          <a:lstStyle/>
          <a:p>
            <a:pPr algn="l" indent="0" marL="0">
              <a:lnSpc>
                <a:spcPts val="1871"/>
              </a:lnSpc>
              <a:buNone/>
            </a:pPr>
            <a:r>
              <a:rPr lang="en-US" sz="1247" dirty="0">
                <a:solidFill>
                  <a:srgbClr val="DAD1E6"/>
                </a:solidFill>
                <a:latin typeface="Fira Sans" pitchFamily="34" charset="0"/>
                <a:ea typeface="Fira Sans" pitchFamily="34" charset="-122"/>
                <a:cs typeface="Fira Sans" pitchFamily="34" charset="-120"/>
              </a:rPr>
              <a:t>Administrators can schedule various fitness classes, and customers can view and sign up for these classes through the system, streamlining the class management process.</a:t>
            </a:r>
            <a:endParaRPr lang="en-US" sz="1247" dirty="0"/>
          </a:p>
        </p:txBody>
      </p:sp>
      <p:pic>
        <p:nvPicPr>
          <p:cNvPr id="17" name="Image 4" descr="preencoded.png">    </p:cNvPr>
          <p:cNvPicPr>
            <a:picLocks noChangeAspect="1"/>
          </p:cNvPicPr>
          <p:nvPr/>
        </p:nvPicPr>
        <p:blipFill>
          <a:blip r:embed="rId5"/>
          <a:stretch>
            <a:fillRect/>
          </a:stretch>
        </p:blipFill>
        <p:spPr>
          <a:xfrm>
            <a:off x="3553182" y="6525935"/>
            <a:ext cx="791885" cy="1267182"/>
          </a:xfrm>
          <a:prstGeom prst="rect">
            <a:avLst/>
          </a:prstGeom>
        </p:spPr>
      </p:pic>
      <p:sp>
        <p:nvSpPr>
          <p:cNvPr id="18" name="Text 11"/>
          <p:cNvSpPr/>
          <p:nvPr/>
        </p:nvSpPr>
        <p:spPr>
          <a:xfrm>
            <a:off x="4582597" y="6684288"/>
            <a:ext cx="1979890" cy="247412"/>
          </a:xfrm>
          <a:prstGeom prst="rect">
            <a:avLst/>
          </a:prstGeom>
          <a:noFill/>
          <a:ln/>
        </p:spPr>
        <p:txBody>
          <a:bodyPr wrap="none" rtlCol="0" anchor="t"/>
          <a:lstStyle/>
          <a:p>
            <a:pPr algn="l" indent="0" marL="0">
              <a:lnSpc>
                <a:spcPts val="1949"/>
              </a:lnSpc>
              <a:buNone/>
            </a:pPr>
            <a:r>
              <a:rPr lang="en-US" sz="1559" b="1" dirty="0">
                <a:solidFill>
                  <a:srgbClr val="FF726D"/>
                </a:solidFill>
                <a:latin typeface="Inconsolata" pitchFamily="34" charset="0"/>
                <a:ea typeface="Inconsolata" pitchFamily="34" charset="-122"/>
                <a:cs typeface="Inconsolata" pitchFamily="34" charset="-120"/>
              </a:rPr>
              <a:t>Feedback</a:t>
            </a:r>
            <a:endParaRPr lang="en-US" sz="1559" dirty="0"/>
          </a:p>
        </p:txBody>
      </p:sp>
      <p:sp>
        <p:nvSpPr>
          <p:cNvPr id="19" name="Text 12"/>
          <p:cNvSpPr/>
          <p:nvPr/>
        </p:nvSpPr>
        <p:spPr>
          <a:xfrm>
            <a:off x="4582597" y="7026712"/>
            <a:ext cx="6494502" cy="475059"/>
          </a:xfrm>
          <a:prstGeom prst="rect">
            <a:avLst/>
          </a:prstGeom>
          <a:noFill/>
          <a:ln/>
        </p:spPr>
        <p:txBody>
          <a:bodyPr wrap="square" rtlCol="0" anchor="t"/>
          <a:lstStyle/>
          <a:p>
            <a:pPr algn="l" indent="0" marL="0">
              <a:lnSpc>
                <a:spcPts val="1871"/>
              </a:lnSpc>
              <a:buNone/>
            </a:pPr>
            <a:r>
              <a:rPr lang="en-US" sz="1247" dirty="0">
                <a:solidFill>
                  <a:srgbClr val="DAD1E6"/>
                </a:solidFill>
                <a:latin typeface="Fira Sans" pitchFamily="34" charset="0"/>
                <a:ea typeface="Fira Sans" pitchFamily="34" charset="-122"/>
                <a:cs typeface="Fira Sans" pitchFamily="34" charset="-120"/>
              </a:rPr>
              <a:t>Customers can provide feedback on their experiences, which is accessible to the relevant staff (admins, trainers, dietitians) for continuous improvement of the gym's services.</a:t>
            </a:r>
            <a:endParaRPr lang="en-US" sz="1247" dirty="0"/>
          </a:p>
        </p:txBody>
      </p:sp>
      <p:pic>
        <p:nvPicPr>
          <p:cNvPr id="20" name="Image 5" descr="preencoded.png">
            <a:hlinkClick r:id="rId7" tooltip=""/>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1605558"/>
            <a:ext cx="5554980" cy="694373"/>
          </a:xfrm>
          <a:prstGeom prst="rect">
            <a:avLst/>
          </a:prstGeom>
          <a:noFill/>
          <a:ln/>
        </p:spPr>
        <p:txBody>
          <a:bodyPr wrap="none" rtlCol="0" anchor="t"/>
          <a:lstStyle/>
          <a:p>
            <a:pPr indent="0" marL="0">
              <a:lnSpc>
                <a:spcPts val="5468"/>
              </a:lnSpc>
              <a:buNone/>
            </a:pPr>
            <a:r>
              <a:rPr lang="en-US" sz="4374" b="1" dirty="0">
                <a:solidFill>
                  <a:srgbClr val="FF726D"/>
                </a:solidFill>
                <a:latin typeface="Inconsolata" pitchFamily="34" charset="0"/>
                <a:ea typeface="Inconsolata" pitchFamily="34" charset="-122"/>
                <a:cs typeface="Inconsolata" pitchFamily="34" charset="-120"/>
              </a:rPr>
              <a:t>Conclusion</a:t>
            </a:r>
            <a:endParaRPr lang="en-US" sz="4374" dirty="0"/>
          </a:p>
        </p:txBody>
      </p:sp>
      <p:sp>
        <p:nvSpPr>
          <p:cNvPr id="5" name="Text 3"/>
          <p:cNvSpPr/>
          <p:nvPr/>
        </p:nvSpPr>
        <p:spPr>
          <a:xfrm>
            <a:off x="2037993" y="2855357"/>
            <a:ext cx="277749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Summary</a:t>
            </a:r>
            <a:endParaRPr lang="en-US" sz="2187" dirty="0"/>
          </a:p>
        </p:txBody>
      </p:sp>
      <p:sp>
        <p:nvSpPr>
          <p:cNvPr id="6" name="Text 4"/>
          <p:cNvSpPr/>
          <p:nvPr/>
        </p:nvSpPr>
        <p:spPr>
          <a:xfrm>
            <a:off x="2037993" y="3424714"/>
            <a:ext cx="3156347" cy="2666048"/>
          </a:xfrm>
          <a:prstGeom prst="rect">
            <a:avLst/>
          </a:prstGeom>
          <a:noFill/>
          <a:ln/>
        </p:spPr>
        <p:txBody>
          <a:bodyPr wrap="square" rtlCol="0" anchor="t"/>
          <a:lstStyle/>
          <a:p>
            <a:pPr indent="0" marL="0">
              <a:lnSpc>
                <a:spcPts val="2624"/>
              </a:lnSpc>
              <a:buNone/>
            </a:pPr>
            <a:r>
              <a:rPr lang="en-US" sz="1750" dirty="0">
                <a:solidFill>
                  <a:srgbClr val="DAD1E6"/>
                </a:solidFill>
                <a:latin typeface="Fira Sans" pitchFamily="34" charset="0"/>
                <a:ea typeface="Fira Sans" pitchFamily="34" charset="-122"/>
                <a:cs typeface="Fira Sans" pitchFamily="34" charset="-120"/>
              </a:rPr>
              <a:t>The Gym Management System has been developed to effectively integrate various functionalities, streamlining gym operations and enhancing the overall user experience for administrators, trainers, dietitians, and customers.</a:t>
            </a:r>
            <a:endParaRPr lang="en-US" sz="1750" dirty="0"/>
          </a:p>
        </p:txBody>
      </p:sp>
      <p:sp>
        <p:nvSpPr>
          <p:cNvPr id="7" name="Text 5"/>
          <p:cNvSpPr/>
          <p:nvPr/>
        </p:nvSpPr>
        <p:spPr>
          <a:xfrm>
            <a:off x="5743932" y="2855357"/>
            <a:ext cx="277749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Benefits</a:t>
            </a:r>
            <a:endParaRPr lang="en-US" sz="2187" dirty="0"/>
          </a:p>
        </p:txBody>
      </p:sp>
      <p:sp>
        <p:nvSpPr>
          <p:cNvPr id="8" name="Text 6"/>
          <p:cNvSpPr/>
          <p:nvPr/>
        </p:nvSpPr>
        <p:spPr>
          <a:xfrm>
            <a:off x="5743932" y="3424714"/>
            <a:ext cx="3156347" cy="2999303"/>
          </a:xfrm>
          <a:prstGeom prst="rect">
            <a:avLst/>
          </a:prstGeom>
          <a:noFill/>
          <a:ln/>
        </p:spPr>
        <p:txBody>
          <a:bodyPr wrap="square" rtlCol="0" anchor="t"/>
          <a:lstStyle/>
          <a:p>
            <a:pPr indent="0" marL="0">
              <a:lnSpc>
                <a:spcPts val="2624"/>
              </a:lnSpc>
              <a:buNone/>
            </a:pPr>
            <a:r>
              <a:rPr lang="en-US" sz="1750" dirty="0">
                <a:solidFill>
                  <a:srgbClr val="DAD1E6"/>
                </a:solidFill>
                <a:latin typeface="Fira Sans" pitchFamily="34" charset="0"/>
                <a:ea typeface="Fira Sans" pitchFamily="34" charset="-122"/>
                <a:cs typeface="Fira Sans" pitchFamily="34" charset="-120"/>
              </a:rPr>
              <a:t>The system offers improved operational efficiency, personalized fitness and nutrition plans, seamless class scheduling, and a comprehensive feedback mechanism, all of which contribute to a superior user experience for gym members.</a:t>
            </a:r>
            <a:endParaRPr lang="en-US" sz="1750" dirty="0"/>
          </a:p>
        </p:txBody>
      </p:sp>
      <p:sp>
        <p:nvSpPr>
          <p:cNvPr id="9" name="Text 7"/>
          <p:cNvSpPr/>
          <p:nvPr/>
        </p:nvSpPr>
        <p:spPr>
          <a:xfrm>
            <a:off x="9449872" y="2855357"/>
            <a:ext cx="2777490" cy="347186"/>
          </a:xfrm>
          <a:prstGeom prst="rect">
            <a:avLst/>
          </a:prstGeom>
          <a:noFill/>
          <a:ln/>
        </p:spPr>
        <p:txBody>
          <a:bodyPr wrap="none" rtlCol="0" anchor="t"/>
          <a:lstStyle/>
          <a:p>
            <a:pPr indent="0" marL="0">
              <a:lnSpc>
                <a:spcPts val="2734"/>
              </a:lnSpc>
              <a:buNone/>
            </a:pPr>
            <a:r>
              <a:rPr lang="en-US" sz="2187" b="1" dirty="0">
                <a:solidFill>
                  <a:srgbClr val="FF726D"/>
                </a:solidFill>
                <a:latin typeface="Inconsolata" pitchFamily="34" charset="0"/>
                <a:ea typeface="Inconsolata" pitchFamily="34" charset="-122"/>
                <a:cs typeface="Inconsolata" pitchFamily="34" charset="-120"/>
              </a:rPr>
              <a:t>Challenges</a:t>
            </a:r>
            <a:endParaRPr lang="en-US" sz="2187" dirty="0"/>
          </a:p>
        </p:txBody>
      </p:sp>
      <p:sp>
        <p:nvSpPr>
          <p:cNvPr id="10" name="Text 8"/>
          <p:cNvSpPr/>
          <p:nvPr/>
        </p:nvSpPr>
        <p:spPr>
          <a:xfrm>
            <a:off x="9449872" y="3424714"/>
            <a:ext cx="3156347" cy="2999303"/>
          </a:xfrm>
          <a:prstGeom prst="rect">
            <a:avLst/>
          </a:prstGeom>
          <a:noFill/>
          <a:ln/>
        </p:spPr>
        <p:txBody>
          <a:bodyPr wrap="square" rtlCol="0" anchor="t"/>
          <a:lstStyle/>
          <a:p>
            <a:pPr indent="0" marL="0">
              <a:lnSpc>
                <a:spcPts val="2624"/>
              </a:lnSpc>
              <a:buNone/>
            </a:pPr>
            <a:r>
              <a:rPr lang="en-US" sz="1750" dirty="0">
                <a:solidFill>
                  <a:srgbClr val="DAD1E6"/>
                </a:solidFill>
                <a:latin typeface="Fira Sans" pitchFamily="34" charset="0"/>
                <a:ea typeface="Fira Sans" pitchFamily="34" charset="-122"/>
                <a:cs typeface="Fira Sans" pitchFamily="34" charset="-120"/>
              </a:rPr>
              <a:t>The development process involved addressing initial technical issues, ensuring secure data hosting, and maintaining a user-friendly interface, all of which were successfully navigated to deliver a robust and reliable solution.</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750451" y="851654"/>
            <a:ext cx="5003602" cy="625435"/>
          </a:xfrm>
          <a:prstGeom prst="rect">
            <a:avLst/>
          </a:prstGeom>
          <a:noFill/>
          <a:ln/>
        </p:spPr>
        <p:txBody>
          <a:bodyPr wrap="none" rtlCol="0" anchor="t"/>
          <a:lstStyle/>
          <a:p>
            <a:pPr indent="0" marL="0">
              <a:lnSpc>
                <a:spcPts val="4925"/>
              </a:lnSpc>
              <a:buNone/>
            </a:pPr>
            <a:r>
              <a:rPr lang="en-US" sz="3940" b="1" dirty="0">
                <a:solidFill>
                  <a:srgbClr val="FF726D"/>
                </a:solidFill>
                <a:latin typeface="Inconsolata" pitchFamily="34" charset="0"/>
                <a:ea typeface="Inconsolata" pitchFamily="34" charset="-122"/>
                <a:cs typeface="Inconsolata" pitchFamily="34" charset="-120"/>
              </a:rPr>
              <a:t>Future Enhancements</a:t>
            </a:r>
            <a:endParaRPr lang="en-US" sz="3940" dirty="0"/>
          </a:p>
        </p:txBody>
      </p:sp>
      <p:sp>
        <p:nvSpPr>
          <p:cNvPr id="6" name="Shape 3"/>
          <p:cNvSpPr/>
          <p:nvPr/>
        </p:nvSpPr>
        <p:spPr>
          <a:xfrm>
            <a:off x="1038106" y="1777246"/>
            <a:ext cx="25003" cy="5600581"/>
          </a:xfrm>
          <a:prstGeom prst="rect">
            <a:avLst/>
          </a:prstGeom>
          <a:solidFill>
            <a:srgbClr val="FF6680"/>
          </a:solidFill>
          <a:ln/>
        </p:spPr>
      </p:sp>
      <p:sp>
        <p:nvSpPr>
          <p:cNvPr id="7" name="Shape 4"/>
          <p:cNvSpPr/>
          <p:nvPr/>
        </p:nvSpPr>
        <p:spPr>
          <a:xfrm>
            <a:off x="1275755" y="2215039"/>
            <a:ext cx="700445" cy="25003"/>
          </a:xfrm>
          <a:prstGeom prst="rect">
            <a:avLst/>
          </a:prstGeom>
          <a:solidFill>
            <a:srgbClr val="FF6680"/>
          </a:solidFill>
          <a:ln/>
        </p:spPr>
      </p:sp>
      <p:sp>
        <p:nvSpPr>
          <p:cNvPr id="8" name="Shape 5"/>
          <p:cNvSpPr/>
          <p:nvPr/>
        </p:nvSpPr>
        <p:spPr>
          <a:xfrm>
            <a:off x="825460" y="2002393"/>
            <a:ext cx="450294" cy="450294"/>
          </a:xfrm>
          <a:prstGeom prst="roundRect">
            <a:avLst>
              <a:gd name="adj" fmla="val 13334"/>
            </a:avLst>
          </a:prstGeom>
          <a:solidFill>
            <a:srgbClr val="382748"/>
          </a:solidFill>
          <a:ln/>
        </p:spPr>
      </p:sp>
      <p:sp>
        <p:nvSpPr>
          <p:cNvPr id="9" name="Text 6"/>
          <p:cNvSpPr/>
          <p:nvPr/>
        </p:nvSpPr>
        <p:spPr>
          <a:xfrm>
            <a:off x="975479" y="2077403"/>
            <a:ext cx="150138" cy="300276"/>
          </a:xfrm>
          <a:prstGeom prst="rect">
            <a:avLst/>
          </a:prstGeom>
          <a:noFill/>
          <a:ln/>
        </p:spPr>
        <p:txBody>
          <a:bodyPr wrap="none" rtlCol="0" anchor="t"/>
          <a:lstStyle/>
          <a:p>
            <a:pPr algn="ctr" indent="0" marL="0">
              <a:lnSpc>
                <a:spcPts val="2364"/>
              </a:lnSpc>
              <a:buNone/>
            </a:pPr>
            <a:r>
              <a:rPr lang="en-US" sz="2364" b="1" dirty="0">
                <a:solidFill>
                  <a:srgbClr val="FF726D"/>
                </a:solidFill>
                <a:latin typeface="Inconsolata" pitchFamily="34" charset="0"/>
                <a:ea typeface="Inconsolata" pitchFamily="34" charset="-122"/>
                <a:cs typeface="Inconsolata" pitchFamily="34" charset="-120"/>
              </a:rPr>
              <a:t>1</a:t>
            </a:r>
            <a:endParaRPr lang="en-US" sz="2364" dirty="0"/>
          </a:p>
        </p:txBody>
      </p:sp>
      <p:sp>
        <p:nvSpPr>
          <p:cNvPr id="10" name="Text 7"/>
          <p:cNvSpPr/>
          <p:nvPr/>
        </p:nvSpPr>
        <p:spPr>
          <a:xfrm>
            <a:off x="2151340" y="1977390"/>
            <a:ext cx="2751653" cy="312658"/>
          </a:xfrm>
          <a:prstGeom prst="rect">
            <a:avLst/>
          </a:prstGeom>
          <a:noFill/>
          <a:ln/>
        </p:spPr>
        <p:txBody>
          <a:bodyPr wrap="none" rtlCol="0" anchor="t"/>
          <a:lstStyle/>
          <a:p>
            <a:pPr algn="l" indent="0" marL="0">
              <a:lnSpc>
                <a:spcPts val="2462"/>
              </a:lnSpc>
              <a:buNone/>
            </a:pPr>
            <a:r>
              <a:rPr lang="en-US" sz="1970" b="1" dirty="0">
                <a:solidFill>
                  <a:srgbClr val="FF726D"/>
                </a:solidFill>
                <a:latin typeface="Inconsolata" pitchFamily="34" charset="0"/>
                <a:ea typeface="Inconsolata" pitchFamily="34" charset="-122"/>
                <a:cs typeface="Inconsolata" pitchFamily="34" charset="-120"/>
              </a:rPr>
              <a:t>Mobile App Integration</a:t>
            </a:r>
            <a:endParaRPr lang="en-US" sz="1970" dirty="0"/>
          </a:p>
        </p:txBody>
      </p:sp>
      <p:sp>
        <p:nvSpPr>
          <p:cNvPr id="11" name="Text 8"/>
          <p:cNvSpPr/>
          <p:nvPr/>
        </p:nvSpPr>
        <p:spPr>
          <a:xfrm>
            <a:off x="2151340" y="2410063"/>
            <a:ext cx="8071009" cy="900470"/>
          </a:xfrm>
          <a:prstGeom prst="rect">
            <a:avLst/>
          </a:prstGeom>
          <a:noFill/>
          <a:ln/>
        </p:spPr>
        <p:txBody>
          <a:bodyPr wrap="square" rtlCol="0" anchor="t"/>
          <a:lstStyle/>
          <a:p>
            <a:pPr algn="l" indent="0" marL="0">
              <a:lnSpc>
                <a:spcPts val="2364"/>
              </a:lnSpc>
              <a:buNone/>
            </a:pPr>
            <a:r>
              <a:rPr lang="en-US" sz="1576" dirty="0">
                <a:solidFill>
                  <a:srgbClr val="DAD1E6"/>
                </a:solidFill>
                <a:latin typeface="Fira Sans" pitchFamily="34" charset="0"/>
                <a:ea typeface="Fira Sans" pitchFamily="34" charset="-122"/>
                <a:cs typeface="Fira Sans" pitchFamily="34" charset="-120"/>
              </a:rPr>
              <a:t>Expanding the system's accessibility through a dedicated mobile application will allow gym members to access their personalized plans, schedules, and feedback mechanisms on-the-go, further enhancing the user experience.</a:t>
            </a:r>
            <a:endParaRPr lang="en-US" sz="1576" dirty="0"/>
          </a:p>
        </p:txBody>
      </p:sp>
      <p:sp>
        <p:nvSpPr>
          <p:cNvPr id="12" name="Shape 9"/>
          <p:cNvSpPr/>
          <p:nvPr/>
        </p:nvSpPr>
        <p:spPr>
          <a:xfrm>
            <a:off x="1275755" y="4148614"/>
            <a:ext cx="700445" cy="25003"/>
          </a:xfrm>
          <a:prstGeom prst="rect">
            <a:avLst/>
          </a:prstGeom>
          <a:solidFill>
            <a:srgbClr val="FF6680"/>
          </a:solidFill>
          <a:ln/>
        </p:spPr>
      </p:sp>
      <p:sp>
        <p:nvSpPr>
          <p:cNvPr id="13" name="Shape 10"/>
          <p:cNvSpPr/>
          <p:nvPr/>
        </p:nvSpPr>
        <p:spPr>
          <a:xfrm>
            <a:off x="825460" y="3935968"/>
            <a:ext cx="450294" cy="450294"/>
          </a:xfrm>
          <a:prstGeom prst="roundRect">
            <a:avLst>
              <a:gd name="adj" fmla="val 13334"/>
            </a:avLst>
          </a:prstGeom>
          <a:solidFill>
            <a:srgbClr val="382748"/>
          </a:solidFill>
          <a:ln/>
        </p:spPr>
      </p:sp>
      <p:sp>
        <p:nvSpPr>
          <p:cNvPr id="14" name="Text 11"/>
          <p:cNvSpPr/>
          <p:nvPr/>
        </p:nvSpPr>
        <p:spPr>
          <a:xfrm>
            <a:off x="975479" y="4010977"/>
            <a:ext cx="150138" cy="300276"/>
          </a:xfrm>
          <a:prstGeom prst="rect">
            <a:avLst/>
          </a:prstGeom>
          <a:noFill/>
          <a:ln/>
        </p:spPr>
        <p:txBody>
          <a:bodyPr wrap="none" rtlCol="0" anchor="t"/>
          <a:lstStyle/>
          <a:p>
            <a:pPr algn="ctr" indent="0" marL="0">
              <a:lnSpc>
                <a:spcPts val="2364"/>
              </a:lnSpc>
              <a:buNone/>
            </a:pPr>
            <a:r>
              <a:rPr lang="en-US" sz="2364" b="1" dirty="0">
                <a:solidFill>
                  <a:srgbClr val="FF726D"/>
                </a:solidFill>
                <a:latin typeface="Inconsolata" pitchFamily="34" charset="0"/>
                <a:ea typeface="Inconsolata" pitchFamily="34" charset="-122"/>
                <a:cs typeface="Inconsolata" pitchFamily="34" charset="-120"/>
              </a:rPr>
              <a:t>2</a:t>
            </a:r>
            <a:endParaRPr lang="en-US" sz="2364" dirty="0"/>
          </a:p>
        </p:txBody>
      </p:sp>
      <p:sp>
        <p:nvSpPr>
          <p:cNvPr id="15" name="Text 12"/>
          <p:cNvSpPr/>
          <p:nvPr/>
        </p:nvSpPr>
        <p:spPr>
          <a:xfrm>
            <a:off x="2151340" y="3910965"/>
            <a:ext cx="2501741" cy="312658"/>
          </a:xfrm>
          <a:prstGeom prst="rect">
            <a:avLst/>
          </a:prstGeom>
          <a:noFill/>
          <a:ln/>
        </p:spPr>
        <p:txBody>
          <a:bodyPr wrap="none" rtlCol="0" anchor="t"/>
          <a:lstStyle/>
          <a:p>
            <a:pPr algn="l" indent="0" marL="0">
              <a:lnSpc>
                <a:spcPts val="2462"/>
              </a:lnSpc>
              <a:buNone/>
            </a:pPr>
            <a:r>
              <a:rPr lang="en-US" sz="1970" b="1" dirty="0">
                <a:solidFill>
                  <a:srgbClr val="FF726D"/>
                </a:solidFill>
                <a:latin typeface="Inconsolata" pitchFamily="34" charset="0"/>
                <a:ea typeface="Inconsolata" pitchFamily="34" charset="-122"/>
                <a:cs typeface="Inconsolata" pitchFamily="34" charset="-120"/>
              </a:rPr>
              <a:t>Advanced Analytics</a:t>
            </a:r>
            <a:endParaRPr lang="en-US" sz="1970" dirty="0"/>
          </a:p>
        </p:txBody>
      </p:sp>
      <p:sp>
        <p:nvSpPr>
          <p:cNvPr id="16" name="Text 13"/>
          <p:cNvSpPr/>
          <p:nvPr/>
        </p:nvSpPr>
        <p:spPr>
          <a:xfrm>
            <a:off x="2151340" y="4343638"/>
            <a:ext cx="8071009" cy="900470"/>
          </a:xfrm>
          <a:prstGeom prst="rect">
            <a:avLst/>
          </a:prstGeom>
          <a:noFill/>
          <a:ln/>
        </p:spPr>
        <p:txBody>
          <a:bodyPr wrap="square" rtlCol="0" anchor="t"/>
          <a:lstStyle/>
          <a:p>
            <a:pPr algn="l" indent="0" marL="0">
              <a:lnSpc>
                <a:spcPts val="2364"/>
              </a:lnSpc>
              <a:buNone/>
            </a:pPr>
            <a:r>
              <a:rPr lang="en-US" sz="1576" dirty="0">
                <a:solidFill>
                  <a:srgbClr val="DAD1E6"/>
                </a:solidFill>
                <a:latin typeface="Fira Sans" pitchFamily="34" charset="0"/>
                <a:ea typeface="Fira Sans" pitchFamily="34" charset="-122"/>
                <a:cs typeface="Fira Sans" pitchFamily="34" charset="-120"/>
              </a:rPr>
              <a:t>Incorporating advanced analytics capabilities will provide gym administrators, trainers, and dietitians with deeper insights into user performance, preferences, and trends, enabling them to make data-driven decisions and offer more personalized services.</a:t>
            </a:r>
            <a:endParaRPr lang="en-US" sz="1576" dirty="0"/>
          </a:p>
        </p:txBody>
      </p:sp>
      <p:sp>
        <p:nvSpPr>
          <p:cNvPr id="17" name="Shape 14"/>
          <p:cNvSpPr/>
          <p:nvPr/>
        </p:nvSpPr>
        <p:spPr>
          <a:xfrm>
            <a:off x="1275755" y="6082189"/>
            <a:ext cx="700445" cy="25003"/>
          </a:xfrm>
          <a:prstGeom prst="rect">
            <a:avLst/>
          </a:prstGeom>
          <a:solidFill>
            <a:srgbClr val="FF6680"/>
          </a:solidFill>
          <a:ln/>
        </p:spPr>
      </p:sp>
      <p:sp>
        <p:nvSpPr>
          <p:cNvPr id="18" name="Shape 15"/>
          <p:cNvSpPr/>
          <p:nvPr/>
        </p:nvSpPr>
        <p:spPr>
          <a:xfrm>
            <a:off x="825460" y="5869543"/>
            <a:ext cx="450294" cy="450294"/>
          </a:xfrm>
          <a:prstGeom prst="roundRect">
            <a:avLst>
              <a:gd name="adj" fmla="val 13334"/>
            </a:avLst>
          </a:prstGeom>
          <a:solidFill>
            <a:srgbClr val="382748"/>
          </a:solidFill>
          <a:ln/>
        </p:spPr>
      </p:sp>
      <p:sp>
        <p:nvSpPr>
          <p:cNvPr id="19" name="Text 16"/>
          <p:cNvSpPr/>
          <p:nvPr/>
        </p:nvSpPr>
        <p:spPr>
          <a:xfrm>
            <a:off x="975479" y="5944553"/>
            <a:ext cx="150138" cy="300276"/>
          </a:xfrm>
          <a:prstGeom prst="rect">
            <a:avLst/>
          </a:prstGeom>
          <a:noFill/>
          <a:ln/>
        </p:spPr>
        <p:txBody>
          <a:bodyPr wrap="none" rtlCol="0" anchor="t"/>
          <a:lstStyle/>
          <a:p>
            <a:pPr algn="ctr" indent="0" marL="0">
              <a:lnSpc>
                <a:spcPts val="2364"/>
              </a:lnSpc>
              <a:buNone/>
            </a:pPr>
            <a:r>
              <a:rPr lang="en-US" sz="2364" b="1" dirty="0">
                <a:solidFill>
                  <a:srgbClr val="FF726D"/>
                </a:solidFill>
                <a:latin typeface="Inconsolata" pitchFamily="34" charset="0"/>
                <a:ea typeface="Inconsolata" pitchFamily="34" charset="-122"/>
                <a:cs typeface="Inconsolata" pitchFamily="34" charset="-120"/>
              </a:rPr>
              <a:t>3</a:t>
            </a:r>
            <a:endParaRPr lang="en-US" sz="2364" dirty="0"/>
          </a:p>
        </p:txBody>
      </p:sp>
      <p:sp>
        <p:nvSpPr>
          <p:cNvPr id="20" name="Text 17"/>
          <p:cNvSpPr/>
          <p:nvPr/>
        </p:nvSpPr>
        <p:spPr>
          <a:xfrm>
            <a:off x="2151340" y="5844540"/>
            <a:ext cx="2876788" cy="312658"/>
          </a:xfrm>
          <a:prstGeom prst="rect">
            <a:avLst/>
          </a:prstGeom>
          <a:noFill/>
          <a:ln/>
        </p:spPr>
        <p:txBody>
          <a:bodyPr wrap="none" rtlCol="0" anchor="t"/>
          <a:lstStyle/>
          <a:p>
            <a:pPr algn="l" indent="0" marL="0">
              <a:lnSpc>
                <a:spcPts val="2462"/>
              </a:lnSpc>
              <a:buNone/>
            </a:pPr>
            <a:r>
              <a:rPr lang="en-US" sz="1970" b="1" dirty="0">
                <a:solidFill>
                  <a:srgbClr val="FF726D"/>
                </a:solidFill>
                <a:latin typeface="Inconsolata" pitchFamily="34" charset="0"/>
                <a:ea typeface="Inconsolata" pitchFamily="34" charset="-122"/>
                <a:cs typeface="Inconsolata" pitchFamily="34" charset="-120"/>
              </a:rPr>
              <a:t>AI and Machine Learning</a:t>
            </a:r>
            <a:endParaRPr lang="en-US" sz="1970" dirty="0"/>
          </a:p>
        </p:txBody>
      </p:sp>
      <p:sp>
        <p:nvSpPr>
          <p:cNvPr id="21" name="Text 18"/>
          <p:cNvSpPr/>
          <p:nvPr/>
        </p:nvSpPr>
        <p:spPr>
          <a:xfrm>
            <a:off x="2151340" y="6277213"/>
            <a:ext cx="8071009" cy="900470"/>
          </a:xfrm>
          <a:prstGeom prst="rect">
            <a:avLst/>
          </a:prstGeom>
          <a:noFill/>
          <a:ln/>
        </p:spPr>
        <p:txBody>
          <a:bodyPr wrap="square" rtlCol="0" anchor="t"/>
          <a:lstStyle/>
          <a:p>
            <a:pPr algn="l" indent="0" marL="0">
              <a:lnSpc>
                <a:spcPts val="2364"/>
              </a:lnSpc>
              <a:buNone/>
            </a:pPr>
            <a:r>
              <a:rPr lang="en-US" sz="1576" dirty="0">
                <a:solidFill>
                  <a:srgbClr val="DAD1E6"/>
                </a:solidFill>
                <a:latin typeface="Fira Sans" pitchFamily="34" charset="0"/>
                <a:ea typeface="Fira Sans" pitchFamily="34" charset="-122"/>
                <a:cs typeface="Fira Sans" pitchFamily="34" charset="-120"/>
              </a:rPr>
              <a:t>Leveraging AI and machine learning technologies will enable the system to offer personalized workout and meal plan recommendations based on user data, further tailoring the gym experience to individual needs and preferences.</a:t>
            </a:r>
            <a:endParaRPr lang="en-US" sz="1576"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2024-06-19T18:25:41Z</dcterms:created>
  <dcterms:modified xsi:type="dcterms:W3CDTF">2024-06-19T18:25:41Z</dcterms:modified>
</cp:coreProperties>
</file>