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87" r:id="rId2"/>
    <p:sldId id="292" r:id="rId3"/>
    <p:sldId id="293" r:id="rId4"/>
    <p:sldId id="289" r:id="rId5"/>
    <p:sldId id="302" r:id="rId6"/>
    <p:sldId id="354" r:id="rId7"/>
    <p:sldId id="355" r:id="rId8"/>
    <p:sldId id="356" r:id="rId9"/>
    <p:sldId id="357" r:id="rId10"/>
    <p:sldId id="358" r:id="rId11"/>
    <p:sldId id="304" r:id="rId12"/>
    <p:sldId id="310" r:id="rId13"/>
    <p:sldId id="359" r:id="rId14"/>
    <p:sldId id="353" r:id="rId15"/>
    <p:sldId id="360"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DFF"/>
    <a:srgbClr val="F7A5A3"/>
    <a:srgbClr val="FF5050"/>
    <a:srgbClr val="75B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C0164-0D65-E98C-E6E1-B11A789AF8F3}" v="560" dt="2019-09-26T16:03:38.313"/>
  </p1510:revLst>
</p1510:revInfo>
</file>

<file path=ppt/tableStyles.xml><?xml version="1.0" encoding="utf-8"?>
<a:tblStyleLst xmlns:a="http://schemas.openxmlformats.org/drawingml/2006/main" def="{5C22544A-7EE6-4342-B048-85BDC9FD1C3A}">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Stile con tema 1 - Color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D30095-B308-4B79-9522-D2729A85A3EF}" type="doc">
      <dgm:prSet loTypeId="urn:microsoft.com/office/officeart/2005/8/layout/chevron1" loCatId="process" qsTypeId="urn:microsoft.com/office/officeart/2005/8/quickstyle/simple3" qsCatId="simple" csTypeId="urn:microsoft.com/office/officeart/2005/8/colors/accent5_2" csCatId="accent5" phldr="1"/>
      <dgm:spPr/>
    </dgm:pt>
    <dgm:pt modelId="{B12B3C2A-9FDD-4DB7-B2B9-D1C5C2732336}">
      <dgm:prSet phldrT="[Testo]"/>
      <dgm:spPr/>
      <dgm:t>
        <a:bodyPr/>
        <a:lstStyle/>
        <a:p>
          <a:pPr rtl="0"/>
          <a:r>
            <a:rPr lang="it-IT" dirty="0">
              <a:latin typeface="Calibri Light" panose="020F0302020204030204"/>
            </a:rPr>
            <a:t>Two </a:t>
          </a:r>
          <a:r>
            <a:rPr lang="it-IT" dirty="0" err="1">
              <a:latin typeface="Calibri Light" panose="020F0302020204030204"/>
            </a:rPr>
            <a:t>sequence</a:t>
          </a:r>
          <a:r>
            <a:rPr lang="it-IT" dirty="0">
              <a:latin typeface="Calibri Light" panose="020F0302020204030204"/>
            </a:rPr>
            <a:t> features f and fd </a:t>
          </a:r>
        </a:p>
      </dgm:t>
    </dgm:pt>
    <dgm:pt modelId="{544F9336-5E51-43F1-A7CA-8A68602C7456}" type="parTrans" cxnId="{852F6027-70AB-4305-B6F3-266ADBB38690}">
      <dgm:prSet/>
      <dgm:spPr/>
      <dgm:t>
        <a:bodyPr/>
        <a:lstStyle/>
        <a:p>
          <a:endParaRPr lang="it-IT"/>
        </a:p>
      </dgm:t>
    </dgm:pt>
    <dgm:pt modelId="{A8A89E34-9334-4D44-9F8B-1AE757151AD0}" type="sibTrans" cxnId="{852F6027-70AB-4305-B6F3-266ADBB38690}">
      <dgm:prSet/>
      <dgm:spPr/>
      <dgm:t>
        <a:bodyPr/>
        <a:lstStyle/>
        <a:p>
          <a:endParaRPr lang="it-IT"/>
        </a:p>
      </dgm:t>
    </dgm:pt>
    <dgm:pt modelId="{B61AEB1B-69F5-4F21-874F-282EBC98A06B}">
      <dgm:prSet phldr="0"/>
      <dgm:spPr/>
      <dgm:t>
        <a:bodyPr/>
        <a:lstStyle/>
        <a:p>
          <a:pPr rtl="0"/>
          <a:r>
            <a:rPr lang="it-IT" dirty="0">
              <a:latin typeface="Calibri Light" panose="020F0302020204030204"/>
            </a:rPr>
            <a:t> RGB</a:t>
          </a:r>
          <a:r>
            <a:rPr lang="it-IT" dirty="0">
              <a:solidFill>
                <a:srgbClr val="010000"/>
              </a:solidFill>
              <a:latin typeface="Calibri Light"/>
            </a:rPr>
            <a:t> and Depth </a:t>
          </a:r>
          <a:r>
            <a:rPr lang="it-IT" b="0" i="0" u="none" strike="noStrike" cap="none" baseline="0" noProof="0" dirty="0">
              <a:solidFill>
                <a:srgbClr val="010000"/>
              </a:solidFill>
              <a:latin typeface="Calibri Light"/>
              <a:cs typeface="Calibri Light"/>
            </a:rPr>
            <a:t>pair</a:t>
          </a:r>
        </a:p>
      </dgm:t>
    </dgm:pt>
    <dgm:pt modelId="{7C45DE11-4D1D-47C4-A06D-FF54ED208220}" type="parTrans" cxnId="{E25781C6-7F36-417E-A996-D20993377193}">
      <dgm:prSet/>
      <dgm:spPr/>
    </dgm:pt>
    <dgm:pt modelId="{7BEBFE2E-D43F-4A0A-B547-61919DF16048}" type="sibTrans" cxnId="{E25781C6-7F36-417E-A996-D20993377193}">
      <dgm:prSet/>
      <dgm:spPr/>
    </dgm:pt>
    <dgm:pt modelId="{E61470C5-3CCD-4CBD-88C3-A374988729B2}">
      <dgm:prSet phldr="0"/>
      <dgm:spPr/>
      <dgm:t>
        <a:bodyPr/>
        <a:lstStyle/>
        <a:p>
          <a:pPr rtl="0"/>
          <a:r>
            <a:rPr lang="it-IT" dirty="0">
              <a:latin typeface="Calibri Light" panose="020F0302020204030204"/>
            </a:rPr>
            <a:t>Depth to RGB conversion</a:t>
          </a:r>
        </a:p>
      </dgm:t>
    </dgm:pt>
    <dgm:pt modelId="{E816BB59-6EC4-411F-A791-DB96BC3DD1AE}" type="parTrans" cxnId="{9EC6F7B0-83E6-4CBD-A12D-64E9217ED997}">
      <dgm:prSet/>
      <dgm:spPr/>
    </dgm:pt>
    <dgm:pt modelId="{F6861452-F2A0-456B-BF57-1A1AEFBE1DFF}" type="sibTrans" cxnId="{9EC6F7B0-83E6-4CBD-A12D-64E9217ED997}">
      <dgm:prSet/>
      <dgm:spPr/>
    </dgm:pt>
    <dgm:pt modelId="{F6BE2CA1-DC29-481D-9C8A-EDAB4E24097D}">
      <dgm:prSet phldr="0"/>
      <dgm:spPr/>
      <dgm:t>
        <a:bodyPr/>
        <a:lstStyle/>
        <a:p>
          <a:pPr rtl="0"/>
          <a:r>
            <a:rPr lang="it-IT" dirty="0" err="1">
              <a:latin typeface="Calibri Light" panose="020F0302020204030204"/>
            </a:rPr>
            <a:t>Bilinear</a:t>
          </a:r>
          <a:r>
            <a:rPr lang="it-IT" dirty="0">
              <a:latin typeface="Calibri Light" panose="020F0302020204030204"/>
            </a:rPr>
            <a:t> transformation</a:t>
          </a:r>
        </a:p>
      </dgm:t>
    </dgm:pt>
    <dgm:pt modelId="{AD53FFFE-466C-4907-B6BE-AE35B14C5A15}" type="parTrans" cxnId="{D67EA848-ECE3-4E51-8DBC-3C2AFCA91CA6}">
      <dgm:prSet/>
      <dgm:spPr/>
    </dgm:pt>
    <dgm:pt modelId="{C1CDF6E1-3739-4962-A426-B4B5EE3C3C79}" type="sibTrans" cxnId="{D67EA848-ECE3-4E51-8DBC-3C2AFCA91CA6}">
      <dgm:prSet/>
      <dgm:spPr/>
    </dgm:pt>
    <dgm:pt modelId="{749F3159-4D53-4FF6-A058-3BAA32358DEB}" type="pres">
      <dgm:prSet presAssocID="{F7D30095-B308-4B79-9522-D2729A85A3EF}" presName="Name0" presStyleCnt="0">
        <dgm:presLayoutVars>
          <dgm:dir/>
          <dgm:animLvl val="lvl"/>
          <dgm:resizeHandles val="exact"/>
        </dgm:presLayoutVars>
      </dgm:prSet>
      <dgm:spPr/>
    </dgm:pt>
    <dgm:pt modelId="{E3EDF76C-2C17-4261-8C85-E32C41CA2787}" type="pres">
      <dgm:prSet presAssocID="{B61AEB1B-69F5-4F21-874F-282EBC98A06B}" presName="parTxOnly" presStyleLbl="node1" presStyleIdx="0" presStyleCnt="4">
        <dgm:presLayoutVars>
          <dgm:chMax val="0"/>
          <dgm:chPref val="0"/>
          <dgm:bulletEnabled val="1"/>
        </dgm:presLayoutVars>
      </dgm:prSet>
      <dgm:spPr/>
    </dgm:pt>
    <dgm:pt modelId="{337EAC93-CCDD-483F-A3EB-D4EAA4C118D3}" type="pres">
      <dgm:prSet presAssocID="{7BEBFE2E-D43F-4A0A-B547-61919DF16048}" presName="parTxOnlySpace" presStyleCnt="0"/>
      <dgm:spPr/>
    </dgm:pt>
    <dgm:pt modelId="{D70A5DAA-3406-4A7B-9A82-8E8948D5630D}" type="pres">
      <dgm:prSet presAssocID="{E61470C5-3CCD-4CBD-88C3-A374988729B2}" presName="parTxOnly" presStyleLbl="node1" presStyleIdx="1" presStyleCnt="4">
        <dgm:presLayoutVars>
          <dgm:chMax val="0"/>
          <dgm:chPref val="0"/>
          <dgm:bulletEnabled val="1"/>
        </dgm:presLayoutVars>
      </dgm:prSet>
      <dgm:spPr/>
    </dgm:pt>
    <dgm:pt modelId="{4F656063-0B4F-4C6B-BE65-413752A23CC5}" type="pres">
      <dgm:prSet presAssocID="{F6861452-F2A0-456B-BF57-1A1AEFBE1DFF}" presName="parTxOnlySpace" presStyleCnt="0"/>
      <dgm:spPr/>
    </dgm:pt>
    <dgm:pt modelId="{9E3E7DEE-D725-4F48-AFAD-3214C45C2D7D}" type="pres">
      <dgm:prSet presAssocID="{B12B3C2A-9FDD-4DB7-B2B9-D1C5C2732336}" presName="parTxOnly" presStyleLbl="node1" presStyleIdx="2" presStyleCnt="4">
        <dgm:presLayoutVars>
          <dgm:chMax val="0"/>
          <dgm:chPref val="0"/>
          <dgm:bulletEnabled val="1"/>
        </dgm:presLayoutVars>
      </dgm:prSet>
      <dgm:spPr/>
    </dgm:pt>
    <dgm:pt modelId="{52B8971C-9EB4-43FC-8769-FDD93548D93E}" type="pres">
      <dgm:prSet presAssocID="{A8A89E34-9334-4D44-9F8B-1AE757151AD0}" presName="parTxOnlySpace" presStyleCnt="0"/>
      <dgm:spPr/>
    </dgm:pt>
    <dgm:pt modelId="{84720BC8-B1E7-4D06-BC6E-2A24AA0BCB23}" type="pres">
      <dgm:prSet presAssocID="{F6BE2CA1-DC29-481D-9C8A-EDAB4E24097D}" presName="parTxOnly" presStyleLbl="node1" presStyleIdx="3" presStyleCnt="4">
        <dgm:presLayoutVars>
          <dgm:chMax val="0"/>
          <dgm:chPref val="0"/>
          <dgm:bulletEnabled val="1"/>
        </dgm:presLayoutVars>
      </dgm:prSet>
      <dgm:spPr/>
    </dgm:pt>
  </dgm:ptLst>
  <dgm:cxnLst>
    <dgm:cxn modelId="{852F6027-70AB-4305-B6F3-266ADBB38690}" srcId="{F7D30095-B308-4B79-9522-D2729A85A3EF}" destId="{B12B3C2A-9FDD-4DB7-B2B9-D1C5C2732336}" srcOrd="2" destOrd="0" parTransId="{544F9336-5E51-43F1-A7CA-8A68602C7456}" sibTransId="{A8A89E34-9334-4D44-9F8B-1AE757151AD0}"/>
    <dgm:cxn modelId="{BC0A8A35-8984-4A54-9B32-A56547CA827F}" type="presOf" srcId="{F6BE2CA1-DC29-481D-9C8A-EDAB4E24097D}" destId="{84720BC8-B1E7-4D06-BC6E-2A24AA0BCB23}" srcOrd="0" destOrd="0" presId="urn:microsoft.com/office/officeart/2005/8/layout/chevron1"/>
    <dgm:cxn modelId="{D67EA848-ECE3-4E51-8DBC-3C2AFCA91CA6}" srcId="{F7D30095-B308-4B79-9522-D2729A85A3EF}" destId="{F6BE2CA1-DC29-481D-9C8A-EDAB4E24097D}" srcOrd="3" destOrd="0" parTransId="{AD53FFFE-466C-4907-B6BE-AE35B14C5A15}" sibTransId="{C1CDF6E1-3739-4962-A426-B4B5EE3C3C79}"/>
    <dgm:cxn modelId="{7B93E454-81F2-4828-A0F2-02B14095275A}" type="presOf" srcId="{F7D30095-B308-4B79-9522-D2729A85A3EF}" destId="{749F3159-4D53-4FF6-A058-3BAA32358DEB}" srcOrd="0" destOrd="0" presId="urn:microsoft.com/office/officeart/2005/8/layout/chevron1"/>
    <dgm:cxn modelId="{38210C7E-0EF7-4AAD-8C64-435058E2207C}" type="presOf" srcId="{B12B3C2A-9FDD-4DB7-B2B9-D1C5C2732336}" destId="{9E3E7DEE-D725-4F48-AFAD-3214C45C2D7D}" srcOrd="0" destOrd="0" presId="urn:microsoft.com/office/officeart/2005/8/layout/chevron1"/>
    <dgm:cxn modelId="{6715EA93-6EF8-4745-BFD2-FA112C8AB71B}" type="presOf" srcId="{E61470C5-3CCD-4CBD-88C3-A374988729B2}" destId="{D70A5DAA-3406-4A7B-9A82-8E8948D5630D}" srcOrd="0" destOrd="0" presId="urn:microsoft.com/office/officeart/2005/8/layout/chevron1"/>
    <dgm:cxn modelId="{9EC6F7B0-83E6-4CBD-A12D-64E9217ED997}" srcId="{F7D30095-B308-4B79-9522-D2729A85A3EF}" destId="{E61470C5-3CCD-4CBD-88C3-A374988729B2}" srcOrd="1" destOrd="0" parTransId="{E816BB59-6EC4-411F-A791-DB96BC3DD1AE}" sibTransId="{F6861452-F2A0-456B-BF57-1A1AEFBE1DFF}"/>
    <dgm:cxn modelId="{E25781C6-7F36-417E-A996-D20993377193}" srcId="{F7D30095-B308-4B79-9522-D2729A85A3EF}" destId="{B61AEB1B-69F5-4F21-874F-282EBC98A06B}" srcOrd="0" destOrd="0" parTransId="{7C45DE11-4D1D-47C4-A06D-FF54ED208220}" sibTransId="{7BEBFE2E-D43F-4A0A-B547-61919DF16048}"/>
    <dgm:cxn modelId="{8898ECDA-C1B6-4806-BDEB-05401D2158CE}" type="presOf" srcId="{B61AEB1B-69F5-4F21-874F-282EBC98A06B}" destId="{E3EDF76C-2C17-4261-8C85-E32C41CA2787}" srcOrd="0" destOrd="0" presId="urn:microsoft.com/office/officeart/2005/8/layout/chevron1"/>
    <dgm:cxn modelId="{E2FC9ABA-501E-4288-8AA3-DF1FCB2B7E04}" type="presParOf" srcId="{749F3159-4D53-4FF6-A058-3BAA32358DEB}" destId="{E3EDF76C-2C17-4261-8C85-E32C41CA2787}" srcOrd="0" destOrd="0" presId="urn:microsoft.com/office/officeart/2005/8/layout/chevron1"/>
    <dgm:cxn modelId="{CC64A5D4-C6A9-40F4-8110-79F6EE0AB5BA}" type="presParOf" srcId="{749F3159-4D53-4FF6-A058-3BAA32358DEB}" destId="{337EAC93-CCDD-483F-A3EB-D4EAA4C118D3}" srcOrd="1" destOrd="0" presId="urn:microsoft.com/office/officeart/2005/8/layout/chevron1"/>
    <dgm:cxn modelId="{70EEA9B0-41B8-4CB2-BE25-09031A11D67F}" type="presParOf" srcId="{749F3159-4D53-4FF6-A058-3BAA32358DEB}" destId="{D70A5DAA-3406-4A7B-9A82-8E8948D5630D}" srcOrd="2" destOrd="0" presId="urn:microsoft.com/office/officeart/2005/8/layout/chevron1"/>
    <dgm:cxn modelId="{C6AA7DD8-F1DB-4F56-ADC8-DDDAD000D273}" type="presParOf" srcId="{749F3159-4D53-4FF6-A058-3BAA32358DEB}" destId="{4F656063-0B4F-4C6B-BE65-413752A23CC5}" srcOrd="3" destOrd="0" presId="urn:microsoft.com/office/officeart/2005/8/layout/chevron1"/>
    <dgm:cxn modelId="{90E76264-AB9B-4F3A-869C-8109C4A246F5}" type="presParOf" srcId="{749F3159-4D53-4FF6-A058-3BAA32358DEB}" destId="{9E3E7DEE-D725-4F48-AFAD-3214C45C2D7D}" srcOrd="4" destOrd="0" presId="urn:microsoft.com/office/officeart/2005/8/layout/chevron1"/>
    <dgm:cxn modelId="{2E253A00-C4CC-47EE-AC39-424D10C21F73}" type="presParOf" srcId="{749F3159-4D53-4FF6-A058-3BAA32358DEB}" destId="{52B8971C-9EB4-43FC-8769-FDD93548D93E}" srcOrd="5" destOrd="0" presId="urn:microsoft.com/office/officeart/2005/8/layout/chevron1"/>
    <dgm:cxn modelId="{C7ED2B15-B5B7-4CF7-9DDE-667B0FBB5FC8}" type="presParOf" srcId="{749F3159-4D53-4FF6-A058-3BAA32358DEB}" destId="{84720BC8-B1E7-4D06-BC6E-2A24AA0BCB23}"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DF76C-2C17-4261-8C85-E32C41CA2787}">
      <dsp:nvSpPr>
        <dsp:cNvPr id="0" name=""/>
        <dsp:cNvSpPr/>
      </dsp:nvSpPr>
      <dsp:spPr>
        <a:xfrm>
          <a:off x="5087" y="1493980"/>
          <a:ext cx="2961335" cy="1184534"/>
        </a:xfrm>
        <a:prstGeom prst="chevron">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4011" tIns="28004" rIns="28004" bIns="28004" numCol="1" spcCol="1270" anchor="ctr" anchorCtr="0">
          <a:noAutofit/>
        </a:bodyPr>
        <a:lstStyle/>
        <a:p>
          <a:pPr marL="0" lvl="0" indent="0" algn="ctr" defTabSz="933450" rtl="0">
            <a:lnSpc>
              <a:spcPct val="90000"/>
            </a:lnSpc>
            <a:spcBef>
              <a:spcPct val="0"/>
            </a:spcBef>
            <a:spcAft>
              <a:spcPct val="35000"/>
            </a:spcAft>
            <a:buNone/>
          </a:pPr>
          <a:r>
            <a:rPr lang="it-IT" sz="2100" kern="1200" dirty="0">
              <a:latin typeface="Calibri Light" panose="020F0302020204030204"/>
            </a:rPr>
            <a:t> RGB</a:t>
          </a:r>
          <a:r>
            <a:rPr lang="it-IT" sz="2100" kern="1200" dirty="0">
              <a:solidFill>
                <a:srgbClr val="010000"/>
              </a:solidFill>
              <a:latin typeface="Calibri Light"/>
            </a:rPr>
            <a:t> and Depth </a:t>
          </a:r>
          <a:r>
            <a:rPr lang="it-IT" sz="2100" b="0" i="0" u="none" strike="noStrike" kern="1200" cap="none" baseline="0" noProof="0" dirty="0">
              <a:solidFill>
                <a:srgbClr val="010000"/>
              </a:solidFill>
              <a:latin typeface="Calibri Light"/>
              <a:cs typeface="Calibri Light"/>
            </a:rPr>
            <a:t>pair</a:t>
          </a:r>
        </a:p>
      </dsp:txBody>
      <dsp:txXfrm>
        <a:off x="597354" y="1493980"/>
        <a:ext cx="1776801" cy="1184534"/>
      </dsp:txXfrm>
    </dsp:sp>
    <dsp:sp modelId="{D70A5DAA-3406-4A7B-9A82-8E8948D5630D}">
      <dsp:nvSpPr>
        <dsp:cNvPr id="0" name=""/>
        <dsp:cNvSpPr/>
      </dsp:nvSpPr>
      <dsp:spPr>
        <a:xfrm>
          <a:off x="2670289" y="1493980"/>
          <a:ext cx="2961335" cy="1184534"/>
        </a:xfrm>
        <a:prstGeom prst="chevron">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4011" tIns="28004" rIns="28004" bIns="28004" numCol="1" spcCol="1270" anchor="ctr" anchorCtr="0">
          <a:noAutofit/>
        </a:bodyPr>
        <a:lstStyle/>
        <a:p>
          <a:pPr marL="0" lvl="0" indent="0" algn="ctr" defTabSz="933450" rtl="0">
            <a:lnSpc>
              <a:spcPct val="90000"/>
            </a:lnSpc>
            <a:spcBef>
              <a:spcPct val="0"/>
            </a:spcBef>
            <a:spcAft>
              <a:spcPct val="35000"/>
            </a:spcAft>
            <a:buNone/>
          </a:pPr>
          <a:r>
            <a:rPr lang="it-IT" sz="2100" kern="1200" dirty="0">
              <a:latin typeface="Calibri Light" panose="020F0302020204030204"/>
            </a:rPr>
            <a:t>Depth to RGB conversion</a:t>
          </a:r>
        </a:p>
      </dsp:txBody>
      <dsp:txXfrm>
        <a:off x="3262556" y="1493980"/>
        <a:ext cx="1776801" cy="1184534"/>
      </dsp:txXfrm>
    </dsp:sp>
    <dsp:sp modelId="{9E3E7DEE-D725-4F48-AFAD-3214C45C2D7D}">
      <dsp:nvSpPr>
        <dsp:cNvPr id="0" name=""/>
        <dsp:cNvSpPr/>
      </dsp:nvSpPr>
      <dsp:spPr>
        <a:xfrm>
          <a:off x="5335491" y="1493980"/>
          <a:ext cx="2961335" cy="1184534"/>
        </a:xfrm>
        <a:prstGeom prst="chevron">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4011" tIns="28004" rIns="28004" bIns="28004" numCol="1" spcCol="1270" anchor="ctr" anchorCtr="0">
          <a:noAutofit/>
        </a:bodyPr>
        <a:lstStyle/>
        <a:p>
          <a:pPr marL="0" lvl="0" indent="0" algn="ctr" defTabSz="933450" rtl="0">
            <a:lnSpc>
              <a:spcPct val="90000"/>
            </a:lnSpc>
            <a:spcBef>
              <a:spcPct val="0"/>
            </a:spcBef>
            <a:spcAft>
              <a:spcPct val="35000"/>
            </a:spcAft>
            <a:buNone/>
          </a:pPr>
          <a:r>
            <a:rPr lang="it-IT" sz="2100" kern="1200" dirty="0">
              <a:latin typeface="Calibri Light" panose="020F0302020204030204"/>
            </a:rPr>
            <a:t>Two </a:t>
          </a:r>
          <a:r>
            <a:rPr lang="it-IT" sz="2100" kern="1200" dirty="0" err="1">
              <a:latin typeface="Calibri Light" panose="020F0302020204030204"/>
            </a:rPr>
            <a:t>sequence</a:t>
          </a:r>
          <a:r>
            <a:rPr lang="it-IT" sz="2100" kern="1200" dirty="0">
              <a:latin typeface="Calibri Light" panose="020F0302020204030204"/>
            </a:rPr>
            <a:t> features f and fd </a:t>
          </a:r>
        </a:p>
      </dsp:txBody>
      <dsp:txXfrm>
        <a:off x="5927758" y="1493980"/>
        <a:ext cx="1776801" cy="1184534"/>
      </dsp:txXfrm>
    </dsp:sp>
    <dsp:sp modelId="{84720BC8-B1E7-4D06-BC6E-2A24AA0BCB23}">
      <dsp:nvSpPr>
        <dsp:cNvPr id="0" name=""/>
        <dsp:cNvSpPr/>
      </dsp:nvSpPr>
      <dsp:spPr>
        <a:xfrm>
          <a:off x="8000693" y="1493980"/>
          <a:ext cx="2961335" cy="1184534"/>
        </a:xfrm>
        <a:prstGeom prst="chevron">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4011" tIns="28004" rIns="28004" bIns="28004" numCol="1" spcCol="1270" anchor="ctr" anchorCtr="0">
          <a:noAutofit/>
        </a:bodyPr>
        <a:lstStyle/>
        <a:p>
          <a:pPr marL="0" lvl="0" indent="0" algn="ctr" defTabSz="933450" rtl="0">
            <a:lnSpc>
              <a:spcPct val="90000"/>
            </a:lnSpc>
            <a:spcBef>
              <a:spcPct val="0"/>
            </a:spcBef>
            <a:spcAft>
              <a:spcPct val="35000"/>
            </a:spcAft>
            <a:buNone/>
          </a:pPr>
          <a:r>
            <a:rPr lang="it-IT" sz="2100" kern="1200" dirty="0" err="1">
              <a:latin typeface="Calibri Light" panose="020F0302020204030204"/>
            </a:rPr>
            <a:t>Bilinear</a:t>
          </a:r>
          <a:r>
            <a:rPr lang="it-IT" sz="2100" kern="1200" dirty="0">
              <a:latin typeface="Calibri Light" panose="020F0302020204030204"/>
            </a:rPr>
            <a:t> transformation</a:t>
          </a:r>
        </a:p>
      </dsp:txBody>
      <dsp:txXfrm>
        <a:off x="8592960" y="1493980"/>
        <a:ext cx="1776801" cy="118453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BC97A-1762-43D0-99F5-A32E64A425A1}" type="datetimeFigureOut">
              <a:rPr lang="it-IT" smtClean="0"/>
              <a:t>26/09/2019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13B621-654B-4320-A90B-B77AA2CD79D6}" type="slidenum">
              <a:rPr lang="it-IT" smtClean="0"/>
              <a:t>‹N›</a:t>
            </a:fld>
            <a:endParaRPr lang="it-IT"/>
          </a:p>
        </p:txBody>
      </p:sp>
    </p:spTree>
    <p:extLst>
      <p:ext uri="{BB962C8B-B14F-4D97-AF65-F5344CB8AC3E}">
        <p14:creationId xmlns:p14="http://schemas.microsoft.com/office/powerpoint/2010/main" val="257757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Good</a:t>
            </a:r>
            <a:r>
              <a:rPr lang="it-IT" dirty="0"/>
              <a:t> </a:t>
            </a:r>
            <a:r>
              <a:rPr lang="it-IT" dirty="0" err="1"/>
              <a:t>Afternoon</a:t>
            </a:r>
            <a:r>
              <a:rPr lang="it-IT" dirty="0"/>
              <a:t>, </a:t>
            </a:r>
            <a:r>
              <a:rPr lang="it-IT" dirty="0" err="1"/>
              <a:t>I’m</a:t>
            </a:r>
            <a:r>
              <a:rPr lang="it-IT" dirty="0"/>
              <a:t> Massimo Martini, a </a:t>
            </a:r>
            <a:r>
              <a:rPr lang="it-IT" dirty="0" err="1"/>
              <a:t>PhD</a:t>
            </a:r>
            <a:r>
              <a:rPr lang="it-IT" dirty="0"/>
              <a:t> </a:t>
            </a:r>
            <a:r>
              <a:rPr lang="it-IT" dirty="0" err="1"/>
              <a:t>student</a:t>
            </a:r>
            <a:r>
              <a:rPr lang="it-IT" dirty="0"/>
              <a:t> of the Department of Information Engineering, from Università Politecnica delle Marche.</a:t>
            </a:r>
          </a:p>
          <a:p>
            <a:r>
              <a:rPr lang="it-IT" dirty="0"/>
              <a:t>I </a:t>
            </a:r>
            <a:r>
              <a:rPr lang="it-IT" dirty="0" err="1"/>
              <a:t>will</a:t>
            </a:r>
            <a:r>
              <a:rPr lang="it-IT" dirty="0"/>
              <a:t> </a:t>
            </a:r>
            <a:r>
              <a:rPr lang="it-IT" dirty="0" err="1"/>
              <a:t>describe</a:t>
            </a:r>
            <a:r>
              <a:rPr lang="it-IT" dirty="0"/>
              <a:t> a work </a:t>
            </a:r>
            <a:r>
              <a:rPr lang="it-IT" dirty="0" err="1"/>
              <a:t>based</a:t>
            </a:r>
            <a:r>
              <a:rPr lang="it-IT" dirty="0"/>
              <a:t> on a collaboration with </a:t>
            </a:r>
            <a:r>
              <a:rPr lang="it-IT" sz="1200" b="0" i="0" kern="1200" dirty="0">
                <a:solidFill>
                  <a:schemeClr val="tx1"/>
                </a:solidFill>
                <a:effectLst/>
                <a:latin typeface="+mn-lt"/>
                <a:ea typeface="+mn-ea"/>
                <a:cs typeface="+mn-cs"/>
              </a:rPr>
              <a:t>a </a:t>
            </a:r>
            <a:r>
              <a:rPr lang="it-IT" sz="1200" b="0" i="0" kern="1200" dirty="0" err="1">
                <a:solidFill>
                  <a:schemeClr val="tx1"/>
                </a:solidFill>
                <a:effectLst/>
                <a:latin typeface="+mn-lt"/>
                <a:ea typeface="+mn-ea"/>
                <a:cs typeface="+mn-cs"/>
              </a:rPr>
              <a:t>Chinese</a:t>
            </a:r>
            <a:r>
              <a:rPr lang="it-IT" sz="1200" b="0" i="0" kern="1200" dirty="0">
                <a:solidFill>
                  <a:schemeClr val="tx1"/>
                </a:solidFill>
                <a:effectLst/>
                <a:latin typeface="+mn-lt"/>
                <a:ea typeface="+mn-ea"/>
                <a:cs typeface="+mn-cs"/>
              </a:rPr>
              <a:t> </a:t>
            </a:r>
            <a:r>
              <a:rPr lang="it-IT" sz="1200" b="0" i="0" kern="1200" dirty="0" err="1">
                <a:solidFill>
                  <a:schemeClr val="tx1"/>
                </a:solidFill>
                <a:effectLst/>
                <a:latin typeface="+mn-lt"/>
                <a:ea typeface="+mn-ea"/>
                <a:cs typeface="+mn-cs"/>
              </a:rPr>
              <a:t>multinational</a:t>
            </a:r>
            <a:r>
              <a:rPr lang="it-IT" sz="1200" b="0" i="0" kern="1200" dirty="0">
                <a:solidFill>
                  <a:schemeClr val="tx1"/>
                </a:solidFill>
                <a:effectLst/>
                <a:latin typeface="+mn-lt"/>
                <a:ea typeface="+mn-ea"/>
                <a:cs typeface="+mn-cs"/>
              </a:rPr>
              <a:t> technology company, </a:t>
            </a:r>
            <a:r>
              <a:rPr lang="it-IT" dirty="0" err="1"/>
              <a:t>Huawei</a:t>
            </a:r>
            <a:r>
              <a:rPr lang="it-IT" dirty="0"/>
              <a:t>. </a:t>
            </a:r>
            <a:r>
              <a:rPr lang="en-US" dirty="0"/>
              <a:t>This collaboration allowed to create the first smart Christmas tree based on an automatic emotion detection system.</a:t>
            </a:r>
          </a:p>
        </p:txBody>
      </p:sp>
      <p:sp>
        <p:nvSpPr>
          <p:cNvPr id="4" name="Segnaposto numero diapositiva 3"/>
          <p:cNvSpPr>
            <a:spLocks noGrp="1"/>
          </p:cNvSpPr>
          <p:nvPr>
            <p:ph type="sldNum" sz="quarter" idx="5"/>
          </p:nvPr>
        </p:nvSpPr>
        <p:spPr/>
        <p:txBody>
          <a:bodyPr/>
          <a:lstStyle/>
          <a:p>
            <a:fld id="{4FC1FFCF-0B2F-4C26-9B48-D9E6E34D9A2C}" type="slidenum">
              <a:rPr lang="it-IT" smtClean="0"/>
              <a:t>1</a:t>
            </a:fld>
            <a:endParaRPr lang="it-IT"/>
          </a:p>
        </p:txBody>
      </p:sp>
    </p:spTree>
    <p:extLst>
      <p:ext uri="{BB962C8B-B14F-4D97-AF65-F5344CB8AC3E}">
        <p14:creationId xmlns:p14="http://schemas.microsoft.com/office/powerpoint/2010/main" val="1124917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dirty="0"/>
              <a:t>Now we can talk about the mobile application:</a:t>
            </a:r>
          </a:p>
          <a:p>
            <a:r>
              <a:rPr lang="en-US" sz="1200" dirty="0"/>
              <a:t>For the event was used the HUAWEI MATE 20 PRO because In this phone there is </a:t>
            </a:r>
            <a:r>
              <a:rPr lang="en-US" sz="1200" dirty="0" err="1"/>
              <a:t>kirin</a:t>
            </a:r>
            <a:r>
              <a:rPr lang="en-US" sz="1200" dirty="0"/>
              <a:t> 980, a processor dedicated to artificial intelligence. </a:t>
            </a:r>
          </a:p>
          <a:p>
            <a:r>
              <a:rPr lang="en-US" sz="1200" dirty="0"/>
              <a:t>So, an android application has been developed for this smartphone. </a:t>
            </a:r>
          </a:p>
          <a:p>
            <a:r>
              <a:rPr lang="en-US" sz="1200" dirty="0"/>
              <a:t>It allows to take a selfie and through the implementation of the CNN model it estimates the emotion of the person.</a:t>
            </a:r>
          </a:p>
          <a:p>
            <a:endParaRPr lang="it-IT" dirty="0"/>
          </a:p>
        </p:txBody>
      </p:sp>
      <p:sp>
        <p:nvSpPr>
          <p:cNvPr id="4" name="Segnaposto numero diapositiva 3"/>
          <p:cNvSpPr>
            <a:spLocks noGrp="1"/>
          </p:cNvSpPr>
          <p:nvPr>
            <p:ph type="sldNum" sz="quarter" idx="5"/>
          </p:nvPr>
        </p:nvSpPr>
        <p:spPr/>
        <p:txBody>
          <a:bodyPr/>
          <a:lstStyle/>
          <a:p>
            <a:fld id="{4FC1FFCF-0B2F-4C26-9B48-D9E6E34D9A2C}" type="slidenum">
              <a:rPr lang="it-IT" smtClean="0"/>
              <a:t>10</a:t>
            </a:fld>
            <a:endParaRPr lang="it-IT"/>
          </a:p>
        </p:txBody>
      </p:sp>
    </p:spTree>
    <p:extLst>
      <p:ext uri="{BB962C8B-B14F-4D97-AF65-F5344CB8AC3E}">
        <p14:creationId xmlns:p14="http://schemas.microsoft.com/office/powerpoint/2010/main" val="2315238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Here, we can see the table with all the experimental results.</a:t>
            </a:r>
          </a:p>
          <a:p>
            <a:r>
              <a:rPr lang="en-US" dirty="0"/>
              <a:t>In the first column are listed all the sentiment analyzed; while in the second column are specified all the available images for each sentiment, and in the third the number of images correctly classified.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accuracy, in the last column, shows that the “happy” sentiment is the most sentiment recognized, with a rate of 87,75%.</a:t>
            </a:r>
            <a:endParaRPr lang="it-IT" dirty="0"/>
          </a:p>
          <a:p>
            <a:endParaRPr lang="it-IT" dirty="0"/>
          </a:p>
        </p:txBody>
      </p:sp>
      <p:sp>
        <p:nvSpPr>
          <p:cNvPr id="4" name="Segnaposto numero diapositiva 3"/>
          <p:cNvSpPr>
            <a:spLocks noGrp="1"/>
          </p:cNvSpPr>
          <p:nvPr>
            <p:ph type="sldNum" sz="quarter" idx="5"/>
          </p:nvPr>
        </p:nvSpPr>
        <p:spPr/>
        <p:txBody>
          <a:bodyPr/>
          <a:lstStyle/>
          <a:p>
            <a:fld id="{4FC1FFCF-0B2F-4C26-9B48-D9E6E34D9A2C}" type="slidenum">
              <a:rPr lang="it-IT" smtClean="0"/>
              <a:t>12</a:t>
            </a:fld>
            <a:endParaRPr lang="it-IT"/>
          </a:p>
        </p:txBody>
      </p:sp>
    </p:spTree>
    <p:extLst>
      <p:ext uri="{BB962C8B-B14F-4D97-AF65-F5344CB8AC3E}">
        <p14:creationId xmlns:p14="http://schemas.microsoft.com/office/powerpoint/2010/main" val="2773450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Here, we can see the table with all the experimental results.</a:t>
            </a:r>
          </a:p>
          <a:p>
            <a:r>
              <a:rPr lang="en-US" dirty="0"/>
              <a:t>In the first column are listed all the sentiment analyzed; while in the second column are specified all the available images for each sentiment, and in the third the number of images correctly classified.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accuracy, in the last column, shows that the “happy” sentiment is the most sentiment recognized, with a rate of 87,75%.</a:t>
            </a:r>
            <a:endParaRPr lang="it-IT" dirty="0"/>
          </a:p>
          <a:p>
            <a:endParaRPr lang="it-IT" dirty="0"/>
          </a:p>
        </p:txBody>
      </p:sp>
      <p:sp>
        <p:nvSpPr>
          <p:cNvPr id="4" name="Segnaposto numero diapositiva 3"/>
          <p:cNvSpPr>
            <a:spLocks noGrp="1"/>
          </p:cNvSpPr>
          <p:nvPr>
            <p:ph type="sldNum" sz="quarter" idx="5"/>
          </p:nvPr>
        </p:nvSpPr>
        <p:spPr/>
        <p:txBody>
          <a:bodyPr/>
          <a:lstStyle/>
          <a:p>
            <a:fld id="{4FC1FFCF-0B2F-4C26-9B48-D9E6E34D9A2C}" type="slidenum">
              <a:rPr lang="it-IT" smtClean="0"/>
              <a:t>13</a:t>
            </a:fld>
            <a:endParaRPr lang="it-IT"/>
          </a:p>
        </p:txBody>
      </p:sp>
    </p:spTree>
    <p:extLst>
      <p:ext uri="{BB962C8B-B14F-4D97-AF65-F5344CB8AC3E}">
        <p14:creationId xmlns:p14="http://schemas.microsoft.com/office/powerpoint/2010/main" val="3844269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dirty="0"/>
              <a:t>Future works are devoted</a:t>
            </a:r>
          </a:p>
          <a:p>
            <a:pPr marL="171450" indent="-171450">
              <a:buFont typeface="Arial" panose="020B0604020202020204" pitchFamily="34" charset="0"/>
              <a:buChar char="•"/>
            </a:pPr>
            <a:r>
              <a:rPr lang="en-US" sz="1200" dirty="0"/>
              <a:t>to improve the performances of our approach, getting better performances in recognizing emotions that could be ambiguous and difficult to evaluate.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To test and compare new architectures (e.g. LSTM)</a:t>
            </a:r>
          </a:p>
          <a:p>
            <a:pPr marL="171450" indent="-171450">
              <a:buFont typeface="Arial" panose="020B0604020202020204" pitchFamily="34" charset="0"/>
              <a:buChar char="•"/>
            </a:pPr>
            <a:r>
              <a:rPr lang="en-US" sz="1200" dirty="0"/>
              <a:t>To increase the dataset size for the evaluation.</a:t>
            </a:r>
          </a:p>
          <a:p>
            <a:pPr marL="171450" indent="-171450">
              <a:buFont typeface="Arial" panose="020B0604020202020204" pitchFamily="34" charset="0"/>
              <a:buChar char="•"/>
            </a:pPr>
            <a:r>
              <a:rPr lang="en-US" sz="1200" dirty="0"/>
              <a:t>To evaluate different kinds of sentiment</a:t>
            </a:r>
          </a:p>
          <a:p>
            <a:endParaRPr lang="it-IT" dirty="0"/>
          </a:p>
        </p:txBody>
      </p:sp>
      <p:sp>
        <p:nvSpPr>
          <p:cNvPr id="4" name="Segnaposto numero diapositiva 3"/>
          <p:cNvSpPr>
            <a:spLocks noGrp="1"/>
          </p:cNvSpPr>
          <p:nvPr>
            <p:ph type="sldNum" sz="quarter" idx="5"/>
          </p:nvPr>
        </p:nvSpPr>
        <p:spPr/>
        <p:txBody>
          <a:bodyPr/>
          <a:lstStyle/>
          <a:p>
            <a:fld id="{4FC1FFCF-0B2F-4C26-9B48-D9E6E34D9A2C}" type="slidenum">
              <a:rPr lang="it-IT" smtClean="0"/>
              <a:t>14</a:t>
            </a:fld>
            <a:endParaRPr lang="it-IT"/>
          </a:p>
        </p:txBody>
      </p:sp>
    </p:spTree>
    <p:extLst>
      <p:ext uri="{BB962C8B-B14F-4D97-AF65-F5344CB8AC3E}">
        <p14:creationId xmlns:p14="http://schemas.microsoft.com/office/powerpoint/2010/main" val="1615623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dirty="0"/>
              <a:t>Future works are devoted</a:t>
            </a:r>
          </a:p>
          <a:p>
            <a:pPr marL="171450" indent="-171450">
              <a:buFont typeface="Arial" panose="020B0604020202020204" pitchFamily="34" charset="0"/>
              <a:buChar char="•"/>
            </a:pPr>
            <a:r>
              <a:rPr lang="en-US" sz="1200" dirty="0"/>
              <a:t>to improve the performances of our approach, getting better performances in recognizing emotions that could be ambiguous and difficult to evaluate.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To test and compare new architectures (e.g. LSTM)</a:t>
            </a:r>
          </a:p>
          <a:p>
            <a:pPr marL="171450" indent="-171450">
              <a:buFont typeface="Arial" panose="020B0604020202020204" pitchFamily="34" charset="0"/>
              <a:buChar char="•"/>
            </a:pPr>
            <a:r>
              <a:rPr lang="en-US" sz="1200" dirty="0"/>
              <a:t>To increase the dataset size for the evaluation.</a:t>
            </a:r>
          </a:p>
          <a:p>
            <a:pPr marL="171450" indent="-171450">
              <a:buFont typeface="Arial" panose="020B0604020202020204" pitchFamily="34" charset="0"/>
              <a:buChar char="•"/>
            </a:pPr>
            <a:r>
              <a:rPr lang="en-US" sz="1200" dirty="0"/>
              <a:t>To evaluate different kinds of sentiment</a:t>
            </a:r>
          </a:p>
          <a:p>
            <a:endParaRPr lang="it-IT" dirty="0"/>
          </a:p>
        </p:txBody>
      </p:sp>
      <p:sp>
        <p:nvSpPr>
          <p:cNvPr id="4" name="Segnaposto numero diapositiva 3"/>
          <p:cNvSpPr>
            <a:spLocks noGrp="1"/>
          </p:cNvSpPr>
          <p:nvPr>
            <p:ph type="sldNum" sz="quarter" idx="5"/>
          </p:nvPr>
        </p:nvSpPr>
        <p:spPr/>
        <p:txBody>
          <a:bodyPr/>
          <a:lstStyle/>
          <a:p>
            <a:fld id="{4FC1FFCF-0B2F-4C26-9B48-D9E6E34D9A2C}" type="slidenum">
              <a:rPr lang="it-IT" smtClean="0"/>
              <a:t>15</a:t>
            </a:fld>
            <a:endParaRPr lang="it-IT"/>
          </a:p>
        </p:txBody>
      </p:sp>
    </p:spTree>
    <p:extLst>
      <p:ext uri="{BB962C8B-B14F-4D97-AF65-F5344CB8AC3E}">
        <p14:creationId xmlns:p14="http://schemas.microsoft.com/office/powerpoint/2010/main" val="3024637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Facial emotions are important factors in human communication that help us to understand the intentions of others. In general, people infer the emotional states of other people, such as joy, sadness, and anger, using facial expressions and vocal tone. </a:t>
            </a:r>
          </a:p>
        </p:txBody>
      </p:sp>
      <p:sp>
        <p:nvSpPr>
          <p:cNvPr id="4" name="Segnaposto numero diapositiva 3"/>
          <p:cNvSpPr>
            <a:spLocks noGrp="1"/>
          </p:cNvSpPr>
          <p:nvPr>
            <p:ph type="sldNum" sz="quarter" idx="5"/>
          </p:nvPr>
        </p:nvSpPr>
        <p:spPr/>
        <p:txBody>
          <a:bodyPr/>
          <a:lstStyle/>
          <a:p>
            <a:fld id="{4FC1FFCF-0B2F-4C26-9B48-D9E6E34D9A2C}" type="slidenum">
              <a:rPr lang="it-IT" smtClean="0"/>
              <a:t>2</a:t>
            </a:fld>
            <a:endParaRPr lang="it-IT"/>
          </a:p>
        </p:txBody>
      </p:sp>
    </p:spTree>
    <p:extLst>
      <p:ext uri="{BB962C8B-B14F-4D97-AF65-F5344CB8AC3E}">
        <p14:creationId xmlns:p14="http://schemas.microsoft.com/office/powerpoint/2010/main" val="1110267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Facial emotions are important factors in human communication that help us to understand the intentions of others. In general, people infer the emotional states of other people, such as joy, sadness, and anger, using facial expressions and vocal tone. </a:t>
            </a:r>
          </a:p>
        </p:txBody>
      </p:sp>
      <p:sp>
        <p:nvSpPr>
          <p:cNvPr id="4" name="Segnaposto numero diapositiva 3"/>
          <p:cNvSpPr>
            <a:spLocks noGrp="1"/>
          </p:cNvSpPr>
          <p:nvPr>
            <p:ph type="sldNum" sz="quarter" idx="5"/>
          </p:nvPr>
        </p:nvSpPr>
        <p:spPr/>
        <p:txBody>
          <a:bodyPr/>
          <a:lstStyle/>
          <a:p>
            <a:fld id="{4FC1FFCF-0B2F-4C26-9B48-D9E6E34D9A2C}" type="slidenum">
              <a:rPr lang="it-IT" smtClean="0"/>
              <a:t>3</a:t>
            </a:fld>
            <a:endParaRPr lang="it-IT"/>
          </a:p>
        </p:txBody>
      </p:sp>
    </p:spTree>
    <p:extLst>
      <p:ext uri="{BB962C8B-B14F-4D97-AF65-F5344CB8AC3E}">
        <p14:creationId xmlns:p14="http://schemas.microsoft.com/office/powerpoint/2010/main" val="877724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dirty="0"/>
              <a:t>In this work we describe part of a system created by Huawei, that proposes </a:t>
            </a:r>
            <a:r>
              <a:rPr lang="en-US" sz="1200" b="1" dirty="0"/>
              <a:t>the first Christmas tree based on artificial intelligence</a:t>
            </a:r>
            <a:r>
              <a:rPr lang="en-US" sz="1200" dirty="0"/>
              <a:t>. </a:t>
            </a:r>
          </a:p>
          <a:p>
            <a:r>
              <a:rPr lang="en-US" sz="1200" dirty="0"/>
              <a:t>The system recognize facial emotions from images acquired by a mobile application </a:t>
            </a:r>
          </a:p>
          <a:p>
            <a:r>
              <a:rPr lang="en-US" sz="1200" dirty="0"/>
              <a:t>and lights up a smart tree with different colors according to the prevalent sentiment.</a:t>
            </a:r>
          </a:p>
          <a:p>
            <a:endParaRPr lang="en-US" sz="1200" dirty="0"/>
          </a:p>
          <a:p>
            <a:endParaRPr lang="it-IT" dirty="0"/>
          </a:p>
        </p:txBody>
      </p:sp>
      <p:sp>
        <p:nvSpPr>
          <p:cNvPr id="4" name="Segnaposto numero diapositiva 3"/>
          <p:cNvSpPr>
            <a:spLocks noGrp="1"/>
          </p:cNvSpPr>
          <p:nvPr>
            <p:ph type="sldNum" sz="quarter" idx="5"/>
          </p:nvPr>
        </p:nvSpPr>
        <p:spPr/>
        <p:txBody>
          <a:bodyPr/>
          <a:lstStyle/>
          <a:p>
            <a:fld id="{4FC1FFCF-0B2F-4C26-9B48-D9E6E34D9A2C}" type="slidenum">
              <a:rPr lang="it-IT" smtClean="0"/>
              <a:t>4</a:t>
            </a:fld>
            <a:endParaRPr lang="it-IT"/>
          </a:p>
        </p:txBody>
      </p:sp>
    </p:spTree>
    <p:extLst>
      <p:ext uri="{BB962C8B-B14F-4D97-AF65-F5344CB8AC3E}">
        <p14:creationId xmlns:p14="http://schemas.microsoft.com/office/powerpoint/2010/main" val="902217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dirty="0"/>
              <a:t>Now we can talk about the mobile application:</a:t>
            </a:r>
          </a:p>
          <a:p>
            <a:r>
              <a:rPr lang="en-US" sz="1200" dirty="0"/>
              <a:t>For the event was used the HUAWEI MATE 20 PRO because In this phone there is </a:t>
            </a:r>
            <a:r>
              <a:rPr lang="en-US" sz="1200" dirty="0" err="1"/>
              <a:t>kirin</a:t>
            </a:r>
            <a:r>
              <a:rPr lang="en-US" sz="1200" dirty="0"/>
              <a:t> 980, a processor dedicated to artificial intelligence. </a:t>
            </a:r>
          </a:p>
          <a:p>
            <a:r>
              <a:rPr lang="en-US" sz="1200" dirty="0"/>
              <a:t>So, an android application has been developed for this smartphone. </a:t>
            </a:r>
          </a:p>
          <a:p>
            <a:r>
              <a:rPr lang="en-US" sz="1200" dirty="0"/>
              <a:t>It allows to take a selfie and through the implementation of the CNN model it estimates the emotion of the person.</a:t>
            </a:r>
          </a:p>
          <a:p>
            <a:endParaRPr lang="it-IT" dirty="0"/>
          </a:p>
        </p:txBody>
      </p:sp>
      <p:sp>
        <p:nvSpPr>
          <p:cNvPr id="4" name="Segnaposto numero diapositiva 3"/>
          <p:cNvSpPr>
            <a:spLocks noGrp="1"/>
          </p:cNvSpPr>
          <p:nvPr>
            <p:ph type="sldNum" sz="quarter" idx="5"/>
          </p:nvPr>
        </p:nvSpPr>
        <p:spPr/>
        <p:txBody>
          <a:bodyPr/>
          <a:lstStyle/>
          <a:p>
            <a:fld id="{4FC1FFCF-0B2F-4C26-9B48-D9E6E34D9A2C}" type="slidenum">
              <a:rPr lang="it-IT" smtClean="0"/>
              <a:t>5</a:t>
            </a:fld>
            <a:endParaRPr lang="it-IT"/>
          </a:p>
        </p:txBody>
      </p:sp>
    </p:spTree>
    <p:extLst>
      <p:ext uri="{BB962C8B-B14F-4D97-AF65-F5344CB8AC3E}">
        <p14:creationId xmlns:p14="http://schemas.microsoft.com/office/powerpoint/2010/main" val="2383458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dirty="0"/>
              <a:t>Now we can talk about the mobile application:</a:t>
            </a:r>
          </a:p>
          <a:p>
            <a:r>
              <a:rPr lang="en-US" sz="1200" dirty="0"/>
              <a:t>For the event was used the HUAWEI MATE 20 PRO because In this phone there is </a:t>
            </a:r>
            <a:r>
              <a:rPr lang="en-US" sz="1200" dirty="0" err="1"/>
              <a:t>kirin</a:t>
            </a:r>
            <a:r>
              <a:rPr lang="en-US" sz="1200" dirty="0"/>
              <a:t> 980, a processor dedicated to artificial intelligence. </a:t>
            </a:r>
          </a:p>
          <a:p>
            <a:r>
              <a:rPr lang="en-US" sz="1200" dirty="0"/>
              <a:t>So, an android application has been developed for this smartphone. </a:t>
            </a:r>
          </a:p>
          <a:p>
            <a:r>
              <a:rPr lang="en-US" sz="1200" dirty="0"/>
              <a:t>It allows to take a selfie and through the implementation of the CNN model it estimates the emotion of the person.</a:t>
            </a:r>
          </a:p>
          <a:p>
            <a:endParaRPr lang="it-IT" dirty="0"/>
          </a:p>
        </p:txBody>
      </p:sp>
      <p:sp>
        <p:nvSpPr>
          <p:cNvPr id="4" name="Segnaposto numero diapositiva 3"/>
          <p:cNvSpPr>
            <a:spLocks noGrp="1"/>
          </p:cNvSpPr>
          <p:nvPr>
            <p:ph type="sldNum" sz="quarter" idx="5"/>
          </p:nvPr>
        </p:nvSpPr>
        <p:spPr/>
        <p:txBody>
          <a:bodyPr/>
          <a:lstStyle/>
          <a:p>
            <a:fld id="{4FC1FFCF-0B2F-4C26-9B48-D9E6E34D9A2C}" type="slidenum">
              <a:rPr lang="it-IT" smtClean="0"/>
              <a:t>6</a:t>
            </a:fld>
            <a:endParaRPr lang="it-IT"/>
          </a:p>
        </p:txBody>
      </p:sp>
    </p:spTree>
    <p:extLst>
      <p:ext uri="{BB962C8B-B14F-4D97-AF65-F5344CB8AC3E}">
        <p14:creationId xmlns:p14="http://schemas.microsoft.com/office/powerpoint/2010/main" val="2542163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dirty="0"/>
              <a:t>Now we can talk about the mobile application:</a:t>
            </a:r>
          </a:p>
          <a:p>
            <a:r>
              <a:rPr lang="en-US" sz="1200" dirty="0"/>
              <a:t>For the event was used the HUAWEI MATE 20 PRO because In this phone there is </a:t>
            </a:r>
            <a:r>
              <a:rPr lang="en-US" sz="1200" dirty="0" err="1"/>
              <a:t>kirin</a:t>
            </a:r>
            <a:r>
              <a:rPr lang="en-US" sz="1200" dirty="0"/>
              <a:t> 980, a processor dedicated to artificial intelligence. </a:t>
            </a:r>
          </a:p>
          <a:p>
            <a:r>
              <a:rPr lang="en-US" sz="1200" dirty="0"/>
              <a:t>So, an android application has been developed for this smartphone. </a:t>
            </a:r>
          </a:p>
          <a:p>
            <a:r>
              <a:rPr lang="en-US" sz="1200" dirty="0"/>
              <a:t>It allows to take a selfie and through the implementation of the CNN model it estimates the emotion of the person.</a:t>
            </a:r>
          </a:p>
          <a:p>
            <a:endParaRPr lang="it-IT" dirty="0"/>
          </a:p>
        </p:txBody>
      </p:sp>
      <p:sp>
        <p:nvSpPr>
          <p:cNvPr id="4" name="Segnaposto numero diapositiva 3"/>
          <p:cNvSpPr>
            <a:spLocks noGrp="1"/>
          </p:cNvSpPr>
          <p:nvPr>
            <p:ph type="sldNum" sz="quarter" idx="5"/>
          </p:nvPr>
        </p:nvSpPr>
        <p:spPr/>
        <p:txBody>
          <a:bodyPr/>
          <a:lstStyle/>
          <a:p>
            <a:fld id="{4FC1FFCF-0B2F-4C26-9B48-D9E6E34D9A2C}" type="slidenum">
              <a:rPr lang="it-IT" smtClean="0"/>
              <a:t>7</a:t>
            </a:fld>
            <a:endParaRPr lang="it-IT"/>
          </a:p>
        </p:txBody>
      </p:sp>
    </p:spTree>
    <p:extLst>
      <p:ext uri="{BB962C8B-B14F-4D97-AF65-F5344CB8AC3E}">
        <p14:creationId xmlns:p14="http://schemas.microsoft.com/office/powerpoint/2010/main" val="3544488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dirty="0"/>
              <a:t>Now we can talk about the mobile application:</a:t>
            </a:r>
          </a:p>
          <a:p>
            <a:r>
              <a:rPr lang="en-US" sz="1200" dirty="0"/>
              <a:t>For the event was used the HUAWEI MATE 20 PRO because In this phone there is </a:t>
            </a:r>
            <a:r>
              <a:rPr lang="en-US" sz="1200" dirty="0" err="1"/>
              <a:t>kirin</a:t>
            </a:r>
            <a:r>
              <a:rPr lang="en-US" sz="1200" dirty="0"/>
              <a:t> 980, a processor dedicated to artificial intelligence. </a:t>
            </a:r>
          </a:p>
          <a:p>
            <a:r>
              <a:rPr lang="en-US" sz="1200" dirty="0"/>
              <a:t>So, an android application has been developed for this smartphone. </a:t>
            </a:r>
          </a:p>
          <a:p>
            <a:r>
              <a:rPr lang="en-US" sz="1200" dirty="0"/>
              <a:t>It allows to take a selfie and through the implementation of the CNN model it estimates the emotion of the person.</a:t>
            </a:r>
          </a:p>
          <a:p>
            <a:endParaRPr lang="it-IT" dirty="0"/>
          </a:p>
        </p:txBody>
      </p:sp>
      <p:sp>
        <p:nvSpPr>
          <p:cNvPr id="4" name="Segnaposto numero diapositiva 3"/>
          <p:cNvSpPr>
            <a:spLocks noGrp="1"/>
          </p:cNvSpPr>
          <p:nvPr>
            <p:ph type="sldNum" sz="quarter" idx="5"/>
          </p:nvPr>
        </p:nvSpPr>
        <p:spPr/>
        <p:txBody>
          <a:bodyPr/>
          <a:lstStyle/>
          <a:p>
            <a:fld id="{4FC1FFCF-0B2F-4C26-9B48-D9E6E34D9A2C}" type="slidenum">
              <a:rPr lang="it-IT" smtClean="0"/>
              <a:t>8</a:t>
            </a:fld>
            <a:endParaRPr lang="it-IT"/>
          </a:p>
        </p:txBody>
      </p:sp>
    </p:spTree>
    <p:extLst>
      <p:ext uri="{BB962C8B-B14F-4D97-AF65-F5344CB8AC3E}">
        <p14:creationId xmlns:p14="http://schemas.microsoft.com/office/powerpoint/2010/main" val="2245984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dirty="0"/>
              <a:t>Now we can talk about the mobile application:</a:t>
            </a:r>
          </a:p>
          <a:p>
            <a:r>
              <a:rPr lang="en-US" sz="1200" dirty="0"/>
              <a:t>For the event was used the HUAWEI MATE 20 PRO because In this phone there is </a:t>
            </a:r>
            <a:r>
              <a:rPr lang="en-US" sz="1200" dirty="0" err="1"/>
              <a:t>kirin</a:t>
            </a:r>
            <a:r>
              <a:rPr lang="en-US" sz="1200" dirty="0"/>
              <a:t> 980, a processor dedicated to artificial intelligence. </a:t>
            </a:r>
          </a:p>
          <a:p>
            <a:r>
              <a:rPr lang="en-US" sz="1200" dirty="0"/>
              <a:t>So, an android application has been developed for this smartphone. </a:t>
            </a:r>
          </a:p>
          <a:p>
            <a:r>
              <a:rPr lang="en-US" sz="1200" dirty="0"/>
              <a:t>It allows to take a selfie and through the implementation of the CNN model it estimates the emotion of the person.</a:t>
            </a:r>
          </a:p>
          <a:p>
            <a:endParaRPr lang="it-IT" dirty="0"/>
          </a:p>
        </p:txBody>
      </p:sp>
      <p:sp>
        <p:nvSpPr>
          <p:cNvPr id="4" name="Segnaposto numero diapositiva 3"/>
          <p:cNvSpPr>
            <a:spLocks noGrp="1"/>
          </p:cNvSpPr>
          <p:nvPr>
            <p:ph type="sldNum" sz="quarter" idx="5"/>
          </p:nvPr>
        </p:nvSpPr>
        <p:spPr/>
        <p:txBody>
          <a:bodyPr/>
          <a:lstStyle/>
          <a:p>
            <a:fld id="{4FC1FFCF-0B2F-4C26-9B48-D9E6E34D9A2C}" type="slidenum">
              <a:rPr lang="it-IT" smtClean="0"/>
              <a:t>9</a:t>
            </a:fld>
            <a:endParaRPr lang="it-IT"/>
          </a:p>
        </p:txBody>
      </p:sp>
    </p:spTree>
    <p:extLst>
      <p:ext uri="{BB962C8B-B14F-4D97-AF65-F5344CB8AC3E}">
        <p14:creationId xmlns:p14="http://schemas.microsoft.com/office/powerpoint/2010/main" val="811759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19ABF7-1A5D-4E47-9205-41AD85517F6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E8A0E10-DDBA-41DB-81D8-BEBD49B7AB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0F05124-ADD3-4FCD-8966-514B7CB31DD9}"/>
              </a:ext>
            </a:extLst>
          </p:cNvPr>
          <p:cNvSpPr>
            <a:spLocks noGrp="1"/>
          </p:cNvSpPr>
          <p:nvPr>
            <p:ph type="dt" sz="half" idx="10"/>
          </p:nvPr>
        </p:nvSpPr>
        <p:spPr/>
        <p:txBody>
          <a:bodyPr/>
          <a:lstStyle/>
          <a:p>
            <a:fld id="{BF6F5946-E6EA-4F38-98B0-36FF6AAD5812}" type="datetimeFigureOut">
              <a:rPr lang="it-IT" smtClean="0"/>
              <a:t>26/09/2019</a:t>
            </a:fld>
            <a:endParaRPr lang="it-IT"/>
          </a:p>
        </p:txBody>
      </p:sp>
      <p:sp>
        <p:nvSpPr>
          <p:cNvPr id="5" name="Segnaposto piè di pagina 4">
            <a:extLst>
              <a:ext uri="{FF2B5EF4-FFF2-40B4-BE49-F238E27FC236}">
                <a16:creationId xmlns:a16="http://schemas.microsoft.com/office/drawing/2014/main" id="{055BFD05-FCCF-4693-9EF5-305E5434F33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D5EEDF0-FFCA-41BD-92AC-90D280CAA39C}"/>
              </a:ext>
            </a:extLst>
          </p:cNvPr>
          <p:cNvSpPr>
            <a:spLocks noGrp="1"/>
          </p:cNvSpPr>
          <p:nvPr>
            <p:ph type="sldNum" sz="quarter" idx="12"/>
          </p:nvPr>
        </p:nvSpPr>
        <p:spPr/>
        <p:txBody>
          <a:bodyPr/>
          <a:lstStyle/>
          <a:p>
            <a:fld id="{27F42177-5DAA-439C-9D21-4F78F26666AD}" type="slidenum">
              <a:rPr lang="it-IT" smtClean="0"/>
              <a:t>‹N›</a:t>
            </a:fld>
            <a:endParaRPr lang="it-IT"/>
          </a:p>
        </p:txBody>
      </p:sp>
    </p:spTree>
    <p:extLst>
      <p:ext uri="{BB962C8B-B14F-4D97-AF65-F5344CB8AC3E}">
        <p14:creationId xmlns:p14="http://schemas.microsoft.com/office/powerpoint/2010/main" val="1054169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692323-927E-47DA-AD0A-576FCEA186B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9546C2A-CACB-451B-8656-470DC8F8F6E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163413F-2676-40E5-A6E8-0C1D1822FFD3}"/>
              </a:ext>
            </a:extLst>
          </p:cNvPr>
          <p:cNvSpPr>
            <a:spLocks noGrp="1"/>
          </p:cNvSpPr>
          <p:nvPr>
            <p:ph type="dt" sz="half" idx="10"/>
          </p:nvPr>
        </p:nvSpPr>
        <p:spPr/>
        <p:txBody>
          <a:bodyPr/>
          <a:lstStyle/>
          <a:p>
            <a:fld id="{BF6F5946-E6EA-4F38-98B0-36FF6AAD5812}" type="datetimeFigureOut">
              <a:rPr lang="it-IT" smtClean="0"/>
              <a:t>26/09/2019</a:t>
            </a:fld>
            <a:endParaRPr lang="it-IT"/>
          </a:p>
        </p:txBody>
      </p:sp>
      <p:sp>
        <p:nvSpPr>
          <p:cNvPr id="5" name="Segnaposto piè di pagina 4">
            <a:extLst>
              <a:ext uri="{FF2B5EF4-FFF2-40B4-BE49-F238E27FC236}">
                <a16:creationId xmlns:a16="http://schemas.microsoft.com/office/drawing/2014/main" id="{B6D16F22-DE65-48B9-B007-73437AF3D62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8BA3299-66F7-42E0-802A-20F1AC3CD995}"/>
              </a:ext>
            </a:extLst>
          </p:cNvPr>
          <p:cNvSpPr>
            <a:spLocks noGrp="1"/>
          </p:cNvSpPr>
          <p:nvPr>
            <p:ph type="sldNum" sz="quarter" idx="12"/>
          </p:nvPr>
        </p:nvSpPr>
        <p:spPr/>
        <p:txBody>
          <a:bodyPr/>
          <a:lstStyle/>
          <a:p>
            <a:fld id="{27F42177-5DAA-439C-9D21-4F78F26666AD}" type="slidenum">
              <a:rPr lang="it-IT" smtClean="0"/>
              <a:t>‹N›</a:t>
            </a:fld>
            <a:endParaRPr lang="it-IT"/>
          </a:p>
        </p:txBody>
      </p:sp>
    </p:spTree>
    <p:extLst>
      <p:ext uri="{BB962C8B-B14F-4D97-AF65-F5344CB8AC3E}">
        <p14:creationId xmlns:p14="http://schemas.microsoft.com/office/powerpoint/2010/main" val="15782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1E0AB91-8193-41C5-BDDA-29B7F89795C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10DBF8C-8ACE-46E9-B1C9-A333BD9B2EF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5192D81-8A68-4F9E-943E-A697B060930C}"/>
              </a:ext>
            </a:extLst>
          </p:cNvPr>
          <p:cNvSpPr>
            <a:spLocks noGrp="1"/>
          </p:cNvSpPr>
          <p:nvPr>
            <p:ph type="dt" sz="half" idx="10"/>
          </p:nvPr>
        </p:nvSpPr>
        <p:spPr/>
        <p:txBody>
          <a:bodyPr/>
          <a:lstStyle/>
          <a:p>
            <a:fld id="{BF6F5946-E6EA-4F38-98B0-36FF6AAD5812}" type="datetimeFigureOut">
              <a:rPr lang="it-IT" smtClean="0"/>
              <a:t>26/09/2019</a:t>
            </a:fld>
            <a:endParaRPr lang="it-IT"/>
          </a:p>
        </p:txBody>
      </p:sp>
      <p:sp>
        <p:nvSpPr>
          <p:cNvPr id="5" name="Segnaposto piè di pagina 4">
            <a:extLst>
              <a:ext uri="{FF2B5EF4-FFF2-40B4-BE49-F238E27FC236}">
                <a16:creationId xmlns:a16="http://schemas.microsoft.com/office/drawing/2014/main" id="{4C2EECAF-ECF1-4F94-B1F4-81E69671A59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584CD9C-FC2A-4AEC-8CB0-1498ED21DB59}"/>
              </a:ext>
            </a:extLst>
          </p:cNvPr>
          <p:cNvSpPr>
            <a:spLocks noGrp="1"/>
          </p:cNvSpPr>
          <p:nvPr>
            <p:ph type="sldNum" sz="quarter" idx="12"/>
          </p:nvPr>
        </p:nvSpPr>
        <p:spPr/>
        <p:txBody>
          <a:bodyPr/>
          <a:lstStyle/>
          <a:p>
            <a:fld id="{27F42177-5DAA-439C-9D21-4F78F26666AD}" type="slidenum">
              <a:rPr lang="it-IT" smtClean="0"/>
              <a:t>‹N›</a:t>
            </a:fld>
            <a:endParaRPr lang="it-IT"/>
          </a:p>
        </p:txBody>
      </p:sp>
    </p:spTree>
    <p:extLst>
      <p:ext uri="{BB962C8B-B14F-4D97-AF65-F5344CB8AC3E}">
        <p14:creationId xmlns:p14="http://schemas.microsoft.com/office/powerpoint/2010/main" val="1283037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12490A-4088-491B-8B1D-DD2686D1CAB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014D669-303B-409B-ADE6-F726A15E535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1154D95-C785-4B0A-A88E-702771FF6551}"/>
              </a:ext>
            </a:extLst>
          </p:cNvPr>
          <p:cNvSpPr>
            <a:spLocks noGrp="1"/>
          </p:cNvSpPr>
          <p:nvPr>
            <p:ph type="dt" sz="half" idx="10"/>
          </p:nvPr>
        </p:nvSpPr>
        <p:spPr/>
        <p:txBody>
          <a:bodyPr/>
          <a:lstStyle/>
          <a:p>
            <a:fld id="{BF6F5946-E6EA-4F38-98B0-36FF6AAD5812}" type="datetimeFigureOut">
              <a:rPr lang="it-IT" smtClean="0"/>
              <a:t>26/09/2019</a:t>
            </a:fld>
            <a:endParaRPr lang="it-IT"/>
          </a:p>
        </p:txBody>
      </p:sp>
      <p:sp>
        <p:nvSpPr>
          <p:cNvPr id="5" name="Segnaposto piè di pagina 4">
            <a:extLst>
              <a:ext uri="{FF2B5EF4-FFF2-40B4-BE49-F238E27FC236}">
                <a16:creationId xmlns:a16="http://schemas.microsoft.com/office/drawing/2014/main" id="{BCC10280-8EFB-46B5-AD3C-3CC91FDF0A9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F2FFC58-E32A-40B8-AA21-4D2E3DFF5518}"/>
              </a:ext>
            </a:extLst>
          </p:cNvPr>
          <p:cNvSpPr>
            <a:spLocks noGrp="1"/>
          </p:cNvSpPr>
          <p:nvPr>
            <p:ph type="sldNum" sz="quarter" idx="12"/>
          </p:nvPr>
        </p:nvSpPr>
        <p:spPr/>
        <p:txBody>
          <a:bodyPr/>
          <a:lstStyle/>
          <a:p>
            <a:fld id="{27F42177-5DAA-439C-9D21-4F78F26666AD}" type="slidenum">
              <a:rPr lang="it-IT" smtClean="0"/>
              <a:t>‹N›</a:t>
            </a:fld>
            <a:endParaRPr lang="it-IT"/>
          </a:p>
        </p:txBody>
      </p:sp>
    </p:spTree>
    <p:extLst>
      <p:ext uri="{BB962C8B-B14F-4D97-AF65-F5344CB8AC3E}">
        <p14:creationId xmlns:p14="http://schemas.microsoft.com/office/powerpoint/2010/main" val="231269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16D119-1374-41A0-8F17-8816125B4BD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471FE26-3A29-46BA-944D-3DA38A73CB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EFF1DFA-BA19-4033-A4F7-A4D7D7783015}"/>
              </a:ext>
            </a:extLst>
          </p:cNvPr>
          <p:cNvSpPr>
            <a:spLocks noGrp="1"/>
          </p:cNvSpPr>
          <p:nvPr>
            <p:ph type="dt" sz="half" idx="10"/>
          </p:nvPr>
        </p:nvSpPr>
        <p:spPr/>
        <p:txBody>
          <a:bodyPr/>
          <a:lstStyle/>
          <a:p>
            <a:fld id="{BF6F5946-E6EA-4F38-98B0-36FF6AAD5812}" type="datetimeFigureOut">
              <a:rPr lang="it-IT" smtClean="0"/>
              <a:t>26/09/2019</a:t>
            </a:fld>
            <a:endParaRPr lang="it-IT"/>
          </a:p>
        </p:txBody>
      </p:sp>
      <p:sp>
        <p:nvSpPr>
          <p:cNvPr id="5" name="Segnaposto piè di pagina 4">
            <a:extLst>
              <a:ext uri="{FF2B5EF4-FFF2-40B4-BE49-F238E27FC236}">
                <a16:creationId xmlns:a16="http://schemas.microsoft.com/office/drawing/2014/main" id="{35AED301-A61A-46C9-A235-C4841C1FD96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91901C2-D240-436B-9CA1-E7BD3B5B4007}"/>
              </a:ext>
            </a:extLst>
          </p:cNvPr>
          <p:cNvSpPr>
            <a:spLocks noGrp="1"/>
          </p:cNvSpPr>
          <p:nvPr>
            <p:ph type="sldNum" sz="quarter" idx="12"/>
          </p:nvPr>
        </p:nvSpPr>
        <p:spPr/>
        <p:txBody>
          <a:bodyPr/>
          <a:lstStyle/>
          <a:p>
            <a:fld id="{27F42177-5DAA-439C-9D21-4F78F26666AD}" type="slidenum">
              <a:rPr lang="it-IT" smtClean="0"/>
              <a:t>‹N›</a:t>
            </a:fld>
            <a:endParaRPr lang="it-IT"/>
          </a:p>
        </p:txBody>
      </p:sp>
    </p:spTree>
    <p:extLst>
      <p:ext uri="{BB962C8B-B14F-4D97-AF65-F5344CB8AC3E}">
        <p14:creationId xmlns:p14="http://schemas.microsoft.com/office/powerpoint/2010/main" val="2998344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957210-664C-47F8-B919-8EBB0AB46FE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1B48780-FE3B-4646-81E7-E950D1FA97BD}"/>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6F75C57-CD8B-45A0-907D-EAC3CF0F144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1D0CCD4-FBBE-4EC1-BFC8-703CD421BF30}"/>
              </a:ext>
            </a:extLst>
          </p:cNvPr>
          <p:cNvSpPr>
            <a:spLocks noGrp="1"/>
          </p:cNvSpPr>
          <p:nvPr>
            <p:ph type="dt" sz="half" idx="10"/>
          </p:nvPr>
        </p:nvSpPr>
        <p:spPr/>
        <p:txBody>
          <a:bodyPr/>
          <a:lstStyle/>
          <a:p>
            <a:fld id="{BF6F5946-E6EA-4F38-98B0-36FF6AAD5812}" type="datetimeFigureOut">
              <a:rPr lang="it-IT" smtClean="0"/>
              <a:t>26/09/2019</a:t>
            </a:fld>
            <a:endParaRPr lang="it-IT"/>
          </a:p>
        </p:txBody>
      </p:sp>
      <p:sp>
        <p:nvSpPr>
          <p:cNvPr id="6" name="Segnaposto piè di pagina 5">
            <a:extLst>
              <a:ext uri="{FF2B5EF4-FFF2-40B4-BE49-F238E27FC236}">
                <a16:creationId xmlns:a16="http://schemas.microsoft.com/office/drawing/2014/main" id="{DC34B6CF-D72F-4E2F-846D-E33750714AE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F830559-A23F-4F09-A0FE-0E03EEA2CF68}"/>
              </a:ext>
            </a:extLst>
          </p:cNvPr>
          <p:cNvSpPr>
            <a:spLocks noGrp="1"/>
          </p:cNvSpPr>
          <p:nvPr>
            <p:ph type="sldNum" sz="quarter" idx="12"/>
          </p:nvPr>
        </p:nvSpPr>
        <p:spPr/>
        <p:txBody>
          <a:bodyPr/>
          <a:lstStyle/>
          <a:p>
            <a:fld id="{27F42177-5DAA-439C-9D21-4F78F26666AD}" type="slidenum">
              <a:rPr lang="it-IT" smtClean="0"/>
              <a:t>‹N›</a:t>
            </a:fld>
            <a:endParaRPr lang="it-IT"/>
          </a:p>
        </p:txBody>
      </p:sp>
    </p:spTree>
    <p:extLst>
      <p:ext uri="{BB962C8B-B14F-4D97-AF65-F5344CB8AC3E}">
        <p14:creationId xmlns:p14="http://schemas.microsoft.com/office/powerpoint/2010/main" val="3403501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30CD0C-3949-4BAC-A977-E81F1BC83FB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93A7ADF-0C2F-46A2-92D3-88E4A01830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4AC1718-DE4A-4038-BB2F-DA8AFF8595A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0D10022F-C2C1-4C30-86FA-185D910DC0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48FC7FF-DEC4-40F8-85CF-C480A5B1A3E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6401F412-05A2-4CB2-A9A2-11FC2588F2F7}"/>
              </a:ext>
            </a:extLst>
          </p:cNvPr>
          <p:cNvSpPr>
            <a:spLocks noGrp="1"/>
          </p:cNvSpPr>
          <p:nvPr>
            <p:ph type="dt" sz="half" idx="10"/>
          </p:nvPr>
        </p:nvSpPr>
        <p:spPr/>
        <p:txBody>
          <a:bodyPr/>
          <a:lstStyle/>
          <a:p>
            <a:fld id="{BF6F5946-E6EA-4F38-98B0-36FF6AAD5812}" type="datetimeFigureOut">
              <a:rPr lang="it-IT" smtClean="0"/>
              <a:t>26/09/2019</a:t>
            </a:fld>
            <a:endParaRPr lang="it-IT"/>
          </a:p>
        </p:txBody>
      </p:sp>
      <p:sp>
        <p:nvSpPr>
          <p:cNvPr id="8" name="Segnaposto piè di pagina 7">
            <a:extLst>
              <a:ext uri="{FF2B5EF4-FFF2-40B4-BE49-F238E27FC236}">
                <a16:creationId xmlns:a16="http://schemas.microsoft.com/office/drawing/2014/main" id="{E7620B35-9A89-4624-BFF8-8E26C32B1A9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5EE11DC-2CDC-4CAB-BAF6-BB5E0B59337C}"/>
              </a:ext>
            </a:extLst>
          </p:cNvPr>
          <p:cNvSpPr>
            <a:spLocks noGrp="1"/>
          </p:cNvSpPr>
          <p:nvPr>
            <p:ph type="sldNum" sz="quarter" idx="12"/>
          </p:nvPr>
        </p:nvSpPr>
        <p:spPr/>
        <p:txBody>
          <a:bodyPr/>
          <a:lstStyle/>
          <a:p>
            <a:fld id="{27F42177-5DAA-439C-9D21-4F78F26666AD}" type="slidenum">
              <a:rPr lang="it-IT" smtClean="0"/>
              <a:t>‹N›</a:t>
            </a:fld>
            <a:endParaRPr lang="it-IT"/>
          </a:p>
        </p:txBody>
      </p:sp>
    </p:spTree>
    <p:extLst>
      <p:ext uri="{BB962C8B-B14F-4D97-AF65-F5344CB8AC3E}">
        <p14:creationId xmlns:p14="http://schemas.microsoft.com/office/powerpoint/2010/main" val="1270733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900A8D-4D13-4157-A8A8-411A86C06413}"/>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F082B1CE-191B-45F0-BD69-D18721F42BE5}"/>
              </a:ext>
            </a:extLst>
          </p:cNvPr>
          <p:cNvSpPr>
            <a:spLocks noGrp="1"/>
          </p:cNvSpPr>
          <p:nvPr>
            <p:ph type="dt" sz="half" idx="10"/>
          </p:nvPr>
        </p:nvSpPr>
        <p:spPr/>
        <p:txBody>
          <a:bodyPr/>
          <a:lstStyle/>
          <a:p>
            <a:fld id="{BF6F5946-E6EA-4F38-98B0-36FF6AAD5812}" type="datetimeFigureOut">
              <a:rPr lang="it-IT" smtClean="0"/>
              <a:t>26/09/2019</a:t>
            </a:fld>
            <a:endParaRPr lang="it-IT"/>
          </a:p>
        </p:txBody>
      </p:sp>
      <p:sp>
        <p:nvSpPr>
          <p:cNvPr id="4" name="Segnaposto piè di pagina 3">
            <a:extLst>
              <a:ext uri="{FF2B5EF4-FFF2-40B4-BE49-F238E27FC236}">
                <a16:creationId xmlns:a16="http://schemas.microsoft.com/office/drawing/2014/main" id="{CAD8A5D0-FCE7-4E44-9247-6FE4EA6E728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A77F3FF-6495-4FC5-9B7A-95D1B67ADEE9}"/>
              </a:ext>
            </a:extLst>
          </p:cNvPr>
          <p:cNvSpPr>
            <a:spLocks noGrp="1"/>
          </p:cNvSpPr>
          <p:nvPr>
            <p:ph type="sldNum" sz="quarter" idx="12"/>
          </p:nvPr>
        </p:nvSpPr>
        <p:spPr/>
        <p:txBody>
          <a:bodyPr/>
          <a:lstStyle/>
          <a:p>
            <a:fld id="{27F42177-5DAA-439C-9D21-4F78F26666AD}" type="slidenum">
              <a:rPr lang="it-IT" smtClean="0"/>
              <a:t>‹N›</a:t>
            </a:fld>
            <a:endParaRPr lang="it-IT"/>
          </a:p>
        </p:txBody>
      </p:sp>
    </p:spTree>
    <p:extLst>
      <p:ext uri="{BB962C8B-B14F-4D97-AF65-F5344CB8AC3E}">
        <p14:creationId xmlns:p14="http://schemas.microsoft.com/office/powerpoint/2010/main" val="266938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F503F3E-9F0B-4A03-AFA4-F753609C6CB4}"/>
              </a:ext>
            </a:extLst>
          </p:cNvPr>
          <p:cNvSpPr>
            <a:spLocks noGrp="1"/>
          </p:cNvSpPr>
          <p:nvPr>
            <p:ph type="dt" sz="half" idx="10"/>
          </p:nvPr>
        </p:nvSpPr>
        <p:spPr/>
        <p:txBody>
          <a:bodyPr/>
          <a:lstStyle/>
          <a:p>
            <a:fld id="{BF6F5946-E6EA-4F38-98B0-36FF6AAD5812}" type="datetimeFigureOut">
              <a:rPr lang="it-IT" smtClean="0"/>
              <a:t>26/09/2019</a:t>
            </a:fld>
            <a:endParaRPr lang="it-IT"/>
          </a:p>
        </p:txBody>
      </p:sp>
      <p:sp>
        <p:nvSpPr>
          <p:cNvPr id="3" name="Segnaposto piè di pagina 2">
            <a:extLst>
              <a:ext uri="{FF2B5EF4-FFF2-40B4-BE49-F238E27FC236}">
                <a16:creationId xmlns:a16="http://schemas.microsoft.com/office/drawing/2014/main" id="{312965D3-917D-4C6A-9229-F1D251B9931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1B4B7A53-F435-4B48-AAC0-3BDFD2C7B68A}"/>
              </a:ext>
            </a:extLst>
          </p:cNvPr>
          <p:cNvSpPr>
            <a:spLocks noGrp="1"/>
          </p:cNvSpPr>
          <p:nvPr>
            <p:ph type="sldNum" sz="quarter" idx="12"/>
          </p:nvPr>
        </p:nvSpPr>
        <p:spPr/>
        <p:txBody>
          <a:bodyPr/>
          <a:lstStyle/>
          <a:p>
            <a:fld id="{27F42177-5DAA-439C-9D21-4F78F26666AD}" type="slidenum">
              <a:rPr lang="it-IT" smtClean="0"/>
              <a:t>‹N›</a:t>
            </a:fld>
            <a:endParaRPr lang="it-IT"/>
          </a:p>
        </p:txBody>
      </p:sp>
    </p:spTree>
    <p:extLst>
      <p:ext uri="{BB962C8B-B14F-4D97-AF65-F5344CB8AC3E}">
        <p14:creationId xmlns:p14="http://schemas.microsoft.com/office/powerpoint/2010/main" val="392819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1BC580-720F-41F9-8E2D-77E3690EDAC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3BEA7DE-EA28-4A7B-94AF-4F44A078AC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AC9FAC1-8A02-4999-AA8D-0783D047B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0B01FE6-75A0-4BF7-92E3-4F93CA6A098D}"/>
              </a:ext>
            </a:extLst>
          </p:cNvPr>
          <p:cNvSpPr>
            <a:spLocks noGrp="1"/>
          </p:cNvSpPr>
          <p:nvPr>
            <p:ph type="dt" sz="half" idx="10"/>
          </p:nvPr>
        </p:nvSpPr>
        <p:spPr/>
        <p:txBody>
          <a:bodyPr/>
          <a:lstStyle/>
          <a:p>
            <a:fld id="{BF6F5946-E6EA-4F38-98B0-36FF6AAD5812}" type="datetimeFigureOut">
              <a:rPr lang="it-IT" smtClean="0"/>
              <a:t>26/09/2019</a:t>
            </a:fld>
            <a:endParaRPr lang="it-IT"/>
          </a:p>
        </p:txBody>
      </p:sp>
      <p:sp>
        <p:nvSpPr>
          <p:cNvPr id="6" name="Segnaposto piè di pagina 5">
            <a:extLst>
              <a:ext uri="{FF2B5EF4-FFF2-40B4-BE49-F238E27FC236}">
                <a16:creationId xmlns:a16="http://schemas.microsoft.com/office/drawing/2014/main" id="{48FCFE3E-CBEF-4012-B97B-F2E78BA9260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328654D-A0D2-43FA-B2F8-042D139EC2FC}"/>
              </a:ext>
            </a:extLst>
          </p:cNvPr>
          <p:cNvSpPr>
            <a:spLocks noGrp="1"/>
          </p:cNvSpPr>
          <p:nvPr>
            <p:ph type="sldNum" sz="quarter" idx="12"/>
          </p:nvPr>
        </p:nvSpPr>
        <p:spPr/>
        <p:txBody>
          <a:bodyPr/>
          <a:lstStyle/>
          <a:p>
            <a:fld id="{27F42177-5DAA-439C-9D21-4F78F26666AD}" type="slidenum">
              <a:rPr lang="it-IT" smtClean="0"/>
              <a:t>‹N›</a:t>
            </a:fld>
            <a:endParaRPr lang="it-IT"/>
          </a:p>
        </p:txBody>
      </p:sp>
    </p:spTree>
    <p:extLst>
      <p:ext uri="{BB962C8B-B14F-4D97-AF65-F5344CB8AC3E}">
        <p14:creationId xmlns:p14="http://schemas.microsoft.com/office/powerpoint/2010/main" val="4284811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BCBE15-D0E0-49DF-AD91-5B9322ED93E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82B94EA-7708-42E0-8429-E2A44054DA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4E55A9D6-2B29-44A3-B190-4254929C56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6975142-928F-428B-A503-DBF9CCF0CE20}"/>
              </a:ext>
            </a:extLst>
          </p:cNvPr>
          <p:cNvSpPr>
            <a:spLocks noGrp="1"/>
          </p:cNvSpPr>
          <p:nvPr>
            <p:ph type="dt" sz="half" idx="10"/>
          </p:nvPr>
        </p:nvSpPr>
        <p:spPr/>
        <p:txBody>
          <a:bodyPr/>
          <a:lstStyle/>
          <a:p>
            <a:fld id="{BF6F5946-E6EA-4F38-98B0-36FF6AAD5812}" type="datetimeFigureOut">
              <a:rPr lang="it-IT" smtClean="0"/>
              <a:t>26/09/2019</a:t>
            </a:fld>
            <a:endParaRPr lang="it-IT"/>
          </a:p>
        </p:txBody>
      </p:sp>
      <p:sp>
        <p:nvSpPr>
          <p:cNvPr id="6" name="Segnaposto piè di pagina 5">
            <a:extLst>
              <a:ext uri="{FF2B5EF4-FFF2-40B4-BE49-F238E27FC236}">
                <a16:creationId xmlns:a16="http://schemas.microsoft.com/office/drawing/2014/main" id="{49BD2FC5-39F7-45FF-90E0-E1097D37846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FA41873-E68D-4D49-BF7E-DBF0965B6A32}"/>
              </a:ext>
            </a:extLst>
          </p:cNvPr>
          <p:cNvSpPr>
            <a:spLocks noGrp="1"/>
          </p:cNvSpPr>
          <p:nvPr>
            <p:ph type="sldNum" sz="quarter" idx="12"/>
          </p:nvPr>
        </p:nvSpPr>
        <p:spPr/>
        <p:txBody>
          <a:bodyPr/>
          <a:lstStyle/>
          <a:p>
            <a:fld id="{27F42177-5DAA-439C-9D21-4F78F26666AD}" type="slidenum">
              <a:rPr lang="it-IT" smtClean="0"/>
              <a:t>‹N›</a:t>
            </a:fld>
            <a:endParaRPr lang="it-IT"/>
          </a:p>
        </p:txBody>
      </p:sp>
    </p:spTree>
    <p:extLst>
      <p:ext uri="{BB962C8B-B14F-4D97-AF65-F5344CB8AC3E}">
        <p14:creationId xmlns:p14="http://schemas.microsoft.com/office/powerpoint/2010/main" val="194147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1860A2F-C0F6-4336-9E79-C462F117E5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7D02E1D-5186-4972-8B7B-CC1740FA4C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7D83F66-8E1C-4F0F-BACD-80CF75C2E5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F5946-E6EA-4F38-98B0-36FF6AAD5812}" type="datetimeFigureOut">
              <a:rPr lang="it-IT" smtClean="0"/>
              <a:t>26/09/2019</a:t>
            </a:fld>
            <a:endParaRPr lang="it-IT"/>
          </a:p>
        </p:txBody>
      </p:sp>
      <p:sp>
        <p:nvSpPr>
          <p:cNvPr id="5" name="Segnaposto piè di pagina 4">
            <a:extLst>
              <a:ext uri="{FF2B5EF4-FFF2-40B4-BE49-F238E27FC236}">
                <a16:creationId xmlns:a16="http://schemas.microsoft.com/office/drawing/2014/main" id="{EEDA7B0C-8A59-4532-B63B-23DA21FA92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A7856B7-A1D8-40CE-AAF2-1C01BD32D2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F42177-5DAA-439C-9D21-4F78F26666AD}" type="slidenum">
              <a:rPr lang="it-IT" smtClean="0"/>
              <a:t>‹N›</a:t>
            </a:fld>
            <a:endParaRPr lang="it-IT"/>
          </a:p>
        </p:txBody>
      </p:sp>
    </p:spTree>
    <p:extLst>
      <p:ext uri="{BB962C8B-B14F-4D97-AF65-F5344CB8AC3E}">
        <p14:creationId xmlns:p14="http://schemas.microsoft.com/office/powerpoint/2010/main" val="1483141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gif"/><Relationship Id="rId7" Type="http://schemas.openxmlformats.org/officeDocument/2006/relationships/diagramColors" Target="../diagrams/colors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1805.02104" TargetMode="External"/><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gif"/><Relationship Id="rId4" Type="http://schemas.openxmlformats.org/officeDocument/2006/relationships/hyperlink" Target="https://arxiv.org/pdf/1507.06821.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4.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1.gif"/><Relationship Id="rId7"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7.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27/09/2019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55417"/>
            <a:ext cx="3037835" cy="338554"/>
          </a:xfrm>
          <a:prstGeom prst="rect">
            <a:avLst/>
          </a:prstGeom>
          <a:noFill/>
        </p:spPr>
        <p:txBody>
          <a:bodyPr wrap="square" rtlCol="0">
            <a:spAutoFit/>
          </a:bodyPr>
          <a:lstStyle/>
          <a:p>
            <a:r>
              <a:rPr lang="it-IT" sz="1600" dirty="0"/>
              <a:t>Sara Abbonizio, Davide Manzoni</a:t>
            </a:r>
          </a:p>
        </p:txBody>
      </p:sp>
      <p:sp>
        <p:nvSpPr>
          <p:cNvPr id="2" name="CasellaDiTesto 1">
            <a:extLst>
              <a:ext uri="{FF2B5EF4-FFF2-40B4-BE49-F238E27FC236}">
                <a16:creationId xmlns:a16="http://schemas.microsoft.com/office/drawing/2014/main" id="{241969C0-DA42-492A-8C28-980931744E6B}"/>
              </a:ext>
            </a:extLst>
          </p:cNvPr>
          <p:cNvSpPr txBox="1"/>
          <p:nvPr/>
        </p:nvSpPr>
        <p:spPr>
          <a:xfrm>
            <a:off x="845127" y="2100677"/>
            <a:ext cx="10377055" cy="3385542"/>
          </a:xfrm>
          <a:prstGeom prst="rect">
            <a:avLst/>
          </a:prstGeom>
          <a:noFill/>
        </p:spPr>
        <p:txBody>
          <a:bodyPr wrap="square" rtlCol="0">
            <a:spAutoFit/>
          </a:bodyPr>
          <a:lstStyle/>
          <a:p>
            <a:pPr algn="ctr"/>
            <a:r>
              <a:rPr lang="it-IT" sz="4800" i="1" dirty="0" err="1"/>
              <a:t>Person</a:t>
            </a:r>
            <a:r>
              <a:rPr lang="it-IT" sz="4800" i="1" dirty="0"/>
              <a:t> Re-</a:t>
            </a:r>
            <a:r>
              <a:rPr lang="it-IT" sz="4800" i="1" dirty="0" err="1"/>
              <a:t>Identification</a:t>
            </a:r>
            <a:r>
              <a:rPr lang="it-IT" sz="4800" i="1" dirty="0"/>
              <a:t> with RGB-D camera in Top-</a:t>
            </a:r>
            <a:r>
              <a:rPr lang="it-IT" sz="4800" i="1" dirty="0" err="1"/>
              <a:t>view</a:t>
            </a:r>
            <a:r>
              <a:rPr lang="it-IT" sz="4800" i="1" dirty="0"/>
              <a:t> </a:t>
            </a:r>
            <a:r>
              <a:rPr lang="it-IT" sz="4800" i="1" dirty="0" err="1"/>
              <a:t>configuration</a:t>
            </a:r>
            <a:endParaRPr lang="en-US" sz="4800" i="1" dirty="0"/>
          </a:p>
          <a:p>
            <a:endParaRPr lang="en-US" sz="3200" i="1" dirty="0"/>
          </a:p>
          <a:p>
            <a:endParaRPr lang="en-US" sz="3200" i="1" dirty="0"/>
          </a:p>
          <a:p>
            <a:endParaRPr lang="en-US" dirty="0"/>
          </a:p>
          <a:p>
            <a:endParaRPr lang="en-US" dirty="0"/>
          </a:p>
          <a:p>
            <a:endParaRPr lang="it-IT" dirty="0"/>
          </a:p>
        </p:txBody>
      </p:sp>
      <p:pic>
        <p:nvPicPr>
          <p:cNvPr id="1026" name="Picture 2" descr="logo Univpm">
            <a:extLst>
              <a:ext uri="{FF2B5EF4-FFF2-40B4-BE49-F238E27FC236}">
                <a16:creationId xmlns:a16="http://schemas.microsoft.com/office/drawing/2014/main" id="{0BCE0667-127E-4471-84E3-E718286D8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7A8042C9-15A2-45AB-A5EC-D1DA9C57E662}"/>
              </a:ext>
            </a:extLst>
          </p:cNvPr>
          <p:cNvSpPr txBox="1"/>
          <p:nvPr/>
        </p:nvSpPr>
        <p:spPr>
          <a:xfrm>
            <a:off x="3313043" y="4654189"/>
            <a:ext cx="1836389" cy="646331"/>
          </a:xfrm>
          <a:prstGeom prst="rect">
            <a:avLst/>
          </a:prstGeom>
          <a:noFill/>
        </p:spPr>
        <p:txBody>
          <a:bodyPr wrap="square" rtlCol="0">
            <a:spAutoFit/>
          </a:bodyPr>
          <a:lstStyle/>
          <a:p>
            <a:pPr algn="ctr"/>
            <a:r>
              <a:rPr lang="it-IT" b="1" dirty="0"/>
              <a:t>Sara Abbonizio, </a:t>
            </a:r>
          </a:p>
          <a:p>
            <a:pPr algn="ctr"/>
            <a:r>
              <a:rPr lang="it-IT" b="1" dirty="0"/>
              <a:t>Davide Manzoni</a:t>
            </a:r>
          </a:p>
        </p:txBody>
      </p:sp>
      <p:sp>
        <p:nvSpPr>
          <p:cNvPr id="12" name="CasellaDiTesto 11">
            <a:extLst>
              <a:ext uri="{FF2B5EF4-FFF2-40B4-BE49-F238E27FC236}">
                <a16:creationId xmlns:a16="http://schemas.microsoft.com/office/drawing/2014/main" id="{425BDC8A-B9AD-442E-9399-0165A7F746B4}"/>
              </a:ext>
            </a:extLst>
          </p:cNvPr>
          <p:cNvSpPr txBox="1"/>
          <p:nvPr/>
        </p:nvSpPr>
        <p:spPr>
          <a:xfrm>
            <a:off x="6648946" y="4515373"/>
            <a:ext cx="2370355" cy="923330"/>
          </a:xfrm>
          <a:prstGeom prst="rect">
            <a:avLst/>
          </a:prstGeom>
          <a:noFill/>
        </p:spPr>
        <p:txBody>
          <a:bodyPr wrap="square" rtlCol="0">
            <a:spAutoFit/>
          </a:bodyPr>
          <a:lstStyle/>
          <a:p>
            <a:pPr algn="ctr" defTabSz="539750"/>
            <a:r>
              <a:rPr lang="it-IT" dirty="0"/>
              <a:t>Emanuele Frontoni, </a:t>
            </a:r>
          </a:p>
          <a:p>
            <a:pPr algn="ctr" defTabSz="539750"/>
            <a:r>
              <a:rPr lang="it-IT" dirty="0"/>
              <a:t>Massimo Martini,</a:t>
            </a:r>
          </a:p>
          <a:p>
            <a:pPr algn="ctr" defTabSz="539750"/>
            <a:r>
              <a:rPr lang="it-IT" dirty="0"/>
              <a:t>Marina </a:t>
            </a:r>
            <a:r>
              <a:rPr lang="it-IT" dirty="0" err="1"/>
              <a:t>Paolanti</a:t>
            </a:r>
            <a:endParaRPr lang="it-IT" dirty="0"/>
          </a:p>
        </p:txBody>
      </p:sp>
      <p:sp>
        <p:nvSpPr>
          <p:cNvPr id="13" name="CasellaDiTesto 12">
            <a:extLst>
              <a:ext uri="{FF2B5EF4-FFF2-40B4-BE49-F238E27FC236}">
                <a16:creationId xmlns:a16="http://schemas.microsoft.com/office/drawing/2014/main" id="{4C2FB1FD-B00B-462F-A7BA-CDC99EEB5221}"/>
              </a:ext>
            </a:extLst>
          </p:cNvPr>
          <p:cNvSpPr txBox="1"/>
          <p:nvPr/>
        </p:nvSpPr>
        <p:spPr>
          <a:xfrm>
            <a:off x="4132970" y="5629327"/>
            <a:ext cx="3701154" cy="523220"/>
          </a:xfrm>
          <a:prstGeom prst="rect">
            <a:avLst/>
          </a:prstGeom>
          <a:noFill/>
        </p:spPr>
        <p:txBody>
          <a:bodyPr wrap="square" rtlCol="0">
            <a:spAutoFit/>
          </a:bodyPr>
          <a:lstStyle/>
          <a:p>
            <a:pPr algn="ctr"/>
            <a:r>
              <a:rPr lang="it-IT" sz="1400" dirty="0"/>
              <a:t>Università Politecnica delle Marche</a:t>
            </a:r>
          </a:p>
          <a:p>
            <a:pPr algn="ctr"/>
            <a:r>
              <a:rPr lang="it-IT" sz="1400" dirty="0"/>
              <a:t>Ancona, </a:t>
            </a:r>
            <a:r>
              <a:rPr lang="it-IT" sz="1400" dirty="0" err="1"/>
              <a:t>Italy</a:t>
            </a:r>
            <a:endParaRPr lang="it-IT" sz="1400" dirty="0"/>
          </a:p>
        </p:txBody>
      </p:sp>
    </p:spTree>
    <p:extLst>
      <p:ext uri="{BB962C8B-B14F-4D97-AF65-F5344CB8AC3E}">
        <p14:creationId xmlns:p14="http://schemas.microsoft.com/office/powerpoint/2010/main" val="3281825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27/09/2019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2165"/>
            <a:ext cx="2952901" cy="338554"/>
          </a:xfrm>
          <a:prstGeom prst="rect">
            <a:avLst/>
          </a:prstGeom>
          <a:noFill/>
        </p:spPr>
        <p:txBody>
          <a:bodyPr wrap="square" rtlCol="0">
            <a:spAutoFit/>
          </a:bodyPr>
          <a:lstStyle/>
          <a:p>
            <a:r>
              <a:rPr lang="it-IT" sz="1600" dirty="0"/>
              <a:t>Sara Abbonizio, Davide Manzoni</a:t>
            </a:r>
          </a:p>
        </p:txBody>
      </p:sp>
      <p:pic>
        <p:nvPicPr>
          <p:cNvPr id="16" name="Picture 2" descr="logo Univpm">
            <a:extLst>
              <a:ext uri="{FF2B5EF4-FFF2-40B4-BE49-F238E27FC236}">
                <a16:creationId xmlns:a16="http://schemas.microsoft.com/office/drawing/2014/main" id="{B4A37DD4-B104-4182-A615-3EC705399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8" name="Connettore 17">
            <a:extLst>
              <a:ext uri="{FF2B5EF4-FFF2-40B4-BE49-F238E27FC236}">
                <a16:creationId xmlns:a16="http://schemas.microsoft.com/office/drawing/2014/main" id="{78ED2E0F-9791-4A49-963D-31F9F544B18E}"/>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onnettore 18">
            <a:extLst>
              <a:ext uri="{FF2B5EF4-FFF2-40B4-BE49-F238E27FC236}">
                <a16:creationId xmlns:a16="http://schemas.microsoft.com/office/drawing/2014/main" id="{F97E27D7-72D0-4AC4-BF27-20199990EC67}"/>
              </a:ext>
            </a:extLst>
          </p:cNvPr>
          <p:cNvSpPr/>
          <p:nvPr/>
        </p:nvSpPr>
        <p:spPr>
          <a:xfrm>
            <a:off x="679239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EFE27DB7-372B-4C07-AF10-9D489ACB7798}"/>
              </a:ext>
            </a:extLst>
          </p:cNvPr>
          <p:cNvSpPr/>
          <p:nvPr/>
        </p:nvSpPr>
        <p:spPr>
          <a:xfrm>
            <a:off x="890563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onnettore 20">
            <a:extLst>
              <a:ext uri="{FF2B5EF4-FFF2-40B4-BE49-F238E27FC236}">
                <a16:creationId xmlns:a16="http://schemas.microsoft.com/office/drawing/2014/main" id="{61EDB2F5-7F93-458F-AA19-D7D1DF550FAD}"/>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a:extLst>
              <a:ext uri="{FF2B5EF4-FFF2-40B4-BE49-F238E27FC236}">
                <a16:creationId xmlns:a16="http://schemas.microsoft.com/office/drawing/2014/main" id="{056FB960-DAC3-47E7-B7F6-5E8CCA10FF02}"/>
              </a:ext>
            </a:extLst>
          </p:cNvPr>
          <p:cNvCxnSpPr>
            <a:cxnSpLocks/>
            <a:stCxn id="18" idx="6"/>
            <a:endCxn id="30" idx="2"/>
          </p:cNvCxnSpPr>
          <p:nvPr/>
        </p:nvCxnSpPr>
        <p:spPr>
          <a:xfrm>
            <a:off x="91004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DCF2FCF9-96C0-4156-8EE4-B7F5A533BE2C}"/>
              </a:ext>
            </a:extLst>
          </p:cNvPr>
          <p:cNvCxnSpPr>
            <a:cxnSpLocks/>
            <a:stCxn id="30" idx="6"/>
            <a:endCxn id="29" idx="1"/>
          </p:cNvCxnSpPr>
          <p:nvPr/>
        </p:nvCxnSpPr>
        <p:spPr>
          <a:xfrm>
            <a:off x="3023286" y="1308128"/>
            <a:ext cx="1240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532E48EE-EBE2-4CB1-A2D0-549AC9736577}"/>
              </a:ext>
            </a:extLst>
          </p:cNvPr>
          <p:cNvCxnSpPr>
            <a:cxnSpLocks/>
            <a:stCxn id="29" idx="3"/>
            <a:endCxn id="19" idx="2"/>
          </p:cNvCxnSpPr>
          <p:nvPr/>
        </p:nvCxnSpPr>
        <p:spPr>
          <a:xfrm flipV="1">
            <a:off x="5373959" y="1303054"/>
            <a:ext cx="1418439"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006418A7-1333-4597-A040-A34B6C66D384}"/>
              </a:ext>
            </a:extLst>
          </p:cNvPr>
          <p:cNvCxnSpPr>
            <a:stCxn id="19" idx="6"/>
            <a:endCxn id="20" idx="2"/>
          </p:cNvCxnSpPr>
          <p:nvPr/>
        </p:nvCxnSpPr>
        <p:spPr>
          <a:xfrm>
            <a:off x="712872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AEB75AD9-2D1E-4FCE-84FD-34815A824EE6}"/>
              </a:ext>
            </a:extLst>
          </p:cNvPr>
          <p:cNvCxnSpPr>
            <a:stCxn id="20" idx="6"/>
            <a:endCxn id="21" idx="2"/>
          </p:cNvCxnSpPr>
          <p:nvPr/>
        </p:nvCxnSpPr>
        <p:spPr>
          <a:xfrm flipV="1">
            <a:off x="9241966" y="1303054"/>
            <a:ext cx="1754770"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aborazione alternativa 28">
            <a:extLst>
              <a:ext uri="{FF2B5EF4-FFF2-40B4-BE49-F238E27FC236}">
                <a16:creationId xmlns:a16="http://schemas.microsoft.com/office/drawing/2014/main" id="{39E36919-8BAA-45C5-9B26-09EAE2959E0E}"/>
              </a:ext>
            </a:extLst>
          </p:cNvPr>
          <p:cNvSpPr/>
          <p:nvPr/>
        </p:nvSpPr>
        <p:spPr>
          <a:xfrm>
            <a:off x="4263340" y="1055879"/>
            <a:ext cx="1110619"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METHODS</a:t>
            </a:r>
          </a:p>
        </p:txBody>
      </p:sp>
      <p:sp>
        <p:nvSpPr>
          <p:cNvPr id="30" name="Connettore 29">
            <a:extLst>
              <a:ext uri="{FF2B5EF4-FFF2-40B4-BE49-F238E27FC236}">
                <a16:creationId xmlns:a16="http://schemas.microsoft.com/office/drawing/2014/main" id="{30A156D1-C786-4D7F-A4ED-E4CEC4B77BD7}"/>
              </a:ext>
            </a:extLst>
          </p:cNvPr>
          <p:cNvSpPr/>
          <p:nvPr/>
        </p:nvSpPr>
        <p:spPr>
          <a:xfrm>
            <a:off x="268695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CasellaDiTesto 35">
            <a:extLst>
              <a:ext uri="{FF2B5EF4-FFF2-40B4-BE49-F238E27FC236}">
                <a16:creationId xmlns:a16="http://schemas.microsoft.com/office/drawing/2014/main" id="{6BC7933C-47E3-4C24-A570-FA129CAC621F}"/>
              </a:ext>
            </a:extLst>
          </p:cNvPr>
          <p:cNvSpPr txBox="1"/>
          <p:nvPr/>
        </p:nvSpPr>
        <p:spPr>
          <a:xfrm>
            <a:off x="430112" y="1723909"/>
            <a:ext cx="11331776" cy="461665"/>
          </a:xfrm>
          <a:prstGeom prst="rect">
            <a:avLst/>
          </a:prstGeom>
          <a:noFill/>
        </p:spPr>
        <p:txBody>
          <a:bodyPr wrap="square" rtlCol="0">
            <a:spAutoFit/>
          </a:bodyPr>
          <a:lstStyle/>
          <a:p>
            <a:pPr algn="ctr"/>
            <a:r>
              <a:rPr lang="en-US" sz="2400" dirty="0">
                <a:solidFill>
                  <a:srgbClr val="0070C0"/>
                </a:solidFill>
              </a:rPr>
              <a:t>COMBINING RGB AND DEPTH INFORMATION</a:t>
            </a:r>
            <a:endParaRPr lang="en-US" sz="2000" dirty="0"/>
          </a:p>
        </p:txBody>
      </p:sp>
      <p:graphicFrame>
        <p:nvGraphicFramePr>
          <p:cNvPr id="5" name="Diagramma 4">
            <a:extLst>
              <a:ext uri="{FF2B5EF4-FFF2-40B4-BE49-F238E27FC236}">
                <a16:creationId xmlns:a16="http://schemas.microsoft.com/office/drawing/2014/main" id="{B9F76A03-F0B6-46D2-B1BD-84BB7E298CB3}"/>
              </a:ext>
            </a:extLst>
          </p:cNvPr>
          <p:cNvGraphicFramePr/>
          <p:nvPr>
            <p:extLst>
              <p:ext uri="{D42A27DB-BD31-4B8C-83A1-F6EECF244321}">
                <p14:modId xmlns:p14="http://schemas.microsoft.com/office/powerpoint/2010/main" val="3497444049"/>
              </p:ext>
            </p:extLst>
          </p:nvPr>
        </p:nvGraphicFramePr>
        <p:xfrm>
          <a:off x="573718" y="2030286"/>
          <a:ext cx="10967117" cy="41724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7" name="CasellaDiTesto 36">
            <a:extLst>
              <a:ext uri="{FF2B5EF4-FFF2-40B4-BE49-F238E27FC236}">
                <a16:creationId xmlns:a16="http://schemas.microsoft.com/office/drawing/2014/main" id="{1F4FC76D-B2D0-4D3E-86EF-C67EF08451E4}"/>
              </a:ext>
            </a:extLst>
          </p:cNvPr>
          <p:cNvSpPr txBox="1"/>
          <p:nvPr/>
        </p:nvSpPr>
        <p:spPr>
          <a:xfrm>
            <a:off x="10119351" y="6100036"/>
            <a:ext cx="1910944" cy="369332"/>
          </a:xfrm>
          <a:prstGeom prst="rect">
            <a:avLst/>
          </a:prstGeom>
          <a:noFill/>
        </p:spPr>
        <p:txBody>
          <a:bodyPr wrap="square" rtlCol="0">
            <a:spAutoFit/>
          </a:bodyPr>
          <a:lstStyle/>
          <a:p>
            <a:r>
              <a:rPr lang="it-IT" sz="1600" i="1" dirty="0"/>
              <a:t>[</a:t>
            </a:r>
            <a:r>
              <a:rPr lang="it-IT" sz="1600" i="1" dirty="0" err="1"/>
              <a:t>Eitel</a:t>
            </a:r>
            <a:r>
              <a:rPr lang="it-IT" sz="1600" i="1" dirty="0"/>
              <a:t> A</a:t>
            </a:r>
            <a:r>
              <a:rPr lang="it-IT" dirty="0"/>
              <a:t>. </a:t>
            </a:r>
            <a:r>
              <a:rPr lang="it-IT" sz="1600" i="1" dirty="0"/>
              <a:t>et al. 2015]</a:t>
            </a:r>
          </a:p>
        </p:txBody>
      </p:sp>
    </p:spTree>
    <p:extLst>
      <p:ext uri="{BB962C8B-B14F-4D97-AF65-F5344CB8AC3E}">
        <p14:creationId xmlns:p14="http://schemas.microsoft.com/office/powerpoint/2010/main" val="1176800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27/09/2019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1335"/>
            <a:ext cx="3133010" cy="338554"/>
          </a:xfrm>
          <a:prstGeom prst="rect">
            <a:avLst/>
          </a:prstGeom>
          <a:noFill/>
        </p:spPr>
        <p:txBody>
          <a:bodyPr wrap="square" rtlCol="0">
            <a:spAutoFit/>
          </a:bodyPr>
          <a:lstStyle/>
          <a:p>
            <a:r>
              <a:rPr lang="it-IT" sz="1600" dirty="0"/>
              <a:t>Sara Abbonizio, Davide Manzoni</a:t>
            </a:r>
          </a:p>
        </p:txBody>
      </p:sp>
      <p:sp>
        <p:nvSpPr>
          <p:cNvPr id="4" name="CasellaDiTesto 3">
            <a:extLst>
              <a:ext uri="{FF2B5EF4-FFF2-40B4-BE49-F238E27FC236}">
                <a16:creationId xmlns:a16="http://schemas.microsoft.com/office/drawing/2014/main" id="{AB6EDB28-D681-47A9-A6BB-4EE53F97D803}"/>
              </a:ext>
            </a:extLst>
          </p:cNvPr>
          <p:cNvSpPr txBox="1"/>
          <p:nvPr/>
        </p:nvSpPr>
        <p:spPr>
          <a:xfrm>
            <a:off x="430111" y="1745741"/>
            <a:ext cx="11331776" cy="461665"/>
          </a:xfrm>
          <a:prstGeom prst="rect">
            <a:avLst/>
          </a:prstGeom>
          <a:noFill/>
        </p:spPr>
        <p:txBody>
          <a:bodyPr wrap="square" rtlCol="0">
            <a:spAutoFit/>
          </a:bodyPr>
          <a:lstStyle/>
          <a:p>
            <a:pPr algn="ctr"/>
            <a:r>
              <a:rPr lang="en-US" sz="2400" dirty="0">
                <a:solidFill>
                  <a:srgbClr val="0070C0"/>
                </a:solidFill>
              </a:rPr>
              <a:t>DATA AND EVALUATION METRICS</a:t>
            </a:r>
            <a:endParaRPr lang="en-US" sz="2000" dirty="0"/>
          </a:p>
        </p:txBody>
      </p:sp>
      <p:pic>
        <p:nvPicPr>
          <p:cNvPr id="18" name="Picture 2" descr="logo Univpm">
            <a:extLst>
              <a:ext uri="{FF2B5EF4-FFF2-40B4-BE49-F238E27FC236}">
                <a16:creationId xmlns:a16="http://schemas.microsoft.com/office/drawing/2014/main" id="{890314D3-4BA0-4441-AAF7-A37EB985D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20" name="Connettore 19">
            <a:extLst>
              <a:ext uri="{FF2B5EF4-FFF2-40B4-BE49-F238E27FC236}">
                <a16:creationId xmlns:a16="http://schemas.microsoft.com/office/drawing/2014/main" id="{9D30AD12-EE83-4880-858D-F47AA09015D0}"/>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onnettore 20">
            <a:extLst>
              <a:ext uri="{FF2B5EF4-FFF2-40B4-BE49-F238E27FC236}">
                <a16:creationId xmlns:a16="http://schemas.microsoft.com/office/drawing/2014/main" id="{E1BD0CC6-7B45-45F6-BB1D-E8DDA1C4BFA5}"/>
              </a:ext>
            </a:extLst>
          </p:cNvPr>
          <p:cNvSpPr/>
          <p:nvPr/>
        </p:nvSpPr>
        <p:spPr>
          <a:xfrm>
            <a:off x="890563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onnettore 21">
            <a:extLst>
              <a:ext uri="{FF2B5EF4-FFF2-40B4-BE49-F238E27FC236}">
                <a16:creationId xmlns:a16="http://schemas.microsoft.com/office/drawing/2014/main" id="{280054F2-D930-42B0-AA03-9808F959DAFF}"/>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a:extLst>
              <a:ext uri="{FF2B5EF4-FFF2-40B4-BE49-F238E27FC236}">
                <a16:creationId xmlns:a16="http://schemas.microsoft.com/office/drawing/2014/main" id="{99913366-578D-42F9-9D69-5181EC6E2FA3}"/>
              </a:ext>
            </a:extLst>
          </p:cNvPr>
          <p:cNvCxnSpPr>
            <a:cxnSpLocks/>
            <a:stCxn id="20" idx="6"/>
            <a:endCxn id="28" idx="2"/>
          </p:cNvCxnSpPr>
          <p:nvPr/>
        </p:nvCxnSpPr>
        <p:spPr>
          <a:xfrm>
            <a:off x="91004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E77B36B8-EB7F-4D19-9BAF-3B6BAA83AF46}"/>
              </a:ext>
            </a:extLst>
          </p:cNvPr>
          <p:cNvCxnSpPr>
            <a:cxnSpLocks/>
            <a:stCxn id="28" idx="6"/>
            <a:endCxn id="30" idx="2"/>
          </p:cNvCxnSpPr>
          <p:nvPr/>
        </p:nvCxnSpPr>
        <p:spPr>
          <a:xfrm flipV="1">
            <a:off x="3023286" y="1303054"/>
            <a:ext cx="1586604"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EAFBB882-3F2E-49BF-9CDD-122A2435BB23}"/>
              </a:ext>
            </a:extLst>
          </p:cNvPr>
          <p:cNvCxnSpPr>
            <a:cxnSpLocks/>
            <a:stCxn id="30" idx="6"/>
            <a:endCxn id="29" idx="1"/>
          </p:cNvCxnSpPr>
          <p:nvPr/>
        </p:nvCxnSpPr>
        <p:spPr>
          <a:xfrm>
            <a:off x="4946221" y="1303054"/>
            <a:ext cx="11497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3BC9CC6B-77EA-4795-A831-16F48630AB53}"/>
              </a:ext>
            </a:extLst>
          </p:cNvPr>
          <p:cNvCxnSpPr>
            <a:cxnSpLocks/>
            <a:stCxn id="29" idx="3"/>
            <a:endCxn id="21" idx="2"/>
          </p:cNvCxnSpPr>
          <p:nvPr/>
        </p:nvCxnSpPr>
        <p:spPr>
          <a:xfrm>
            <a:off x="7515874" y="1303054"/>
            <a:ext cx="1389761"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A20E3DC6-0C46-4510-838E-973421CC3453}"/>
              </a:ext>
            </a:extLst>
          </p:cNvPr>
          <p:cNvCxnSpPr>
            <a:stCxn id="21" idx="6"/>
            <a:endCxn id="22" idx="2"/>
          </p:cNvCxnSpPr>
          <p:nvPr/>
        </p:nvCxnSpPr>
        <p:spPr>
          <a:xfrm flipV="1">
            <a:off x="9241966" y="1303054"/>
            <a:ext cx="1754770"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onnettore 27">
            <a:extLst>
              <a:ext uri="{FF2B5EF4-FFF2-40B4-BE49-F238E27FC236}">
                <a16:creationId xmlns:a16="http://schemas.microsoft.com/office/drawing/2014/main" id="{00B1B43C-2261-4441-93DA-0AC9BA4A3E97}"/>
              </a:ext>
            </a:extLst>
          </p:cNvPr>
          <p:cNvSpPr/>
          <p:nvPr/>
        </p:nvSpPr>
        <p:spPr>
          <a:xfrm>
            <a:off x="268695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Elaborazione alternativa 28">
            <a:extLst>
              <a:ext uri="{FF2B5EF4-FFF2-40B4-BE49-F238E27FC236}">
                <a16:creationId xmlns:a16="http://schemas.microsoft.com/office/drawing/2014/main" id="{9DDCD799-32CB-42F7-94B0-D0754698AF31}"/>
              </a:ext>
            </a:extLst>
          </p:cNvPr>
          <p:cNvSpPr/>
          <p:nvPr/>
        </p:nvSpPr>
        <p:spPr>
          <a:xfrm>
            <a:off x="6096000" y="1050805"/>
            <a:ext cx="1419874"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EXPERIMENTAL PROTOCOL</a:t>
            </a:r>
          </a:p>
        </p:txBody>
      </p:sp>
      <p:sp>
        <p:nvSpPr>
          <p:cNvPr id="30" name="Connettore 29">
            <a:extLst>
              <a:ext uri="{FF2B5EF4-FFF2-40B4-BE49-F238E27FC236}">
                <a16:creationId xmlns:a16="http://schemas.microsoft.com/office/drawing/2014/main" id="{DBABA858-BFED-403E-8137-76722AEB2EEA}"/>
              </a:ext>
            </a:extLst>
          </p:cNvPr>
          <p:cNvSpPr/>
          <p:nvPr/>
        </p:nvSpPr>
        <p:spPr>
          <a:xfrm>
            <a:off x="4609890"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4E09E9C4-60CF-4F5C-A69F-4748DA7BA545}"/>
              </a:ext>
            </a:extLst>
          </p:cNvPr>
          <p:cNvSpPr txBox="1"/>
          <p:nvPr/>
        </p:nvSpPr>
        <p:spPr>
          <a:xfrm>
            <a:off x="2538826" y="3020052"/>
            <a:ext cx="872836" cy="369332"/>
          </a:xfrm>
          <a:prstGeom prst="rect">
            <a:avLst/>
          </a:prstGeom>
          <a:noFill/>
        </p:spPr>
        <p:txBody>
          <a:bodyPr wrap="square" rtlCol="0">
            <a:spAutoFit/>
          </a:bodyPr>
          <a:lstStyle/>
          <a:p>
            <a:r>
              <a:rPr lang="it-IT" b="1" dirty="0">
                <a:solidFill>
                  <a:schemeClr val="accent1"/>
                </a:solidFill>
              </a:rPr>
              <a:t>TEST 1:</a:t>
            </a:r>
            <a:r>
              <a:rPr lang="it-IT" dirty="0"/>
              <a:t> </a:t>
            </a:r>
          </a:p>
        </p:txBody>
      </p:sp>
      <p:sp>
        <p:nvSpPr>
          <p:cNvPr id="38" name="CasellaDiTesto 37">
            <a:extLst>
              <a:ext uri="{FF2B5EF4-FFF2-40B4-BE49-F238E27FC236}">
                <a16:creationId xmlns:a16="http://schemas.microsoft.com/office/drawing/2014/main" id="{C93279CC-4D2E-455C-8307-F40C01DFC383}"/>
              </a:ext>
            </a:extLst>
          </p:cNvPr>
          <p:cNvSpPr txBox="1"/>
          <p:nvPr/>
        </p:nvSpPr>
        <p:spPr>
          <a:xfrm>
            <a:off x="2538826" y="4092895"/>
            <a:ext cx="872836" cy="369332"/>
          </a:xfrm>
          <a:prstGeom prst="rect">
            <a:avLst/>
          </a:prstGeom>
          <a:noFill/>
        </p:spPr>
        <p:txBody>
          <a:bodyPr wrap="square" rtlCol="0">
            <a:spAutoFit/>
          </a:bodyPr>
          <a:lstStyle/>
          <a:p>
            <a:r>
              <a:rPr lang="it-IT" b="1" dirty="0">
                <a:solidFill>
                  <a:schemeClr val="accent6"/>
                </a:solidFill>
              </a:rPr>
              <a:t>TEST 2:</a:t>
            </a:r>
            <a:r>
              <a:rPr lang="it-IT" dirty="0">
                <a:solidFill>
                  <a:schemeClr val="accent6"/>
                </a:solidFill>
              </a:rPr>
              <a:t> </a:t>
            </a:r>
          </a:p>
        </p:txBody>
      </p:sp>
      <p:sp>
        <p:nvSpPr>
          <p:cNvPr id="39" name="CasellaDiTesto 38">
            <a:extLst>
              <a:ext uri="{FF2B5EF4-FFF2-40B4-BE49-F238E27FC236}">
                <a16:creationId xmlns:a16="http://schemas.microsoft.com/office/drawing/2014/main" id="{5A727BCD-B43B-4E74-902C-CC72A4C6D11E}"/>
              </a:ext>
            </a:extLst>
          </p:cNvPr>
          <p:cNvSpPr txBox="1"/>
          <p:nvPr/>
        </p:nvSpPr>
        <p:spPr>
          <a:xfrm>
            <a:off x="2538826" y="5278104"/>
            <a:ext cx="872836" cy="369332"/>
          </a:xfrm>
          <a:prstGeom prst="rect">
            <a:avLst/>
          </a:prstGeom>
          <a:noFill/>
        </p:spPr>
        <p:txBody>
          <a:bodyPr wrap="square" rtlCol="0">
            <a:spAutoFit/>
          </a:bodyPr>
          <a:lstStyle/>
          <a:p>
            <a:r>
              <a:rPr lang="it-IT" b="1" dirty="0">
                <a:solidFill>
                  <a:schemeClr val="accent2"/>
                </a:solidFill>
              </a:rPr>
              <a:t>TEST 3:</a:t>
            </a:r>
            <a:r>
              <a:rPr lang="it-IT" dirty="0">
                <a:solidFill>
                  <a:schemeClr val="accent2"/>
                </a:solidFill>
              </a:rPr>
              <a:t> </a:t>
            </a:r>
          </a:p>
        </p:txBody>
      </p:sp>
      <p:sp>
        <p:nvSpPr>
          <p:cNvPr id="2" name="CasellaDiTesto 1">
            <a:extLst>
              <a:ext uri="{FF2B5EF4-FFF2-40B4-BE49-F238E27FC236}">
                <a16:creationId xmlns:a16="http://schemas.microsoft.com/office/drawing/2014/main" id="{283BBF6C-1F7B-4F15-B7C6-533854BB82ED}"/>
              </a:ext>
            </a:extLst>
          </p:cNvPr>
          <p:cNvSpPr txBox="1"/>
          <p:nvPr/>
        </p:nvSpPr>
        <p:spPr>
          <a:xfrm>
            <a:off x="3739902" y="2921270"/>
            <a:ext cx="6009176" cy="646331"/>
          </a:xfrm>
          <a:prstGeom prst="rect">
            <a:avLst/>
          </a:prstGeom>
          <a:noFill/>
        </p:spPr>
        <p:txBody>
          <a:bodyPr wrap="square" rtlCol="0">
            <a:spAutoFit/>
          </a:bodyPr>
          <a:lstStyle/>
          <a:p>
            <a:r>
              <a:rPr lang="it-IT" dirty="0"/>
              <a:t>300 clips for Training, 700 for Testing, Training batch B = 6, </a:t>
            </a:r>
            <a:r>
              <a:rPr lang="it-IT" dirty="0" err="1"/>
              <a:t>sequence</a:t>
            </a:r>
            <a:r>
              <a:rPr lang="it-IT" dirty="0"/>
              <a:t> </a:t>
            </a:r>
            <a:r>
              <a:rPr lang="it-IT" dirty="0" err="1"/>
              <a:t>length</a:t>
            </a:r>
            <a:r>
              <a:rPr lang="it-IT" dirty="0"/>
              <a:t> S = 4 </a:t>
            </a:r>
          </a:p>
        </p:txBody>
      </p:sp>
      <p:sp>
        <p:nvSpPr>
          <p:cNvPr id="31" name="CasellaDiTesto 30">
            <a:extLst>
              <a:ext uri="{FF2B5EF4-FFF2-40B4-BE49-F238E27FC236}">
                <a16:creationId xmlns:a16="http://schemas.microsoft.com/office/drawing/2014/main" id="{43A7C33B-2A7D-430C-85E6-F6AD288AF610}"/>
              </a:ext>
            </a:extLst>
          </p:cNvPr>
          <p:cNvSpPr txBox="1"/>
          <p:nvPr/>
        </p:nvSpPr>
        <p:spPr>
          <a:xfrm>
            <a:off x="3739902" y="4010048"/>
            <a:ext cx="6009176" cy="646331"/>
          </a:xfrm>
          <a:prstGeom prst="rect">
            <a:avLst/>
          </a:prstGeom>
          <a:noFill/>
        </p:spPr>
        <p:txBody>
          <a:bodyPr wrap="square" rtlCol="0">
            <a:spAutoFit/>
          </a:bodyPr>
          <a:lstStyle/>
          <a:p>
            <a:r>
              <a:rPr lang="it-IT" dirty="0"/>
              <a:t>100 clips for Training, 900 for Testing, Training batch B = 6, </a:t>
            </a:r>
            <a:r>
              <a:rPr lang="it-IT" dirty="0" err="1"/>
              <a:t>sequence</a:t>
            </a:r>
            <a:r>
              <a:rPr lang="it-IT" dirty="0"/>
              <a:t> </a:t>
            </a:r>
            <a:r>
              <a:rPr lang="it-IT" dirty="0" err="1"/>
              <a:t>length</a:t>
            </a:r>
            <a:r>
              <a:rPr lang="it-IT" dirty="0"/>
              <a:t> S = 4 </a:t>
            </a:r>
          </a:p>
        </p:txBody>
      </p:sp>
      <p:sp>
        <p:nvSpPr>
          <p:cNvPr id="32" name="CasellaDiTesto 31">
            <a:extLst>
              <a:ext uri="{FF2B5EF4-FFF2-40B4-BE49-F238E27FC236}">
                <a16:creationId xmlns:a16="http://schemas.microsoft.com/office/drawing/2014/main" id="{874D1ABB-367F-4F76-AE01-6386BFC71F39}"/>
              </a:ext>
            </a:extLst>
          </p:cNvPr>
          <p:cNvSpPr txBox="1"/>
          <p:nvPr/>
        </p:nvSpPr>
        <p:spPr>
          <a:xfrm>
            <a:off x="3739902" y="5146607"/>
            <a:ext cx="6009176" cy="646331"/>
          </a:xfrm>
          <a:prstGeom prst="rect">
            <a:avLst/>
          </a:prstGeom>
          <a:noFill/>
        </p:spPr>
        <p:txBody>
          <a:bodyPr wrap="square" rtlCol="0">
            <a:spAutoFit/>
          </a:bodyPr>
          <a:lstStyle/>
          <a:p>
            <a:r>
              <a:rPr lang="it-IT" dirty="0"/>
              <a:t>100 clips for Training, 900 for Testing, Training batch B = 16, </a:t>
            </a:r>
            <a:r>
              <a:rPr lang="it-IT" dirty="0" err="1"/>
              <a:t>sequence</a:t>
            </a:r>
            <a:r>
              <a:rPr lang="it-IT" dirty="0"/>
              <a:t> </a:t>
            </a:r>
            <a:r>
              <a:rPr lang="it-IT" dirty="0" err="1"/>
              <a:t>length</a:t>
            </a:r>
            <a:r>
              <a:rPr lang="it-IT" dirty="0"/>
              <a:t> S = 8 </a:t>
            </a:r>
          </a:p>
        </p:txBody>
      </p:sp>
      <p:sp>
        <p:nvSpPr>
          <p:cNvPr id="33" name="CasellaDiTesto 32">
            <a:extLst>
              <a:ext uri="{FF2B5EF4-FFF2-40B4-BE49-F238E27FC236}">
                <a16:creationId xmlns:a16="http://schemas.microsoft.com/office/drawing/2014/main" id="{FDAE7E84-469C-45EB-99EC-64F38FD49314}"/>
              </a:ext>
            </a:extLst>
          </p:cNvPr>
          <p:cNvSpPr txBox="1"/>
          <p:nvPr/>
        </p:nvSpPr>
        <p:spPr>
          <a:xfrm>
            <a:off x="1622703" y="2379672"/>
            <a:ext cx="10366467" cy="369332"/>
          </a:xfrm>
          <a:prstGeom prst="rect">
            <a:avLst/>
          </a:prstGeom>
          <a:noFill/>
        </p:spPr>
        <p:txBody>
          <a:bodyPr wrap="square" rtlCol="0">
            <a:spAutoFit/>
          </a:bodyPr>
          <a:lstStyle/>
          <a:p>
            <a:r>
              <a:rPr lang="it-IT" b="1" dirty="0" err="1"/>
              <a:t>Tests</a:t>
            </a:r>
            <a:r>
              <a:rPr lang="it-IT" b="1" dirty="0"/>
              <a:t> </a:t>
            </a:r>
            <a:r>
              <a:rPr lang="it-IT" b="1" dirty="0" err="1"/>
              <a:t>executed</a:t>
            </a:r>
            <a:r>
              <a:rPr lang="it-IT" b="1" dirty="0"/>
              <a:t> with </a:t>
            </a:r>
            <a:r>
              <a:rPr lang="it-IT" b="1" dirty="0" err="1"/>
              <a:t>Temporal</a:t>
            </a:r>
            <a:r>
              <a:rPr lang="it-IT" b="1" dirty="0"/>
              <a:t> Pooling and </a:t>
            </a:r>
            <a:r>
              <a:rPr lang="it-IT" b="1" dirty="0" err="1"/>
              <a:t>Temporal</a:t>
            </a:r>
            <a:r>
              <a:rPr lang="it-IT" b="1" dirty="0"/>
              <a:t> </a:t>
            </a:r>
            <a:r>
              <a:rPr lang="it-IT" b="1" dirty="0" err="1"/>
              <a:t>Attention</a:t>
            </a:r>
            <a:r>
              <a:rPr lang="it-IT" b="1" dirty="0"/>
              <a:t>, Learning Rate = 0.0003</a:t>
            </a:r>
          </a:p>
        </p:txBody>
      </p:sp>
    </p:spTree>
    <p:extLst>
      <p:ext uri="{BB962C8B-B14F-4D97-AF65-F5344CB8AC3E}">
        <p14:creationId xmlns:p14="http://schemas.microsoft.com/office/powerpoint/2010/main" val="3991243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27/09/2019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2165"/>
            <a:ext cx="2994465" cy="338554"/>
          </a:xfrm>
          <a:prstGeom prst="rect">
            <a:avLst/>
          </a:prstGeom>
          <a:noFill/>
        </p:spPr>
        <p:txBody>
          <a:bodyPr wrap="square" rtlCol="0">
            <a:spAutoFit/>
          </a:bodyPr>
          <a:lstStyle/>
          <a:p>
            <a:r>
              <a:rPr lang="it-IT" sz="1600" dirty="0"/>
              <a:t>Sara Abbonizio, Davide Manzoni</a:t>
            </a:r>
          </a:p>
        </p:txBody>
      </p:sp>
      <p:pic>
        <p:nvPicPr>
          <p:cNvPr id="17" name="Picture 2" descr="logo Univpm">
            <a:extLst>
              <a:ext uri="{FF2B5EF4-FFF2-40B4-BE49-F238E27FC236}">
                <a16:creationId xmlns:a16="http://schemas.microsoft.com/office/drawing/2014/main" id="{EC512070-7D1E-4CCB-80D0-39B50A371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9" name="Connettore 18">
            <a:extLst>
              <a:ext uri="{FF2B5EF4-FFF2-40B4-BE49-F238E27FC236}">
                <a16:creationId xmlns:a16="http://schemas.microsoft.com/office/drawing/2014/main" id="{384A123C-B84B-44E5-AFFA-617840F1471B}"/>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EF75682B-08D1-45BA-8E95-E1308999EA0A}"/>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1" name="Connettore 2 20">
            <a:extLst>
              <a:ext uri="{FF2B5EF4-FFF2-40B4-BE49-F238E27FC236}">
                <a16:creationId xmlns:a16="http://schemas.microsoft.com/office/drawing/2014/main" id="{8447D592-36A6-446C-8EEC-A82B3243B2C5}"/>
              </a:ext>
            </a:extLst>
          </p:cNvPr>
          <p:cNvCxnSpPr>
            <a:cxnSpLocks/>
            <a:stCxn id="19" idx="6"/>
            <a:endCxn id="26" idx="2"/>
          </p:cNvCxnSpPr>
          <p:nvPr/>
        </p:nvCxnSpPr>
        <p:spPr>
          <a:xfrm>
            <a:off x="91004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45E959E9-6B46-48FA-8E52-7CD0894E591C}"/>
              </a:ext>
            </a:extLst>
          </p:cNvPr>
          <p:cNvCxnSpPr>
            <a:cxnSpLocks/>
            <a:stCxn id="26" idx="6"/>
            <a:endCxn id="27" idx="2"/>
          </p:cNvCxnSpPr>
          <p:nvPr/>
        </p:nvCxnSpPr>
        <p:spPr>
          <a:xfrm flipV="1">
            <a:off x="3023286" y="1303054"/>
            <a:ext cx="1586604"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0CFF398B-F0CB-41EA-8BBC-2D6040F54607}"/>
              </a:ext>
            </a:extLst>
          </p:cNvPr>
          <p:cNvCxnSpPr>
            <a:cxnSpLocks/>
            <a:stCxn id="27" idx="6"/>
            <a:endCxn id="29" idx="2"/>
          </p:cNvCxnSpPr>
          <p:nvPr/>
        </p:nvCxnSpPr>
        <p:spPr>
          <a:xfrm>
            <a:off x="4946221" y="1303054"/>
            <a:ext cx="1678012"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E2D73948-1FAC-43BB-83AA-B6128C94FCDC}"/>
              </a:ext>
            </a:extLst>
          </p:cNvPr>
          <p:cNvCxnSpPr>
            <a:cxnSpLocks/>
            <a:stCxn id="29" idx="6"/>
            <a:endCxn id="28" idx="1"/>
          </p:cNvCxnSpPr>
          <p:nvPr/>
        </p:nvCxnSpPr>
        <p:spPr>
          <a:xfrm>
            <a:off x="6960564" y="1308128"/>
            <a:ext cx="1444858" cy="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ECC212F2-8303-4FB7-AFFB-2DC459B99BE6}"/>
              </a:ext>
            </a:extLst>
          </p:cNvPr>
          <p:cNvCxnSpPr>
            <a:cxnSpLocks/>
            <a:stCxn id="28" idx="3"/>
            <a:endCxn id="20" idx="2"/>
          </p:cNvCxnSpPr>
          <p:nvPr/>
        </p:nvCxnSpPr>
        <p:spPr>
          <a:xfrm flipV="1">
            <a:off x="9516041" y="1303054"/>
            <a:ext cx="1480695" cy="9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onnettore 25">
            <a:extLst>
              <a:ext uri="{FF2B5EF4-FFF2-40B4-BE49-F238E27FC236}">
                <a16:creationId xmlns:a16="http://schemas.microsoft.com/office/drawing/2014/main" id="{AE602305-A2AD-40B8-ADCB-E549D075E137}"/>
              </a:ext>
            </a:extLst>
          </p:cNvPr>
          <p:cNvSpPr/>
          <p:nvPr/>
        </p:nvSpPr>
        <p:spPr>
          <a:xfrm>
            <a:off x="268695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onnettore 26">
            <a:extLst>
              <a:ext uri="{FF2B5EF4-FFF2-40B4-BE49-F238E27FC236}">
                <a16:creationId xmlns:a16="http://schemas.microsoft.com/office/drawing/2014/main" id="{9CDCD77B-A7DB-4C05-BD3F-7A081E04E57F}"/>
              </a:ext>
            </a:extLst>
          </p:cNvPr>
          <p:cNvSpPr/>
          <p:nvPr/>
        </p:nvSpPr>
        <p:spPr>
          <a:xfrm>
            <a:off x="4609890"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Elaborazione alternativa 27">
            <a:extLst>
              <a:ext uri="{FF2B5EF4-FFF2-40B4-BE49-F238E27FC236}">
                <a16:creationId xmlns:a16="http://schemas.microsoft.com/office/drawing/2014/main" id="{4EF45E68-AB07-45BB-A607-8AC06BC4570A}"/>
              </a:ext>
            </a:extLst>
          </p:cNvPr>
          <p:cNvSpPr/>
          <p:nvPr/>
        </p:nvSpPr>
        <p:spPr>
          <a:xfrm>
            <a:off x="8405422" y="1059862"/>
            <a:ext cx="1110619"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RESULTS</a:t>
            </a:r>
          </a:p>
        </p:txBody>
      </p:sp>
      <p:sp>
        <p:nvSpPr>
          <p:cNvPr id="29" name="Connettore 28">
            <a:extLst>
              <a:ext uri="{FF2B5EF4-FFF2-40B4-BE49-F238E27FC236}">
                <a16:creationId xmlns:a16="http://schemas.microsoft.com/office/drawing/2014/main" id="{BC838D64-E361-48F9-BFA8-BF853AB738F1}"/>
              </a:ext>
            </a:extLst>
          </p:cNvPr>
          <p:cNvSpPr/>
          <p:nvPr/>
        </p:nvSpPr>
        <p:spPr>
          <a:xfrm>
            <a:off x="6624233"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aphicFrame>
        <p:nvGraphicFramePr>
          <p:cNvPr id="30" name="Group 3">
            <a:extLst>
              <a:ext uri="{FF2B5EF4-FFF2-40B4-BE49-F238E27FC236}">
                <a16:creationId xmlns:a16="http://schemas.microsoft.com/office/drawing/2014/main" id="{4357E636-3248-42EB-9CC2-A75DC39B8B48}"/>
              </a:ext>
            </a:extLst>
          </p:cNvPr>
          <p:cNvGraphicFramePr>
            <a:graphicFrameLocks noGrp="1"/>
          </p:cNvGraphicFramePr>
          <p:nvPr>
            <p:extLst>
              <p:ext uri="{D42A27DB-BD31-4B8C-83A1-F6EECF244321}">
                <p14:modId xmlns:p14="http://schemas.microsoft.com/office/powerpoint/2010/main" val="1422858883"/>
              </p:ext>
            </p:extLst>
          </p:nvPr>
        </p:nvGraphicFramePr>
        <p:xfrm>
          <a:off x="1772440" y="2317021"/>
          <a:ext cx="8605837" cy="1170926"/>
        </p:xfrm>
        <a:graphic>
          <a:graphicData uri="http://schemas.openxmlformats.org/drawingml/2006/table">
            <a:tbl>
              <a:tblPr firstRow="1">
                <a:tableStyleId>{3C2FFA5D-87B4-456A-9821-1D502468CF0F}</a:tableStyleId>
              </a:tblPr>
              <a:tblGrid>
                <a:gridCol w="1276350">
                  <a:extLst>
                    <a:ext uri="{9D8B030D-6E8A-4147-A177-3AD203B41FA5}">
                      <a16:colId xmlns:a16="http://schemas.microsoft.com/office/drawing/2014/main" val="2214134090"/>
                    </a:ext>
                  </a:extLst>
                </a:gridCol>
                <a:gridCol w="1276350">
                  <a:extLst>
                    <a:ext uri="{9D8B030D-6E8A-4147-A177-3AD203B41FA5}">
                      <a16:colId xmlns:a16="http://schemas.microsoft.com/office/drawing/2014/main" val="3493412123"/>
                    </a:ext>
                  </a:extLst>
                </a:gridCol>
                <a:gridCol w="1435100">
                  <a:extLst>
                    <a:ext uri="{9D8B030D-6E8A-4147-A177-3AD203B41FA5}">
                      <a16:colId xmlns:a16="http://schemas.microsoft.com/office/drawing/2014/main" val="260258125"/>
                    </a:ext>
                  </a:extLst>
                </a:gridCol>
                <a:gridCol w="1393825">
                  <a:extLst>
                    <a:ext uri="{9D8B030D-6E8A-4147-A177-3AD203B41FA5}">
                      <a16:colId xmlns:a16="http://schemas.microsoft.com/office/drawing/2014/main" val="1019687890"/>
                    </a:ext>
                  </a:extLst>
                </a:gridCol>
                <a:gridCol w="1620837">
                  <a:extLst>
                    <a:ext uri="{9D8B030D-6E8A-4147-A177-3AD203B41FA5}">
                      <a16:colId xmlns:a16="http://schemas.microsoft.com/office/drawing/2014/main" val="3952218005"/>
                    </a:ext>
                  </a:extLst>
                </a:gridCol>
                <a:gridCol w="1603375">
                  <a:extLst>
                    <a:ext uri="{9D8B030D-6E8A-4147-A177-3AD203B41FA5}">
                      <a16:colId xmlns:a16="http://schemas.microsoft.com/office/drawing/2014/main" val="3268352353"/>
                    </a:ext>
                  </a:extLst>
                </a:gridCol>
              </a:tblGrid>
              <a:tr h="389876">
                <a:tc>
                  <a:txBody>
                    <a:bodyPr/>
                    <a:lstStyle>
                      <a:lvl1pPr>
                        <a:spcAft>
                          <a:spcPts val="1425"/>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Unicode MS" charset="0"/>
                        </a:defRPr>
                      </a:lvl1pPr>
                      <a:lvl2pPr>
                        <a:spcAft>
                          <a:spcPts val="1138"/>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cs typeface="Arial Unicode MS" charset="0"/>
                        </a:defRPr>
                      </a:lvl2pPr>
                      <a:lvl3pPr>
                        <a:spcAft>
                          <a:spcPts val="85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Unicode MS" charset="0"/>
                        </a:defRPr>
                      </a:lvl3pPr>
                      <a:lvl4pPr>
                        <a:spcAft>
                          <a:spcPts val="575"/>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4pPr>
                      <a:lvl5pPr>
                        <a:spcAft>
                          <a:spcPts val="288"/>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87000"/>
                        </a:lnSpc>
                        <a:spcBef>
                          <a:spcPct val="0"/>
                        </a:spcBef>
                        <a:spcAft>
                          <a:spcPct val="0"/>
                        </a:spcAft>
                        <a:buClr>
                          <a:srgbClr val="000000"/>
                        </a:buClr>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76284"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err="1">
                          <a:ln>
                            <a:noFill/>
                          </a:ln>
                          <a:effectLst/>
                        </a:rPr>
                        <a:t>mAP</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CMC-1</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CMC-5</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CMC-10</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CMC-20</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extLst>
                  <a:ext uri="{0D108BD9-81ED-4DB2-BD59-A6C34878D82A}">
                    <a16:rowId xmlns:a16="http://schemas.microsoft.com/office/drawing/2014/main" val="742688727"/>
                  </a:ext>
                </a:extLst>
              </a:tr>
              <a:tr h="390525">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TP</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99.8</a:t>
                      </a: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99.7</a:t>
                      </a: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100.0</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100.0</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100.0</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extLst>
                  <a:ext uri="{0D108BD9-81ED-4DB2-BD59-A6C34878D82A}">
                    <a16:rowId xmlns:a16="http://schemas.microsoft.com/office/drawing/2014/main" val="1668128806"/>
                  </a:ext>
                </a:extLst>
              </a:tr>
              <a:tr h="390525">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a:ln>
                            <a:noFill/>
                          </a:ln>
                          <a:effectLst/>
                        </a:rPr>
                        <a:t>TA</a:t>
                      </a:r>
                      <a:endParaRPr kumimoji="0" lang="it-IT" altLang="it-IT"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98.5</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a:ln>
                            <a:noFill/>
                          </a:ln>
                          <a:effectLst/>
                        </a:rPr>
                        <a:t>98.0</a:t>
                      </a:r>
                      <a:endParaRPr kumimoji="0" lang="it-IT" altLang="it-IT"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99.3</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99.7</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99.9</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extLst>
                  <a:ext uri="{0D108BD9-81ED-4DB2-BD59-A6C34878D82A}">
                    <a16:rowId xmlns:a16="http://schemas.microsoft.com/office/drawing/2014/main" val="2397003425"/>
                  </a:ext>
                </a:extLst>
              </a:tr>
            </a:tbl>
          </a:graphicData>
        </a:graphic>
      </p:graphicFrame>
      <p:sp>
        <p:nvSpPr>
          <p:cNvPr id="31" name="CasellaDiTesto 30">
            <a:extLst>
              <a:ext uri="{FF2B5EF4-FFF2-40B4-BE49-F238E27FC236}">
                <a16:creationId xmlns:a16="http://schemas.microsoft.com/office/drawing/2014/main" id="{597928DF-4428-4EC9-A20E-9ADE70861FFC}"/>
              </a:ext>
            </a:extLst>
          </p:cNvPr>
          <p:cNvSpPr txBox="1"/>
          <p:nvPr/>
        </p:nvSpPr>
        <p:spPr>
          <a:xfrm>
            <a:off x="430111" y="1745741"/>
            <a:ext cx="11331776" cy="461665"/>
          </a:xfrm>
          <a:prstGeom prst="rect">
            <a:avLst/>
          </a:prstGeom>
          <a:noFill/>
        </p:spPr>
        <p:txBody>
          <a:bodyPr wrap="square" rtlCol="0">
            <a:spAutoFit/>
          </a:bodyPr>
          <a:lstStyle/>
          <a:p>
            <a:pPr algn="ctr"/>
            <a:r>
              <a:rPr lang="en-US" sz="2400" dirty="0">
                <a:solidFill>
                  <a:srgbClr val="0070C0"/>
                </a:solidFill>
              </a:rPr>
              <a:t>RESULTS</a:t>
            </a:r>
            <a:endParaRPr lang="en-US" sz="2000" dirty="0"/>
          </a:p>
        </p:txBody>
      </p:sp>
      <p:graphicFrame>
        <p:nvGraphicFramePr>
          <p:cNvPr id="32" name="Group 68">
            <a:extLst>
              <a:ext uri="{FF2B5EF4-FFF2-40B4-BE49-F238E27FC236}">
                <a16:creationId xmlns:a16="http://schemas.microsoft.com/office/drawing/2014/main" id="{D2BDD257-89CA-4E0D-84BB-04A6005DD14D}"/>
              </a:ext>
            </a:extLst>
          </p:cNvPr>
          <p:cNvGraphicFramePr>
            <a:graphicFrameLocks noGrp="1"/>
          </p:cNvGraphicFramePr>
          <p:nvPr>
            <p:extLst>
              <p:ext uri="{D42A27DB-BD31-4B8C-83A1-F6EECF244321}">
                <p14:modId xmlns:p14="http://schemas.microsoft.com/office/powerpoint/2010/main" val="1606918344"/>
              </p:ext>
            </p:extLst>
          </p:nvPr>
        </p:nvGraphicFramePr>
        <p:xfrm>
          <a:off x="1772440" y="3806317"/>
          <a:ext cx="8631899" cy="1104900"/>
        </p:xfrm>
        <a:graphic>
          <a:graphicData uri="http://schemas.openxmlformats.org/drawingml/2006/table">
            <a:tbl>
              <a:tblPr firstRow="1">
                <a:tableStyleId>{08FB837D-C827-4EFA-A057-4D05807E0F7C}</a:tableStyleId>
              </a:tblPr>
              <a:tblGrid>
                <a:gridCol w="1325135">
                  <a:extLst>
                    <a:ext uri="{9D8B030D-6E8A-4147-A177-3AD203B41FA5}">
                      <a16:colId xmlns:a16="http://schemas.microsoft.com/office/drawing/2014/main" val="1846073063"/>
                    </a:ext>
                  </a:extLst>
                </a:gridCol>
                <a:gridCol w="1304204">
                  <a:extLst>
                    <a:ext uri="{9D8B030D-6E8A-4147-A177-3AD203B41FA5}">
                      <a16:colId xmlns:a16="http://schemas.microsoft.com/office/drawing/2014/main" val="3627321010"/>
                    </a:ext>
                  </a:extLst>
                </a:gridCol>
                <a:gridCol w="1457167">
                  <a:extLst>
                    <a:ext uri="{9D8B030D-6E8A-4147-A177-3AD203B41FA5}">
                      <a16:colId xmlns:a16="http://schemas.microsoft.com/office/drawing/2014/main" val="401500719"/>
                    </a:ext>
                  </a:extLst>
                </a:gridCol>
                <a:gridCol w="1412082">
                  <a:extLst>
                    <a:ext uri="{9D8B030D-6E8A-4147-A177-3AD203B41FA5}">
                      <a16:colId xmlns:a16="http://schemas.microsoft.com/office/drawing/2014/main" val="2939199156"/>
                    </a:ext>
                  </a:extLst>
                </a:gridCol>
                <a:gridCol w="1610129">
                  <a:extLst>
                    <a:ext uri="{9D8B030D-6E8A-4147-A177-3AD203B41FA5}">
                      <a16:colId xmlns:a16="http://schemas.microsoft.com/office/drawing/2014/main" val="1674321965"/>
                    </a:ext>
                  </a:extLst>
                </a:gridCol>
                <a:gridCol w="1523182">
                  <a:extLst>
                    <a:ext uri="{9D8B030D-6E8A-4147-A177-3AD203B41FA5}">
                      <a16:colId xmlns:a16="http://schemas.microsoft.com/office/drawing/2014/main" val="946643760"/>
                    </a:ext>
                  </a:extLst>
                </a:gridCol>
              </a:tblGrid>
              <a:tr h="368300">
                <a:tc>
                  <a:txBody>
                    <a:bodyPr/>
                    <a:lstStyle>
                      <a:lvl1pPr>
                        <a:spcAft>
                          <a:spcPts val="1425"/>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Unicode MS" charset="0"/>
                        </a:defRPr>
                      </a:lvl1pPr>
                      <a:lvl2pPr>
                        <a:spcAft>
                          <a:spcPts val="1138"/>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cs typeface="Arial Unicode MS" charset="0"/>
                        </a:defRPr>
                      </a:lvl2pPr>
                      <a:lvl3pPr>
                        <a:spcAft>
                          <a:spcPts val="85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Unicode MS" charset="0"/>
                        </a:defRPr>
                      </a:lvl3pPr>
                      <a:lvl4pPr>
                        <a:spcAft>
                          <a:spcPts val="575"/>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4pPr>
                      <a:lvl5pPr>
                        <a:spcAft>
                          <a:spcPts val="288"/>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87000"/>
                        </a:lnSpc>
                        <a:spcBef>
                          <a:spcPct val="0"/>
                        </a:spcBef>
                        <a:spcAft>
                          <a:spcPct val="0"/>
                        </a:spcAft>
                        <a:buClr>
                          <a:srgbClr val="000000"/>
                        </a:buClr>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76284"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err="1">
                          <a:ln>
                            <a:noFill/>
                          </a:ln>
                          <a:effectLst/>
                        </a:rPr>
                        <a:t>mAP</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CMC-1</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CMC-5</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CMC-10</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CMC-20</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extLst>
                  <a:ext uri="{0D108BD9-81ED-4DB2-BD59-A6C34878D82A}">
                    <a16:rowId xmlns:a16="http://schemas.microsoft.com/office/drawing/2014/main" val="1033974379"/>
                  </a:ext>
                </a:extLst>
              </a:tr>
              <a:tr h="368300">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TP</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95.2</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93.4</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a:ln>
                            <a:noFill/>
                          </a:ln>
                          <a:effectLst/>
                        </a:rPr>
                        <a:t>97.7</a:t>
                      </a:r>
                      <a:endParaRPr kumimoji="0" lang="it-IT" altLang="it-IT"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a:ln>
                            <a:noFill/>
                          </a:ln>
                          <a:effectLst/>
                        </a:rPr>
                        <a:t>98.7</a:t>
                      </a:r>
                      <a:endParaRPr kumimoji="0" lang="it-IT" altLang="it-IT"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99.2</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extLst>
                  <a:ext uri="{0D108BD9-81ED-4DB2-BD59-A6C34878D82A}">
                    <a16:rowId xmlns:a16="http://schemas.microsoft.com/office/drawing/2014/main" val="344557485"/>
                  </a:ext>
                </a:extLst>
              </a:tr>
              <a:tr h="368300">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TA</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98.1</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97.1</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99.1</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99.6</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99.9</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extLst>
                  <a:ext uri="{0D108BD9-81ED-4DB2-BD59-A6C34878D82A}">
                    <a16:rowId xmlns:a16="http://schemas.microsoft.com/office/drawing/2014/main" val="2113996618"/>
                  </a:ext>
                </a:extLst>
              </a:tr>
            </a:tbl>
          </a:graphicData>
        </a:graphic>
      </p:graphicFrame>
      <p:graphicFrame>
        <p:nvGraphicFramePr>
          <p:cNvPr id="33" name="Group 3">
            <a:extLst>
              <a:ext uri="{FF2B5EF4-FFF2-40B4-BE49-F238E27FC236}">
                <a16:creationId xmlns:a16="http://schemas.microsoft.com/office/drawing/2014/main" id="{E6D1E609-3971-4645-9543-70B07481A6CD}"/>
              </a:ext>
            </a:extLst>
          </p:cNvPr>
          <p:cNvGraphicFramePr>
            <a:graphicFrameLocks noGrp="1"/>
          </p:cNvGraphicFramePr>
          <p:nvPr>
            <p:extLst>
              <p:ext uri="{D42A27DB-BD31-4B8C-83A1-F6EECF244321}">
                <p14:modId xmlns:p14="http://schemas.microsoft.com/office/powerpoint/2010/main" val="544390609"/>
              </p:ext>
            </p:extLst>
          </p:nvPr>
        </p:nvGraphicFramePr>
        <p:xfrm>
          <a:off x="1772440" y="5130829"/>
          <a:ext cx="8631899" cy="1171575"/>
        </p:xfrm>
        <a:graphic>
          <a:graphicData uri="http://schemas.openxmlformats.org/drawingml/2006/table">
            <a:tbl>
              <a:tblPr firstRow="1">
                <a:tableStyleId>{284E427A-3D55-4303-BF80-6455036E1DE7}</a:tableStyleId>
              </a:tblPr>
              <a:tblGrid>
                <a:gridCol w="1280215">
                  <a:extLst>
                    <a:ext uri="{9D8B030D-6E8A-4147-A177-3AD203B41FA5}">
                      <a16:colId xmlns:a16="http://schemas.microsoft.com/office/drawing/2014/main" val="3623626671"/>
                    </a:ext>
                  </a:extLst>
                </a:gridCol>
                <a:gridCol w="1280215">
                  <a:extLst>
                    <a:ext uri="{9D8B030D-6E8A-4147-A177-3AD203B41FA5}">
                      <a16:colId xmlns:a16="http://schemas.microsoft.com/office/drawing/2014/main" val="3812932749"/>
                    </a:ext>
                  </a:extLst>
                </a:gridCol>
                <a:gridCol w="1439446">
                  <a:extLst>
                    <a:ext uri="{9D8B030D-6E8A-4147-A177-3AD203B41FA5}">
                      <a16:colId xmlns:a16="http://schemas.microsoft.com/office/drawing/2014/main" val="3163761969"/>
                    </a:ext>
                  </a:extLst>
                </a:gridCol>
                <a:gridCol w="1398046">
                  <a:extLst>
                    <a:ext uri="{9D8B030D-6E8A-4147-A177-3AD203B41FA5}">
                      <a16:colId xmlns:a16="http://schemas.microsoft.com/office/drawing/2014/main" val="2720073831"/>
                    </a:ext>
                  </a:extLst>
                </a:gridCol>
                <a:gridCol w="1625746">
                  <a:extLst>
                    <a:ext uri="{9D8B030D-6E8A-4147-A177-3AD203B41FA5}">
                      <a16:colId xmlns:a16="http://schemas.microsoft.com/office/drawing/2014/main" val="1526277642"/>
                    </a:ext>
                  </a:extLst>
                </a:gridCol>
                <a:gridCol w="1608231">
                  <a:extLst>
                    <a:ext uri="{9D8B030D-6E8A-4147-A177-3AD203B41FA5}">
                      <a16:colId xmlns:a16="http://schemas.microsoft.com/office/drawing/2014/main" val="678440697"/>
                    </a:ext>
                  </a:extLst>
                </a:gridCol>
              </a:tblGrid>
              <a:tr h="390525">
                <a:tc>
                  <a:txBody>
                    <a:bodyPr/>
                    <a:lstStyle>
                      <a:lvl1pPr>
                        <a:spcAft>
                          <a:spcPts val="1425"/>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Unicode MS" charset="0"/>
                        </a:defRPr>
                      </a:lvl1pPr>
                      <a:lvl2pPr>
                        <a:spcAft>
                          <a:spcPts val="1138"/>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cs typeface="Arial Unicode MS" charset="0"/>
                        </a:defRPr>
                      </a:lvl2pPr>
                      <a:lvl3pPr>
                        <a:spcAft>
                          <a:spcPts val="85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Unicode MS" charset="0"/>
                        </a:defRPr>
                      </a:lvl3pPr>
                      <a:lvl4pPr>
                        <a:spcAft>
                          <a:spcPts val="575"/>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4pPr>
                      <a:lvl5pPr>
                        <a:spcAft>
                          <a:spcPts val="288"/>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87000"/>
                        </a:lnSpc>
                        <a:spcBef>
                          <a:spcPct val="0"/>
                        </a:spcBef>
                        <a:spcAft>
                          <a:spcPct val="0"/>
                        </a:spcAft>
                        <a:buClr>
                          <a:srgbClr val="000000"/>
                        </a:buClr>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76284"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err="1">
                          <a:ln>
                            <a:noFill/>
                          </a:ln>
                          <a:effectLst/>
                        </a:rPr>
                        <a:t>mAP</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CMC-1</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CMC-5</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CMC-10</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CMC-20</a:t>
                      </a:r>
                      <a:endParaRPr kumimoji="0" lang="it-IT" altLang="it-IT" sz="18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extLst>
                  <a:ext uri="{0D108BD9-81ED-4DB2-BD59-A6C34878D82A}">
                    <a16:rowId xmlns:a16="http://schemas.microsoft.com/office/drawing/2014/main" val="962731466"/>
                  </a:ext>
                </a:extLst>
              </a:tr>
              <a:tr h="390525">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TP</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96.4</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94.3</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99.1</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99.7</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99.9</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extLst>
                  <a:ext uri="{0D108BD9-81ED-4DB2-BD59-A6C34878D82A}">
                    <a16:rowId xmlns:a16="http://schemas.microsoft.com/office/drawing/2014/main" val="1190824372"/>
                  </a:ext>
                </a:extLst>
              </a:tr>
              <a:tr h="390525">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a:ln>
                            <a:noFill/>
                          </a:ln>
                          <a:effectLst/>
                        </a:rPr>
                        <a:t>TA</a:t>
                      </a:r>
                      <a:endParaRPr kumimoji="0" lang="it-IT" altLang="it-IT"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a:ln>
                            <a:noFill/>
                          </a:ln>
                          <a:effectLst/>
                        </a:rPr>
                        <a:t>96.1</a:t>
                      </a:r>
                      <a:endParaRPr kumimoji="0" lang="it-IT" altLang="it-IT"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a:ln>
                            <a:noFill/>
                          </a:ln>
                          <a:effectLst/>
                        </a:rPr>
                        <a:t>94.4</a:t>
                      </a:r>
                      <a:endParaRPr kumimoji="0" lang="it-IT" altLang="it-IT"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a:ln>
                            <a:noFill/>
                          </a:ln>
                          <a:effectLst/>
                        </a:rPr>
                        <a:t>98.0</a:t>
                      </a:r>
                      <a:endParaRPr kumimoji="0" lang="it-IT" altLang="it-IT"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a:ln>
                            <a:noFill/>
                          </a:ln>
                          <a:effectLst/>
                        </a:rPr>
                        <a:t>98.4</a:t>
                      </a:r>
                      <a:endParaRPr kumimoji="0" lang="it-IT" altLang="it-IT"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tc>
                  <a:txBody>
                    <a:bodyPr/>
                    <a:lstStyle>
                      <a:lvl1pPr>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1pPr>
                      <a:lvl2pPr>
                        <a:spcAft>
                          <a:spcPts val="1138"/>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rgbClr val="000000"/>
                          </a:solidFill>
                          <a:latin typeface="Arial" panose="020B0604020202020204" pitchFamily="34" charset="0"/>
                          <a:cs typeface="Arial Unicode MS" charset="0"/>
                        </a:defRPr>
                      </a:lvl2pPr>
                      <a:lvl3pPr>
                        <a:spcAft>
                          <a:spcPts val="850"/>
                        </a:spcAft>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cs typeface="Arial Unicode MS" charset="0"/>
                        </a:defRPr>
                      </a:lvl3pPr>
                      <a:lvl4pPr>
                        <a:spcAft>
                          <a:spcPts val="575"/>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4pPr>
                      <a:lvl5pPr>
                        <a:spcAft>
                          <a:spcPts val="288"/>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5pPr>
                      <a:lvl6pPr marL="25146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6pPr>
                      <a:lvl7pPr marL="29718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7pPr>
                      <a:lvl8pPr marL="34290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8pPr>
                      <a:lvl9pPr marL="3886200" indent="-228600" defTabSz="449263"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cs typeface="Arial Unicode MS"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kumimoji="0" lang="it-IT" altLang="it-IT" sz="1800" u="none" strike="noStrike" cap="none" normalizeH="0" baseline="0" dirty="0">
                          <a:ln>
                            <a:noFill/>
                          </a:ln>
                          <a:effectLst/>
                        </a:rPr>
                        <a:t>99.4</a:t>
                      </a:r>
                      <a:endParaRPr kumimoji="0" lang="it-IT" altLang="it-IT" sz="1800" b="0"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endParaRPr>
                    </a:p>
                  </a:txBody>
                  <a:tcPr marL="90000" marR="90000" marT="62676" marB="46800" horzOverflow="overflow"/>
                </a:tc>
                <a:extLst>
                  <a:ext uri="{0D108BD9-81ED-4DB2-BD59-A6C34878D82A}">
                    <a16:rowId xmlns:a16="http://schemas.microsoft.com/office/drawing/2014/main" val="1648238807"/>
                  </a:ext>
                </a:extLst>
              </a:tr>
            </a:tbl>
          </a:graphicData>
        </a:graphic>
      </p:graphicFrame>
    </p:spTree>
    <p:extLst>
      <p:ext uri="{BB962C8B-B14F-4D97-AF65-F5344CB8AC3E}">
        <p14:creationId xmlns:p14="http://schemas.microsoft.com/office/powerpoint/2010/main" val="204190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27/09/2019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2165"/>
            <a:ext cx="2994465" cy="338554"/>
          </a:xfrm>
          <a:prstGeom prst="rect">
            <a:avLst/>
          </a:prstGeom>
          <a:noFill/>
        </p:spPr>
        <p:txBody>
          <a:bodyPr wrap="square" rtlCol="0">
            <a:spAutoFit/>
          </a:bodyPr>
          <a:lstStyle/>
          <a:p>
            <a:r>
              <a:rPr lang="it-IT" sz="1600" dirty="0"/>
              <a:t>Sara Abbonizio, Davide Manzoni</a:t>
            </a:r>
          </a:p>
        </p:txBody>
      </p:sp>
      <p:pic>
        <p:nvPicPr>
          <p:cNvPr id="17" name="Picture 2" descr="logo Univpm">
            <a:extLst>
              <a:ext uri="{FF2B5EF4-FFF2-40B4-BE49-F238E27FC236}">
                <a16:creationId xmlns:a16="http://schemas.microsoft.com/office/drawing/2014/main" id="{EC512070-7D1E-4CCB-80D0-39B50A371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9" name="Connettore 18">
            <a:extLst>
              <a:ext uri="{FF2B5EF4-FFF2-40B4-BE49-F238E27FC236}">
                <a16:creationId xmlns:a16="http://schemas.microsoft.com/office/drawing/2014/main" id="{384A123C-B84B-44E5-AFFA-617840F1471B}"/>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EF75682B-08D1-45BA-8E95-E1308999EA0A}"/>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1" name="Connettore 2 20">
            <a:extLst>
              <a:ext uri="{FF2B5EF4-FFF2-40B4-BE49-F238E27FC236}">
                <a16:creationId xmlns:a16="http://schemas.microsoft.com/office/drawing/2014/main" id="{8447D592-36A6-446C-8EEC-A82B3243B2C5}"/>
              </a:ext>
            </a:extLst>
          </p:cNvPr>
          <p:cNvCxnSpPr>
            <a:cxnSpLocks/>
            <a:stCxn id="19" idx="6"/>
            <a:endCxn id="26" idx="2"/>
          </p:cNvCxnSpPr>
          <p:nvPr/>
        </p:nvCxnSpPr>
        <p:spPr>
          <a:xfrm>
            <a:off x="91004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45E959E9-6B46-48FA-8E52-7CD0894E591C}"/>
              </a:ext>
            </a:extLst>
          </p:cNvPr>
          <p:cNvCxnSpPr>
            <a:cxnSpLocks/>
            <a:stCxn id="26" idx="6"/>
            <a:endCxn id="27" idx="2"/>
          </p:cNvCxnSpPr>
          <p:nvPr/>
        </p:nvCxnSpPr>
        <p:spPr>
          <a:xfrm flipV="1">
            <a:off x="3023286" y="1303054"/>
            <a:ext cx="1586604"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0CFF398B-F0CB-41EA-8BBC-2D6040F54607}"/>
              </a:ext>
            </a:extLst>
          </p:cNvPr>
          <p:cNvCxnSpPr>
            <a:cxnSpLocks/>
            <a:stCxn id="27" idx="6"/>
            <a:endCxn id="29" idx="2"/>
          </p:cNvCxnSpPr>
          <p:nvPr/>
        </p:nvCxnSpPr>
        <p:spPr>
          <a:xfrm>
            <a:off x="4946221" y="1303054"/>
            <a:ext cx="1678012"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E2D73948-1FAC-43BB-83AA-B6128C94FCDC}"/>
              </a:ext>
            </a:extLst>
          </p:cNvPr>
          <p:cNvCxnSpPr>
            <a:cxnSpLocks/>
            <a:stCxn id="29" idx="6"/>
            <a:endCxn id="28" idx="1"/>
          </p:cNvCxnSpPr>
          <p:nvPr/>
        </p:nvCxnSpPr>
        <p:spPr>
          <a:xfrm>
            <a:off x="6960564" y="1308128"/>
            <a:ext cx="1444858" cy="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ECC212F2-8303-4FB7-AFFB-2DC459B99BE6}"/>
              </a:ext>
            </a:extLst>
          </p:cNvPr>
          <p:cNvCxnSpPr>
            <a:cxnSpLocks/>
            <a:stCxn id="28" idx="3"/>
            <a:endCxn id="20" idx="2"/>
          </p:cNvCxnSpPr>
          <p:nvPr/>
        </p:nvCxnSpPr>
        <p:spPr>
          <a:xfrm flipV="1">
            <a:off x="9516041" y="1303054"/>
            <a:ext cx="1480695" cy="9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onnettore 25">
            <a:extLst>
              <a:ext uri="{FF2B5EF4-FFF2-40B4-BE49-F238E27FC236}">
                <a16:creationId xmlns:a16="http://schemas.microsoft.com/office/drawing/2014/main" id="{AE602305-A2AD-40B8-ADCB-E549D075E137}"/>
              </a:ext>
            </a:extLst>
          </p:cNvPr>
          <p:cNvSpPr/>
          <p:nvPr/>
        </p:nvSpPr>
        <p:spPr>
          <a:xfrm>
            <a:off x="268695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onnettore 26">
            <a:extLst>
              <a:ext uri="{FF2B5EF4-FFF2-40B4-BE49-F238E27FC236}">
                <a16:creationId xmlns:a16="http://schemas.microsoft.com/office/drawing/2014/main" id="{9CDCD77B-A7DB-4C05-BD3F-7A081E04E57F}"/>
              </a:ext>
            </a:extLst>
          </p:cNvPr>
          <p:cNvSpPr/>
          <p:nvPr/>
        </p:nvSpPr>
        <p:spPr>
          <a:xfrm>
            <a:off x="4609890"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Elaborazione alternativa 27">
            <a:extLst>
              <a:ext uri="{FF2B5EF4-FFF2-40B4-BE49-F238E27FC236}">
                <a16:creationId xmlns:a16="http://schemas.microsoft.com/office/drawing/2014/main" id="{4EF45E68-AB07-45BB-A607-8AC06BC4570A}"/>
              </a:ext>
            </a:extLst>
          </p:cNvPr>
          <p:cNvSpPr/>
          <p:nvPr/>
        </p:nvSpPr>
        <p:spPr>
          <a:xfrm>
            <a:off x="8405422" y="1059862"/>
            <a:ext cx="1110619"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RESULTS</a:t>
            </a:r>
          </a:p>
        </p:txBody>
      </p:sp>
      <p:sp>
        <p:nvSpPr>
          <p:cNvPr id="29" name="Connettore 28">
            <a:extLst>
              <a:ext uri="{FF2B5EF4-FFF2-40B4-BE49-F238E27FC236}">
                <a16:creationId xmlns:a16="http://schemas.microsoft.com/office/drawing/2014/main" id="{BC838D64-E361-48F9-BFA8-BF853AB738F1}"/>
              </a:ext>
            </a:extLst>
          </p:cNvPr>
          <p:cNvSpPr/>
          <p:nvPr/>
        </p:nvSpPr>
        <p:spPr>
          <a:xfrm>
            <a:off x="6624233"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8" name="Immagine 17">
            <a:extLst>
              <a:ext uri="{FF2B5EF4-FFF2-40B4-BE49-F238E27FC236}">
                <a16:creationId xmlns:a16="http://schemas.microsoft.com/office/drawing/2014/main" id="{B1334B8A-997C-4315-893E-4308F2BF050B}"/>
              </a:ext>
            </a:extLst>
          </p:cNvPr>
          <p:cNvPicPr>
            <a:picLocks noChangeAspect="1"/>
          </p:cNvPicPr>
          <p:nvPr/>
        </p:nvPicPr>
        <p:blipFill>
          <a:blip r:embed="rId4"/>
          <a:stretch>
            <a:fillRect/>
          </a:stretch>
        </p:blipFill>
        <p:spPr>
          <a:xfrm>
            <a:off x="2882121" y="1697121"/>
            <a:ext cx="6427755" cy="4820817"/>
          </a:xfrm>
          <a:prstGeom prst="rect">
            <a:avLst/>
          </a:prstGeom>
        </p:spPr>
      </p:pic>
      <p:sp>
        <p:nvSpPr>
          <p:cNvPr id="31" name="CasellaDiTesto 30">
            <a:extLst>
              <a:ext uri="{FF2B5EF4-FFF2-40B4-BE49-F238E27FC236}">
                <a16:creationId xmlns:a16="http://schemas.microsoft.com/office/drawing/2014/main" id="{597928DF-4428-4EC9-A20E-9ADE70861FFC}"/>
              </a:ext>
            </a:extLst>
          </p:cNvPr>
          <p:cNvSpPr txBox="1"/>
          <p:nvPr/>
        </p:nvSpPr>
        <p:spPr>
          <a:xfrm>
            <a:off x="430111" y="1621049"/>
            <a:ext cx="11331776" cy="461665"/>
          </a:xfrm>
          <a:prstGeom prst="rect">
            <a:avLst/>
          </a:prstGeom>
          <a:noFill/>
        </p:spPr>
        <p:txBody>
          <a:bodyPr wrap="square" rtlCol="0">
            <a:spAutoFit/>
          </a:bodyPr>
          <a:lstStyle/>
          <a:p>
            <a:pPr algn="ctr"/>
            <a:r>
              <a:rPr lang="en-US" sz="2400" dirty="0">
                <a:solidFill>
                  <a:srgbClr val="0070C0"/>
                </a:solidFill>
              </a:rPr>
              <a:t>RESULTS</a:t>
            </a:r>
            <a:endParaRPr lang="en-US" sz="2000" dirty="0"/>
          </a:p>
        </p:txBody>
      </p:sp>
    </p:spTree>
    <p:extLst>
      <p:ext uri="{BB962C8B-B14F-4D97-AF65-F5344CB8AC3E}">
        <p14:creationId xmlns:p14="http://schemas.microsoft.com/office/powerpoint/2010/main" val="2186220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27/09/2019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2165"/>
            <a:ext cx="3022174" cy="338554"/>
          </a:xfrm>
          <a:prstGeom prst="rect">
            <a:avLst/>
          </a:prstGeom>
          <a:noFill/>
        </p:spPr>
        <p:txBody>
          <a:bodyPr wrap="square" rtlCol="0">
            <a:spAutoFit/>
          </a:bodyPr>
          <a:lstStyle/>
          <a:p>
            <a:r>
              <a:rPr lang="it-IT" sz="1600" dirty="0"/>
              <a:t>Sara Abbonizio, Davide Manzoni</a:t>
            </a:r>
          </a:p>
        </p:txBody>
      </p:sp>
      <p:sp>
        <p:nvSpPr>
          <p:cNvPr id="4" name="CasellaDiTesto 3">
            <a:extLst>
              <a:ext uri="{FF2B5EF4-FFF2-40B4-BE49-F238E27FC236}">
                <a16:creationId xmlns:a16="http://schemas.microsoft.com/office/drawing/2014/main" id="{AB6EDB28-D681-47A9-A6BB-4EE53F97D803}"/>
              </a:ext>
            </a:extLst>
          </p:cNvPr>
          <p:cNvSpPr txBox="1"/>
          <p:nvPr/>
        </p:nvSpPr>
        <p:spPr>
          <a:xfrm>
            <a:off x="430112" y="1964071"/>
            <a:ext cx="11331776" cy="1354217"/>
          </a:xfrm>
          <a:prstGeom prst="rect">
            <a:avLst/>
          </a:prstGeom>
          <a:noFill/>
        </p:spPr>
        <p:txBody>
          <a:bodyPr wrap="square" rtlCol="0">
            <a:spAutoFit/>
          </a:bodyPr>
          <a:lstStyle/>
          <a:p>
            <a:pPr algn="ctr"/>
            <a:r>
              <a:rPr lang="en-US" sz="2400" dirty="0">
                <a:solidFill>
                  <a:srgbClr val="0070C0"/>
                </a:solidFill>
              </a:rPr>
              <a:t>DISCUSSION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it-IT" dirty="0"/>
          </a:p>
        </p:txBody>
      </p:sp>
      <p:pic>
        <p:nvPicPr>
          <p:cNvPr id="16" name="Picture 2" descr="logo Univpm">
            <a:extLst>
              <a:ext uri="{FF2B5EF4-FFF2-40B4-BE49-F238E27FC236}">
                <a16:creationId xmlns:a16="http://schemas.microsoft.com/office/drawing/2014/main" id="{40409A0B-8FDC-4375-800B-F424D7C1C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8" name="Connettore 17">
            <a:extLst>
              <a:ext uri="{FF2B5EF4-FFF2-40B4-BE49-F238E27FC236}">
                <a16:creationId xmlns:a16="http://schemas.microsoft.com/office/drawing/2014/main" id="{65E22AE6-7DB7-4A06-AB8E-0CF1DF135057}"/>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9" name="Connettore 2 18">
            <a:extLst>
              <a:ext uri="{FF2B5EF4-FFF2-40B4-BE49-F238E27FC236}">
                <a16:creationId xmlns:a16="http://schemas.microsoft.com/office/drawing/2014/main" id="{2B4724F5-4D39-431B-8C30-74E3E928EA8E}"/>
              </a:ext>
            </a:extLst>
          </p:cNvPr>
          <p:cNvCxnSpPr>
            <a:cxnSpLocks/>
            <a:stCxn id="18" idx="6"/>
            <a:endCxn id="24" idx="2"/>
          </p:cNvCxnSpPr>
          <p:nvPr/>
        </p:nvCxnSpPr>
        <p:spPr>
          <a:xfrm>
            <a:off x="91004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7DB47E30-9B79-4825-A264-119D2DBB77CC}"/>
              </a:ext>
            </a:extLst>
          </p:cNvPr>
          <p:cNvCxnSpPr>
            <a:cxnSpLocks/>
            <a:stCxn id="24" idx="6"/>
            <a:endCxn id="25" idx="2"/>
          </p:cNvCxnSpPr>
          <p:nvPr/>
        </p:nvCxnSpPr>
        <p:spPr>
          <a:xfrm flipV="1">
            <a:off x="3023286" y="1303054"/>
            <a:ext cx="1586604"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F05CD906-312B-4DB7-95F9-B616A3178D72}"/>
              </a:ext>
            </a:extLst>
          </p:cNvPr>
          <p:cNvCxnSpPr>
            <a:cxnSpLocks/>
            <a:stCxn id="25" idx="6"/>
            <a:endCxn id="26" idx="2"/>
          </p:cNvCxnSpPr>
          <p:nvPr/>
        </p:nvCxnSpPr>
        <p:spPr>
          <a:xfrm>
            <a:off x="4946221" y="1303054"/>
            <a:ext cx="1678012"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5C00B0D8-DD68-48E0-8B2B-95D08E4DAEBF}"/>
              </a:ext>
            </a:extLst>
          </p:cNvPr>
          <p:cNvCxnSpPr>
            <a:cxnSpLocks/>
            <a:stCxn id="26" idx="6"/>
            <a:endCxn id="28" idx="2"/>
          </p:cNvCxnSpPr>
          <p:nvPr/>
        </p:nvCxnSpPr>
        <p:spPr>
          <a:xfrm>
            <a:off x="6960564" y="1308128"/>
            <a:ext cx="1832002" cy="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F1483C75-3294-41C5-9A7F-58ABBFEB281A}"/>
              </a:ext>
            </a:extLst>
          </p:cNvPr>
          <p:cNvCxnSpPr>
            <a:cxnSpLocks/>
            <a:stCxn id="28" idx="6"/>
            <a:endCxn id="27" idx="1"/>
          </p:cNvCxnSpPr>
          <p:nvPr/>
        </p:nvCxnSpPr>
        <p:spPr>
          <a:xfrm>
            <a:off x="9128897" y="1312111"/>
            <a:ext cx="1108527" cy="5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onnettore 23">
            <a:extLst>
              <a:ext uri="{FF2B5EF4-FFF2-40B4-BE49-F238E27FC236}">
                <a16:creationId xmlns:a16="http://schemas.microsoft.com/office/drawing/2014/main" id="{798C3020-63B2-4168-8071-EACFA6E24D6F}"/>
              </a:ext>
            </a:extLst>
          </p:cNvPr>
          <p:cNvSpPr/>
          <p:nvPr/>
        </p:nvSpPr>
        <p:spPr>
          <a:xfrm>
            <a:off x="268695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onnettore 24">
            <a:extLst>
              <a:ext uri="{FF2B5EF4-FFF2-40B4-BE49-F238E27FC236}">
                <a16:creationId xmlns:a16="http://schemas.microsoft.com/office/drawing/2014/main" id="{5236700B-3A4E-4471-AEFC-98F919DFF77F}"/>
              </a:ext>
            </a:extLst>
          </p:cNvPr>
          <p:cNvSpPr/>
          <p:nvPr/>
        </p:nvSpPr>
        <p:spPr>
          <a:xfrm>
            <a:off x="4609890"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Connettore 25">
            <a:extLst>
              <a:ext uri="{FF2B5EF4-FFF2-40B4-BE49-F238E27FC236}">
                <a16:creationId xmlns:a16="http://schemas.microsoft.com/office/drawing/2014/main" id="{4FD792E3-8F61-41DE-824A-914E1E48FF6F}"/>
              </a:ext>
            </a:extLst>
          </p:cNvPr>
          <p:cNvSpPr/>
          <p:nvPr/>
        </p:nvSpPr>
        <p:spPr>
          <a:xfrm>
            <a:off x="6624233"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Elaborazione alternativa 26">
            <a:extLst>
              <a:ext uri="{FF2B5EF4-FFF2-40B4-BE49-F238E27FC236}">
                <a16:creationId xmlns:a16="http://schemas.microsoft.com/office/drawing/2014/main" id="{D8ADD1F4-9635-4EC1-805F-1AEE2D7C1DC0}"/>
              </a:ext>
            </a:extLst>
          </p:cNvPr>
          <p:cNvSpPr/>
          <p:nvPr/>
        </p:nvSpPr>
        <p:spPr>
          <a:xfrm>
            <a:off x="10237424" y="1065676"/>
            <a:ext cx="1286691"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CONCLUSION</a:t>
            </a:r>
          </a:p>
        </p:txBody>
      </p:sp>
      <p:sp>
        <p:nvSpPr>
          <p:cNvPr id="28" name="Connettore 27">
            <a:extLst>
              <a:ext uri="{FF2B5EF4-FFF2-40B4-BE49-F238E27FC236}">
                <a16:creationId xmlns:a16="http://schemas.microsoft.com/office/drawing/2014/main" id="{F07A9FED-D582-4180-8581-E21BDA4D3B8D}"/>
              </a:ext>
            </a:extLst>
          </p:cNvPr>
          <p:cNvSpPr/>
          <p:nvPr/>
        </p:nvSpPr>
        <p:spPr>
          <a:xfrm>
            <a:off x="8792566" y="1145366"/>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CAC09D6B-27EF-4E1C-B858-7882D7C73D24}"/>
              </a:ext>
            </a:extLst>
          </p:cNvPr>
          <p:cNvSpPr txBox="1"/>
          <p:nvPr/>
        </p:nvSpPr>
        <p:spPr>
          <a:xfrm>
            <a:off x="1499394" y="2873841"/>
            <a:ext cx="8571665" cy="2031325"/>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it-IT" sz="2400" dirty="0" err="1"/>
              <a:t>Temporal</a:t>
            </a:r>
            <a:r>
              <a:rPr lang="it-IT" sz="2400" dirty="0"/>
              <a:t> Pooling </a:t>
            </a:r>
            <a:r>
              <a:rPr lang="it-IT" sz="2400" dirty="0" err="1"/>
              <a:t>perfoms</a:t>
            </a:r>
            <a:r>
              <a:rPr lang="it-IT" sz="2400" dirty="0"/>
              <a:t> </a:t>
            </a:r>
            <a:r>
              <a:rPr lang="it-IT" sz="2400" dirty="0" err="1"/>
              <a:t>better</a:t>
            </a:r>
            <a:endParaRPr lang="it-IT" sz="2400" dirty="0"/>
          </a:p>
          <a:p>
            <a:pPr marL="285750" indent="-285750">
              <a:spcAft>
                <a:spcPts val="1800"/>
              </a:spcAft>
              <a:buFont typeface="Arial" panose="020B0604020202020204" pitchFamily="34" charset="0"/>
              <a:buChar char="•"/>
            </a:pPr>
            <a:r>
              <a:rPr lang="it-IT" sz="2400" dirty="0"/>
              <a:t>High performances </a:t>
            </a:r>
            <a:r>
              <a:rPr lang="it-IT" sz="2400" dirty="0" err="1"/>
              <a:t>even</a:t>
            </a:r>
            <a:r>
              <a:rPr lang="it-IT" sz="2400" dirty="0"/>
              <a:t> with a small training set</a:t>
            </a:r>
          </a:p>
          <a:p>
            <a:pPr marL="285750" indent="-285750">
              <a:spcAft>
                <a:spcPts val="1800"/>
              </a:spcAft>
              <a:buFont typeface="Arial" panose="020B0604020202020204" pitchFamily="34" charset="0"/>
              <a:buChar char="•"/>
            </a:pPr>
            <a:r>
              <a:rPr lang="it-IT" sz="2400" dirty="0" err="1"/>
              <a:t>Increasing</a:t>
            </a:r>
            <a:r>
              <a:rPr lang="it-IT" sz="2400" dirty="0"/>
              <a:t> the batch size </a:t>
            </a:r>
            <a:r>
              <a:rPr lang="it-IT" sz="2400" dirty="0" err="1"/>
              <a:t>increases</a:t>
            </a:r>
            <a:r>
              <a:rPr lang="it-IT" sz="2400" dirty="0"/>
              <a:t> performances in </a:t>
            </a:r>
            <a:r>
              <a:rPr lang="it-IT" sz="2400" dirty="0" err="1"/>
              <a:t>Temporal</a:t>
            </a:r>
            <a:r>
              <a:rPr lang="it-IT" sz="2400" dirty="0"/>
              <a:t> Pooling, </a:t>
            </a:r>
            <a:r>
              <a:rPr lang="it-IT" sz="2400" dirty="0" err="1"/>
              <a:t>while</a:t>
            </a:r>
            <a:r>
              <a:rPr lang="it-IT" sz="2400" dirty="0"/>
              <a:t> </a:t>
            </a:r>
            <a:r>
              <a:rPr lang="it-IT" sz="2400" dirty="0" err="1"/>
              <a:t>Temporal</a:t>
            </a:r>
            <a:r>
              <a:rPr lang="it-IT" sz="2400" dirty="0"/>
              <a:t> </a:t>
            </a:r>
            <a:r>
              <a:rPr lang="it-IT" sz="2400" dirty="0" err="1"/>
              <a:t>Attention</a:t>
            </a:r>
            <a:r>
              <a:rPr lang="it-IT" sz="2400" dirty="0"/>
              <a:t> </a:t>
            </a:r>
            <a:r>
              <a:rPr lang="it-IT" sz="2400" dirty="0" err="1"/>
              <a:t>performs</a:t>
            </a:r>
            <a:r>
              <a:rPr lang="it-IT" sz="2400" dirty="0"/>
              <a:t> </a:t>
            </a:r>
            <a:r>
              <a:rPr lang="it-IT" sz="2400" dirty="0" err="1"/>
              <a:t>less</a:t>
            </a:r>
            <a:r>
              <a:rPr lang="it-IT" sz="2400" dirty="0"/>
              <a:t> </a:t>
            </a:r>
            <a:r>
              <a:rPr lang="it-IT" sz="2400" dirty="0" err="1"/>
              <a:t>efficiently</a:t>
            </a:r>
            <a:r>
              <a:rPr lang="it-IT" sz="2400" dirty="0"/>
              <a:t>.</a:t>
            </a:r>
          </a:p>
        </p:txBody>
      </p:sp>
    </p:spTree>
    <p:extLst>
      <p:ext uri="{BB962C8B-B14F-4D97-AF65-F5344CB8AC3E}">
        <p14:creationId xmlns:p14="http://schemas.microsoft.com/office/powerpoint/2010/main" val="3608800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27/09/2019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2165"/>
            <a:ext cx="3022174" cy="338554"/>
          </a:xfrm>
          <a:prstGeom prst="rect">
            <a:avLst/>
          </a:prstGeom>
          <a:noFill/>
        </p:spPr>
        <p:txBody>
          <a:bodyPr wrap="square" rtlCol="0">
            <a:spAutoFit/>
          </a:bodyPr>
          <a:lstStyle/>
          <a:p>
            <a:r>
              <a:rPr lang="it-IT" sz="1600" dirty="0"/>
              <a:t>Sara Abbonizio, Davide Manzoni</a:t>
            </a:r>
          </a:p>
        </p:txBody>
      </p:sp>
      <p:sp>
        <p:nvSpPr>
          <p:cNvPr id="4" name="CasellaDiTesto 3">
            <a:extLst>
              <a:ext uri="{FF2B5EF4-FFF2-40B4-BE49-F238E27FC236}">
                <a16:creationId xmlns:a16="http://schemas.microsoft.com/office/drawing/2014/main" id="{AB6EDB28-D681-47A9-A6BB-4EE53F97D803}"/>
              </a:ext>
            </a:extLst>
          </p:cNvPr>
          <p:cNvSpPr txBox="1"/>
          <p:nvPr/>
        </p:nvSpPr>
        <p:spPr>
          <a:xfrm>
            <a:off x="413381" y="1722268"/>
            <a:ext cx="11331776" cy="3939540"/>
          </a:xfrm>
          <a:prstGeom prst="rect">
            <a:avLst/>
          </a:prstGeom>
          <a:noFill/>
        </p:spPr>
        <p:txBody>
          <a:bodyPr wrap="square" rtlCol="0" anchor="t">
            <a:spAutoFit/>
          </a:bodyPr>
          <a:lstStyle/>
          <a:p>
            <a:pPr algn="ctr"/>
            <a:r>
              <a:rPr lang="en-US" sz="2400" dirty="0">
                <a:solidFill>
                  <a:srgbClr val="0070C0"/>
                </a:solidFill>
              </a:rPr>
              <a:t>CONCLUSION</a:t>
            </a:r>
          </a:p>
          <a:p>
            <a:pPr marL="342900" indent="-342900">
              <a:buFont typeface="Arial" panose="020B0604020202020204" pitchFamily="34" charset="0"/>
              <a:buChar char="•"/>
            </a:pPr>
            <a:endParaRPr lang="en-US" sz="2000" dirty="0"/>
          </a:p>
          <a:p>
            <a:r>
              <a:rPr lang="en-US" sz="2000" dirty="0"/>
              <a:t>We developed a network that uses both RGB and Depth inputs and tested it with different parameters configurations, examining and comparing the results.</a:t>
            </a:r>
            <a:endParaRPr lang="en-US" sz="2000" dirty="0">
              <a:solidFill>
                <a:srgbClr val="000000"/>
              </a:solidFill>
              <a:cs typeface="Calibri"/>
            </a:endParaRPr>
          </a:p>
          <a:p>
            <a:pPr algn="ctr"/>
            <a:endParaRPr lang="en-US" sz="2400" dirty="0">
              <a:solidFill>
                <a:srgbClr val="0070C0"/>
              </a:solidFill>
            </a:endParaRPr>
          </a:p>
          <a:p>
            <a:pPr algn="ctr"/>
            <a:r>
              <a:rPr lang="en-US" sz="2400" dirty="0">
                <a:solidFill>
                  <a:srgbClr val="0070C0"/>
                </a:solidFill>
              </a:rPr>
              <a:t>FUTURE WORKS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Test the network with different datasets.</a:t>
            </a:r>
            <a:endParaRPr lang="en-US" sz="2000" dirty="0">
              <a:cs typeface="Calibri"/>
            </a:endParaRPr>
          </a:p>
          <a:p>
            <a:pPr marL="342900" indent="-342900">
              <a:buFont typeface="Arial" panose="020B0604020202020204" pitchFamily="34" charset="0"/>
              <a:buChar char="•"/>
            </a:pPr>
            <a:r>
              <a:rPr lang="en-US" sz="2000" dirty="0">
                <a:cs typeface="Calibri"/>
              </a:rPr>
              <a:t>Implement the other two networks (RNN and 3DCNN)</a:t>
            </a:r>
          </a:p>
          <a:p>
            <a:pPr marL="342900" indent="-342900">
              <a:buFont typeface="Arial" panose="020B0604020202020204" pitchFamily="34" charset="0"/>
              <a:buChar char="•"/>
            </a:pPr>
            <a:endParaRPr lang="en-US" sz="2000" dirty="0">
              <a:cs typeface="Calibri"/>
            </a:endParaRPr>
          </a:p>
          <a:p>
            <a:pPr marL="342900" indent="-342900">
              <a:buFont typeface="Arial" panose="020B0604020202020204" pitchFamily="34" charset="0"/>
              <a:buChar char="•"/>
            </a:pPr>
            <a:endParaRPr lang="en-US" sz="2000" dirty="0">
              <a:cs typeface="Calibri"/>
            </a:endParaRPr>
          </a:p>
          <a:p>
            <a:endParaRPr lang="it-IT" dirty="0">
              <a:cs typeface="Calibri"/>
            </a:endParaRPr>
          </a:p>
        </p:txBody>
      </p:sp>
      <p:pic>
        <p:nvPicPr>
          <p:cNvPr id="16" name="Picture 2" descr="logo Univpm">
            <a:extLst>
              <a:ext uri="{FF2B5EF4-FFF2-40B4-BE49-F238E27FC236}">
                <a16:creationId xmlns:a16="http://schemas.microsoft.com/office/drawing/2014/main" id="{40409A0B-8FDC-4375-800B-F424D7C1C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8" name="Connettore 17">
            <a:extLst>
              <a:ext uri="{FF2B5EF4-FFF2-40B4-BE49-F238E27FC236}">
                <a16:creationId xmlns:a16="http://schemas.microsoft.com/office/drawing/2014/main" id="{65E22AE6-7DB7-4A06-AB8E-0CF1DF135057}"/>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9" name="Connettore 2 18">
            <a:extLst>
              <a:ext uri="{FF2B5EF4-FFF2-40B4-BE49-F238E27FC236}">
                <a16:creationId xmlns:a16="http://schemas.microsoft.com/office/drawing/2014/main" id="{2B4724F5-4D39-431B-8C30-74E3E928EA8E}"/>
              </a:ext>
            </a:extLst>
          </p:cNvPr>
          <p:cNvCxnSpPr>
            <a:cxnSpLocks/>
            <a:stCxn id="18" idx="6"/>
            <a:endCxn id="24" idx="2"/>
          </p:cNvCxnSpPr>
          <p:nvPr/>
        </p:nvCxnSpPr>
        <p:spPr>
          <a:xfrm>
            <a:off x="91004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7DB47E30-9B79-4825-A264-119D2DBB77CC}"/>
              </a:ext>
            </a:extLst>
          </p:cNvPr>
          <p:cNvCxnSpPr>
            <a:cxnSpLocks/>
            <a:stCxn id="24" idx="6"/>
            <a:endCxn id="25" idx="2"/>
          </p:cNvCxnSpPr>
          <p:nvPr/>
        </p:nvCxnSpPr>
        <p:spPr>
          <a:xfrm flipV="1">
            <a:off x="3023286" y="1303054"/>
            <a:ext cx="1586604"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F05CD906-312B-4DB7-95F9-B616A3178D72}"/>
              </a:ext>
            </a:extLst>
          </p:cNvPr>
          <p:cNvCxnSpPr>
            <a:cxnSpLocks/>
            <a:stCxn id="25" idx="6"/>
            <a:endCxn id="26" idx="2"/>
          </p:cNvCxnSpPr>
          <p:nvPr/>
        </p:nvCxnSpPr>
        <p:spPr>
          <a:xfrm>
            <a:off x="4946221" y="1303054"/>
            <a:ext cx="1678012"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5C00B0D8-DD68-48E0-8B2B-95D08E4DAEBF}"/>
              </a:ext>
            </a:extLst>
          </p:cNvPr>
          <p:cNvCxnSpPr>
            <a:cxnSpLocks/>
            <a:stCxn id="26" idx="6"/>
            <a:endCxn id="28" idx="2"/>
          </p:cNvCxnSpPr>
          <p:nvPr/>
        </p:nvCxnSpPr>
        <p:spPr>
          <a:xfrm>
            <a:off x="6960564" y="1308128"/>
            <a:ext cx="1832002" cy="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F1483C75-3294-41C5-9A7F-58ABBFEB281A}"/>
              </a:ext>
            </a:extLst>
          </p:cNvPr>
          <p:cNvCxnSpPr>
            <a:cxnSpLocks/>
            <a:stCxn id="28" idx="6"/>
            <a:endCxn id="27" idx="1"/>
          </p:cNvCxnSpPr>
          <p:nvPr/>
        </p:nvCxnSpPr>
        <p:spPr>
          <a:xfrm>
            <a:off x="9128897" y="1312111"/>
            <a:ext cx="1108527" cy="5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onnettore 23">
            <a:extLst>
              <a:ext uri="{FF2B5EF4-FFF2-40B4-BE49-F238E27FC236}">
                <a16:creationId xmlns:a16="http://schemas.microsoft.com/office/drawing/2014/main" id="{798C3020-63B2-4168-8071-EACFA6E24D6F}"/>
              </a:ext>
            </a:extLst>
          </p:cNvPr>
          <p:cNvSpPr/>
          <p:nvPr/>
        </p:nvSpPr>
        <p:spPr>
          <a:xfrm>
            <a:off x="268695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onnettore 24">
            <a:extLst>
              <a:ext uri="{FF2B5EF4-FFF2-40B4-BE49-F238E27FC236}">
                <a16:creationId xmlns:a16="http://schemas.microsoft.com/office/drawing/2014/main" id="{5236700B-3A4E-4471-AEFC-98F919DFF77F}"/>
              </a:ext>
            </a:extLst>
          </p:cNvPr>
          <p:cNvSpPr/>
          <p:nvPr/>
        </p:nvSpPr>
        <p:spPr>
          <a:xfrm>
            <a:off x="4609890"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Connettore 25">
            <a:extLst>
              <a:ext uri="{FF2B5EF4-FFF2-40B4-BE49-F238E27FC236}">
                <a16:creationId xmlns:a16="http://schemas.microsoft.com/office/drawing/2014/main" id="{4FD792E3-8F61-41DE-824A-914E1E48FF6F}"/>
              </a:ext>
            </a:extLst>
          </p:cNvPr>
          <p:cNvSpPr/>
          <p:nvPr/>
        </p:nvSpPr>
        <p:spPr>
          <a:xfrm>
            <a:off x="6624233"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Elaborazione alternativa 26">
            <a:extLst>
              <a:ext uri="{FF2B5EF4-FFF2-40B4-BE49-F238E27FC236}">
                <a16:creationId xmlns:a16="http://schemas.microsoft.com/office/drawing/2014/main" id="{D8ADD1F4-9635-4EC1-805F-1AEE2D7C1DC0}"/>
              </a:ext>
            </a:extLst>
          </p:cNvPr>
          <p:cNvSpPr/>
          <p:nvPr/>
        </p:nvSpPr>
        <p:spPr>
          <a:xfrm>
            <a:off x="10237424" y="1065676"/>
            <a:ext cx="1286691"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CONCLUSION</a:t>
            </a:r>
          </a:p>
        </p:txBody>
      </p:sp>
      <p:sp>
        <p:nvSpPr>
          <p:cNvPr id="28" name="Connettore 27">
            <a:extLst>
              <a:ext uri="{FF2B5EF4-FFF2-40B4-BE49-F238E27FC236}">
                <a16:creationId xmlns:a16="http://schemas.microsoft.com/office/drawing/2014/main" id="{F07A9FED-D582-4180-8581-E21BDA4D3B8D}"/>
              </a:ext>
            </a:extLst>
          </p:cNvPr>
          <p:cNvSpPr/>
          <p:nvPr/>
        </p:nvSpPr>
        <p:spPr>
          <a:xfrm>
            <a:off x="8792566" y="1145366"/>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199209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27/09/2019</a:t>
            </a:r>
          </a:p>
        </p:txBody>
      </p:sp>
      <p:sp>
        <p:nvSpPr>
          <p:cNvPr id="4" name="CasellaDiTesto 3">
            <a:extLst>
              <a:ext uri="{FF2B5EF4-FFF2-40B4-BE49-F238E27FC236}">
                <a16:creationId xmlns:a16="http://schemas.microsoft.com/office/drawing/2014/main" id="{AB6EDB28-D681-47A9-A6BB-4EE53F97D803}"/>
              </a:ext>
            </a:extLst>
          </p:cNvPr>
          <p:cNvSpPr txBox="1"/>
          <p:nvPr/>
        </p:nvSpPr>
        <p:spPr>
          <a:xfrm>
            <a:off x="369154" y="2141437"/>
            <a:ext cx="7694192" cy="4903907"/>
          </a:xfrm>
          <a:prstGeom prst="rect">
            <a:avLst/>
          </a:prstGeom>
          <a:noFill/>
        </p:spPr>
        <p:txBody>
          <a:bodyPr wrap="square" rtlCol="0" anchor="t">
            <a:spAutoFit/>
          </a:bodyPr>
          <a:lstStyle/>
          <a:p>
            <a:pPr algn="ctr"/>
            <a:endParaRPr lang="en-US" sz="2400" dirty="0">
              <a:solidFill>
                <a:srgbClr val="0070C0"/>
              </a:solidFill>
            </a:endParaRPr>
          </a:p>
          <a:p>
            <a:pPr marL="342900" indent="-342900">
              <a:buFont typeface="Arial" panose="020B0604020202020204" pitchFamily="34" charset="0"/>
              <a:buChar char="•"/>
            </a:pPr>
            <a:r>
              <a:rPr lang="it-IT" altLang="it-IT" sz="2000" b="1" dirty="0" err="1"/>
              <a:t>Person</a:t>
            </a:r>
            <a:r>
              <a:rPr lang="it-IT" altLang="it-IT" sz="2000" b="1" dirty="0"/>
              <a:t> Re-ID </a:t>
            </a:r>
            <a:r>
              <a:rPr lang="it-IT" altLang="it-IT" sz="2000" dirty="0"/>
              <a:t>tackles the </a:t>
            </a:r>
            <a:r>
              <a:rPr lang="it-IT" altLang="it-IT" sz="2000" dirty="0" err="1"/>
              <a:t>problem</a:t>
            </a:r>
            <a:r>
              <a:rPr lang="it-IT" altLang="it-IT" sz="2000" dirty="0"/>
              <a:t> of </a:t>
            </a:r>
            <a:r>
              <a:rPr lang="it-IT" altLang="it-IT" sz="2000" dirty="0" err="1"/>
              <a:t>retrieving</a:t>
            </a:r>
            <a:r>
              <a:rPr lang="it-IT" altLang="it-IT" sz="2000" dirty="0"/>
              <a:t> a </a:t>
            </a:r>
            <a:r>
              <a:rPr lang="it-IT" altLang="it-IT" sz="2000" dirty="0" err="1"/>
              <a:t>specific</a:t>
            </a:r>
            <a:r>
              <a:rPr lang="it-IT" altLang="it-IT" sz="2000" dirty="0"/>
              <a:t> </a:t>
            </a:r>
            <a:r>
              <a:rPr lang="it-IT" altLang="it-IT" sz="2000" dirty="0" err="1"/>
              <a:t>person</a:t>
            </a:r>
            <a:r>
              <a:rPr lang="it-IT" altLang="it-IT" sz="2000" dirty="0"/>
              <a:t> in </a:t>
            </a:r>
            <a:r>
              <a:rPr lang="it-IT" altLang="it-IT" sz="2000" dirty="0" err="1"/>
              <a:t>different</a:t>
            </a:r>
            <a:r>
              <a:rPr lang="it-IT" altLang="it-IT" sz="2000" dirty="0"/>
              <a:t> images or </a:t>
            </a:r>
            <a:r>
              <a:rPr lang="it-IT" altLang="it-IT" sz="2000" dirty="0" err="1"/>
              <a:t>videos</a:t>
            </a:r>
            <a:r>
              <a:rPr lang="it-IT" altLang="it-IT" sz="2000" dirty="0"/>
              <a:t>, </a:t>
            </a:r>
            <a:r>
              <a:rPr lang="it-IT" altLang="it-IT" sz="2000" dirty="0" err="1"/>
              <a:t>possibly</a:t>
            </a:r>
            <a:r>
              <a:rPr lang="it-IT" altLang="it-IT" sz="2000" dirty="0"/>
              <a:t> </a:t>
            </a:r>
            <a:r>
              <a:rPr lang="it-IT" altLang="it-IT" sz="2000" dirty="0" err="1"/>
              <a:t>taken</a:t>
            </a:r>
            <a:r>
              <a:rPr lang="it-IT" altLang="it-IT" sz="2000" dirty="0"/>
              <a:t> from </a:t>
            </a:r>
            <a:r>
              <a:rPr lang="it-IT" altLang="it-IT" sz="2000" dirty="0" err="1"/>
              <a:t>different</a:t>
            </a:r>
            <a:r>
              <a:rPr lang="it-IT" altLang="it-IT" sz="2000" dirty="0"/>
              <a:t> </a:t>
            </a:r>
            <a:r>
              <a:rPr lang="it-IT" altLang="it-IT" sz="2000" dirty="0" err="1"/>
              <a:t>cameras</a:t>
            </a:r>
            <a:r>
              <a:rPr lang="it-IT" altLang="it-IT" sz="2000" dirty="0"/>
              <a:t> in </a:t>
            </a:r>
            <a:r>
              <a:rPr lang="it-IT" altLang="it-IT" sz="2000" dirty="0" err="1"/>
              <a:t>different</a:t>
            </a:r>
            <a:r>
              <a:rPr lang="it-IT" altLang="it-IT" sz="2000" dirty="0"/>
              <a:t> </a:t>
            </a:r>
            <a:r>
              <a:rPr lang="it-IT" altLang="it-IT" sz="2000" dirty="0" err="1"/>
              <a:t>environments</a:t>
            </a:r>
            <a:r>
              <a:rPr lang="en-US" sz="2000" dirty="0"/>
              <a:t> </a:t>
            </a:r>
          </a:p>
          <a:p>
            <a:endParaRPr lang="en-US" sz="2000" dirty="0"/>
          </a:p>
          <a:p>
            <a:endParaRPr lang="en-US" sz="2000" dirty="0"/>
          </a:p>
          <a:p>
            <a:pPr marL="342900" indent="-342900">
              <a:buFont typeface="Arial" panose="020B0604020202020204" pitchFamily="34" charset="0"/>
              <a:buChar char="•"/>
            </a:pPr>
            <a:endParaRPr lang="en-US" sz="2000" dirty="0"/>
          </a:p>
          <a:p>
            <a:pPr marL="342900" indent="-342900">
              <a:spcAft>
                <a:spcPts val="800"/>
              </a:spcAft>
              <a:buFont typeface="Arial" panose="020B0604020202020204" pitchFamily="34" charset="0"/>
              <a:buChar char="•"/>
            </a:pPr>
            <a:r>
              <a:rPr lang="en-US" sz="2000" b="1" dirty="0"/>
              <a:t>Top-View configuration</a:t>
            </a:r>
            <a:r>
              <a:rPr lang="en-US" sz="2000" dirty="0"/>
              <a:t>:</a:t>
            </a:r>
          </a:p>
          <a:p>
            <a:pPr marL="800100" lvl="1" indent="-342900">
              <a:buFont typeface="Arial" panose="020B0604020202020204" pitchFamily="34" charset="0"/>
              <a:buChar char="•"/>
            </a:pPr>
            <a:r>
              <a:rPr lang="en-US" sz="2000" dirty="0"/>
              <a:t>Reduces the occlusion problem</a:t>
            </a:r>
          </a:p>
          <a:p>
            <a:pPr marL="800100" lvl="1" indent="-342900">
              <a:buFont typeface="Arial" panose="020B0604020202020204" pitchFamily="34" charset="0"/>
              <a:buChar char="•"/>
            </a:pPr>
            <a:r>
              <a:rPr lang="en-US" sz="2000" dirty="0"/>
              <a:t>Privacy preservation</a:t>
            </a:r>
            <a:endParaRPr lang="en-US" sz="2000" dirty="0">
              <a:cs typeface="Calibri"/>
            </a:endParaRPr>
          </a:p>
          <a:p>
            <a:pPr marL="342900" indent="-342900">
              <a:buFont typeface="Arial" panose="020B0604020202020204" pitchFamily="34" charset="0"/>
              <a:buChar char="•"/>
            </a:pPr>
            <a:endParaRPr lang="en-US" sz="2000" dirty="0"/>
          </a:p>
          <a:p>
            <a:endParaRPr lang="en-US" sz="2000" dirty="0"/>
          </a:p>
          <a:p>
            <a:endParaRPr lang="en-US" sz="2000" dirty="0"/>
          </a:p>
          <a:p>
            <a:r>
              <a:rPr lang="en-US" sz="2400" dirty="0"/>
              <a:t>                  </a:t>
            </a:r>
          </a:p>
          <a:p>
            <a:endParaRPr lang="en-US" dirty="0"/>
          </a:p>
        </p:txBody>
      </p:sp>
      <p:pic>
        <p:nvPicPr>
          <p:cNvPr id="15" name="Picture 2" descr="logo Univpm">
            <a:extLst>
              <a:ext uri="{FF2B5EF4-FFF2-40B4-BE49-F238E27FC236}">
                <a16:creationId xmlns:a16="http://schemas.microsoft.com/office/drawing/2014/main" id="{D60C6D67-0053-4338-BBF6-AE39C8FEB6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8" name="Connettore 17">
            <a:extLst>
              <a:ext uri="{FF2B5EF4-FFF2-40B4-BE49-F238E27FC236}">
                <a16:creationId xmlns:a16="http://schemas.microsoft.com/office/drawing/2014/main" id="{DDA84793-60CE-4858-A41C-31FF9B7B7B1D}"/>
              </a:ext>
            </a:extLst>
          </p:cNvPr>
          <p:cNvSpPr/>
          <p:nvPr/>
        </p:nvSpPr>
        <p:spPr>
          <a:xfrm>
            <a:off x="679239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onnettore 18">
            <a:extLst>
              <a:ext uri="{FF2B5EF4-FFF2-40B4-BE49-F238E27FC236}">
                <a16:creationId xmlns:a16="http://schemas.microsoft.com/office/drawing/2014/main" id="{F4194516-EA89-4A7F-8F84-707ED4D0C5BE}"/>
              </a:ext>
            </a:extLst>
          </p:cNvPr>
          <p:cNvSpPr/>
          <p:nvPr/>
        </p:nvSpPr>
        <p:spPr>
          <a:xfrm>
            <a:off x="890563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4D93C2A4-4F7B-45EF-81FB-ED58F9C81C5F}"/>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onnettore 20">
            <a:extLst>
              <a:ext uri="{FF2B5EF4-FFF2-40B4-BE49-F238E27FC236}">
                <a16:creationId xmlns:a16="http://schemas.microsoft.com/office/drawing/2014/main" id="{94E2C7F1-DE72-4729-9D14-1DCCC8AAA807}"/>
              </a:ext>
            </a:extLst>
          </p:cNvPr>
          <p:cNvSpPr/>
          <p:nvPr/>
        </p:nvSpPr>
        <p:spPr>
          <a:xfrm>
            <a:off x="4664075"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onnettore 21">
            <a:extLst>
              <a:ext uri="{FF2B5EF4-FFF2-40B4-BE49-F238E27FC236}">
                <a16:creationId xmlns:a16="http://schemas.microsoft.com/office/drawing/2014/main" id="{FAB3E5F4-30BC-4B7A-8DF8-3276B5E852B9}"/>
              </a:ext>
            </a:extLst>
          </p:cNvPr>
          <p:cNvSpPr/>
          <p:nvPr/>
        </p:nvSpPr>
        <p:spPr>
          <a:xfrm>
            <a:off x="2641334"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4" name="Connettore 2 23">
            <a:extLst>
              <a:ext uri="{FF2B5EF4-FFF2-40B4-BE49-F238E27FC236}">
                <a16:creationId xmlns:a16="http://schemas.microsoft.com/office/drawing/2014/main" id="{27E9A5CB-6CBE-4DD3-B44E-1E115B00B1C5}"/>
              </a:ext>
            </a:extLst>
          </p:cNvPr>
          <p:cNvCxnSpPr>
            <a:stCxn id="22" idx="6"/>
            <a:endCxn id="21" idx="2"/>
          </p:cNvCxnSpPr>
          <p:nvPr/>
        </p:nvCxnSpPr>
        <p:spPr>
          <a:xfrm>
            <a:off x="2977665" y="1303054"/>
            <a:ext cx="1686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2D46EF2A-5B82-475D-9025-47BFF50CE455}"/>
              </a:ext>
            </a:extLst>
          </p:cNvPr>
          <p:cNvCxnSpPr>
            <a:stCxn id="21" idx="6"/>
            <a:endCxn id="18" idx="2"/>
          </p:cNvCxnSpPr>
          <p:nvPr/>
        </p:nvCxnSpPr>
        <p:spPr>
          <a:xfrm>
            <a:off x="5000406" y="1303054"/>
            <a:ext cx="1791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DF460AAC-E309-486D-B1FF-E9E1A4BB5E94}"/>
              </a:ext>
            </a:extLst>
          </p:cNvPr>
          <p:cNvCxnSpPr>
            <a:stCxn id="18" idx="6"/>
            <a:endCxn id="19" idx="2"/>
          </p:cNvCxnSpPr>
          <p:nvPr/>
        </p:nvCxnSpPr>
        <p:spPr>
          <a:xfrm>
            <a:off x="712872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EB82EEB4-765A-4338-A72B-6F3BCA4A338B}"/>
              </a:ext>
            </a:extLst>
          </p:cNvPr>
          <p:cNvCxnSpPr>
            <a:stCxn id="19" idx="6"/>
            <a:endCxn id="20" idx="2"/>
          </p:cNvCxnSpPr>
          <p:nvPr/>
        </p:nvCxnSpPr>
        <p:spPr>
          <a:xfrm flipV="1">
            <a:off x="9241966" y="1303054"/>
            <a:ext cx="1754770"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Elaborazione alternativa 9">
            <a:extLst>
              <a:ext uri="{FF2B5EF4-FFF2-40B4-BE49-F238E27FC236}">
                <a16:creationId xmlns:a16="http://schemas.microsoft.com/office/drawing/2014/main" id="{7BA0B269-4169-44B1-9F6F-46B3C07C16F8}"/>
              </a:ext>
            </a:extLst>
          </p:cNvPr>
          <p:cNvSpPr/>
          <p:nvPr/>
        </p:nvSpPr>
        <p:spPr>
          <a:xfrm>
            <a:off x="488352" y="1050805"/>
            <a:ext cx="1395866"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INTRODUCTION</a:t>
            </a:r>
          </a:p>
        </p:txBody>
      </p:sp>
      <p:cxnSp>
        <p:nvCxnSpPr>
          <p:cNvPr id="29" name="Connettore 2 28">
            <a:extLst>
              <a:ext uri="{FF2B5EF4-FFF2-40B4-BE49-F238E27FC236}">
                <a16:creationId xmlns:a16="http://schemas.microsoft.com/office/drawing/2014/main" id="{73C23649-517B-4F5F-840E-1AF210E4CA50}"/>
              </a:ext>
            </a:extLst>
          </p:cNvPr>
          <p:cNvCxnSpPr>
            <a:cxnSpLocks/>
            <a:stCxn id="10" idx="3"/>
            <a:endCxn id="22" idx="2"/>
          </p:cNvCxnSpPr>
          <p:nvPr/>
        </p:nvCxnSpPr>
        <p:spPr>
          <a:xfrm>
            <a:off x="1884218" y="1303054"/>
            <a:ext cx="757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asellaDiTesto 31">
            <a:extLst>
              <a:ext uri="{FF2B5EF4-FFF2-40B4-BE49-F238E27FC236}">
                <a16:creationId xmlns:a16="http://schemas.microsoft.com/office/drawing/2014/main" id="{A9E328FF-0F1E-4599-B2D8-1521F918FF57}"/>
              </a:ext>
            </a:extLst>
          </p:cNvPr>
          <p:cNvSpPr txBox="1"/>
          <p:nvPr/>
        </p:nvSpPr>
        <p:spPr>
          <a:xfrm>
            <a:off x="363074" y="6518768"/>
            <a:ext cx="3710162" cy="338554"/>
          </a:xfrm>
          <a:prstGeom prst="rect">
            <a:avLst/>
          </a:prstGeom>
          <a:noFill/>
        </p:spPr>
        <p:txBody>
          <a:bodyPr wrap="square" rtlCol="0">
            <a:spAutoFit/>
          </a:bodyPr>
          <a:lstStyle/>
          <a:p>
            <a:r>
              <a:rPr lang="it-IT" sz="1600" dirty="0"/>
              <a:t>Sara Abbonizio, Davide Manzoni</a:t>
            </a:r>
          </a:p>
        </p:txBody>
      </p:sp>
      <p:sp>
        <p:nvSpPr>
          <p:cNvPr id="13" name="CasellaDiTesto 12">
            <a:extLst>
              <a:ext uri="{FF2B5EF4-FFF2-40B4-BE49-F238E27FC236}">
                <a16:creationId xmlns:a16="http://schemas.microsoft.com/office/drawing/2014/main" id="{EDFDAEA0-8DBA-4EB6-A5C6-543BCB217F93}"/>
              </a:ext>
            </a:extLst>
          </p:cNvPr>
          <p:cNvSpPr txBox="1"/>
          <p:nvPr/>
        </p:nvSpPr>
        <p:spPr>
          <a:xfrm>
            <a:off x="3875651" y="1751192"/>
            <a:ext cx="4682510" cy="461665"/>
          </a:xfrm>
          <a:prstGeom prst="rect">
            <a:avLst/>
          </a:prstGeom>
          <a:noFill/>
        </p:spPr>
        <p:txBody>
          <a:bodyPr wrap="square" rtlCol="0">
            <a:spAutoFit/>
          </a:bodyPr>
          <a:lstStyle/>
          <a:p>
            <a:pPr algn="ctr"/>
            <a:r>
              <a:rPr lang="en-US" sz="2400" dirty="0">
                <a:solidFill>
                  <a:srgbClr val="0070C0"/>
                </a:solidFill>
              </a:rPr>
              <a:t>Top-View Person Re-Identification</a:t>
            </a:r>
          </a:p>
        </p:txBody>
      </p:sp>
      <p:grpSp>
        <p:nvGrpSpPr>
          <p:cNvPr id="23" name="Gruppo 22">
            <a:extLst>
              <a:ext uri="{FF2B5EF4-FFF2-40B4-BE49-F238E27FC236}">
                <a16:creationId xmlns:a16="http://schemas.microsoft.com/office/drawing/2014/main" id="{100AE623-5FC8-43DA-A831-8FEE015F4263}"/>
              </a:ext>
            </a:extLst>
          </p:cNvPr>
          <p:cNvGrpSpPr/>
          <p:nvPr/>
        </p:nvGrpSpPr>
        <p:grpSpPr>
          <a:xfrm>
            <a:off x="8220502" y="2353344"/>
            <a:ext cx="1391740" cy="1744302"/>
            <a:chOff x="8220502" y="2353344"/>
            <a:chExt cx="1391740" cy="1744302"/>
          </a:xfrm>
        </p:grpSpPr>
        <p:pic>
          <p:nvPicPr>
            <p:cNvPr id="12" name="Immagine 11">
              <a:extLst>
                <a:ext uri="{FF2B5EF4-FFF2-40B4-BE49-F238E27FC236}">
                  <a16:creationId xmlns:a16="http://schemas.microsoft.com/office/drawing/2014/main" id="{720424F6-FD19-4BB5-9E0C-A8BF6454BA4E}"/>
                </a:ext>
              </a:extLst>
            </p:cNvPr>
            <p:cNvPicPr>
              <a:picLocks noChangeAspect="1"/>
            </p:cNvPicPr>
            <p:nvPr/>
          </p:nvPicPr>
          <p:blipFill rotWithShape="1">
            <a:blip r:embed="rId4">
              <a:extLst>
                <a:ext uri="{28A0092B-C50C-407E-A947-70E740481C1C}">
                  <a14:useLocalDpi xmlns:a14="http://schemas.microsoft.com/office/drawing/2010/main" val="0"/>
                </a:ext>
              </a:extLst>
            </a:blip>
            <a:srcRect l="17094" t="165" r="71033" b="50293"/>
            <a:stretch/>
          </p:blipFill>
          <p:spPr>
            <a:xfrm>
              <a:off x="8220502" y="2369369"/>
              <a:ext cx="685133" cy="1728277"/>
            </a:xfrm>
            <a:prstGeom prst="rect">
              <a:avLst/>
            </a:prstGeom>
          </p:spPr>
        </p:pic>
        <p:pic>
          <p:nvPicPr>
            <p:cNvPr id="30" name="Immagine 29">
              <a:extLst>
                <a:ext uri="{FF2B5EF4-FFF2-40B4-BE49-F238E27FC236}">
                  <a16:creationId xmlns:a16="http://schemas.microsoft.com/office/drawing/2014/main" id="{3AA1D606-EC00-48A4-BE03-E4B8BD54AA78}"/>
                </a:ext>
              </a:extLst>
            </p:cNvPr>
            <p:cNvPicPr>
              <a:picLocks noChangeAspect="1"/>
            </p:cNvPicPr>
            <p:nvPr/>
          </p:nvPicPr>
          <p:blipFill rotWithShape="1">
            <a:blip r:embed="rId4">
              <a:extLst>
                <a:ext uri="{28A0092B-C50C-407E-A947-70E740481C1C}">
                  <a14:useLocalDpi xmlns:a14="http://schemas.microsoft.com/office/drawing/2010/main" val="0"/>
                </a:ext>
              </a:extLst>
            </a:blip>
            <a:srcRect l="17094" t="49436" r="71033" b="1022"/>
            <a:stretch/>
          </p:blipFill>
          <p:spPr>
            <a:xfrm>
              <a:off x="8927109" y="2353344"/>
              <a:ext cx="685133" cy="1728277"/>
            </a:xfrm>
            <a:prstGeom prst="rect">
              <a:avLst/>
            </a:prstGeom>
          </p:spPr>
        </p:pic>
      </p:grpSp>
      <p:grpSp>
        <p:nvGrpSpPr>
          <p:cNvPr id="17" name="Gruppo 16">
            <a:extLst>
              <a:ext uri="{FF2B5EF4-FFF2-40B4-BE49-F238E27FC236}">
                <a16:creationId xmlns:a16="http://schemas.microsoft.com/office/drawing/2014/main" id="{76F347E9-1177-4D8A-A0EA-AD11E5495DF7}"/>
              </a:ext>
            </a:extLst>
          </p:cNvPr>
          <p:cNvGrpSpPr/>
          <p:nvPr/>
        </p:nvGrpSpPr>
        <p:grpSpPr>
          <a:xfrm>
            <a:off x="9922488" y="2340000"/>
            <a:ext cx="1391743" cy="1770990"/>
            <a:chOff x="10004884" y="2270062"/>
            <a:chExt cx="1391743" cy="1770990"/>
          </a:xfrm>
        </p:grpSpPr>
        <p:pic>
          <p:nvPicPr>
            <p:cNvPr id="33" name="Immagine 32">
              <a:extLst>
                <a:ext uri="{FF2B5EF4-FFF2-40B4-BE49-F238E27FC236}">
                  <a16:creationId xmlns:a16="http://schemas.microsoft.com/office/drawing/2014/main" id="{3482C9F2-0EFA-4C70-A77B-9999A103531C}"/>
                </a:ext>
              </a:extLst>
            </p:cNvPr>
            <p:cNvPicPr>
              <a:picLocks noChangeAspect="1"/>
            </p:cNvPicPr>
            <p:nvPr/>
          </p:nvPicPr>
          <p:blipFill rotWithShape="1">
            <a:blip r:embed="rId4">
              <a:extLst>
                <a:ext uri="{28A0092B-C50C-407E-A947-70E740481C1C}">
                  <a14:useLocalDpi xmlns:a14="http://schemas.microsoft.com/office/drawing/2010/main" val="0"/>
                </a:ext>
              </a:extLst>
            </a:blip>
            <a:srcRect l="52759" t="-47" r="36021" b="50505"/>
            <a:stretch/>
          </p:blipFill>
          <p:spPr>
            <a:xfrm>
              <a:off x="10004884" y="2270062"/>
              <a:ext cx="647424" cy="1741621"/>
            </a:xfrm>
            <a:prstGeom prst="rect">
              <a:avLst/>
            </a:prstGeom>
          </p:spPr>
        </p:pic>
        <p:pic>
          <p:nvPicPr>
            <p:cNvPr id="34" name="Immagine 33">
              <a:extLst>
                <a:ext uri="{FF2B5EF4-FFF2-40B4-BE49-F238E27FC236}">
                  <a16:creationId xmlns:a16="http://schemas.microsoft.com/office/drawing/2014/main" id="{9F5D5BFF-B6C2-47DC-BBD7-9BEB2F49E3B5}"/>
                </a:ext>
              </a:extLst>
            </p:cNvPr>
            <p:cNvPicPr>
              <a:picLocks noChangeAspect="1"/>
            </p:cNvPicPr>
            <p:nvPr/>
          </p:nvPicPr>
          <p:blipFill rotWithShape="1">
            <a:blip r:embed="rId4">
              <a:extLst>
                <a:ext uri="{28A0092B-C50C-407E-A947-70E740481C1C}">
                  <a14:useLocalDpi xmlns:a14="http://schemas.microsoft.com/office/drawing/2010/main" val="0"/>
                </a:ext>
              </a:extLst>
            </a:blip>
            <a:srcRect l="52466" t="50505" r="35661" b="-47"/>
            <a:stretch/>
          </p:blipFill>
          <p:spPr>
            <a:xfrm>
              <a:off x="10711494" y="2299431"/>
              <a:ext cx="685133" cy="1741621"/>
            </a:xfrm>
            <a:prstGeom prst="rect">
              <a:avLst/>
            </a:prstGeom>
          </p:spPr>
        </p:pic>
      </p:grpSp>
      <p:grpSp>
        <p:nvGrpSpPr>
          <p:cNvPr id="39" name="Gruppo 38">
            <a:extLst>
              <a:ext uri="{FF2B5EF4-FFF2-40B4-BE49-F238E27FC236}">
                <a16:creationId xmlns:a16="http://schemas.microsoft.com/office/drawing/2014/main" id="{C2943D94-FA18-4530-816B-89CFC910FC6D}"/>
              </a:ext>
            </a:extLst>
          </p:cNvPr>
          <p:cNvGrpSpPr/>
          <p:nvPr/>
        </p:nvGrpSpPr>
        <p:grpSpPr>
          <a:xfrm>
            <a:off x="7407578" y="4308010"/>
            <a:ext cx="3881039" cy="1834697"/>
            <a:chOff x="6950379" y="4308010"/>
            <a:chExt cx="3881039" cy="1834697"/>
          </a:xfrm>
        </p:grpSpPr>
        <p:pic>
          <p:nvPicPr>
            <p:cNvPr id="36" name="Immagine 35">
              <a:extLst>
                <a:ext uri="{FF2B5EF4-FFF2-40B4-BE49-F238E27FC236}">
                  <a16:creationId xmlns:a16="http://schemas.microsoft.com/office/drawing/2014/main" id="{05C3E86D-E995-417B-983C-60ABFFB8BD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0379" y="4310023"/>
              <a:ext cx="1832684" cy="1832684"/>
            </a:xfrm>
            <a:prstGeom prst="rect">
              <a:avLst/>
            </a:prstGeom>
          </p:spPr>
        </p:pic>
        <p:pic>
          <p:nvPicPr>
            <p:cNvPr id="38" name="Immagine 37">
              <a:extLst>
                <a:ext uri="{FF2B5EF4-FFF2-40B4-BE49-F238E27FC236}">
                  <a16:creationId xmlns:a16="http://schemas.microsoft.com/office/drawing/2014/main" id="{4F51670F-E46F-438C-A5EC-858C9CA475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8734" y="4308010"/>
              <a:ext cx="1832684" cy="1832684"/>
            </a:xfrm>
            <a:prstGeom prst="rect">
              <a:avLst/>
            </a:prstGeom>
          </p:spPr>
        </p:pic>
      </p:grpSp>
    </p:spTree>
    <p:extLst>
      <p:ext uri="{BB962C8B-B14F-4D97-AF65-F5344CB8AC3E}">
        <p14:creationId xmlns:p14="http://schemas.microsoft.com/office/powerpoint/2010/main" val="3097908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27/09/2019</a:t>
            </a:r>
          </a:p>
        </p:txBody>
      </p:sp>
      <p:sp>
        <p:nvSpPr>
          <p:cNvPr id="4" name="CasellaDiTesto 3">
            <a:extLst>
              <a:ext uri="{FF2B5EF4-FFF2-40B4-BE49-F238E27FC236}">
                <a16:creationId xmlns:a16="http://schemas.microsoft.com/office/drawing/2014/main" id="{AB6EDB28-D681-47A9-A6BB-4EE53F97D803}"/>
              </a:ext>
            </a:extLst>
          </p:cNvPr>
          <p:cNvSpPr txBox="1"/>
          <p:nvPr/>
        </p:nvSpPr>
        <p:spPr>
          <a:xfrm>
            <a:off x="1783794" y="2480065"/>
            <a:ext cx="7694192" cy="3508653"/>
          </a:xfrm>
          <a:prstGeom prst="rect">
            <a:avLst/>
          </a:prstGeom>
          <a:noFill/>
        </p:spPr>
        <p:txBody>
          <a:bodyPr wrap="square" rtlCol="0">
            <a:spAutoFit/>
          </a:bodyPr>
          <a:lstStyle/>
          <a:p>
            <a:pPr marL="342900" indent="-342900">
              <a:buFont typeface="Arial" panose="020B0604020202020204" pitchFamily="34" charset="0"/>
              <a:buChar char="•"/>
            </a:pPr>
            <a:endParaRPr lang="en-US" sz="2000" dirty="0"/>
          </a:p>
          <a:p>
            <a:pPr marL="342900" indent="-342900">
              <a:spcAft>
                <a:spcPts val="1200"/>
              </a:spcAft>
              <a:buFont typeface="Arial" panose="020B0604020202020204" pitchFamily="34" charset="0"/>
              <a:buChar char="•"/>
            </a:pPr>
            <a:r>
              <a:rPr lang="it-IT" altLang="it-IT" sz="2000" dirty="0"/>
              <a:t>Generate a </a:t>
            </a:r>
            <a:r>
              <a:rPr lang="it-IT" altLang="it-IT" sz="2000" dirty="0" err="1"/>
              <a:t>neural</a:t>
            </a:r>
            <a:r>
              <a:rPr lang="it-IT" altLang="it-IT" sz="2000" dirty="0"/>
              <a:t> network for </a:t>
            </a:r>
            <a:r>
              <a:rPr lang="it-IT" altLang="it-IT" sz="2000" dirty="0" err="1"/>
              <a:t>person</a:t>
            </a:r>
            <a:r>
              <a:rPr lang="it-IT" altLang="it-IT" sz="2000" dirty="0"/>
              <a:t> Re-Id with RGB-D camera in top-</a:t>
            </a:r>
            <a:r>
              <a:rPr lang="it-IT" altLang="it-IT" sz="2000" dirty="0" err="1"/>
              <a:t>view</a:t>
            </a:r>
            <a:r>
              <a:rPr lang="it-IT" altLang="it-IT" sz="2000" dirty="0"/>
              <a:t> </a:t>
            </a:r>
            <a:r>
              <a:rPr lang="it-IT" altLang="it-IT" sz="2000" dirty="0" err="1"/>
              <a:t>configuration</a:t>
            </a:r>
            <a:endParaRPr lang="it-IT" altLang="it-IT" sz="2000" dirty="0"/>
          </a:p>
          <a:p>
            <a:pPr marL="342900" indent="-342900">
              <a:spcAft>
                <a:spcPts val="1200"/>
              </a:spcAft>
              <a:buFont typeface="Arial" panose="020B0604020202020204" pitchFamily="34" charset="0"/>
              <a:buChar char="•"/>
            </a:pPr>
            <a:r>
              <a:rPr lang="it-IT" altLang="it-IT" sz="2000" dirty="0" err="1"/>
              <a:t>Combining</a:t>
            </a:r>
            <a:r>
              <a:rPr lang="it-IT" altLang="it-IT" sz="2000" dirty="0"/>
              <a:t> RGB and Depth information</a:t>
            </a:r>
          </a:p>
          <a:p>
            <a:pPr marL="342900" indent="-342900">
              <a:spcAft>
                <a:spcPts val="1200"/>
              </a:spcAft>
              <a:buFont typeface="Arial" panose="020B0604020202020204" pitchFamily="34" charset="0"/>
              <a:buChar char="•"/>
            </a:pPr>
            <a:r>
              <a:rPr lang="it-IT" altLang="it-IT" sz="2000" dirty="0" err="1"/>
              <a:t>Tests</a:t>
            </a:r>
            <a:r>
              <a:rPr lang="it-IT" altLang="it-IT" sz="2000" dirty="0"/>
              <a:t> the </a:t>
            </a:r>
            <a:r>
              <a:rPr lang="it-IT" altLang="it-IT" sz="2000" dirty="0" err="1"/>
              <a:t>neural</a:t>
            </a:r>
            <a:r>
              <a:rPr lang="it-IT" altLang="it-IT" sz="2000" dirty="0"/>
              <a:t> network with </a:t>
            </a:r>
            <a:r>
              <a:rPr lang="it-IT" altLang="it-IT" sz="2000" dirty="0" err="1"/>
              <a:t>different</a:t>
            </a:r>
            <a:r>
              <a:rPr lang="it-IT" altLang="it-IT" sz="2000" dirty="0"/>
              <a:t> </a:t>
            </a:r>
            <a:r>
              <a:rPr lang="it-IT" altLang="it-IT" sz="2000" dirty="0" err="1"/>
              <a:t>parameters</a:t>
            </a:r>
            <a:endParaRPr lang="it-IT" altLang="it-IT" sz="2000" dirty="0"/>
          </a:p>
          <a:p>
            <a:pPr marL="342900" indent="-342900">
              <a:spcAft>
                <a:spcPts val="1200"/>
              </a:spcAft>
              <a:buFont typeface="Arial" panose="020B0604020202020204" pitchFamily="34" charset="0"/>
              <a:buChar char="•"/>
            </a:pPr>
            <a:r>
              <a:rPr lang="it-IT" altLang="it-IT" sz="2000" dirty="0" err="1"/>
              <a:t>Analize</a:t>
            </a:r>
            <a:r>
              <a:rPr lang="it-IT" altLang="it-IT" sz="2000" dirty="0"/>
              <a:t> and compare the </a:t>
            </a:r>
            <a:r>
              <a:rPr lang="it-IT" altLang="it-IT" sz="2000" dirty="0" err="1"/>
              <a:t>results</a:t>
            </a:r>
            <a:endParaRPr lang="it-IT" altLang="it-IT" sz="2000" dirty="0"/>
          </a:p>
          <a:p>
            <a:endParaRPr lang="it-IT" altLang="it-IT" sz="2000" dirty="0"/>
          </a:p>
          <a:p>
            <a:r>
              <a:rPr lang="en-US" sz="2400" dirty="0"/>
              <a:t>                  </a:t>
            </a:r>
          </a:p>
          <a:p>
            <a:endParaRPr lang="en-US" dirty="0"/>
          </a:p>
        </p:txBody>
      </p:sp>
      <p:pic>
        <p:nvPicPr>
          <p:cNvPr id="15" name="Picture 2" descr="logo Univpm">
            <a:extLst>
              <a:ext uri="{FF2B5EF4-FFF2-40B4-BE49-F238E27FC236}">
                <a16:creationId xmlns:a16="http://schemas.microsoft.com/office/drawing/2014/main" id="{D60C6D67-0053-4338-BBF6-AE39C8FEB6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8" name="Connettore 17">
            <a:extLst>
              <a:ext uri="{FF2B5EF4-FFF2-40B4-BE49-F238E27FC236}">
                <a16:creationId xmlns:a16="http://schemas.microsoft.com/office/drawing/2014/main" id="{DDA84793-60CE-4858-A41C-31FF9B7B7B1D}"/>
              </a:ext>
            </a:extLst>
          </p:cNvPr>
          <p:cNvSpPr/>
          <p:nvPr/>
        </p:nvSpPr>
        <p:spPr>
          <a:xfrm>
            <a:off x="679239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onnettore 18">
            <a:extLst>
              <a:ext uri="{FF2B5EF4-FFF2-40B4-BE49-F238E27FC236}">
                <a16:creationId xmlns:a16="http://schemas.microsoft.com/office/drawing/2014/main" id="{F4194516-EA89-4A7F-8F84-707ED4D0C5BE}"/>
              </a:ext>
            </a:extLst>
          </p:cNvPr>
          <p:cNvSpPr/>
          <p:nvPr/>
        </p:nvSpPr>
        <p:spPr>
          <a:xfrm>
            <a:off x="890563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4D93C2A4-4F7B-45EF-81FB-ED58F9C81C5F}"/>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onnettore 20">
            <a:extLst>
              <a:ext uri="{FF2B5EF4-FFF2-40B4-BE49-F238E27FC236}">
                <a16:creationId xmlns:a16="http://schemas.microsoft.com/office/drawing/2014/main" id="{94E2C7F1-DE72-4729-9D14-1DCCC8AAA807}"/>
              </a:ext>
            </a:extLst>
          </p:cNvPr>
          <p:cNvSpPr/>
          <p:nvPr/>
        </p:nvSpPr>
        <p:spPr>
          <a:xfrm>
            <a:off x="4664075"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onnettore 21">
            <a:extLst>
              <a:ext uri="{FF2B5EF4-FFF2-40B4-BE49-F238E27FC236}">
                <a16:creationId xmlns:a16="http://schemas.microsoft.com/office/drawing/2014/main" id="{FAB3E5F4-30BC-4B7A-8DF8-3276B5E852B9}"/>
              </a:ext>
            </a:extLst>
          </p:cNvPr>
          <p:cNvSpPr/>
          <p:nvPr/>
        </p:nvSpPr>
        <p:spPr>
          <a:xfrm>
            <a:off x="2641334"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4" name="Connettore 2 23">
            <a:extLst>
              <a:ext uri="{FF2B5EF4-FFF2-40B4-BE49-F238E27FC236}">
                <a16:creationId xmlns:a16="http://schemas.microsoft.com/office/drawing/2014/main" id="{27E9A5CB-6CBE-4DD3-B44E-1E115B00B1C5}"/>
              </a:ext>
            </a:extLst>
          </p:cNvPr>
          <p:cNvCxnSpPr>
            <a:stCxn id="22" idx="6"/>
            <a:endCxn id="21" idx="2"/>
          </p:cNvCxnSpPr>
          <p:nvPr/>
        </p:nvCxnSpPr>
        <p:spPr>
          <a:xfrm>
            <a:off x="2977665" y="1303054"/>
            <a:ext cx="1686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2D46EF2A-5B82-475D-9025-47BFF50CE455}"/>
              </a:ext>
            </a:extLst>
          </p:cNvPr>
          <p:cNvCxnSpPr>
            <a:stCxn id="21" idx="6"/>
            <a:endCxn id="18" idx="2"/>
          </p:cNvCxnSpPr>
          <p:nvPr/>
        </p:nvCxnSpPr>
        <p:spPr>
          <a:xfrm>
            <a:off x="5000406" y="1303054"/>
            <a:ext cx="1791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DF460AAC-E309-486D-B1FF-E9E1A4BB5E94}"/>
              </a:ext>
            </a:extLst>
          </p:cNvPr>
          <p:cNvCxnSpPr>
            <a:stCxn id="18" idx="6"/>
            <a:endCxn id="19" idx="2"/>
          </p:cNvCxnSpPr>
          <p:nvPr/>
        </p:nvCxnSpPr>
        <p:spPr>
          <a:xfrm>
            <a:off x="712872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EB82EEB4-765A-4338-A72B-6F3BCA4A338B}"/>
              </a:ext>
            </a:extLst>
          </p:cNvPr>
          <p:cNvCxnSpPr>
            <a:stCxn id="19" idx="6"/>
            <a:endCxn id="20" idx="2"/>
          </p:cNvCxnSpPr>
          <p:nvPr/>
        </p:nvCxnSpPr>
        <p:spPr>
          <a:xfrm flipV="1">
            <a:off x="9241966" y="1303054"/>
            <a:ext cx="1754770"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Elaborazione alternativa 9">
            <a:extLst>
              <a:ext uri="{FF2B5EF4-FFF2-40B4-BE49-F238E27FC236}">
                <a16:creationId xmlns:a16="http://schemas.microsoft.com/office/drawing/2014/main" id="{7BA0B269-4169-44B1-9F6F-46B3C07C16F8}"/>
              </a:ext>
            </a:extLst>
          </p:cNvPr>
          <p:cNvSpPr/>
          <p:nvPr/>
        </p:nvSpPr>
        <p:spPr>
          <a:xfrm>
            <a:off x="488352" y="1050805"/>
            <a:ext cx="1395866"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INTRODUCTION</a:t>
            </a:r>
          </a:p>
        </p:txBody>
      </p:sp>
      <p:cxnSp>
        <p:nvCxnSpPr>
          <p:cNvPr id="29" name="Connettore 2 28">
            <a:extLst>
              <a:ext uri="{FF2B5EF4-FFF2-40B4-BE49-F238E27FC236}">
                <a16:creationId xmlns:a16="http://schemas.microsoft.com/office/drawing/2014/main" id="{73C23649-517B-4F5F-840E-1AF210E4CA50}"/>
              </a:ext>
            </a:extLst>
          </p:cNvPr>
          <p:cNvCxnSpPr>
            <a:cxnSpLocks/>
            <a:stCxn id="10" idx="3"/>
            <a:endCxn id="22" idx="2"/>
          </p:cNvCxnSpPr>
          <p:nvPr/>
        </p:nvCxnSpPr>
        <p:spPr>
          <a:xfrm>
            <a:off x="1884218" y="1303054"/>
            <a:ext cx="757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asellaDiTesto 31">
            <a:extLst>
              <a:ext uri="{FF2B5EF4-FFF2-40B4-BE49-F238E27FC236}">
                <a16:creationId xmlns:a16="http://schemas.microsoft.com/office/drawing/2014/main" id="{A9E328FF-0F1E-4599-B2D8-1521F918FF57}"/>
              </a:ext>
            </a:extLst>
          </p:cNvPr>
          <p:cNvSpPr txBox="1"/>
          <p:nvPr/>
        </p:nvSpPr>
        <p:spPr>
          <a:xfrm>
            <a:off x="363074" y="6518768"/>
            <a:ext cx="3710162" cy="338554"/>
          </a:xfrm>
          <a:prstGeom prst="rect">
            <a:avLst/>
          </a:prstGeom>
          <a:noFill/>
        </p:spPr>
        <p:txBody>
          <a:bodyPr wrap="square" rtlCol="0">
            <a:spAutoFit/>
          </a:bodyPr>
          <a:lstStyle/>
          <a:p>
            <a:r>
              <a:rPr lang="it-IT" sz="1600" dirty="0"/>
              <a:t>Sara Abbonizio, Davide Manzoni</a:t>
            </a:r>
          </a:p>
        </p:txBody>
      </p:sp>
      <p:sp>
        <p:nvSpPr>
          <p:cNvPr id="13" name="CasellaDiTesto 12">
            <a:extLst>
              <a:ext uri="{FF2B5EF4-FFF2-40B4-BE49-F238E27FC236}">
                <a16:creationId xmlns:a16="http://schemas.microsoft.com/office/drawing/2014/main" id="{EDFDAEA0-8DBA-4EB6-A5C6-543BCB217F93}"/>
              </a:ext>
            </a:extLst>
          </p:cNvPr>
          <p:cNvSpPr txBox="1"/>
          <p:nvPr/>
        </p:nvSpPr>
        <p:spPr>
          <a:xfrm>
            <a:off x="3754745" y="1695327"/>
            <a:ext cx="4682510" cy="461665"/>
          </a:xfrm>
          <a:prstGeom prst="rect">
            <a:avLst/>
          </a:prstGeom>
          <a:noFill/>
        </p:spPr>
        <p:txBody>
          <a:bodyPr wrap="square" rtlCol="0">
            <a:spAutoFit/>
          </a:bodyPr>
          <a:lstStyle/>
          <a:p>
            <a:pPr algn="ctr"/>
            <a:r>
              <a:rPr lang="en-US" sz="2400" dirty="0">
                <a:solidFill>
                  <a:srgbClr val="0070C0"/>
                </a:solidFill>
              </a:rPr>
              <a:t>GOAL</a:t>
            </a:r>
          </a:p>
        </p:txBody>
      </p:sp>
    </p:spTree>
    <p:extLst>
      <p:ext uri="{BB962C8B-B14F-4D97-AF65-F5344CB8AC3E}">
        <p14:creationId xmlns:p14="http://schemas.microsoft.com/office/powerpoint/2010/main" val="1250262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27/09/2019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2165"/>
            <a:ext cx="3011484" cy="338554"/>
          </a:xfrm>
          <a:prstGeom prst="rect">
            <a:avLst/>
          </a:prstGeom>
          <a:noFill/>
        </p:spPr>
        <p:txBody>
          <a:bodyPr wrap="square" rtlCol="0">
            <a:spAutoFit/>
          </a:bodyPr>
          <a:lstStyle/>
          <a:p>
            <a:r>
              <a:rPr lang="it-IT" sz="1600" dirty="0"/>
              <a:t>Sara Abbonizio, Davide Manzoni</a:t>
            </a:r>
          </a:p>
        </p:txBody>
      </p:sp>
      <p:sp>
        <p:nvSpPr>
          <p:cNvPr id="4" name="CasellaDiTesto 3">
            <a:extLst>
              <a:ext uri="{FF2B5EF4-FFF2-40B4-BE49-F238E27FC236}">
                <a16:creationId xmlns:a16="http://schemas.microsoft.com/office/drawing/2014/main" id="{AB6EDB28-D681-47A9-A6BB-4EE53F97D803}"/>
              </a:ext>
            </a:extLst>
          </p:cNvPr>
          <p:cNvSpPr txBox="1"/>
          <p:nvPr/>
        </p:nvSpPr>
        <p:spPr>
          <a:xfrm>
            <a:off x="698158" y="2452984"/>
            <a:ext cx="8268164" cy="2954655"/>
          </a:xfrm>
          <a:prstGeom prst="rect">
            <a:avLst/>
          </a:prstGeom>
          <a:noFill/>
        </p:spPr>
        <p:txBody>
          <a:bodyPr wrap="square" rtlCol="0" anchor="t">
            <a:spAutoFit/>
          </a:bodyPr>
          <a:lstStyle/>
          <a:p>
            <a:pPr marL="285750" indent="-285750">
              <a:buFont typeface="Arial" panose="020B0604020202020204" pitchFamily="34" charset="0"/>
              <a:buChar char="•"/>
            </a:pPr>
            <a:r>
              <a:rPr lang="it-IT" b="1" dirty="0" err="1"/>
              <a:t>Revisiting</a:t>
            </a:r>
            <a:r>
              <a:rPr lang="it-IT" b="1" dirty="0"/>
              <a:t> </a:t>
            </a:r>
            <a:r>
              <a:rPr lang="it-IT" b="1" dirty="0" err="1"/>
              <a:t>Temporal</a:t>
            </a:r>
            <a:r>
              <a:rPr lang="it-IT" b="1" dirty="0"/>
              <a:t> </a:t>
            </a:r>
            <a:r>
              <a:rPr lang="it-IT" b="1" dirty="0" err="1"/>
              <a:t>Modeling</a:t>
            </a:r>
            <a:r>
              <a:rPr lang="it-IT" b="1" dirty="0"/>
              <a:t> for Video-</a:t>
            </a:r>
            <a:r>
              <a:rPr lang="it-IT" b="1" dirty="0" err="1"/>
              <a:t>based</a:t>
            </a:r>
            <a:r>
              <a:rPr lang="it-IT" b="1" dirty="0"/>
              <a:t> </a:t>
            </a:r>
            <a:r>
              <a:rPr lang="it-IT" b="1" dirty="0" err="1"/>
              <a:t>Person</a:t>
            </a:r>
            <a:r>
              <a:rPr lang="it-IT" b="1" dirty="0"/>
              <a:t> </a:t>
            </a:r>
            <a:r>
              <a:rPr lang="it-IT" b="1" dirty="0" err="1"/>
              <a:t>ReID</a:t>
            </a:r>
            <a:r>
              <a:rPr lang="it-IT" b="1" dirty="0"/>
              <a:t>	</a:t>
            </a:r>
            <a:endParaRPr lang="it-IT" sz="2000" b="1" dirty="0"/>
          </a:p>
          <a:p>
            <a:pPr lvl="1"/>
            <a:r>
              <a:rPr lang="it-IT" dirty="0"/>
              <a:t>[</a:t>
            </a:r>
            <a:r>
              <a:rPr lang="it-IT" dirty="0" err="1"/>
              <a:t>Jyiang</a:t>
            </a:r>
            <a:r>
              <a:rPr lang="it-IT" dirty="0"/>
              <a:t> Gao et al.  2018</a:t>
            </a:r>
          </a:p>
          <a:p>
            <a:pPr lvl="1"/>
            <a:r>
              <a:rPr lang="it-IT" dirty="0"/>
              <a:t>Computer Vision and Pattern </a:t>
            </a:r>
            <a:r>
              <a:rPr lang="it-IT" dirty="0" err="1"/>
              <a:t>Recognition</a:t>
            </a:r>
            <a:r>
              <a:rPr lang="it-IT" dirty="0"/>
              <a:t>]</a:t>
            </a:r>
          </a:p>
          <a:p>
            <a:pPr lvl="1"/>
            <a:r>
              <a:rPr lang="it-IT" sz="2000" dirty="0">
                <a:hlinkClick r:id="rId3"/>
              </a:rPr>
              <a:t>https://arxiv.org/abs/1805.02104</a:t>
            </a:r>
            <a:endParaRPr lang="it-IT" sz="2000" b="1" dirty="0"/>
          </a:p>
          <a:p>
            <a:endParaRPr lang="it-IT" sz="2000" b="1" dirty="0"/>
          </a:p>
          <a:p>
            <a:endParaRPr lang="it-IT" sz="2000" b="1" dirty="0"/>
          </a:p>
          <a:p>
            <a:pPr marL="285750" indent="-285750">
              <a:buFont typeface="Arial" panose="020B0604020202020204" pitchFamily="34" charset="0"/>
              <a:buChar char="•"/>
            </a:pPr>
            <a:r>
              <a:rPr lang="en-US" b="1" dirty="0"/>
              <a:t>Multimodal Deep Learning for Robust RGB-D Object Recognition</a:t>
            </a:r>
            <a:endParaRPr lang="en-US" b="1" dirty="0">
              <a:cs typeface="Calibri"/>
            </a:endParaRPr>
          </a:p>
          <a:p>
            <a:r>
              <a:rPr lang="en-US" dirty="0">
                <a:ea typeface="+mn-lt"/>
                <a:cs typeface="+mn-lt"/>
              </a:rPr>
              <a:t>         [Eitel A. et al. 2015]</a:t>
            </a:r>
            <a:endParaRPr lang="en-US" b="1" dirty="0">
              <a:ea typeface="+mn-lt"/>
              <a:cs typeface="+mn-lt"/>
            </a:endParaRPr>
          </a:p>
          <a:p>
            <a:r>
              <a:rPr lang="en-US" dirty="0">
                <a:ea typeface="+mn-lt"/>
                <a:cs typeface="+mn-lt"/>
              </a:rPr>
              <a:t>         </a:t>
            </a:r>
            <a:r>
              <a:rPr lang="en-US" dirty="0">
                <a:ea typeface="+mn-lt"/>
                <a:cs typeface="+mn-lt"/>
                <a:hlinkClick r:id="rId4"/>
              </a:rPr>
              <a:t>https://arxiv.org/pdf/1507.06821.pdf</a:t>
            </a:r>
            <a:endParaRPr lang="en-US" dirty="0">
              <a:ea typeface="+mn-lt"/>
              <a:cs typeface="+mn-lt"/>
            </a:endParaRPr>
          </a:p>
          <a:p>
            <a:pPr marL="285750" indent="-285750">
              <a:buFont typeface="Arial" panose="020B0604020202020204" pitchFamily="34" charset="0"/>
              <a:buChar char="•"/>
            </a:pPr>
            <a:endParaRPr lang="en-US" b="1" dirty="0">
              <a:ea typeface="+mn-lt"/>
              <a:cs typeface="+mn-lt"/>
            </a:endParaRPr>
          </a:p>
        </p:txBody>
      </p:sp>
      <p:pic>
        <p:nvPicPr>
          <p:cNvPr id="16" name="Picture 2" descr="logo Univpm">
            <a:extLst>
              <a:ext uri="{FF2B5EF4-FFF2-40B4-BE49-F238E27FC236}">
                <a16:creationId xmlns:a16="http://schemas.microsoft.com/office/drawing/2014/main" id="{F996CDC2-A750-4E4A-B5AE-7C93D6E667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8" name="Connettore 17">
            <a:extLst>
              <a:ext uri="{FF2B5EF4-FFF2-40B4-BE49-F238E27FC236}">
                <a16:creationId xmlns:a16="http://schemas.microsoft.com/office/drawing/2014/main" id="{48F7B2AD-EA28-4FD7-A2D7-169EDE9EF3A7}"/>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onnettore 18">
            <a:extLst>
              <a:ext uri="{FF2B5EF4-FFF2-40B4-BE49-F238E27FC236}">
                <a16:creationId xmlns:a16="http://schemas.microsoft.com/office/drawing/2014/main" id="{D1288810-9CCC-4365-9770-6A1E8822A8BB}"/>
              </a:ext>
            </a:extLst>
          </p:cNvPr>
          <p:cNvSpPr/>
          <p:nvPr/>
        </p:nvSpPr>
        <p:spPr>
          <a:xfrm>
            <a:off x="679239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732BE6AC-6D0C-4034-B850-E49CC24F0513}"/>
              </a:ext>
            </a:extLst>
          </p:cNvPr>
          <p:cNvSpPr/>
          <p:nvPr/>
        </p:nvSpPr>
        <p:spPr>
          <a:xfrm>
            <a:off x="890563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onnettore 20">
            <a:extLst>
              <a:ext uri="{FF2B5EF4-FFF2-40B4-BE49-F238E27FC236}">
                <a16:creationId xmlns:a16="http://schemas.microsoft.com/office/drawing/2014/main" id="{1D875074-E0F3-4524-B80A-6187EC531D2E}"/>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onnettore 21">
            <a:extLst>
              <a:ext uri="{FF2B5EF4-FFF2-40B4-BE49-F238E27FC236}">
                <a16:creationId xmlns:a16="http://schemas.microsoft.com/office/drawing/2014/main" id="{1EB99A97-5B7C-438C-8D14-3FCAFE22A0E1}"/>
              </a:ext>
            </a:extLst>
          </p:cNvPr>
          <p:cNvSpPr/>
          <p:nvPr/>
        </p:nvSpPr>
        <p:spPr>
          <a:xfrm>
            <a:off x="4664075"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4" name="Connettore 2 23">
            <a:extLst>
              <a:ext uri="{FF2B5EF4-FFF2-40B4-BE49-F238E27FC236}">
                <a16:creationId xmlns:a16="http://schemas.microsoft.com/office/drawing/2014/main" id="{775BE503-22B5-41E8-A526-C2F63367A5C2}"/>
              </a:ext>
            </a:extLst>
          </p:cNvPr>
          <p:cNvCxnSpPr>
            <a:cxnSpLocks/>
            <a:stCxn id="18" idx="6"/>
            <a:endCxn id="29" idx="1"/>
          </p:cNvCxnSpPr>
          <p:nvPr/>
        </p:nvCxnSpPr>
        <p:spPr>
          <a:xfrm>
            <a:off x="910049" y="1303054"/>
            <a:ext cx="1266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3EF41052-7FCF-4D90-8913-C469E3ED610D}"/>
              </a:ext>
            </a:extLst>
          </p:cNvPr>
          <p:cNvCxnSpPr>
            <a:cxnSpLocks/>
            <a:stCxn id="29" idx="3"/>
            <a:endCxn id="22" idx="2"/>
          </p:cNvCxnSpPr>
          <p:nvPr/>
        </p:nvCxnSpPr>
        <p:spPr>
          <a:xfrm>
            <a:off x="3286692" y="1303054"/>
            <a:ext cx="13773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524B30D7-FB78-4E75-AC10-F802B5493F1E}"/>
              </a:ext>
            </a:extLst>
          </p:cNvPr>
          <p:cNvCxnSpPr>
            <a:stCxn id="22" idx="6"/>
            <a:endCxn id="19" idx="2"/>
          </p:cNvCxnSpPr>
          <p:nvPr/>
        </p:nvCxnSpPr>
        <p:spPr>
          <a:xfrm>
            <a:off x="5000406" y="1303054"/>
            <a:ext cx="1791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77BEFF11-D6BC-4EFC-9336-7B8FB52D1E93}"/>
              </a:ext>
            </a:extLst>
          </p:cNvPr>
          <p:cNvCxnSpPr>
            <a:stCxn id="19" idx="6"/>
            <a:endCxn id="20" idx="2"/>
          </p:cNvCxnSpPr>
          <p:nvPr/>
        </p:nvCxnSpPr>
        <p:spPr>
          <a:xfrm>
            <a:off x="712872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ttore 2 27">
            <a:extLst>
              <a:ext uri="{FF2B5EF4-FFF2-40B4-BE49-F238E27FC236}">
                <a16:creationId xmlns:a16="http://schemas.microsoft.com/office/drawing/2014/main" id="{308BC698-FC94-4DB0-B5CC-52BC750DE77E}"/>
              </a:ext>
            </a:extLst>
          </p:cNvPr>
          <p:cNvCxnSpPr>
            <a:stCxn id="20" idx="6"/>
            <a:endCxn id="21" idx="2"/>
          </p:cNvCxnSpPr>
          <p:nvPr/>
        </p:nvCxnSpPr>
        <p:spPr>
          <a:xfrm flipV="1">
            <a:off x="9241966" y="1303054"/>
            <a:ext cx="1754770"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aborazione alternativa 28">
            <a:extLst>
              <a:ext uri="{FF2B5EF4-FFF2-40B4-BE49-F238E27FC236}">
                <a16:creationId xmlns:a16="http://schemas.microsoft.com/office/drawing/2014/main" id="{560665F4-D970-4971-AF58-27C87222D0C3}"/>
              </a:ext>
            </a:extLst>
          </p:cNvPr>
          <p:cNvSpPr/>
          <p:nvPr/>
        </p:nvSpPr>
        <p:spPr>
          <a:xfrm>
            <a:off x="2176073" y="1050805"/>
            <a:ext cx="1110619"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STATE OF ART</a:t>
            </a:r>
          </a:p>
        </p:txBody>
      </p:sp>
      <p:sp>
        <p:nvSpPr>
          <p:cNvPr id="30" name="CasellaDiTesto 29">
            <a:extLst>
              <a:ext uri="{FF2B5EF4-FFF2-40B4-BE49-F238E27FC236}">
                <a16:creationId xmlns:a16="http://schemas.microsoft.com/office/drawing/2014/main" id="{87AC1A10-B0AF-41F8-ACD5-87B20A8DD46E}"/>
              </a:ext>
            </a:extLst>
          </p:cNvPr>
          <p:cNvSpPr txBox="1"/>
          <p:nvPr/>
        </p:nvSpPr>
        <p:spPr>
          <a:xfrm>
            <a:off x="10119351" y="5957390"/>
            <a:ext cx="1910944" cy="338554"/>
          </a:xfrm>
          <a:prstGeom prst="rect">
            <a:avLst/>
          </a:prstGeom>
          <a:noFill/>
        </p:spPr>
        <p:txBody>
          <a:bodyPr wrap="square" rtlCol="0" anchor="t">
            <a:spAutoFit/>
          </a:bodyPr>
          <a:lstStyle/>
          <a:p>
            <a:endParaRPr lang="it-IT" sz="1600" i="1" dirty="0">
              <a:cs typeface="Calibri"/>
            </a:endParaRPr>
          </a:p>
        </p:txBody>
      </p:sp>
      <p:sp>
        <p:nvSpPr>
          <p:cNvPr id="23" name="CasellaDiTesto 22">
            <a:extLst>
              <a:ext uri="{FF2B5EF4-FFF2-40B4-BE49-F238E27FC236}">
                <a16:creationId xmlns:a16="http://schemas.microsoft.com/office/drawing/2014/main" id="{B61F9707-6DB5-443D-831D-78CD2DB9CC4B}"/>
              </a:ext>
            </a:extLst>
          </p:cNvPr>
          <p:cNvSpPr txBox="1"/>
          <p:nvPr/>
        </p:nvSpPr>
        <p:spPr>
          <a:xfrm>
            <a:off x="3754745" y="1542478"/>
            <a:ext cx="4682510" cy="461665"/>
          </a:xfrm>
          <a:prstGeom prst="rect">
            <a:avLst/>
          </a:prstGeom>
          <a:noFill/>
        </p:spPr>
        <p:txBody>
          <a:bodyPr wrap="square" rtlCol="0">
            <a:spAutoFit/>
          </a:bodyPr>
          <a:lstStyle/>
          <a:p>
            <a:pPr algn="ctr"/>
            <a:r>
              <a:rPr lang="en-US" sz="2400" dirty="0">
                <a:solidFill>
                  <a:srgbClr val="0070C0"/>
                </a:solidFill>
              </a:rPr>
              <a:t>STATE OF ART</a:t>
            </a:r>
          </a:p>
        </p:txBody>
      </p:sp>
      <p:pic>
        <p:nvPicPr>
          <p:cNvPr id="3" name="Immagine 2">
            <a:extLst>
              <a:ext uri="{FF2B5EF4-FFF2-40B4-BE49-F238E27FC236}">
                <a16:creationId xmlns:a16="http://schemas.microsoft.com/office/drawing/2014/main" id="{D88FAE04-1280-4F3A-AEB8-176C3D2671D4}"/>
              </a:ext>
            </a:extLst>
          </p:cNvPr>
          <p:cNvPicPr>
            <a:picLocks noChangeAspect="1"/>
          </p:cNvPicPr>
          <p:nvPr/>
        </p:nvPicPr>
        <p:blipFill rotWithShape="1">
          <a:blip r:embed="rId6">
            <a:extLst>
              <a:ext uri="{28A0092B-C50C-407E-A947-70E740481C1C}">
                <a14:useLocalDpi xmlns:a14="http://schemas.microsoft.com/office/drawing/2010/main" val="0"/>
              </a:ext>
            </a:extLst>
          </a:blip>
          <a:srcRect r="24327" b="29027"/>
          <a:stretch/>
        </p:blipFill>
        <p:spPr>
          <a:xfrm>
            <a:off x="6960563" y="2183408"/>
            <a:ext cx="3589831" cy="1905945"/>
          </a:xfrm>
          <a:prstGeom prst="rect">
            <a:avLst/>
          </a:prstGeom>
        </p:spPr>
      </p:pic>
      <p:pic>
        <p:nvPicPr>
          <p:cNvPr id="2" name="Immagine 4" descr="Immagine che contiene grafica vettoriale&#10;&#10;Descrizione generata con affidabilità elevata">
            <a:extLst>
              <a:ext uri="{FF2B5EF4-FFF2-40B4-BE49-F238E27FC236}">
                <a16:creationId xmlns:a16="http://schemas.microsoft.com/office/drawing/2014/main" id="{FB140FAC-9515-49CB-A2CD-711B44A432BB}"/>
              </a:ext>
            </a:extLst>
          </p:cNvPr>
          <p:cNvPicPr>
            <a:picLocks noChangeAspect="1"/>
          </p:cNvPicPr>
          <p:nvPr/>
        </p:nvPicPr>
        <p:blipFill>
          <a:blip r:embed="rId7"/>
          <a:stretch>
            <a:fillRect/>
          </a:stretch>
        </p:blipFill>
        <p:spPr>
          <a:xfrm>
            <a:off x="7355457" y="4222942"/>
            <a:ext cx="3117011" cy="2308379"/>
          </a:xfrm>
          <a:prstGeom prst="rect">
            <a:avLst/>
          </a:prstGeom>
        </p:spPr>
      </p:pic>
    </p:spTree>
    <p:extLst>
      <p:ext uri="{BB962C8B-B14F-4D97-AF65-F5344CB8AC3E}">
        <p14:creationId xmlns:p14="http://schemas.microsoft.com/office/powerpoint/2010/main" val="103286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27/09/2019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2165"/>
            <a:ext cx="2952901" cy="338554"/>
          </a:xfrm>
          <a:prstGeom prst="rect">
            <a:avLst/>
          </a:prstGeom>
          <a:noFill/>
        </p:spPr>
        <p:txBody>
          <a:bodyPr wrap="square" rtlCol="0">
            <a:spAutoFit/>
          </a:bodyPr>
          <a:lstStyle/>
          <a:p>
            <a:r>
              <a:rPr lang="it-IT" sz="1600" dirty="0"/>
              <a:t>Sara Abbonizio, Davide Manzoni</a:t>
            </a:r>
          </a:p>
        </p:txBody>
      </p:sp>
      <p:pic>
        <p:nvPicPr>
          <p:cNvPr id="16" name="Picture 2" descr="logo Univpm">
            <a:extLst>
              <a:ext uri="{FF2B5EF4-FFF2-40B4-BE49-F238E27FC236}">
                <a16:creationId xmlns:a16="http://schemas.microsoft.com/office/drawing/2014/main" id="{B4A37DD4-B104-4182-A615-3EC705399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8" name="Connettore 17">
            <a:extLst>
              <a:ext uri="{FF2B5EF4-FFF2-40B4-BE49-F238E27FC236}">
                <a16:creationId xmlns:a16="http://schemas.microsoft.com/office/drawing/2014/main" id="{78ED2E0F-9791-4A49-963D-31F9F544B18E}"/>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onnettore 18">
            <a:extLst>
              <a:ext uri="{FF2B5EF4-FFF2-40B4-BE49-F238E27FC236}">
                <a16:creationId xmlns:a16="http://schemas.microsoft.com/office/drawing/2014/main" id="{F97E27D7-72D0-4AC4-BF27-20199990EC67}"/>
              </a:ext>
            </a:extLst>
          </p:cNvPr>
          <p:cNvSpPr/>
          <p:nvPr/>
        </p:nvSpPr>
        <p:spPr>
          <a:xfrm>
            <a:off x="679239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EFE27DB7-372B-4C07-AF10-9D489ACB7798}"/>
              </a:ext>
            </a:extLst>
          </p:cNvPr>
          <p:cNvSpPr/>
          <p:nvPr/>
        </p:nvSpPr>
        <p:spPr>
          <a:xfrm>
            <a:off x="890563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onnettore 20">
            <a:extLst>
              <a:ext uri="{FF2B5EF4-FFF2-40B4-BE49-F238E27FC236}">
                <a16:creationId xmlns:a16="http://schemas.microsoft.com/office/drawing/2014/main" id="{61EDB2F5-7F93-458F-AA19-D7D1DF550FAD}"/>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a:extLst>
              <a:ext uri="{FF2B5EF4-FFF2-40B4-BE49-F238E27FC236}">
                <a16:creationId xmlns:a16="http://schemas.microsoft.com/office/drawing/2014/main" id="{056FB960-DAC3-47E7-B7F6-5E8CCA10FF02}"/>
              </a:ext>
            </a:extLst>
          </p:cNvPr>
          <p:cNvCxnSpPr>
            <a:cxnSpLocks/>
            <a:stCxn id="18" idx="6"/>
            <a:endCxn id="30" idx="2"/>
          </p:cNvCxnSpPr>
          <p:nvPr/>
        </p:nvCxnSpPr>
        <p:spPr>
          <a:xfrm>
            <a:off x="91004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DCF2FCF9-96C0-4156-8EE4-B7F5A533BE2C}"/>
              </a:ext>
            </a:extLst>
          </p:cNvPr>
          <p:cNvCxnSpPr>
            <a:cxnSpLocks/>
            <a:stCxn id="30" idx="6"/>
            <a:endCxn id="29" idx="1"/>
          </p:cNvCxnSpPr>
          <p:nvPr/>
        </p:nvCxnSpPr>
        <p:spPr>
          <a:xfrm>
            <a:off x="3023286" y="1308128"/>
            <a:ext cx="1240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532E48EE-EBE2-4CB1-A2D0-549AC9736577}"/>
              </a:ext>
            </a:extLst>
          </p:cNvPr>
          <p:cNvCxnSpPr>
            <a:cxnSpLocks/>
            <a:stCxn id="29" idx="3"/>
            <a:endCxn id="19" idx="2"/>
          </p:cNvCxnSpPr>
          <p:nvPr/>
        </p:nvCxnSpPr>
        <p:spPr>
          <a:xfrm flipV="1">
            <a:off x="5373959" y="1303054"/>
            <a:ext cx="1418439"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006418A7-1333-4597-A040-A34B6C66D384}"/>
              </a:ext>
            </a:extLst>
          </p:cNvPr>
          <p:cNvCxnSpPr>
            <a:stCxn id="19" idx="6"/>
            <a:endCxn id="20" idx="2"/>
          </p:cNvCxnSpPr>
          <p:nvPr/>
        </p:nvCxnSpPr>
        <p:spPr>
          <a:xfrm>
            <a:off x="712872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AEB75AD9-2D1E-4FCE-84FD-34815A824EE6}"/>
              </a:ext>
            </a:extLst>
          </p:cNvPr>
          <p:cNvCxnSpPr>
            <a:stCxn id="20" idx="6"/>
            <a:endCxn id="21" idx="2"/>
          </p:cNvCxnSpPr>
          <p:nvPr/>
        </p:nvCxnSpPr>
        <p:spPr>
          <a:xfrm flipV="1">
            <a:off x="9241966" y="1303054"/>
            <a:ext cx="1754770"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aborazione alternativa 28">
            <a:extLst>
              <a:ext uri="{FF2B5EF4-FFF2-40B4-BE49-F238E27FC236}">
                <a16:creationId xmlns:a16="http://schemas.microsoft.com/office/drawing/2014/main" id="{39E36919-8BAA-45C5-9B26-09EAE2959E0E}"/>
              </a:ext>
            </a:extLst>
          </p:cNvPr>
          <p:cNvSpPr/>
          <p:nvPr/>
        </p:nvSpPr>
        <p:spPr>
          <a:xfrm>
            <a:off x="4263340" y="1055879"/>
            <a:ext cx="1110619"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METHODS</a:t>
            </a:r>
          </a:p>
        </p:txBody>
      </p:sp>
      <p:sp>
        <p:nvSpPr>
          <p:cNvPr id="30" name="Connettore 29">
            <a:extLst>
              <a:ext uri="{FF2B5EF4-FFF2-40B4-BE49-F238E27FC236}">
                <a16:creationId xmlns:a16="http://schemas.microsoft.com/office/drawing/2014/main" id="{30A156D1-C786-4D7F-A4ED-E4CEC4B77BD7}"/>
              </a:ext>
            </a:extLst>
          </p:cNvPr>
          <p:cNvSpPr/>
          <p:nvPr/>
        </p:nvSpPr>
        <p:spPr>
          <a:xfrm>
            <a:off x="268695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CasellaDiTesto 36">
            <a:extLst>
              <a:ext uri="{FF2B5EF4-FFF2-40B4-BE49-F238E27FC236}">
                <a16:creationId xmlns:a16="http://schemas.microsoft.com/office/drawing/2014/main" id="{B78C7ED5-C493-43A1-B69F-A49E58AF8070}"/>
              </a:ext>
            </a:extLst>
          </p:cNvPr>
          <p:cNvSpPr txBox="1"/>
          <p:nvPr/>
        </p:nvSpPr>
        <p:spPr>
          <a:xfrm>
            <a:off x="1128233" y="1845425"/>
            <a:ext cx="9935964" cy="461665"/>
          </a:xfrm>
          <a:prstGeom prst="rect">
            <a:avLst/>
          </a:prstGeom>
          <a:noFill/>
        </p:spPr>
        <p:txBody>
          <a:bodyPr wrap="square" rtlCol="0">
            <a:spAutoFit/>
          </a:bodyPr>
          <a:lstStyle/>
          <a:p>
            <a:pPr algn="ctr"/>
            <a:r>
              <a:rPr lang="en-US" sz="2400" dirty="0">
                <a:solidFill>
                  <a:srgbClr val="0070C0"/>
                </a:solidFill>
              </a:rPr>
              <a:t>DATASET</a:t>
            </a:r>
            <a:endParaRPr lang="it-IT" dirty="0"/>
          </a:p>
        </p:txBody>
      </p:sp>
      <p:pic>
        <p:nvPicPr>
          <p:cNvPr id="32" name="Picture 3">
            <a:extLst>
              <a:ext uri="{FF2B5EF4-FFF2-40B4-BE49-F238E27FC236}">
                <a16:creationId xmlns:a16="http://schemas.microsoft.com/office/drawing/2014/main" id="{48915C10-A62E-46B4-AF71-E7CDD78FE6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766"/>
          <a:stretch/>
        </p:blipFill>
        <p:spPr bwMode="auto">
          <a:xfrm>
            <a:off x="8548256" y="4351717"/>
            <a:ext cx="2005027" cy="196042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 name="CasellaDiTesto 33">
            <a:extLst>
              <a:ext uri="{FF2B5EF4-FFF2-40B4-BE49-F238E27FC236}">
                <a16:creationId xmlns:a16="http://schemas.microsoft.com/office/drawing/2014/main" id="{EF4DDBA3-0004-4CAE-95CD-FA747C514229}"/>
              </a:ext>
            </a:extLst>
          </p:cNvPr>
          <p:cNvSpPr txBox="1"/>
          <p:nvPr/>
        </p:nvSpPr>
        <p:spPr>
          <a:xfrm>
            <a:off x="573718" y="2458310"/>
            <a:ext cx="7074749" cy="5570756"/>
          </a:xfrm>
          <a:prstGeom prst="rect">
            <a:avLst/>
          </a:prstGeom>
          <a:noFill/>
        </p:spPr>
        <p:txBody>
          <a:bodyPr wrap="square" rtlCol="0">
            <a:spAutoFit/>
          </a:bodyPr>
          <a:lstStyle/>
          <a:p>
            <a:pPr algn="ctr"/>
            <a:endParaRPr lang="en-US" sz="2400" dirty="0">
              <a:solidFill>
                <a:srgbClr val="0070C0"/>
              </a:solidFill>
            </a:endParaRPr>
          </a:p>
          <a:p>
            <a:pPr marL="342900" indent="-342900">
              <a:spcAft>
                <a:spcPts val="1200"/>
              </a:spcAft>
              <a:buFont typeface="Arial" panose="020B0604020202020204" pitchFamily="34" charset="0"/>
              <a:buChar char="•"/>
            </a:pPr>
            <a:r>
              <a:rPr lang="it-IT" altLang="it-IT" sz="2000" dirty="0"/>
              <a:t>1000 </a:t>
            </a:r>
            <a:r>
              <a:rPr lang="it-IT" altLang="it-IT" sz="2000" dirty="0" err="1"/>
              <a:t>different</a:t>
            </a:r>
            <a:r>
              <a:rPr lang="it-IT" altLang="it-IT" sz="2000" dirty="0"/>
              <a:t> </a:t>
            </a:r>
            <a:r>
              <a:rPr lang="it-IT" altLang="it-IT" sz="2000" dirty="0" err="1"/>
              <a:t>persons</a:t>
            </a:r>
            <a:r>
              <a:rPr lang="it-IT" altLang="it-IT" sz="2000" dirty="0"/>
              <a:t> </a:t>
            </a:r>
            <a:r>
              <a:rPr lang="it-IT" altLang="it-IT" sz="2000" dirty="0" err="1"/>
              <a:t>recorded</a:t>
            </a:r>
            <a:r>
              <a:rPr lang="it-IT" altLang="it-IT" sz="2000" dirty="0"/>
              <a:t> </a:t>
            </a:r>
          </a:p>
          <a:p>
            <a:pPr marL="342900" indent="-342900">
              <a:spcAft>
                <a:spcPts val="1200"/>
              </a:spcAft>
              <a:buFont typeface="Arial" panose="020B0604020202020204" pitchFamily="34" charset="0"/>
              <a:buChar char="•"/>
            </a:pPr>
            <a:r>
              <a:rPr lang="it-IT" altLang="it-IT" sz="2000" dirty="0"/>
              <a:t>RGB-D camera with Top-</a:t>
            </a:r>
            <a:r>
              <a:rPr lang="it-IT" altLang="it-IT" sz="2000" dirty="0" err="1"/>
              <a:t>view</a:t>
            </a:r>
            <a:r>
              <a:rPr lang="it-IT" altLang="it-IT" sz="2000" dirty="0"/>
              <a:t> </a:t>
            </a:r>
            <a:r>
              <a:rPr lang="it-IT" altLang="it-IT" sz="2000" dirty="0" err="1"/>
              <a:t>configuration</a:t>
            </a:r>
            <a:r>
              <a:rPr lang="it-IT" altLang="it-IT" sz="2000" dirty="0"/>
              <a:t> </a:t>
            </a:r>
          </a:p>
          <a:p>
            <a:pPr marL="342900" indent="-342900">
              <a:spcAft>
                <a:spcPts val="1200"/>
              </a:spcAft>
              <a:buFont typeface="Arial" panose="020B0604020202020204" pitchFamily="34" charset="0"/>
              <a:buChar char="•"/>
            </a:pPr>
            <a:r>
              <a:rPr lang="it-IT" altLang="it-IT" sz="2000" dirty="0" err="1"/>
              <a:t>Different</a:t>
            </a:r>
            <a:r>
              <a:rPr lang="it-IT" altLang="it-IT" sz="2000" dirty="0"/>
              <a:t> </a:t>
            </a:r>
            <a:r>
              <a:rPr lang="it-IT" altLang="it-IT" sz="2000" dirty="0" err="1"/>
              <a:t>walking</a:t>
            </a:r>
            <a:r>
              <a:rPr lang="it-IT" altLang="it-IT" sz="2000" dirty="0"/>
              <a:t> </a:t>
            </a:r>
            <a:r>
              <a:rPr lang="it-IT" altLang="it-IT" sz="2000" dirty="0" err="1"/>
              <a:t>direction</a:t>
            </a:r>
            <a:r>
              <a:rPr lang="it-IT" altLang="it-IT" sz="2000" dirty="0"/>
              <a:t> for training and test set</a:t>
            </a:r>
          </a:p>
          <a:p>
            <a:pPr marL="342900" indent="-342900">
              <a:spcAft>
                <a:spcPts val="1200"/>
              </a:spcAft>
              <a:buFont typeface="Arial" panose="020B0604020202020204" pitchFamily="34" charset="0"/>
              <a:buChar char="•"/>
            </a:pPr>
            <a:r>
              <a:rPr lang="it-IT" altLang="it-IT" sz="2000" dirty="0" err="1"/>
              <a:t>Each</a:t>
            </a:r>
            <a:r>
              <a:rPr lang="it-IT" altLang="it-IT" sz="2000" dirty="0"/>
              <a:t> frame </a:t>
            </a:r>
            <a:r>
              <a:rPr lang="it-IT" altLang="it-IT" sz="2000" dirty="0" err="1"/>
              <a:t>cropped</a:t>
            </a:r>
            <a:r>
              <a:rPr lang="it-IT" altLang="it-IT" sz="2000" dirty="0"/>
              <a:t> in 224x224 jpeg images</a:t>
            </a:r>
          </a:p>
          <a:p>
            <a:pPr marL="342900" indent="-342900">
              <a:spcAft>
                <a:spcPts val="1200"/>
              </a:spcAft>
              <a:buFont typeface="Arial" panose="020B0604020202020204" pitchFamily="34" charset="0"/>
              <a:buChar char="•"/>
            </a:pPr>
            <a:r>
              <a:rPr lang="it-IT" altLang="it-IT" sz="2000" dirty="0" err="1"/>
              <a:t>Each</a:t>
            </a:r>
            <a:r>
              <a:rPr lang="it-IT" altLang="it-IT" sz="2000" dirty="0"/>
              <a:t> frame </a:t>
            </a:r>
            <a:r>
              <a:rPr lang="it-IT" altLang="it-IT" sz="2000" dirty="0" err="1"/>
              <a:t>has</a:t>
            </a:r>
            <a:r>
              <a:rPr lang="it-IT" altLang="it-IT" sz="2000" dirty="0"/>
              <a:t> a Depth </a:t>
            </a:r>
            <a:r>
              <a:rPr lang="it-IT" altLang="it-IT" sz="2000" dirty="0" err="1"/>
              <a:t>map</a:t>
            </a:r>
            <a:endParaRPr lang="it-IT" altLang="it-IT" sz="2000" dirty="0"/>
          </a:p>
          <a:p>
            <a:endParaRPr lang="it-IT" sz="2000" dirty="0"/>
          </a:p>
          <a:p>
            <a:pPr marL="342900" indent="-342900">
              <a:buFont typeface="Arial" panose="020B0604020202020204" pitchFamily="34" charset="0"/>
              <a:buChar char="•"/>
            </a:pPr>
            <a:endParaRPr lang="en-US" sz="2000" dirty="0"/>
          </a:p>
          <a:p>
            <a:endParaRPr lang="en-US" sz="2000" dirty="0"/>
          </a:p>
          <a:p>
            <a:endParaRPr lang="en-US" sz="2000" dirty="0"/>
          </a:p>
          <a:p>
            <a:endParaRPr lang="en-US" sz="2000" dirty="0"/>
          </a:p>
          <a:p>
            <a:endParaRPr lang="en-US" sz="2000" dirty="0"/>
          </a:p>
          <a:p>
            <a:endParaRPr lang="en-US" sz="2000" dirty="0"/>
          </a:p>
          <a:p>
            <a:r>
              <a:rPr lang="en-US" sz="2400" dirty="0"/>
              <a:t>                  </a:t>
            </a:r>
          </a:p>
          <a:p>
            <a:endParaRPr lang="en-US" dirty="0"/>
          </a:p>
        </p:txBody>
      </p:sp>
      <p:grpSp>
        <p:nvGrpSpPr>
          <p:cNvPr id="2" name="Gruppo 1">
            <a:extLst>
              <a:ext uri="{FF2B5EF4-FFF2-40B4-BE49-F238E27FC236}">
                <a16:creationId xmlns:a16="http://schemas.microsoft.com/office/drawing/2014/main" id="{8D820202-62D1-46F3-BAA4-6706340B4651}"/>
              </a:ext>
            </a:extLst>
          </p:cNvPr>
          <p:cNvGrpSpPr/>
          <p:nvPr/>
        </p:nvGrpSpPr>
        <p:grpSpPr>
          <a:xfrm>
            <a:off x="7737243" y="2435406"/>
            <a:ext cx="3881039" cy="1834697"/>
            <a:chOff x="7737243" y="2435406"/>
            <a:chExt cx="3881039" cy="1834697"/>
          </a:xfrm>
        </p:grpSpPr>
        <p:pic>
          <p:nvPicPr>
            <p:cNvPr id="38" name="Immagine 37">
              <a:extLst>
                <a:ext uri="{FF2B5EF4-FFF2-40B4-BE49-F238E27FC236}">
                  <a16:creationId xmlns:a16="http://schemas.microsoft.com/office/drawing/2014/main" id="{992F2843-AB45-42DA-B4E8-F1FE1DD6C2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7243" y="2437419"/>
              <a:ext cx="1832684" cy="1832684"/>
            </a:xfrm>
            <a:prstGeom prst="rect">
              <a:avLst/>
            </a:prstGeom>
          </p:spPr>
        </p:pic>
        <p:pic>
          <p:nvPicPr>
            <p:cNvPr id="45" name="Immagine 44">
              <a:extLst>
                <a:ext uri="{FF2B5EF4-FFF2-40B4-BE49-F238E27FC236}">
                  <a16:creationId xmlns:a16="http://schemas.microsoft.com/office/drawing/2014/main" id="{33E4DB83-43A5-4D9E-9B1C-09CF8B3814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85598" y="2435406"/>
              <a:ext cx="1832684" cy="1832684"/>
            </a:xfrm>
            <a:prstGeom prst="rect">
              <a:avLst/>
            </a:prstGeom>
          </p:spPr>
        </p:pic>
      </p:grpSp>
    </p:spTree>
    <p:extLst>
      <p:ext uri="{BB962C8B-B14F-4D97-AF65-F5344CB8AC3E}">
        <p14:creationId xmlns:p14="http://schemas.microsoft.com/office/powerpoint/2010/main" val="2695714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27/09/2019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2165"/>
            <a:ext cx="2952901" cy="338554"/>
          </a:xfrm>
          <a:prstGeom prst="rect">
            <a:avLst/>
          </a:prstGeom>
          <a:noFill/>
        </p:spPr>
        <p:txBody>
          <a:bodyPr wrap="square" rtlCol="0">
            <a:spAutoFit/>
          </a:bodyPr>
          <a:lstStyle/>
          <a:p>
            <a:r>
              <a:rPr lang="it-IT" sz="1600" dirty="0"/>
              <a:t>Sara Abbonizio, Davide Manzoni</a:t>
            </a:r>
          </a:p>
        </p:txBody>
      </p:sp>
      <p:pic>
        <p:nvPicPr>
          <p:cNvPr id="16" name="Picture 2" descr="logo Univpm">
            <a:extLst>
              <a:ext uri="{FF2B5EF4-FFF2-40B4-BE49-F238E27FC236}">
                <a16:creationId xmlns:a16="http://schemas.microsoft.com/office/drawing/2014/main" id="{B4A37DD4-B104-4182-A615-3EC705399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8" name="Connettore 17">
            <a:extLst>
              <a:ext uri="{FF2B5EF4-FFF2-40B4-BE49-F238E27FC236}">
                <a16:creationId xmlns:a16="http://schemas.microsoft.com/office/drawing/2014/main" id="{78ED2E0F-9791-4A49-963D-31F9F544B18E}"/>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onnettore 18">
            <a:extLst>
              <a:ext uri="{FF2B5EF4-FFF2-40B4-BE49-F238E27FC236}">
                <a16:creationId xmlns:a16="http://schemas.microsoft.com/office/drawing/2014/main" id="{F97E27D7-72D0-4AC4-BF27-20199990EC67}"/>
              </a:ext>
            </a:extLst>
          </p:cNvPr>
          <p:cNvSpPr/>
          <p:nvPr/>
        </p:nvSpPr>
        <p:spPr>
          <a:xfrm>
            <a:off x="679239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EFE27DB7-372B-4C07-AF10-9D489ACB7798}"/>
              </a:ext>
            </a:extLst>
          </p:cNvPr>
          <p:cNvSpPr/>
          <p:nvPr/>
        </p:nvSpPr>
        <p:spPr>
          <a:xfrm>
            <a:off x="890563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onnettore 20">
            <a:extLst>
              <a:ext uri="{FF2B5EF4-FFF2-40B4-BE49-F238E27FC236}">
                <a16:creationId xmlns:a16="http://schemas.microsoft.com/office/drawing/2014/main" id="{61EDB2F5-7F93-458F-AA19-D7D1DF550FAD}"/>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a:extLst>
              <a:ext uri="{FF2B5EF4-FFF2-40B4-BE49-F238E27FC236}">
                <a16:creationId xmlns:a16="http://schemas.microsoft.com/office/drawing/2014/main" id="{056FB960-DAC3-47E7-B7F6-5E8CCA10FF02}"/>
              </a:ext>
            </a:extLst>
          </p:cNvPr>
          <p:cNvCxnSpPr>
            <a:cxnSpLocks/>
            <a:stCxn id="18" idx="6"/>
            <a:endCxn id="30" idx="2"/>
          </p:cNvCxnSpPr>
          <p:nvPr/>
        </p:nvCxnSpPr>
        <p:spPr>
          <a:xfrm>
            <a:off x="91004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DCF2FCF9-96C0-4156-8EE4-B7F5A533BE2C}"/>
              </a:ext>
            </a:extLst>
          </p:cNvPr>
          <p:cNvCxnSpPr>
            <a:cxnSpLocks/>
            <a:stCxn id="30" idx="6"/>
            <a:endCxn id="29" idx="1"/>
          </p:cNvCxnSpPr>
          <p:nvPr/>
        </p:nvCxnSpPr>
        <p:spPr>
          <a:xfrm>
            <a:off x="3023286" y="1308128"/>
            <a:ext cx="1240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532E48EE-EBE2-4CB1-A2D0-549AC9736577}"/>
              </a:ext>
            </a:extLst>
          </p:cNvPr>
          <p:cNvCxnSpPr>
            <a:cxnSpLocks/>
            <a:stCxn id="29" idx="3"/>
            <a:endCxn id="19" idx="2"/>
          </p:cNvCxnSpPr>
          <p:nvPr/>
        </p:nvCxnSpPr>
        <p:spPr>
          <a:xfrm flipV="1">
            <a:off x="5373959" y="1303054"/>
            <a:ext cx="1418439"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006418A7-1333-4597-A040-A34B6C66D384}"/>
              </a:ext>
            </a:extLst>
          </p:cNvPr>
          <p:cNvCxnSpPr>
            <a:stCxn id="19" idx="6"/>
            <a:endCxn id="20" idx="2"/>
          </p:cNvCxnSpPr>
          <p:nvPr/>
        </p:nvCxnSpPr>
        <p:spPr>
          <a:xfrm>
            <a:off x="712872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AEB75AD9-2D1E-4FCE-84FD-34815A824EE6}"/>
              </a:ext>
            </a:extLst>
          </p:cNvPr>
          <p:cNvCxnSpPr>
            <a:stCxn id="20" idx="6"/>
            <a:endCxn id="21" idx="2"/>
          </p:cNvCxnSpPr>
          <p:nvPr/>
        </p:nvCxnSpPr>
        <p:spPr>
          <a:xfrm flipV="1">
            <a:off x="9241966" y="1303054"/>
            <a:ext cx="1754770"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aborazione alternativa 28">
            <a:extLst>
              <a:ext uri="{FF2B5EF4-FFF2-40B4-BE49-F238E27FC236}">
                <a16:creationId xmlns:a16="http://schemas.microsoft.com/office/drawing/2014/main" id="{39E36919-8BAA-45C5-9B26-09EAE2959E0E}"/>
              </a:ext>
            </a:extLst>
          </p:cNvPr>
          <p:cNvSpPr/>
          <p:nvPr/>
        </p:nvSpPr>
        <p:spPr>
          <a:xfrm>
            <a:off x="4263340" y="1055879"/>
            <a:ext cx="1110619"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METHODS</a:t>
            </a:r>
          </a:p>
        </p:txBody>
      </p:sp>
      <p:sp>
        <p:nvSpPr>
          <p:cNvPr id="30" name="Connettore 29">
            <a:extLst>
              <a:ext uri="{FF2B5EF4-FFF2-40B4-BE49-F238E27FC236}">
                <a16:creationId xmlns:a16="http://schemas.microsoft.com/office/drawing/2014/main" id="{30A156D1-C786-4D7F-A4ED-E4CEC4B77BD7}"/>
              </a:ext>
            </a:extLst>
          </p:cNvPr>
          <p:cNvSpPr/>
          <p:nvPr/>
        </p:nvSpPr>
        <p:spPr>
          <a:xfrm>
            <a:off x="268695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CasellaDiTesto 35">
            <a:extLst>
              <a:ext uri="{FF2B5EF4-FFF2-40B4-BE49-F238E27FC236}">
                <a16:creationId xmlns:a16="http://schemas.microsoft.com/office/drawing/2014/main" id="{6BC7933C-47E3-4C24-A570-FA129CAC621F}"/>
              </a:ext>
            </a:extLst>
          </p:cNvPr>
          <p:cNvSpPr txBox="1"/>
          <p:nvPr/>
        </p:nvSpPr>
        <p:spPr>
          <a:xfrm>
            <a:off x="430111" y="1780151"/>
            <a:ext cx="11331776" cy="461665"/>
          </a:xfrm>
          <a:prstGeom prst="rect">
            <a:avLst/>
          </a:prstGeom>
          <a:noFill/>
        </p:spPr>
        <p:txBody>
          <a:bodyPr wrap="square" rtlCol="0">
            <a:spAutoFit/>
          </a:bodyPr>
          <a:lstStyle/>
          <a:p>
            <a:pPr algn="ctr"/>
            <a:r>
              <a:rPr lang="en-US" sz="2400" dirty="0">
                <a:solidFill>
                  <a:srgbClr val="0070C0"/>
                </a:solidFill>
              </a:rPr>
              <a:t>MODEL</a:t>
            </a:r>
            <a:endParaRPr lang="en-US" sz="2000" dirty="0"/>
          </a:p>
        </p:txBody>
      </p:sp>
      <p:grpSp>
        <p:nvGrpSpPr>
          <p:cNvPr id="68" name="Gruppo 67">
            <a:extLst>
              <a:ext uri="{FF2B5EF4-FFF2-40B4-BE49-F238E27FC236}">
                <a16:creationId xmlns:a16="http://schemas.microsoft.com/office/drawing/2014/main" id="{F5C5D95E-07A4-4D35-9884-7B160BF03FF7}"/>
              </a:ext>
            </a:extLst>
          </p:cNvPr>
          <p:cNvGrpSpPr/>
          <p:nvPr/>
        </p:nvGrpSpPr>
        <p:grpSpPr>
          <a:xfrm>
            <a:off x="741883" y="2006190"/>
            <a:ext cx="10359386" cy="3694605"/>
            <a:chOff x="741883" y="2001250"/>
            <a:chExt cx="10359386" cy="3694605"/>
          </a:xfrm>
        </p:grpSpPr>
        <p:pic>
          <p:nvPicPr>
            <p:cNvPr id="40" name="Segnaposto contenuto 4" descr="Immagine che contiene screenshot&#10;&#10;Descrizione generata con affidabilità elevata">
              <a:extLst>
                <a:ext uri="{FF2B5EF4-FFF2-40B4-BE49-F238E27FC236}">
                  <a16:creationId xmlns:a16="http://schemas.microsoft.com/office/drawing/2014/main" id="{87C7CA45-7218-4BF5-8809-87E83EA08243}"/>
                </a:ext>
              </a:extLst>
            </p:cNvPr>
            <p:cNvPicPr>
              <a:picLocks noChangeAspect="1"/>
            </p:cNvPicPr>
            <p:nvPr/>
          </p:nvPicPr>
          <p:blipFill rotWithShape="1">
            <a:blip r:embed="rId4">
              <a:extLst>
                <a:ext uri="{28A0092B-C50C-407E-A947-70E740481C1C}">
                  <a14:useLocalDpi xmlns:a14="http://schemas.microsoft.com/office/drawing/2010/main" val="0"/>
                </a:ext>
              </a:extLst>
            </a:blip>
            <a:srcRect l="171" t="23945" r="89945" b="52107"/>
            <a:stretch/>
          </p:blipFill>
          <p:spPr>
            <a:xfrm>
              <a:off x="741883" y="2001250"/>
              <a:ext cx="756912" cy="971704"/>
            </a:xfrm>
            <a:prstGeom prst="rect">
              <a:avLst/>
            </a:prstGeom>
          </p:spPr>
        </p:pic>
        <p:grpSp>
          <p:nvGrpSpPr>
            <p:cNvPr id="67" name="Gruppo 66">
              <a:extLst>
                <a:ext uri="{FF2B5EF4-FFF2-40B4-BE49-F238E27FC236}">
                  <a16:creationId xmlns:a16="http://schemas.microsoft.com/office/drawing/2014/main" id="{7971B07E-D403-4077-A246-4E2B746AB794}"/>
                </a:ext>
              </a:extLst>
            </p:cNvPr>
            <p:cNvGrpSpPr/>
            <p:nvPr/>
          </p:nvGrpSpPr>
          <p:grpSpPr>
            <a:xfrm>
              <a:off x="910049" y="3055331"/>
              <a:ext cx="10191220" cy="2640524"/>
              <a:chOff x="910049" y="3055331"/>
              <a:chExt cx="10191220" cy="2640524"/>
            </a:xfrm>
          </p:grpSpPr>
          <p:sp>
            <p:nvSpPr>
              <p:cNvPr id="62" name="Rettangolo con angoli arrotondati 61">
                <a:extLst>
                  <a:ext uri="{FF2B5EF4-FFF2-40B4-BE49-F238E27FC236}">
                    <a16:creationId xmlns:a16="http://schemas.microsoft.com/office/drawing/2014/main" id="{03E0D423-484F-47F0-8D40-5C5233DD0723}"/>
                  </a:ext>
                </a:extLst>
              </p:cNvPr>
              <p:cNvSpPr/>
              <p:nvPr/>
            </p:nvSpPr>
            <p:spPr>
              <a:xfrm>
                <a:off x="9010730" y="3055331"/>
                <a:ext cx="2090539" cy="2165865"/>
              </a:xfrm>
              <a:prstGeom prst="roundRect">
                <a:avLst/>
              </a:pr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0" name="Rettangolo con angoli arrotondati 59">
                <a:extLst>
                  <a:ext uri="{FF2B5EF4-FFF2-40B4-BE49-F238E27FC236}">
                    <a16:creationId xmlns:a16="http://schemas.microsoft.com/office/drawing/2014/main" id="{8EBD005C-5770-4EBE-80F3-95347EECF972}"/>
                  </a:ext>
                </a:extLst>
              </p:cNvPr>
              <p:cNvSpPr/>
              <p:nvPr/>
            </p:nvSpPr>
            <p:spPr>
              <a:xfrm>
                <a:off x="6815944" y="3055331"/>
                <a:ext cx="1724964" cy="2156901"/>
              </a:xfrm>
              <a:prstGeom prst="roundRect">
                <a:avLst/>
              </a:pr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1" name="Gruppo 40">
                <a:extLst>
                  <a:ext uri="{FF2B5EF4-FFF2-40B4-BE49-F238E27FC236}">
                    <a16:creationId xmlns:a16="http://schemas.microsoft.com/office/drawing/2014/main" id="{BC9D21F8-449F-4485-A28A-6D7E3481A0CF}"/>
                  </a:ext>
                </a:extLst>
              </p:cNvPr>
              <p:cNvGrpSpPr/>
              <p:nvPr/>
            </p:nvGrpSpPr>
            <p:grpSpPr>
              <a:xfrm>
                <a:off x="910049" y="3059719"/>
                <a:ext cx="3146686" cy="1014064"/>
                <a:chOff x="2020676" y="3860091"/>
                <a:chExt cx="3146686" cy="1014064"/>
              </a:xfrm>
            </p:grpSpPr>
            <p:pic>
              <p:nvPicPr>
                <p:cNvPr id="4" name="Immagine 3">
                  <a:extLst>
                    <a:ext uri="{FF2B5EF4-FFF2-40B4-BE49-F238E27FC236}">
                      <a16:creationId xmlns:a16="http://schemas.microsoft.com/office/drawing/2014/main" id="{43E5952F-AA31-464F-A1AE-1F5324F4EB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0676" y="3871545"/>
                  <a:ext cx="1002610" cy="1002610"/>
                </a:xfrm>
                <a:prstGeom prst="rect">
                  <a:avLst/>
                </a:prstGeom>
              </p:spPr>
            </p:pic>
            <p:pic>
              <p:nvPicPr>
                <p:cNvPr id="12" name="Immagine 11">
                  <a:extLst>
                    <a:ext uri="{FF2B5EF4-FFF2-40B4-BE49-F238E27FC236}">
                      <a16:creationId xmlns:a16="http://schemas.microsoft.com/office/drawing/2014/main" id="{38336100-7A1C-466A-BB71-199034DCCD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6049" y="3871545"/>
                  <a:ext cx="1002610" cy="1002610"/>
                </a:xfrm>
                <a:prstGeom prst="rect">
                  <a:avLst/>
                </a:prstGeom>
              </p:spPr>
            </p:pic>
            <p:pic>
              <p:nvPicPr>
                <p:cNvPr id="22" name="Immagine 21">
                  <a:extLst>
                    <a:ext uri="{FF2B5EF4-FFF2-40B4-BE49-F238E27FC236}">
                      <a16:creationId xmlns:a16="http://schemas.microsoft.com/office/drawing/2014/main" id="{64E2356F-67BE-4196-B703-072B01F4FB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4752" y="3860091"/>
                  <a:ext cx="1002610" cy="1002610"/>
                </a:xfrm>
                <a:prstGeom prst="rect">
                  <a:avLst/>
                </a:prstGeom>
              </p:spPr>
            </p:pic>
          </p:grpSp>
          <p:sp>
            <p:nvSpPr>
              <p:cNvPr id="42" name="Freccia a destra 41">
                <a:extLst>
                  <a:ext uri="{FF2B5EF4-FFF2-40B4-BE49-F238E27FC236}">
                    <a16:creationId xmlns:a16="http://schemas.microsoft.com/office/drawing/2014/main" id="{79314142-8DE0-4917-AC24-84FA83598F5A}"/>
                  </a:ext>
                </a:extLst>
              </p:cNvPr>
              <p:cNvSpPr/>
              <p:nvPr/>
            </p:nvSpPr>
            <p:spPr>
              <a:xfrm>
                <a:off x="4263340" y="3948546"/>
                <a:ext cx="571896"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con angoli arrotondati 43">
                <a:extLst>
                  <a:ext uri="{FF2B5EF4-FFF2-40B4-BE49-F238E27FC236}">
                    <a16:creationId xmlns:a16="http://schemas.microsoft.com/office/drawing/2014/main" id="{2A8D0CC6-5108-4AEA-AE4C-69AAB8A4D054}"/>
                  </a:ext>
                </a:extLst>
              </p:cNvPr>
              <p:cNvSpPr/>
              <p:nvPr/>
            </p:nvSpPr>
            <p:spPr>
              <a:xfrm>
                <a:off x="5010456" y="3814217"/>
                <a:ext cx="1206559" cy="53611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t-IT" sz="1400" dirty="0"/>
                  <a:t>ResNet50</a:t>
                </a:r>
              </a:p>
            </p:txBody>
          </p:sp>
          <p:sp>
            <p:nvSpPr>
              <p:cNvPr id="50" name="Freccia a destra 49">
                <a:extLst>
                  <a:ext uri="{FF2B5EF4-FFF2-40B4-BE49-F238E27FC236}">
                    <a16:creationId xmlns:a16="http://schemas.microsoft.com/office/drawing/2014/main" id="{D903735A-85A8-4EE4-B957-926B81FE40FE}"/>
                  </a:ext>
                </a:extLst>
              </p:cNvPr>
              <p:cNvSpPr/>
              <p:nvPr/>
            </p:nvSpPr>
            <p:spPr>
              <a:xfrm rot="1928848">
                <a:off x="6394685" y="4170313"/>
                <a:ext cx="571896"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Freccia a destra 50">
                <a:extLst>
                  <a:ext uri="{FF2B5EF4-FFF2-40B4-BE49-F238E27FC236}">
                    <a16:creationId xmlns:a16="http://schemas.microsoft.com/office/drawing/2014/main" id="{2CF2732C-3C3E-4B72-B5C9-D3251C75B658}"/>
                  </a:ext>
                </a:extLst>
              </p:cNvPr>
              <p:cNvSpPr/>
              <p:nvPr/>
            </p:nvSpPr>
            <p:spPr>
              <a:xfrm rot="19784286">
                <a:off x="6386401" y="3563911"/>
                <a:ext cx="571896"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con angoli arrotondati 53">
                <a:extLst>
                  <a:ext uri="{FF2B5EF4-FFF2-40B4-BE49-F238E27FC236}">
                    <a16:creationId xmlns:a16="http://schemas.microsoft.com/office/drawing/2014/main" id="{44A83E3F-5788-46AF-A27C-C9C084E93C69}"/>
                  </a:ext>
                </a:extLst>
              </p:cNvPr>
              <p:cNvSpPr/>
              <p:nvPr/>
            </p:nvSpPr>
            <p:spPr>
              <a:xfrm>
                <a:off x="7076477" y="4184720"/>
                <a:ext cx="1206559" cy="58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dirty="0" err="1"/>
                  <a:t>Temporal</a:t>
                </a:r>
                <a:r>
                  <a:rPr lang="it-IT" sz="1400" dirty="0"/>
                  <a:t> </a:t>
                </a:r>
                <a:r>
                  <a:rPr lang="it-IT" sz="1400" dirty="0" err="1"/>
                  <a:t>Attention</a:t>
                </a:r>
                <a:endParaRPr lang="it-IT" sz="1400" dirty="0"/>
              </a:p>
            </p:txBody>
          </p:sp>
          <p:sp>
            <p:nvSpPr>
              <p:cNvPr id="55" name="Rettangolo con angoli arrotondati 54">
                <a:extLst>
                  <a:ext uri="{FF2B5EF4-FFF2-40B4-BE49-F238E27FC236}">
                    <a16:creationId xmlns:a16="http://schemas.microsoft.com/office/drawing/2014/main" id="{B783FDBB-4A5E-4F90-BE56-9451B2E59299}"/>
                  </a:ext>
                </a:extLst>
              </p:cNvPr>
              <p:cNvSpPr/>
              <p:nvPr/>
            </p:nvSpPr>
            <p:spPr>
              <a:xfrm>
                <a:off x="7076478" y="3302893"/>
                <a:ext cx="1206559" cy="58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dirty="0" err="1"/>
                  <a:t>Temporal</a:t>
                </a:r>
                <a:r>
                  <a:rPr lang="it-IT" sz="1400" dirty="0"/>
                  <a:t> Pooling</a:t>
                </a:r>
              </a:p>
            </p:txBody>
          </p:sp>
          <p:sp>
            <p:nvSpPr>
              <p:cNvPr id="56" name="Freccia a destra 55">
                <a:extLst>
                  <a:ext uri="{FF2B5EF4-FFF2-40B4-BE49-F238E27FC236}">
                    <a16:creationId xmlns:a16="http://schemas.microsoft.com/office/drawing/2014/main" id="{7DAA51E0-C808-4B74-B962-67E89A80F966}"/>
                  </a:ext>
                </a:extLst>
              </p:cNvPr>
              <p:cNvSpPr/>
              <p:nvPr/>
            </p:nvSpPr>
            <p:spPr>
              <a:xfrm rot="1928848">
                <a:off x="8497944" y="3598089"/>
                <a:ext cx="571896"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7" name="Freccia a destra 56">
                <a:extLst>
                  <a:ext uri="{FF2B5EF4-FFF2-40B4-BE49-F238E27FC236}">
                    <a16:creationId xmlns:a16="http://schemas.microsoft.com/office/drawing/2014/main" id="{C6646DA4-1632-45A0-9552-0869CEC4BB16}"/>
                  </a:ext>
                </a:extLst>
              </p:cNvPr>
              <p:cNvSpPr/>
              <p:nvPr/>
            </p:nvSpPr>
            <p:spPr>
              <a:xfrm rot="19784286">
                <a:off x="8491033" y="4146711"/>
                <a:ext cx="571896"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con angoli arrotondati 57">
                <a:extLst>
                  <a:ext uri="{FF2B5EF4-FFF2-40B4-BE49-F238E27FC236}">
                    <a16:creationId xmlns:a16="http://schemas.microsoft.com/office/drawing/2014/main" id="{68D5D7E6-8901-4824-B585-7CDAC7696D76}"/>
                  </a:ext>
                </a:extLst>
              </p:cNvPr>
              <p:cNvSpPr/>
              <p:nvPr/>
            </p:nvSpPr>
            <p:spPr>
              <a:xfrm>
                <a:off x="9115265" y="3733021"/>
                <a:ext cx="1881471" cy="58187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dirty="0" err="1"/>
                  <a:t>Triplet</a:t>
                </a:r>
                <a:r>
                  <a:rPr lang="it-IT" sz="1400" dirty="0"/>
                  <a:t> </a:t>
                </a:r>
                <a:r>
                  <a:rPr lang="it-IT" sz="1400" dirty="0" err="1"/>
                  <a:t>Loss</a:t>
                </a:r>
                <a:r>
                  <a:rPr lang="it-IT" sz="1400" dirty="0"/>
                  <a:t> + </a:t>
                </a:r>
                <a:r>
                  <a:rPr lang="it-IT" sz="1400" dirty="0" err="1"/>
                  <a:t>SoftMax</a:t>
                </a:r>
                <a:endParaRPr lang="it-IT" sz="1400" dirty="0"/>
              </a:p>
            </p:txBody>
          </p:sp>
          <p:sp>
            <p:nvSpPr>
              <p:cNvPr id="59" name="Rettangolo con angoli arrotondati 58">
                <a:extLst>
                  <a:ext uri="{FF2B5EF4-FFF2-40B4-BE49-F238E27FC236}">
                    <a16:creationId xmlns:a16="http://schemas.microsoft.com/office/drawing/2014/main" id="{F894EB85-F106-49A6-A541-10DC26E0052A}"/>
                  </a:ext>
                </a:extLst>
              </p:cNvPr>
              <p:cNvSpPr/>
              <p:nvPr/>
            </p:nvSpPr>
            <p:spPr>
              <a:xfrm>
                <a:off x="4835236" y="3055331"/>
                <a:ext cx="1572180" cy="2165865"/>
              </a:xfrm>
              <a:prstGeom prst="roundRect">
                <a:avLst/>
              </a:pr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3" name="CasellaDiTesto 62">
                <a:extLst>
                  <a:ext uri="{FF2B5EF4-FFF2-40B4-BE49-F238E27FC236}">
                    <a16:creationId xmlns:a16="http://schemas.microsoft.com/office/drawing/2014/main" id="{DD3DE66F-FDD9-4F25-99FB-216A12DE2B14}"/>
                  </a:ext>
                </a:extLst>
              </p:cNvPr>
              <p:cNvSpPr txBox="1"/>
              <p:nvPr/>
            </p:nvSpPr>
            <p:spPr>
              <a:xfrm>
                <a:off x="4806719" y="5353920"/>
                <a:ext cx="1746481" cy="338554"/>
              </a:xfrm>
              <a:prstGeom prst="rect">
                <a:avLst/>
              </a:prstGeom>
              <a:noFill/>
            </p:spPr>
            <p:txBody>
              <a:bodyPr wrap="square" rtlCol="0">
                <a:spAutoFit/>
              </a:bodyPr>
              <a:lstStyle/>
              <a:p>
                <a:r>
                  <a:rPr lang="it-IT" sz="1600" dirty="0">
                    <a:solidFill>
                      <a:srgbClr val="C00000"/>
                    </a:solidFill>
                  </a:rPr>
                  <a:t>Features </a:t>
                </a:r>
                <a:r>
                  <a:rPr lang="it-IT" sz="1600" dirty="0" err="1">
                    <a:solidFill>
                      <a:srgbClr val="C00000"/>
                    </a:solidFill>
                  </a:rPr>
                  <a:t>Extractor</a:t>
                </a:r>
                <a:endParaRPr lang="it-IT" sz="1600" dirty="0">
                  <a:solidFill>
                    <a:srgbClr val="C00000"/>
                  </a:solidFill>
                </a:endParaRPr>
              </a:p>
            </p:txBody>
          </p:sp>
          <p:sp>
            <p:nvSpPr>
              <p:cNvPr id="64" name="CasellaDiTesto 63">
                <a:extLst>
                  <a:ext uri="{FF2B5EF4-FFF2-40B4-BE49-F238E27FC236}">
                    <a16:creationId xmlns:a16="http://schemas.microsoft.com/office/drawing/2014/main" id="{C78F5B5B-7C71-4DB6-8B97-88864518BE8D}"/>
                  </a:ext>
                </a:extLst>
              </p:cNvPr>
              <p:cNvSpPr txBox="1"/>
              <p:nvPr/>
            </p:nvSpPr>
            <p:spPr>
              <a:xfrm>
                <a:off x="6825307" y="5352578"/>
                <a:ext cx="1884711" cy="338554"/>
              </a:xfrm>
              <a:prstGeom prst="rect">
                <a:avLst/>
              </a:prstGeom>
              <a:noFill/>
            </p:spPr>
            <p:txBody>
              <a:bodyPr wrap="square" rtlCol="0">
                <a:spAutoFit/>
              </a:bodyPr>
              <a:lstStyle/>
              <a:p>
                <a:r>
                  <a:rPr lang="it-IT" sz="1600" dirty="0" err="1">
                    <a:solidFill>
                      <a:srgbClr val="C00000"/>
                    </a:solidFill>
                  </a:rPr>
                  <a:t>Temporal</a:t>
                </a:r>
                <a:r>
                  <a:rPr lang="it-IT" sz="1600" dirty="0">
                    <a:solidFill>
                      <a:srgbClr val="C00000"/>
                    </a:solidFill>
                  </a:rPr>
                  <a:t> </a:t>
                </a:r>
                <a:r>
                  <a:rPr lang="it-IT" sz="1600" dirty="0" err="1">
                    <a:solidFill>
                      <a:srgbClr val="C00000"/>
                    </a:solidFill>
                  </a:rPr>
                  <a:t>Modeling</a:t>
                </a:r>
                <a:endParaRPr lang="it-IT" sz="1600" dirty="0">
                  <a:solidFill>
                    <a:srgbClr val="C00000"/>
                  </a:solidFill>
                </a:endParaRPr>
              </a:p>
            </p:txBody>
          </p:sp>
          <p:sp>
            <p:nvSpPr>
              <p:cNvPr id="65" name="CasellaDiTesto 64">
                <a:extLst>
                  <a:ext uri="{FF2B5EF4-FFF2-40B4-BE49-F238E27FC236}">
                    <a16:creationId xmlns:a16="http://schemas.microsoft.com/office/drawing/2014/main" id="{751AB6F7-667F-437C-B026-E0714883225C}"/>
                  </a:ext>
                </a:extLst>
              </p:cNvPr>
              <p:cNvSpPr txBox="1"/>
              <p:nvPr/>
            </p:nvSpPr>
            <p:spPr>
              <a:xfrm>
                <a:off x="9702687" y="5357301"/>
                <a:ext cx="656626" cy="338554"/>
              </a:xfrm>
              <a:prstGeom prst="rect">
                <a:avLst/>
              </a:prstGeom>
              <a:noFill/>
            </p:spPr>
            <p:txBody>
              <a:bodyPr wrap="square" rtlCol="0">
                <a:spAutoFit/>
              </a:bodyPr>
              <a:lstStyle/>
              <a:p>
                <a:r>
                  <a:rPr lang="it-IT" sz="1600" dirty="0" err="1">
                    <a:solidFill>
                      <a:srgbClr val="C00000"/>
                    </a:solidFill>
                  </a:rPr>
                  <a:t>Loss</a:t>
                </a:r>
                <a:endParaRPr lang="it-IT" sz="1600" dirty="0">
                  <a:solidFill>
                    <a:srgbClr val="C00000"/>
                  </a:solidFill>
                </a:endParaRPr>
              </a:p>
            </p:txBody>
          </p:sp>
          <p:sp>
            <p:nvSpPr>
              <p:cNvPr id="66" name="CasellaDiTesto 65">
                <a:extLst>
                  <a:ext uri="{FF2B5EF4-FFF2-40B4-BE49-F238E27FC236}">
                    <a16:creationId xmlns:a16="http://schemas.microsoft.com/office/drawing/2014/main" id="{4F17B3A2-DCA3-4130-ACF4-17219F0ED3E6}"/>
                  </a:ext>
                </a:extLst>
              </p:cNvPr>
              <p:cNvSpPr txBox="1"/>
              <p:nvPr/>
            </p:nvSpPr>
            <p:spPr>
              <a:xfrm>
                <a:off x="2027372" y="5273457"/>
                <a:ext cx="898710" cy="338554"/>
              </a:xfrm>
              <a:prstGeom prst="rect">
                <a:avLst/>
              </a:prstGeom>
              <a:noFill/>
            </p:spPr>
            <p:txBody>
              <a:bodyPr wrap="square" rtlCol="0">
                <a:spAutoFit/>
              </a:bodyPr>
              <a:lstStyle/>
              <a:p>
                <a:r>
                  <a:rPr lang="it-IT" sz="1600" dirty="0">
                    <a:solidFill>
                      <a:srgbClr val="C00000"/>
                    </a:solidFill>
                  </a:rPr>
                  <a:t>Frames</a:t>
                </a:r>
              </a:p>
            </p:txBody>
          </p:sp>
        </p:grpSp>
      </p:grpSp>
      <p:pic>
        <p:nvPicPr>
          <p:cNvPr id="69" name="Picture 3">
            <a:extLst>
              <a:ext uri="{FF2B5EF4-FFF2-40B4-BE49-F238E27FC236}">
                <a16:creationId xmlns:a16="http://schemas.microsoft.com/office/drawing/2014/main" id="{2FCEEA97-1478-4C7E-B0D6-30FBF61DF00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1766"/>
          <a:stretch/>
        </p:blipFill>
        <p:spPr bwMode="auto">
          <a:xfrm>
            <a:off x="910050" y="4164880"/>
            <a:ext cx="1002610" cy="95560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83548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27/09/2019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2165"/>
            <a:ext cx="2952901" cy="338554"/>
          </a:xfrm>
          <a:prstGeom prst="rect">
            <a:avLst/>
          </a:prstGeom>
          <a:noFill/>
        </p:spPr>
        <p:txBody>
          <a:bodyPr wrap="square" rtlCol="0">
            <a:spAutoFit/>
          </a:bodyPr>
          <a:lstStyle/>
          <a:p>
            <a:r>
              <a:rPr lang="it-IT" sz="1600" dirty="0"/>
              <a:t>Sara Abbonizio, Davide Manzoni</a:t>
            </a:r>
          </a:p>
        </p:txBody>
      </p:sp>
      <p:pic>
        <p:nvPicPr>
          <p:cNvPr id="16" name="Picture 2" descr="logo Univpm">
            <a:extLst>
              <a:ext uri="{FF2B5EF4-FFF2-40B4-BE49-F238E27FC236}">
                <a16:creationId xmlns:a16="http://schemas.microsoft.com/office/drawing/2014/main" id="{B4A37DD4-B104-4182-A615-3EC705399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8" name="Connettore 17">
            <a:extLst>
              <a:ext uri="{FF2B5EF4-FFF2-40B4-BE49-F238E27FC236}">
                <a16:creationId xmlns:a16="http://schemas.microsoft.com/office/drawing/2014/main" id="{78ED2E0F-9791-4A49-963D-31F9F544B18E}"/>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onnettore 18">
            <a:extLst>
              <a:ext uri="{FF2B5EF4-FFF2-40B4-BE49-F238E27FC236}">
                <a16:creationId xmlns:a16="http://schemas.microsoft.com/office/drawing/2014/main" id="{F97E27D7-72D0-4AC4-BF27-20199990EC67}"/>
              </a:ext>
            </a:extLst>
          </p:cNvPr>
          <p:cNvSpPr/>
          <p:nvPr/>
        </p:nvSpPr>
        <p:spPr>
          <a:xfrm>
            <a:off x="679239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EFE27DB7-372B-4C07-AF10-9D489ACB7798}"/>
              </a:ext>
            </a:extLst>
          </p:cNvPr>
          <p:cNvSpPr/>
          <p:nvPr/>
        </p:nvSpPr>
        <p:spPr>
          <a:xfrm>
            <a:off x="890563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onnettore 20">
            <a:extLst>
              <a:ext uri="{FF2B5EF4-FFF2-40B4-BE49-F238E27FC236}">
                <a16:creationId xmlns:a16="http://schemas.microsoft.com/office/drawing/2014/main" id="{61EDB2F5-7F93-458F-AA19-D7D1DF550FAD}"/>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a:extLst>
              <a:ext uri="{FF2B5EF4-FFF2-40B4-BE49-F238E27FC236}">
                <a16:creationId xmlns:a16="http://schemas.microsoft.com/office/drawing/2014/main" id="{056FB960-DAC3-47E7-B7F6-5E8CCA10FF02}"/>
              </a:ext>
            </a:extLst>
          </p:cNvPr>
          <p:cNvCxnSpPr>
            <a:cxnSpLocks/>
            <a:stCxn id="18" idx="6"/>
            <a:endCxn id="30" idx="2"/>
          </p:cNvCxnSpPr>
          <p:nvPr/>
        </p:nvCxnSpPr>
        <p:spPr>
          <a:xfrm>
            <a:off x="91004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DCF2FCF9-96C0-4156-8EE4-B7F5A533BE2C}"/>
              </a:ext>
            </a:extLst>
          </p:cNvPr>
          <p:cNvCxnSpPr>
            <a:cxnSpLocks/>
            <a:stCxn id="30" idx="6"/>
            <a:endCxn id="29" idx="1"/>
          </p:cNvCxnSpPr>
          <p:nvPr/>
        </p:nvCxnSpPr>
        <p:spPr>
          <a:xfrm>
            <a:off x="3023286" y="1308128"/>
            <a:ext cx="1240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532E48EE-EBE2-4CB1-A2D0-549AC9736577}"/>
              </a:ext>
            </a:extLst>
          </p:cNvPr>
          <p:cNvCxnSpPr>
            <a:cxnSpLocks/>
            <a:stCxn id="29" idx="3"/>
            <a:endCxn id="19" idx="2"/>
          </p:cNvCxnSpPr>
          <p:nvPr/>
        </p:nvCxnSpPr>
        <p:spPr>
          <a:xfrm flipV="1">
            <a:off x="5373959" y="1303054"/>
            <a:ext cx="1418439"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006418A7-1333-4597-A040-A34B6C66D384}"/>
              </a:ext>
            </a:extLst>
          </p:cNvPr>
          <p:cNvCxnSpPr>
            <a:stCxn id="19" idx="6"/>
            <a:endCxn id="20" idx="2"/>
          </p:cNvCxnSpPr>
          <p:nvPr/>
        </p:nvCxnSpPr>
        <p:spPr>
          <a:xfrm>
            <a:off x="712872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AEB75AD9-2D1E-4FCE-84FD-34815A824EE6}"/>
              </a:ext>
            </a:extLst>
          </p:cNvPr>
          <p:cNvCxnSpPr>
            <a:stCxn id="20" idx="6"/>
            <a:endCxn id="21" idx="2"/>
          </p:cNvCxnSpPr>
          <p:nvPr/>
        </p:nvCxnSpPr>
        <p:spPr>
          <a:xfrm flipV="1">
            <a:off x="9241966" y="1303054"/>
            <a:ext cx="1754770"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aborazione alternativa 28">
            <a:extLst>
              <a:ext uri="{FF2B5EF4-FFF2-40B4-BE49-F238E27FC236}">
                <a16:creationId xmlns:a16="http://schemas.microsoft.com/office/drawing/2014/main" id="{39E36919-8BAA-45C5-9B26-09EAE2959E0E}"/>
              </a:ext>
            </a:extLst>
          </p:cNvPr>
          <p:cNvSpPr/>
          <p:nvPr/>
        </p:nvSpPr>
        <p:spPr>
          <a:xfrm>
            <a:off x="4263340" y="1055879"/>
            <a:ext cx="1110619"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METHODS</a:t>
            </a:r>
          </a:p>
        </p:txBody>
      </p:sp>
      <p:sp>
        <p:nvSpPr>
          <p:cNvPr id="30" name="Connettore 29">
            <a:extLst>
              <a:ext uri="{FF2B5EF4-FFF2-40B4-BE49-F238E27FC236}">
                <a16:creationId xmlns:a16="http://schemas.microsoft.com/office/drawing/2014/main" id="{30A156D1-C786-4D7F-A4ED-E4CEC4B77BD7}"/>
              </a:ext>
            </a:extLst>
          </p:cNvPr>
          <p:cNvSpPr/>
          <p:nvPr/>
        </p:nvSpPr>
        <p:spPr>
          <a:xfrm>
            <a:off x="268695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28" name="Gruppo 27">
            <a:extLst>
              <a:ext uri="{FF2B5EF4-FFF2-40B4-BE49-F238E27FC236}">
                <a16:creationId xmlns:a16="http://schemas.microsoft.com/office/drawing/2014/main" id="{C25EB104-92AD-4529-A20A-4F2341BDB435}"/>
              </a:ext>
            </a:extLst>
          </p:cNvPr>
          <p:cNvGrpSpPr/>
          <p:nvPr/>
        </p:nvGrpSpPr>
        <p:grpSpPr>
          <a:xfrm>
            <a:off x="1867052" y="3456810"/>
            <a:ext cx="8814803" cy="3125465"/>
            <a:chOff x="1362992" y="2449696"/>
            <a:chExt cx="9466015" cy="3741802"/>
          </a:xfrm>
        </p:grpSpPr>
        <p:pic>
          <p:nvPicPr>
            <p:cNvPr id="31" name="Segnaposto contenuto 4">
              <a:extLst>
                <a:ext uri="{FF2B5EF4-FFF2-40B4-BE49-F238E27FC236}">
                  <a16:creationId xmlns:a16="http://schemas.microsoft.com/office/drawing/2014/main" id="{CFAEF94D-71C6-4C4C-BCCA-65D0C1BE06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992" y="2449696"/>
              <a:ext cx="9466015" cy="3741802"/>
            </a:xfrm>
            <a:prstGeom prst="rect">
              <a:avLst/>
            </a:prstGeom>
          </p:spPr>
        </p:pic>
        <p:pic>
          <p:nvPicPr>
            <p:cNvPr id="33" name="Picture 3">
              <a:extLst>
                <a:ext uri="{FF2B5EF4-FFF2-40B4-BE49-F238E27FC236}">
                  <a16:creationId xmlns:a16="http://schemas.microsoft.com/office/drawing/2014/main" id="{536E6775-7E60-470D-9926-5CCE272F7B2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1766"/>
            <a:stretch/>
          </p:blipFill>
          <p:spPr bwMode="auto">
            <a:xfrm>
              <a:off x="1530734" y="4592792"/>
              <a:ext cx="1170076" cy="114404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 name="Immagine 34">
              <a:extLst>
                <a:ext uri="{FF2B5EF4-FFF2-40B4-BE49-F238E27FC236}">
                  <a16:creationId xmlns:a16="http://schemas.microsoft.com/office/drawing/2014/main" id="{7DB77854-C599-451C-8E27-CC02D656B7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5613" y="2921719"/>
              <a:ext cx="1170076" cy="1170076"/>
            </a:xfrm>
            <a:prstGeom prst="rect">
              <a:avLst/>
            </a:prstGeom>
          </p:spPr>
        </p:pic>
      </p:grpSp>
      <p:sp>
        <p:nvSpPr>
          <p:cNvPr id="36" name="CasellaDiTesto 35">
            <a:extLst>
              <a:ext uri="{FF2B5EF4-FFF2-40B4-BE49-F238E27FC236}">
                <a16:creationId xmlns:a16="http://schemas.microsoft.com/office/drawing/2014/main" id="{6BC7933C-47E3-4C24-A570-FA129CAC621F}"/>
              </a:ext>
            </a:extLst>
          </p:cNvPr>
          <p:cNvSpPr txBox="1"/>
          <p:nvPr/>
        </p:nvSpPr>
        <p:spPr>
          <a:xfrm>
            <a:off x="430112" y="1599900"/>
            <a:ext cx="11331776" cy="461665"/>
          </a:xfrm>
          <a:prstGeom prst="rect">
            <a:avLst/>
          </a:prstGeom>
          <a:noFill/>
        </p:spPr>
        <p:txBody>
          <a:bodyPr wrap="square" rtlCol="0">
            <a:spAutoFit/>
          </a:bodyPr>
          <a:lstStyle/>
          <a:p>
            <a:pPr algn="ctr"/>
            <a:r>
              <a:rPr lang="en-US" sz="2400" dirty="0">
                <a:solidFill>
                  <a:srgbClr val="0070C0"/>
                </a:solidFill>
              </a:rPr>
              <a:t>FEATURES EXTRACTOR</a:t>
            </a:r>
            <a:endParaRPr lang="en-US" sz="2000" dirty="0"/>
          </a:p>
        </p:txBody>
      </p:sp>
      <p:grpSp>
        <p:nvGrpSpPr>
          <p:cNvPr id="56" name="Gruppo 55">
            <a:extLst>
              <a:ext uri="{FF2B5EF4-FFF2-40B4-BE49-F238E27FC236}">
                <a16:creationId xmlns:a16="http://schemas.microsoft.com/office/drawing/2014/main" id="{B0183A14-51C9-4D5E-A1E6-E373A305BA3F}"/>
              </a:ext>
            </a:extLst>
          </p:cNvPr>
          <p:cNvGrpSpPr/>
          <p:nvPr/>
        </p:nvGrpSpPr>
        <p:grpSpPr>
          <a:xfrm>
            <a:off x="2637094" y="2154599"/>
            <a:ext cx="6493196" cy="706507"/>
            <a:chOff x="1037557" y="3247473"/>
            <a:chExt cx="9959179" cy="1463706"/>
          </a:xfrm>
        </p:grpSpPr>
        <p:grpSp>
          <p:nvGrpSpPr>
            <p:cNvPr id="59" name="Gruppo 58">
              <a:extLst>
                <a:ext uri="{FF2B5EF4-FFF2-40B4-BE49-F238E27FC236}">
                  <a16:creationId xmlns:a16="http://schemas.microsoft.com/office/drawing/2014/main" id="{CD3A928E-6389-46D8-9CDA-D27BA25421A3}"/>
                </a:ext>
              </a:extLst>
            </p:cNvPr>
            <p:cNvGrpSpPr/>
            <p:nvPr/>
          </p:nvGrpSpPr>
          <p:grpSpPr>
            <a:xfrm>
              <a:off x="1037557" y="3247473"/>
              <a:ext cx="2661422" cy="826310"/>
              <a:chOff x="2148184" y="4047845"/>
              <a:chExt cx="2661422" cy="826310"/>
            </a:xfrm>
          </p:grpSpPr>
          <p:pic>
            <p:nvPicPr>
              <p:cNvPr id="74" name="Immagine 73">
                <a:extLst>
                  <a:ext uri="{FF2B5EF4-FFF2-40B4-BE49-F238E27FC236}">
                    <a16:creationId xmlns:a16="http://schemas.microsoft.com/office/drawing/2014/main" id="{6F8C3553-6B97-4DA9-BDF2-4153DD3763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48184" y="4061175"/>
                <a:ext cx="812981" cy="812980"/>
              </a:xfrm>
              <a:prstGeom prst="rect">
                <a:avLst/>
              </a:prstGeom>
            </p:spPr>
          </p:pic>
          <p:pic>
            <p:nvPicPr>
              <p:cNvPr id="75" name="Immagine 74">
                <a:extLst>
                  <a:ext uri="{FF2B5EF4-FFF2-40B4-BE49-F238E27FC236}">
                    <a16:creationId xmlns:a16="http://schemas.microsoft.com/office/drawing/2014/main" id="{FEF31282-5CFE-4047-9962-77D02BD151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86049" y="4047845"/>
                <a:ext cx="826311" cy="826310"/>
              </a:xfrm>
              <a:prstGeom prst="rect">
                <a:avLst/>
              </a:prstGeom>
            </p:spPr>
          </p:pic>
          <p:pic>
            <p:nvPicPr>
              <p:cNvPr id="76" name="Immagine 75">
                <a:extLst>
                  <a:ext uri="{FF2B5EF4-FFF2-40B4-BE49-F238E27FC236}">
                    <a16:creationId xmlns:a16="http://schemas.microsoft.com/office/drawing/2014/main" id="{FE63F840-AD9A-4368-A3B7-099386FEA0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94751" y="4047845"/>
                <a:ext cx="814855" cy="814855"/>
              </a:xfrm>
              <a:prstGeom prst="rect">
                <a:avLst/>
              </a:prstGeom>
            </p:spPr>
          </p:pic>
        </p:grpSp>
        <p:sp>
          <p:nvSpPr>
            <p:cNvPr id="60" name="Freccia a destra 59">
              <a:extLst>
                <a:ext uri="{FF2B5EF4-FFF2-40B4-BE49-F238E27FC236}">
                  <a16:creationId xmlns:a16="http://schemas.microsoft.com/office/drawing/2014/main" id="{214154EE-4B41-4D64-8C78-70B059FA2E09}"/>
                </a:ext>
              </a:extLst>
            </p:cNvPr>
            <p:cNvSpPr/>
            <p:nvPr/>
          </p:nvSpPr>
          <p:spPr>
            <a:xfrm>
              <a:off x="4263340" y="3948546"/>
              <a:ext cx="571896"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con angoli arrotondati 60">
              <a:extLst>
                <a:ext uri="{FF2B5EF4-FFF2-40B4-BE49-F238E27FC236}">
                  <a16:creationId xmlns:a16="http://schemas.microsoft.com/office/drawing/2014/main" id="{BEE311E7-96FA-4F03-B98F-29D5E36B9D7D}"/>
                </a:ext>
              </a:extLst>
            </p:cNvPr>
            <p:cNvSpPr/>
            <p:nvPr/>
          </p:nvSpPr>
          <p:spPr>
            <a:xfrm>
              <a:off x="5010456" y="3601421"/>
              <a:ext cx="1206560" cy="58187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t-IT" sz="900" dirty="0"/>
                <a:t>ResNet50</a:t>
              </a:r>
            </a:p>
          </p:txBody>
        </p:sp>
        <p:sp>
          <p:nvSpPr>
            <p:cNvPr id="62" name="Freccia a destra 61">
              <a:extLst>
                <a:ext uri="{FF2B5EF4-FFF2-40B4-BE49-F238E27FC236}">
                  <a16:creationId xmlns:a16="http://schemas.microsoft.com/office/drawing/2014/main" id="{0CE7CA33-A98C-47C8-B329-82FF31BC19A2}"/>
                </a:ext>
              </a:extLst>
            </p:cNvPr>
            <p:cNvSpPr/>
            <p:nvPr/>
          </p:nvSpPr>
          <p:spPr>
            <a:xfrm rot="1928848">
              <a:off x="6394685" y="4170313"/>
              <a:ext cx="571896"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reccia a destra 62">
              <a:extLst>
                <a:ext uri="{FF2B5EF4-FFF2-40B4-BE49-F238E27FC236}">
                  <a16:creationId xmlns:a16="http://schemas.microsoft.com/office/drawing/2014/main" id="{F788186C-5043-4B6A-9E5E-D3FB24B947AB}"/>
                </a:ext>
              </a:extLst>
            </p:cNvPr>
            <p:cNvSpPr/>
            <p:nvPr/>
          </p:nvSpPr>
          <p:spPr>
            <a:xfrm rot="19784286">
              <a:off x="6386401" y="3563911"/>
              <a:ext cx="571896"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con angoli arrotondati 63">
              <a:extLst>
                <a:ext uri="{FF2B5EF4-FFF2-40B4-BE49-F238E27FC236}">
                  <a16:creationId xmlns:a16="http://schemas.microsoft.com/office/drawing/2014/main" id="{20F6FB80-99DF-4DC7-A0D0-11F9F72E063A}"/>
                </a:ext>
              </a:extLst>
            </p:cNvPr>
            <p:cNvSpPr/>
            <p:nvPr/>
          </p:nvSpPr>
          <p:spPr>
            <a:xfrm>
              <a:off x="7062622" y="4129300"/>
              <a:ext cx="1206559" cy="58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900" dirty="0" err="1"/>
                <a:t>Temporal</a:t>
              </a:r>
              <a:r>
                <a:rPr lang="it-IT" sz="900" dirty="0"/>
                <a:t> </a:t>
              </a:r>
              <a:r>
                <a:rPr lang="it-IT" sz="900" dirty="0" err="1"/>
                <a:t>Attention</a:t>
              </a:r>
              <a:endParaRPr lang="it-IT" sz="900" dirty="0"/>
            </a:p>
          </p:txBody>
        </p:sp>
        <p:sp>
          <p:nvSpPr>
            <p:cNvPr id="65" name="Rettangolo con angoli arrotondati 64">
              <a:extLst>
                <a:ext uri="{FF2B5EF4-FFF2-40B4-BE49-F238E27FC236}">
                  <a16:creationId xmlns:a16="http://schemas.microsoft.com/office/drawing/2014/main" id="{66D30B5E-B6C7-442A-AE04-4EE69D0C2DB5}"/>
                </a:ext>
              </a:extLst>
            </p:cNvPr>
            <p:cNvSpPr/>
            <p:nvPr/>
          </p:nvSpPr>
          <p:spPr>
            <a:xfrm>
              <a:off x="7062623" y="3247473"/>
              <a:ext cx="1206559" cy="58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900" dirty="0" err="1"/>
                <a:t>Temporal</a:t>
              </a:r>
              <a:r>
                <a:rPr lang="it-IT" sz="900" dirty="0"/>
                <a:t> Pooling</a:t>
              </a:r>
            </a:p>
          </p:txBody>
        </p:sp>
        <p:sp>
          <p:nvSpPr>
            <p:cNvPr id="66" name="Freccia a destra 65">
              <a:extLst>
                <a:ext uri="{FF2B5EF4-FFF2-40B4-BE49-F238E27FC236}">
                  <a16:creationId xmlns:a16="http://schemas.microsoft.com/office/drawing/2014/main" id="{1E8443E2-F0AB-4300-AC68-DD10E89C1D41}"/>
                </a:ext>
              </a:extLst>
            </p:cNvPr>
            <p:cNvSpPr/>
            <p:nvPr/>
          </p:nvSpPr>
          <p:spPr>
            <a:xfrm rot="1928848">
              <a:off x="8435128" y="3543663"/>
              <a:ext cx="571895"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7" name="Freccia a destra 66">
              <a:extLst>
                <a:ext uri="{FF2B5EF4-FFF2-40B4-BE49-F238E27FC236}">
                  <a16:creationId xmlns:a16="http://schemas.microsoft.com/office/drawing/2014/main" id="{9919E21E-8A37-4536-99A3-E2FD4BCFC08F}"/>
                </a:ext>
              </a:extLst>
            </p:cNvPr>
            <p:cNvSpPr/>
            <p:nvPr/>
          </p:nvSpPr>
          <p:spPr>
            <a:xfrm rot="19784286">
              <a:off x="8448532" y="4145718"/>
              <a:ext cx="571895"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con angoli arrotondati 67">
              <a:extLst>
                <a:ext uri="{FF2B5EF4-FFF2-40B4-BE49-F238E27FC236}">
                  <a16:creationId xmlns:a16="http://schemas.microsoft.com/office/drawing/2014/main" id="{C95A773F-FFF8-48FD-9232-7EF053EE356C}"/>
                </a:ext>
              </a:extLst>
            </p:cNvPr>
            <p:cNvSpPr/>
            <p:nvPr/>
          </p:nvSpPr>
          <p:spPr>
            <a:xfrm>
              <a:off x="9115265" y="3733021"/>
              <a:ext cx="1881471" cy="58187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900" dirty="0" err="1"/>
                <a:t>Triplet</a:t>
              </a:r>
              <a:r>
                <a:rPr lang="it-IT" sz="900" dirty="0"/>
                <a:t> </a:t>
              </a:r>
              <a:r>
                <a:rPr lang="it-IT" sz="900" dirty="0" err="1"/>
                <a:t>Loss</a:t>
              </a:r>
              <a:r>
                <a:rPr lang="it-IT" sz="900" dirty="0"/>
                <a:t> + </a:t>
              </a:r>
              <a:r>
                <a:rPr lang="it-IT" sz="900" dirty="0" err="1"/>
                <a:t>SoftMax</a:t>
              </a:r>
              <a:endParaRPr lang="it-IT" sz="900" dirty="0"/>
            </a:p>
          </p:txBody>
        </p:sp>
      </p:grpSp>
      <p:sp>
        <p:nvSpPr>
          <p:cNvPr id="2" name="Parentesi graffa aperta 1">
            <a:extLst>
              <a:ext uri="{FF2B5EF4-FFF2-40B4-BE49-F238E27FC236}">
                <a16:creationId xmlns:a16="http://schemas.microsoft.com/office/drawing/2014/main" id="{9C0E3F97-0CED-4086-82DF-3E74811FCDF1}"/>
              </a:ext>
            </a:extLst>
          </p:cNvPr>
          <p:cNvSpPr/>
          <p:nvPr/>
        </p:nvSpPr>
        <p:spPr>
          <a:xfrm rot="5400000">
            <a:off x="5452905" y="242047"/>
            <a:ext cx="593462" cy="5763492"/>
          </a:xfrm>
          <a:prstGeom prst="leftBrace">
            <a:avLst>
              <a:gd name="adj1" fmla="val 8333"/>
              <a:gd name="adj2" fmla="val 51442"/>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 name="Rettangolo con angoli arrotondati 2">
            <a:extLst>
              <a:ext uri="{FF2B5EF4-FFF2-40B4-BE49-F238E27FC236}">
                <a16:creationId xmlns:a16="http://schemas.microsoft.com/office/drawing/2014/main" id="{4D1275F4-C378-4D48-850E-AF31A7238F1A}"/>
              </a:ext>
            </a:extLst>
          </p:cNvPr>
          <p:cNvSpPr/>
          <p:nvPr/>
        </p:nvSpPr>
        <p:spPr>
          <a:xfrm>
            <a:off x="5199640" y="2119468"/>
            <a:ext cx="845371" cy="666028"/>
          </a:xfrm>
          <a:prstGeom prst="roundRect">
            <a:avLst/>
          </a:prstGeom>
          <a:noFill/>
          <a:ln>
            <a:solidFill>
              <a:schemeClr val="tx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con angoli arrotondati 3">
            <a:extLst>
              <a:ext uri="{FF2B5EF4-FFF2-40B4-BE49-F238E27FC236}">
                <a16:creationId xmlns:a16="http://schemas.microsoft.com/office/drawing/2014/main" id="{6572709E-9608-45CC-8398-525D861219F8}"/>
              </a:ext>
            </a:extLst>
          </p:cNvPr>
          <p:cNvSpPr/>
          <p:nvPr/>
        </p:nvSpPr>
        <p:spPr>
          <a:xfrm>
            <a:off x="8728364" y="4479370"/>
            <a:ext cx="749622" cy="120003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err="1">
                <a:solidFill>
                  <a:sysClr val="windowText" lastClr="000000"/>
                </a:solidFill>
              </a:rPr>
              <a:t>Bilinear</a:t>
            </a:r>
            <a:endParaRPr lang="it-IT" sz="1200" dirty="0">
              <a:solidFill>
                <a:sysClr val="windowText" lastClr="000000"/>
              </a:solidFill>
            </a:endParaRPr>
          </a:p>
        </p:txBody>
      </p:sp>
      <p:sp>
        <p:nvSpPr>
          <p:cNvPr id="5" name="Rettangolo 4">
            <a:extLst>
              <a:ext uri="{FF2B5EF4-FFF2-40B4-BE49-F238E27FC236}">
                <a16:creationId xmlns:a16="http://schemas.microsoft.com/office/drawing/2014/main" id="{B0429554-B4BC-41F3-8503-8FBE4F4650C4}"/>
              </a:ext>
            </a:extLst>
          </p:cNvPr>
          <p:cNvSpPr/>
          <p:nvPr/>
        </p:nvSpPr>
        <p:spPr>
          <a:xfrm>
            <a:off x="2855120" y="6202506"/>
            <a:ext cx="372989" cy="2912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48219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27/09/2019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2165"/>
            <a:ext cx="2952901" cy="338554"/>
          </a:xfrm>
          <a:prstGeom prst="rect">
            <a:avLst/>
          </a:prstGeom>
          <a:noFill/>
        </p:spPr>
        <p:txBody>
          <a:bodyPr wrap="square" rtlCol="0">
            <a:spAutoFit/>
          </a:bodyPr>
          <a:lstStyle/>
          <a:p>
            <a:r>
              <a:rPr lang="it-IT" sz="1600" dirty="0"/>
              <a:t>Sara Abbonizio, Davide Manzoni</a:t>
            </a:r>
          </a:p>
        </p:txBody>
      </p:sp>
      <p:pic>
        <p:nvPicPr>
          <p:cNvPr id="16" name="Picture 2" descr="logo Univpm">
            <a:extLst>
              <a:ext uri="{FF2B5EF4-FFF2-40B4-BE49-F238E27FC236}">
                <a16:creationId xmlns:a16="http://schemas.microsoft.com/office/drawing/2014/main" id="{B4A37DD4-B104-4182-A615-3EC705399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8" name="Connettore 17">
            <a:extLst>
              <a:ext uri="{FF2B5EF4-FFF2-40B4-BE49-F238E27FC236}">
                <a16:creationId xmlns:a16="http://schemas.microsoft.com/office/drawing/2014/main" id="{78ED2E0F-9791-4A49-963D-31F9F544B18E}"/>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onnettore 18">
            <a:extLst>
              <a:ext uri="{FF2B5EF4-FFF2-40B4-BE49-F238E27FC236}">
                <a16:creationId xmlns:a16="http://schemas.microsoft.com/office/drawing/2014/main" id="{F97E27D7-72D0-4AC4-BF27-20199990EC67}"/>
              </a:ext>
            </a:extLst>
          </p:cNvPr>
          <p:cNvSpPr/>
          <p:nvPr/>
        </p:nvSpPr>
        <p:spPr>
          <a:xfrm>
            <a:off x="679239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EFE27DB7-372B-4C07-AF10-9D489ACB7798}"/>
              </a:ext>
            </a:extLst>
          </p:cNvPr>
          <p:cNvSpPr/>
          <p:nvPr/>
        </p:nvSpPr>
        <p:spPr>
          <a:xfrm>
            <a:off x="890563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onnettore 20">
            <a:extLst>
              <a:ext uri="{FF2B5EF4-FFF2-40B4-BE49-F238E27FC236}">
                <a16:creationId xmlns:a16="http://schemas.microsoft.com/office/drawing/2014/main" id="{61EDB2F5-7F93-458F-AA19-D7D1DF550FAD}"/>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a:extLst>
              <a:ext uri="{FF2B5EF4-FFF2-40B4-BE49-F238E27FC236}">
                <a16:creationId xmlns:a16="http://schemas.microsoft.com/office/drawing/2014/main" id="{056FB960-DAC3-47E7-B7F6-5E8CCA10FF02}"/>
              </a:ext>
            </a:extLst>
          </p:cNvPr>
          <p:cNvCxnSpPr>
            <a:cxnSpLocks/>
            <a:stCxn id="18" idx="6"/>
            <a:endCxn id="30" idx="2"/>
          </p:cNvCxnSpPr>
          <p:nvPr/>
        </p:nvCxnSpPr>
        <p:spPr>
          <a:xfrm>
            <a:off x="91004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DCF2FCF9-96C0-4156-8EE4-B7F5A533BE2C}"/>
              </a:ext>
            </a:extLst>
          </p:cNvPr>
          <p:cNvCxnSpPr>
            <a:cxnSpLocks/>
            <a:stCxn id="30" idx="6"/>
            <a:endCxn id="29" idx="1"/>
          </p:cNvCxnSpPr>
          <p:nvPr/>
        </p:nvCxnSpPr>
        <p:spPr>
          <a:xfrm>
            <a:off x="3023286" y="1308128"/>
            <a:ext cx="1240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532E48EE-EBE2-4CB1-A2D0-549AC9736577}"/>
              </a:ext>
            </a:extLst>
          </p:cNvPr>
          <p:cNvCxnSpPr>
            <a:cxnSpLocks/>
            <a:stCxn id="29" idx="3"/>
            <a:endCxn id="19" idx="2"/>
          </p:cNvCxnSpPr>
          <p:nvPr/>
        </p:nvCxnSpPr>
        <p:spPr>
          <a:xfrm flipV="1">
            <a:off x="5373959" y="1303054"/>
            <a:ext cx="1418439"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006418A7-1333-4597-A040-A34B6C66D384}"/>
              </a:ext>
            </a:extLst>
          </p:cNvPr>
          <p:cNvCxnSpPr>
            <a:stCxn id="19" idx="6"/>
            <a:endCxn id="20" idx="2"/>
          </p:cNvCxnSpPr>
          <p:nvPr/>
        </p:nvCxnSpPr>
        <p:spPr>
          <a:xfrm>
            <a:off x="712872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AEB75AD9-2D1E-4FCE-84FD-34815A824EE6}"/>
              </a:ext>
            </a:extLst>
          </p:cNvPr>
          <p:cNvCxnSpPr>
            <a:stCxn id="20" idx="6"/>
            <a:endCxn id="21" idx="2"/>
          </p:cNvCxnSpPr>
          <p:nvPr/>
        </p:nvCxnSpPr>
        <p:spPr>
          <a:xfrm flipV="1">
            <a:off x="9241966" y="1303054"/>
            <a:ext cx="1754770"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aborazione alternativa 28">
            <a:extLst>
              <a:ext uri="{FF2B5EF4-FFF2-40B4-BE49-F238E27FC236}">
                <a16:creationId xmlns:a16="http://schemas.microsoft.com/office/drawing/2014/main" id="{39E36919-8BAA-45C5-9B26-09EAE2959E0E}"/>
              </a:ext>
            </a:extLst>
          </p:cNvPr>
          <p:cNvSpPr/>
          <p:nvPr/>
        </p:nvSpPr>
        <p:spPr>
          <a:xfrm>
            <a:off x="4263340" y="1055879"/>
            <a:ext cx="1110619"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METHODS</a:t>
            </a:r>
          </a:p>
        </p:txBody>
      </p:sp>
      <p:sp>
        <p:nvSpPr>
          <p:cNvPr id="30" name="Connettore 29">
            <a:extLst>
              <a:ext uri="{FF2B5EF4-FFF2-40B4-BE49-F238E27FC236}">
                <a16:creationId xmlns:a16="http://schemas.microsoft.com/office/drawing/2014/main" id="{30A156D1-C786-4D7F-A4ED-E4CEC4B77BD7}"/>
              </a:ext>
            </a:extLst>
          </p:cNvPr>
          <p:cNvSpPr/>
          <p:nvPr/>
        </p:nvSpPr>
        <p:spPr>
          <a:xfrm>
            <a:off x="268695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CasellaDiTesto 35">
            <a:extLst>
              <a:ext uri="{FF2B5EF4-FFF2-40B4-BE49-F238E27FC236}">
                <a16:creationId xmlns:a16="http://schemas.microsoft.com/office/drawing/2014/main" id="{6BC7933C-47E3-4C24-A570-FA129CAC621F}"/>
              </a:ext>
            </a:extLst>
          </p:cNvPr>
          <p:cNvSpPr txBox="1"/>
          <p:nvPr/>
        </p:nvSpPr>
        <p:spPr>
          <a:xfrm>
            <a:off x="430112" y="1599900"/>
            <a:ext cx="11331776" cy="461665"/>
          </a:xfrm>
          <a:prstGeom prst="rect">
            <a:avLst/>
          </a:prstGeom>
          <a:noFill/>
        </p:spPr>
        <p:txBody>
          <a:bodyPr wrap="square" rtlCol="0">
            <a:spAutoFit/>
          </a:bodyPr>
          <a:lstStyle/>
          <a:p>
            <a:pPr algn="ctr"/>
            <a:r>
              <a:rPr lang="en-US" sz="2400" dirty="0">
                <a:solidFill>
                  <a:srgbClr val="0070C0"/>
                </a:solidFill>
              </a:rPr>
              <a:t>TEMPORAL MODELING</a:t>
            </a:r>
            <a:endParaRPr lang="en-US" sz="2000" dirty="0"/>
          </a:p>
        </p:txBody>
      </p:sp>
      <p:grpSp>
        <p:nvGrpSpPr>
          <p:cNvPr id="56" name="Gruppo 55">
            <a:extLst>
              <a:ext uri="{FF2B5EF4-FFF2-40B4-BE49-F238E27FC236}">
                <a16:creationId xmlns:a16="http://schemas.microsoft.com/office/drawing/2014/main" id="{B0183A14-51C9-4D5E-A1E6-E373A305BA3F}"/>
              </a:ext>
            </a:extLst>
          </p:cNvPr>
          <p:cNvGrpSpPr/>
          <p:nvPr/>
        </p:nvGrpSpPr>
        <p:grpSpPr>
          <a:xfrm>
            <a:off x="2637094" y="2320855"/>
            <a:ext cx="6493196" cy="706507"/>
            <a:chOff x="1037557" y="3247473"/>
            <a:chExt cx="9959179" cy="1463706"/>
          </a:xfrm>
        </p:grpSpPr>
        <p:grpSp>
          <p:nvGrpSpPr>
            <p:cNvPr id="59" name="Gruppo 58">
              <a:extLst>
                <a:ext uri="{FF2B5EF4-FFF2-40B4-BE49-F238E27FC236}">
                  <a16:creationId xmlns:a16="http://schemas.microsoft.com/office/drawing/2014/main" id="{CD3A928E-6389-46D8-9CDA-D27BA25421A3}"/>
                </a:ext>
              </a:extLst>
            </p:cNvPr>
            <p:cNvGrpSpPr/>
            <p:nvPr/>
          </p:nvGrpSpPr>
          <p:grpSpPr>
            <a:xfrm>
              <a:off x="1037557" y="3247473"/>
              <a:ext cx="2661422" cy="826310"/>
              <a:chOff x="2148184" y="4047845"/>
              <a:chExt cx="2661422" cy="826310"/>
            </a:xfrm>
          </p:grpSpPr>
          <p:pic>
            <p:nvPicPr>
              <p:cNvPr id="74" name="Immagine 73">
                <a:extLst>
                  <a:ext uri="{FF2B5EF4-FFF2-40B4-BE49-F238E27FC236}">
                    <a16:creationId xmlns:a16="http://schemas.microsoft.com/office/drawing/2014/main" id="{6F8C3553-6B97-4DA9-BDF2-4153DD376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8184" y="4061175"/>
                <a:ext cx="812981" cy="812980"/>
              </a:xfrm>
              <a:prstGeom prst="rect">
                <a:avLst/>
              </a:prstGeom>
            </p:spPr>
          </p:pic>
          <p:pic>
            <p:nvPicPr>
              <p:cNvPr id="75" name="Immagine 74">
                <a:extLst>
                  <a:ext uri="{FF2B5EF4-FFF2-40B4-BE49-F238E27FC236}">
                    <a16:creationId xmlns:a16="http://schemas.microsoft.com/office/drawing/2014/main" id="{FEF31282-5CFE-4047-9962-77D02BD151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6049" y="4047845"/>
                <a:ext cx="826311" cy="826310"/>
              </a:xfrm>
              <a:prstGeom prst="rect">
                <a:avLst/>
              </a:prstGeom>
            </p:spPr>
          </p:pic>
          <p:pic>
            <p:nvPicPr>
              <p:cNvPr id="76" name="Immagine 75">
                <a:extLst>
                  <a:ext uri="{FF2B5EF4-FFF2-40B4-BE49-F238E27FC236}">
                    <a16:creationId xmlns:a16="http://schemas.microsoft.com/office/drawing/2014/main" id="{FE63F840-AD9A-4368-A3B7-099386FEA0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94751" y="4047845"/>
                <a:ext cx="814855" cy="814855"/>
              </a:xfrm>
              <a:prstGeom prst="rect">
                <a:avLst/>
              </a:prstGeom>
            </p:spPr>
          </p:pic>
        </p:grpSp>
        <p:sp>
          <p:nvSpPr>
            <p:cNvPr id="60" name="Freccia a destra 59">
              <a:extLst>
                <a:ext uri="{FF2B5EF4-FFF2-40B4-BE49-F238E27FC236}">
                  <a16:creationId xmlns:a16="http://schemas.microsoft.com/office/drawing/2014/main" id="{214154EE-4B41-4D64-8C78-70B059FA2E09}"/>
                </a:ext>
              </a:extLst>
            </p:cNvPr>
            <p:cNvSpPr/>
            <p:nvPr/>
          </p:nvSpPr>
          <p:spPr>
            <a:xfrm>
              <a:off x="4263340" y="3948546"/>
              <a:ext cx="571896"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con angoli arrotondati 60">
              <a:extLst>
                <a:ext uri="{FF2B5EF4-FFF2-40B4-BE49-F238E27FC236}">
                  <a16:creationId xmlns:a16="http://schemas.microsoft.com/office/drawing/2014/main" id="{BEE311E7-96FA-4F03-B98F-29D5E36B9D7D}"/>
                </a:ext>
              </a:extLst>
            </p:cNvPr>
            <p:cNvSpPr/>
            <p:nvPr/>
          </p:nvSpPr>
          <p:spPr>
            <a:xfrm>
              <a:off x="5010456" y="3744942"/>
              <a:ext cx="1206559" cy="58187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t-IT" sz="900" dirty="0"/>
                <a:t>ResNet50</a:t>
              </a:r>
            </a:p>
          </p:txBody>
        </p:sp>
        <p:sp>
          <p:nvSpPr>
            <p:cNvPr id="62" name="Freccia a destra 61">
              <a:extLst>
                <a:ext uri="{FF2B5EF4-FFF2-40B4-BE49-F238E27FC236}">
                  <a16:creationId xmlns:a16="http://schemas.microsoft.com/office/drawing/2014/main" id="{0CE7CA33-A98C-47C8-B329-82FF31BC19A2}"/>
                </a:ext>
              </a:extLst>
            </p:cNvPr>
            <p:cNvSpPr/>
            <p:nvPr/>
          </p:nvSpPr>
          <p:spPr>
            <a:xfrm rot="1928848">
              <a:off x="6394685" y="4170313"/>
              <a:ext cx="571896"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reccia a destra 62">
              <a:extLst>
                <a:ext uri="{FF2B5EF4-FFF2-40B4-BE49-F238E27FC236}">
                  <a16:creationId xmlns:a16="http://schemas.microsoft.com/office/drawing/2014/main" id="{F788186C-5043-4B6A-9E5E-D3FB24B947AB}"/>
                </a:ext>
              </a:extLst>
            </p:cNvPr>
            <p:cNvSpPr/>
            <p:nvPr/>
          </p:nvSpPr>
          <p:spPr>
            <a:xfrm rot="19784286">
              <a:off x="6386401" y="3563911"/>
              <a:ext cx="571896"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con angoli arrotondati 63">
              <a:extLst>
                <a:ext uri="{FF2B5EF4-FFF2-40B4-BE49-F238E27FC236}">
                  <a16:creationId xmlns:a16="http://schemas.microsoft.com/office/drawing/2014/main" id="{20F6FB80-99DF-4DC7-A0D0-11F9F72E063A}"/>
                </a:ext>
              </a:extLst>
            </p:cNvPr>
            <p:cNvSpPr/>
            <p:nvPr/>
          </p:nvSpPr>
          <p:spPr>
            <a:xfrm>
              <a:off x="7062622" y="4129300"/>
              <a:ext cx="1206559" cy="58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900" dirty="0" err="1"/>
                <a:t>Temporal</a:t>
              </a:r>
              <a:r>
                <a:rPr lang="it-IT" sz="900" dirty="0"/>
                <a:t> </a:t>
              </a:r>
              <a:r>
                <a:rPr lang="it-IT" sz="900" dirty="0" err="1"/>
                <a:t>Attention</a:t>
              </a:r>
              <a:endParaRPr lang="it-IT" sz="900" dirty="0"/>
            </a:p>
          </p:txBody>
        </p:sp>
        <p:sp>
          <p:nvSpPr>
            <p:cNvPr id="65" name="Rettangolo con angoli arrotondati 64">
              <a:extLst>
                <a:ext uri="{FF2B5EF4-FFF2-40B4-BE49-F238E27FC236}">
                  <a16:creationId xmlns:a16="http://schemas.microsoft.com/office/drawing/2014/main" id="{66D30B5E-B6C7-442A-AE04-4EE69D0C2DB5}"/>
                </a:ext>
              </a:extLst>
            </p:cNvPr>
            <p:cNvSpPr/>
            <p:nvPr/>
          </p:nvSpPr>
          <p:spPr>
            <a:xfrm>
              <a:off x="7062623" y="3247473"/>
              <a:ext cx="1206559" cy="58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900" dirty="0" err="1"/>
                <a:t>Temporal</a:t>
              </a:r>
              <a:r>
                <a:rPr lang="it-IT" sz="900" dirty="0"/>
                <a:t> Pooling</a:t>
              </a:r>
            </a:p>
          </p:txBody>
        </p:sp>
        <p:sp>
          <p:nvSpPr>
            <p:cNvPr id="66" name="Freccia a destra 65">
              <a:extLst>
                <a:ext uri="{FF2B5EF4-FFF2-40B4-BE49-F238E27FC236}">
                  <a16:creationId xmlns:a16="http://schemas.microsoft.com/office/drawing/2014/main" id="{1E8443E2-F0AB-4300-AC68-DD10E89C1D41}"/>
                </a:ext>
              </a:extLst>
            </p:cNvPr>
            <p:cNvSpPr/>
            <p:nvPr/>
          </p:nvSpPr>
          <p:spPr>
            <a:xfrm rot="1928848">
              <a:off x="8456379" y="3514959"/>
              <a:ext cx="571896"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Freccia a destra 66">
              <a:extLst>
                <a:ext uri="{FF2B5EF4-FFF2-40B4-BE49-F238E27FC236}">
                  <a16:creationId xmlns:a16="http://schemas.microsoft.com/office/drawing/2014/main" id="{9919E21E-8A37-4536-99A3-E2FD4BCFC08F}"/>
                </a:ext>
              </a:extLst>
            </p:cNvPr>
            <p:cNvSpPr/>
            <p:nvPr/>
          </p:nvSpPr>
          <p:spPr>
            <a:xfrm rot="19784286">
              <a:off x="8491033" y="4174421"/>
              <a:ext cx="571896"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con angoli arrotondati 67">
              <a:extLst>
                <a:ext uri="{FF2B5EF4-FFF2-40B4-BE49-F238E27FC236}">
                  <a16:creationId xmlns:a16="http://schemas.microsoft.com/office/drawing/2014/main" id="{C95A773F-FFF8-48FD-9232-7EF053EE356C}"/>
                </a:ext>
              </a:extLst>
            </p:cNvPr>
            <p:cNvSpPr/>
            <p:nvPr/>
          </p:nvSpPr>
          <p:spPr>
            <a:xfrm>
              <a:off x="9115265" y="3733021"/>
              <a:ext cx="1881471" cy="58187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900" dirty="0" err="1"/>
                <a:t>Triplet</a:t>
              </a:r>
              <a:r>
                <a:rPr lang="it-IT" sz="900" dirty="0"/>
                <a:t> </a:t>
              </a:r>
              <a:r>
                <a:rPr lang="it-IT" sz="900" dirty="0" err="1"/>
                <a:t>Loss</a:t>
              </a:r>
              <a:r>
                <a:rPr lang="it-IT" sz="900" dirty="0"/>
                <a:t> + </a:t>
              </a:r>
              <a:r>
                <a:rPr lang="it-IT" sz="900" dirty="0" err="1"/>
                <a:t>SoftMax</a:t>
              </a:r>
              <a:endParaRPr lang="it-IT" sz="900" dirty="0"/>
            </a:p>
          </p:txBody>
        </p:sp>
      </p:grpSp>
      <p:sp>
        <p:nvSpPr>
          <p:cNvPr id="2" name="Parentesi graffa aperta 1">
            <a:extLst>
              <a:ext uri="{FF2B5EF4-FFF2-40B4-BE49-F238E27FC236}">
                <a16:creationId xmlns:a16="http://schemas.microsoft.com/office/drawing/2014/main" id="{9C0E3F97-0CED-4086-82DF-3E74811FCDF1}"/>
              </a:ext>
            </a:extLst>
          </p:cNvPr>
          <p:cNvSpPr/>
          <p:nvPr/>
        </p:nvSpPr>
        <p:spPr>
          <a:xfrm rot="5400000">
            <a:off x="5904575" y="-924491"/>
            <a:ext cx="593462" cy="8786167"/>
          </a:xfrm>
          <a:prstGeom prst="leftBrace">
            <a:avLst>
              <a:gd name="adj1" fmla="val 8333"/>
              <a:gd name="adj2" fmla="val 41327"/>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 name="Rettangolo con angoli arrotondati 2">
            <a:extLst>
              <a:ext uri="{FF2B5EF4-FFF2-40B4-BE49-F238E27FC236}">
                <a16:creationId xmlns:a16="http://schemas.microsoft.com/office/drawing/2014/main" id="{4D1275F4-C378-4D48-850E-AF31A7238F1A}"/>
              </a:ext>
            </a:extLst>
          </p:cNvPr>
          <p:cNvSpPr/>
          <p:nvPr/>
        </p:nvSpPr>
        <p:spPr>
          <a:xfrm>
            <a:off x="6488892" y="2241676"/>
            <a:ext cx="933009" cy="890362"/>
          </a:xfrm>
          <a:prstGeom prst="roundRect">
            <a:avLst/>
          </a:prstGeom>
          <a:noFill/>
          <a:ln>
            <a:solidFill>
              <a:schemeClr val="tx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a:extLst>
              <a:ext uri="{FF2B5EF4-FFF2-40B4-BE49-F238E27FC236}">
                <a16:creationId xmlns:a16="http://schemas.microsoft.com/office/drawing/2014/main" id="{930485C6-FA90-4BB2-AB0B-BE29808EB00F}"/>
              </a:ext>
            </a:extLst>
          </p:cNvPr>
          <p:cNvSpPr/>
          <p:nvPr/>
        </p:nvSpPr>
        <p:spPr>
          <a:xfrm>
            <a:off x="2320568" y="3843648"/>
            <a:ext cx="7980605" cy="2185214"/>
          </a:xfrm>
          <a:prstGeom prst="rect">
            <a:avLst/>
          </a:prstGeom>
        </p:spPr>
        <p:txBody>
          <a:bodyPr wrap="square">
            <a:spAutoFit/>
          </a:bodyPr>
          <a:lstStyle/>
          <a:p>
            <a:r>
              <a:rPr lang="en-US" dirty="0"/>
              <a:t>Two  different  temporal  modeling  methods  have  been tested:</a:t>
            </a:r>
          </a:p>
          <a:p>
            <a:pPr marL="342900" indent="-342900">
              <a:buFont typeface="Arial" panose="020B0604020202020204" pitchFamily="34" charset="0"/>
              <a:buChar char="•"/>
            </a:pPr>
            <a:r>
              <a:rPr lang="en-US" b="1" dirty="0"/>
              <a:t>Temporal Pooling </a:t>
            </a:r>
          </a:p>
          <a:p>
            <a:pPr lvl="1">
              <a:spcAft>
                <a:spcPts val="1200"/>
              </a:spcAft>
            </a:pPr>
            <a:r>
              <a:rPr lang="en-US" dirty="0"/>
              <a:t>Average pooling of N frames;</a:t>
            </a:r>
          </a:p>
          <a:p>
            <a:pPr marL="342900" indent="-342900">
              <a:buFont typeface="Arial" panose="020B0604020202020204" pitchFamily="34" charset="0"/>
              <a:buChar char="•"/>
            </a:pPr>
            <a:r>
              <a:rPr lang="en-US" b="1" dirty="0"/>
              <a:t>Temporal Attention</a:t>
            </a:r>
          </a:p>
          <a:p>
            <a:pPr lvl="1"/>
            <a:r>
              <a:rPr lang="en-US" dirty="0"/>
              <a:t>we compute temporal attention scores from for every frame, by using a temporal generation network formed by a spatial and a temporal convolutional layer; then we finally apply an attention weighted average.</a:t>
            </a:r>
          </a:p>
        </p:txBody>
      </p:sp>
    </p:spTree>
    <p:extLst>
      <p:ext uri="{BB962C8B-B14F-4D97-AF65-F5344CB8AC3E}">
        <p14:creationId xmlns:p14="http://schemas.microsoft.com/office/powerpoint/2010/main" val="2515125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ttore 1 8">
            <a:extLst>
              <a:ext uri="{FF2B5EF4-FFF2-40B4-BE49-F238E27FC236}">
                <a16:creationId xmlns:a16="http://schemas.microsoft.com/office/drawing/2014/main" id="{614B3911-0AE1-034D-B0BB-256658251D41}"/>
              </a:ext>
            </a:extLst>
          </p:cNvPr>
          <p:cNvCxnSpPr>
            <a:cxnSpLocks/>
          </p:cNvCxnSpPr>
          <p:nvPr/>
        </p:nvCxnSpPr>
        <p:spPr>
          <a:xfrm flipH="1">
            <a:off x="0" y="6530051"/>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4" name="CasellaDiTesto 13">
            <a:extLst>
              <a:ext uri="{FF2B5EF4-FFF2-40B4-BE49-F238E27FC236}">
                <a16:creationId xmlns:a16="http://schemas.microsoft.com/office/drawing/2014/main" id="{D77C691A-303E-7646-9640-A03381F2C10B}"/>
              </a:ext>
            </a:extLst>
          </p:cNvPr>
          <p:cNvSpPr txBox="1"/>
          <p:nvPr/>
        </p:nvSpPr>
        <p:spPr>
          <a:xfrm>
            <a:off x="10553281" y="6518768"/>
            <a:ext cx="1727495" cy="338554"/>
          </a:xfrm>
          <a:prstGeom prst="rect">
            <a:avLst/>
          </a:prstGeom>
          <a:noFill/>
        </p:spPr>
        <p:txBody>
          <a:bodyPr wrap="square" rtlCol="0">
            <a:spAutoFit/>
          </a:bodyPr>
          <a:lstStyle/>
          <a:p>
            <a:r>
              <a:rPr lang="it-IT" sz="1600" dirty="0"/>
              <a:t>27/09/2019</a:t>
            </a:r>
          </a:p>
        </p:txBody>
      </p:sp>
      <p:sp>
        <p:nvSpPr>
          <p:cNvPr id="8" name="CasellaDiTesto 7">
            <a:extLst>
              <a:ext uri="{FF2B5EF4-FFF2-40B4-BE49-F238E27FC236}">
                <a16:creationId xmlns:a16="http://schemas.microsoft.com/office/drawing/2014/main" id="{2F7B5CEE-BE5D-423E-9BBC-1AC084CDAB63}"/>
              </a:ext>
            </a:extLst>
          </p:cNvPr>
          <p:cNvSpPr txBox="1"/>
          <p:nvPr/>
        </p:nvSpPr>
        <p:spPr>
          <a:xfrm>
            <a:off x="275208" y="6542165"/>
            <a:ext cx="2952901" cy="338554"/>
          </a:xfrm>
          <a:prstGeom prst="rect">
            <a:avLst/>
          </a:prstGeom>
          <a:noFill/>
        </p:spPr>
        <p:txBody>
          <a:bodyPr wrap="square" rtlCol="0">
            <a:spAutoFit/>
          </a:bodyPr>
          <a:lstStyle/>
          <a:p>
            <a:r>
              <a:rPr lang="it-IT" sz="1600" dirty="0"/>
              <a:t>Sara Abbonizio, Davide Manzoni</a:t>
            </a:r>
          </a:p>
        </p:txBody>
      </p:sp>
      <p:pic>
        <p:nvPicPr>
          <p:cNvPr id="16" name="Picture 2" descr="logo Univpm">
            <a:extLst>
              <a:ext uri="{FF2B5EF4-FFF2-40B4-BE49-F238E27FC236}">
                <a16:creationId xmlns:a16="http://schemas.microsoft.com/office/drawing/2014/main" id="{B4A37DD4-B104-4182-A615-3EC705399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986" y="24554"/>
            <a:ext cx="2474719" cy="977197"/>
          </a:xfrm>
          <a:prstGeom prst="rect">
            <a:avLst/>
          </a:prstGeom>
          <a:noFill/>
          <a:extLst>
            <a:ext uri="{909E8E84-426E-40DD-AFC4-6F175D3DCCD1}">
              <a14:hiddenFill xmlns:a14="http://schemas.microsoft.com/office/drawing/2010/main">
                <a:solidFill>
                  <a:srgbClr val="FFFFFF"/>
                </a:solidFill>
              </a14:hiddenFill>
            </a:ext>
          </a:extLst>
        </p:spPr>
      </p:pic>
      <p:sp>
        <p:nvSpPr>
          <p:cNvPr id="18" name="Connettore 17">
            <a:extLst>
              <a:ext uri="{FF2B5EF4-FFF2-40B4-BE49-F238E27FC236}">
                <a16:creationId xmlns:a16="http://schemas.microsoft.com/office/drawing/2014/main" id="{78ED2E0F-9791-4A49-963D-31F9F544B18E}"/>
              </a:ext>
            </a:extLst>
          </p:cNvPr>
          <p:cNvSpPr/>
          <p:nvPr/>
        </p:nvSpPr>
        <p:spPr>
          <a:xfrm>
            <a:off x="57371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onnettore 18">
            <a:extLst>
              <a:ext uri="{FF2B5EF4-FFF2-40B4-BE49-F238E27FC236}">
                <a16:creationId xmlns:a16="http://schemas.microsoft.com/office/drawing/2014/main" id="{F97E27D7-72D0-4AC4-BF27-20199990EC67}"/>
              </a:ext>
            </a:extLst>
          </p:cNvPr>
          <p:cNvSpPr/>
          <p:nvPr/>
        </p:nvSpPr>
        <p:spPr>
          <a:xfrm>
            <a:off x="6792398"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EFE27DB7-372B-4C07-AF10-9D489ACB7798}"/>
              </a:ext>
            </a:extLst>
          </p:cNvPr>
          <p:cNvSpPr/>
          <p:nvPr/>
        </p:nvSpPr>
        <p:spPr>
          <a:xfrm>
            <a:off x="890563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onnettore 20">
            <a:extLst>
              <a:ext uri="{FF2B5EF4-FFF2-40B4-BE49-F238E27FC236}">
                <a16:creationId xmlns:a16="http://schemas.microsoft.com/office/drawing/2014/main" id="{61EDB2F5-7F93-458F-AA19-D7D1DF550FAD}"/>
              </a:ext>
            </a:extLst>
          </p:cNvPr>
          <p:cNvSpPr/>
          <p:nvPr/>
        </p:nvSpPr>
        <p:spPr>
          <a:xfrm>
            <a:off x="10996736" y="1136309"/>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a:extLst>
              <a:ext uri="{FF2B5EF4-FFF2-40B4-BE49-F238E27FC236}">
                <a16:creationId xmlns:a16="http://schemas.microsoft.com/office/drawing/2014/main" id="{056FB960-DAC3-47E7-B7F6-5E8CCA10FF02}"/>
              </a:ext>
            </a:extLst>
          </p:cNvPr>
          <p:cNvCxnSpPr>
            <a:cxnSpLocks/>
            <a:stCxn id="18" idx="6"/>
            <a:endCxn id="30" idx="2"/>
          </p:cNvCxnSpPr>
          <p:nvPr/>
        </p:nvCxnSpPr>
        <p:spPr>
          <a:xfrm>
            <a:off x="91004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DCF2FCF9-96C0-4156-8EE4-B7F5A533BE2C}"/>
              </a:ext>
            </a:extLst>
          </p:cNvPr>
          <p:cNvCxnSpPr>
            <a:cxnSpLocks/>
            <a:stCxn id="30" idx="6"/>
            <a:endCxn id="29" idx="1"/>
          </p:cNvCxnSpPr>
          <p:nvPr/>
        </p:nvCxnSpPr>
        <p:spPr>
          <a:xfrm>
            <a:off x="3023286" y="1308128"/>
            <a:ext cx="1240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532E48EE-EBE2-4CB1-A2D0-549AC9736577}"/>
              </a:ext>
            </a:extLst>
          </p:cNvPr>
          <p:cNvCxnSpPr>
            <a:cxnSpLocks/>
            <a:stCxn id="29" idx="3"/>
            <a:endCxn id="19" idx="2"/>
          </p:cNvCxnSpPr>
          <p:nvPr/>
        </p:nvCxnSpPr>
        <p:spPr>
          <a:xfrm flipV="1">
            <a:off x="5373959" y="1303054"/>
            <a:ext cx="1418439"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006418A7-1333-4597-A040-A34B6C66D384}"/>
              </a:ext>
            </a:extLst>
          </p:cNvPr>
          <p:cNvCxnSpPr>
            <a:stCxn id="19" idx="6"/>
            <a:endCxn id="20" idx="2"/>
          </p:cNvCxnSpPr>
          <p:nvPr/>
        </p:nvCxnSpPr>
        <p:spPr>
          <a:xfrm>
            <a:off x="7128729" y="1303054"/>
            <a:ext cx="1776906"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AEB75AD9-2D1E-4FCE-84FD-34815A824EE6}"/>
              </a:ext>
            </a:extLst>
          </p:cNvPr>
          <p:cNvCxnSpPr>
            <a:stCxn id="20" idx="6"/>
            <a:endCxn id="21" idx="2"/>
          </p:cNvCxnSpPr>
          <p:nvPr/>
        </p:nvCxnSpPr>
        <p:spPr>
          <a:xfrm flipV="1">
            <a:off x="9241966" y="1303054"/>
            <a:ext cx="1754770"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aborazione alternativa 28">
            <a:extLst>
              <a:ext uri="{FF2B5EF4-FFF2-40B4-BE49-F238E27FC236}">
                <a16:creationId xmlns:a16="http://schemas.microsoft.com/office/drawing/2014/main" id="{39E36919-8BAA-45C5-9B26-09EAE2959E0E}"/>
              </a:ext>
            </a:extLst>
          </p:cNvPr>
          <p:cNvSpPr/>
          <p:nvPr/>
        </p:nvSpPr>
        <p:spPr>
          <a:xfrm>
            <a:off x="4263340" y="1055879"/>
            <a:ext cx="1110619" cy="5044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METHODS</a:t>
            </a:r>
          </a:p>
        </p:txBody>
      </p:sp>
      <p:sp>
        <p:nvSpPr>
          <p:cNvPr id="30" name="Connettore 29">
            <a:extLst>
              <a:ext uri="{FF2B5EF4-FFF2-40B4-BE49-F238E27FC236}">
                <a16:creationId xmlns:a16="http://schemas.microsoft.com/office/drawing/2014/main" id="{30A156D1-C786-4D7F-A4ED-E4CEC4B77BD7}"/>
              </a:ext>
            </a:extLst>
          </p:cNvPr>
          <p:cNvSpPr/>
          <p:nvPr/>
        </p:nvSpPr>
        <p:spPr>
          <a:xfrm>
            <a:off x="2686955" y="1141383"/>
            <a:ext cx="336331" cy="3334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CasellaDiTesto 35">
            <a:extLst>
              <a:ext uri="{FF2B5EF4-FFF2-40B4-BE49-F238E27FC236}">
                <a16:creationId xmlns:a16="http://schemas.microsoft.com/office/drawing/2014/main" id="{6BC7933C-47E3-4C24-A570-FA129CAC621F}"/>
              </a:ext>
            </a:extLst>
          </p:cNvPr>
          <p:cNvSpPr txBox="1"/>
          <p:nvPr/>
        </p:nvSpPr>
        <p:spPr>
          <a:xfrm>
            <a:off x="430112" y="1599900"/>
            <a:ext cx="11331776" cy="461665"/>
          </a:xfrm>
          <a:prstGeom prst="rect">
            <a:avLst/>
          </a:prstGeom>
          <a:noFill/>
        </p:spPr>
        <p:txBody>
          <a:bodyPr wrap="square" rtlCol="0">
            <a:spAutoFit/>
          </a:bodyPr>
          <a:lstStyle/>
          <a:p>
            <a:pPr algn="ctr"/>
            <a:r>
              <a:rPr lang="en-US" sz="2400" dirty="0">
                <a:solidFill>
                  <a:srgbClr val="0070C0"/>
                </a:solidFill>
              </a:rPr>
              <a:t>LOSS FUNCTION</a:t>
            </a:r>
            <a:endParaRPr lang="en-US" sz="2000" dirty="0"/>
          </a:p>
        </p:txBody>
      </p:sp>
      <p:grpSp>
        <p:nvGrpSpPr>
          <p:cNvPr id="56" name="Gruppo 55">
            <a:extLst>
              <a:ext uri="{FF2B5EF4-FFF2-40B4-BE49-F238E27FC236}">
                <a16:creationId xmlns:a16="http://schemas.microsoft.com/office/drawing/2014/main" id="{B0183A14-51C9-4D5E-A1E6-E373A305BA3F}"/>
              </a:ext>
            </a:extLst>
          </p:cNvPr>
          <p:cNvGrpSpPr/>
          <p:nvPr/>
        </p:nvGrpSpPr>
        <p:grpSpPr>
          <a:xfrm>
            <a:off x="2637094" y="2293144"/>
            <a:ext cx="6520906" cy="706507"/>
            <a:chOff x="1037557" y="3247473"/>
            <a:chExt cx="10001679" cy="1463706"/>
          </a:xfrm>
        </p:grpSpPr>
        <p:grpSp>
          <p:nvGrpSpPr>
            <p:cNvPr id="59" name="Gruppo 58">
              <a:extLst>
                <a:ext uri="{FF2B5EF4-FFF2-40B4-BE49-F238E27FC236}">
                  <a16:creationId xmlns:a16="http://schemas.microsoft.com/office/drawing/2014/main" id="{CD3A928E-6389-46D8-9CDA-D27BA25421A3}"/>
                </a:ext>
              </a:extLst>
            </p:cNvPr>
            <p:cNvGrpSpPr/>
            <p:nvPr/>
          </p:nvGrpSpPr>
          <p:grpSpPr>
            <a:xfrm>
              <a:off x="1037557" y="3247473"/>
              <a:ext cx="2661422" cy="826310"/>
              <a:chOff x="2148184" y="4047845"/>
              <a:chExt cx="2661422" cy="826310"/>
            </a:xfrm>
          </p:grpSpPr>
          <p:pic>
            <p:nvPicPr>
              <p:cNvPr id="74" name="Immagine 73">
                <a:extLst>
                  <a:ext uri="{FF2B5EF4-FFF2-40B4-BE49-F238E27FC236}">
                    <a16:creationId xmlns:a16="http://schemas.microsoft.com/office/drawing/2014/main" id="{6F8C3553-6B97-4DA9-BDF2-4153DD376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8184" y="4061175"/>
                <a:ext cx="812981" cy="812980"/>
              </a:xfrm>
              <a:prstGeom prst="rect">
                <a:avLst/>
              </a:prstGeom>
            </p:spPr>
          </p:pic>
          <p:pic>
            <p:nvPicPr>
              <p:cNvPr id="75" name="Immagine 74">
                <a:extLst>
                  <a:ext uri="{FF2B5EF4-FFF2-40B4-BE49-F238E27FC236}">
                    <a16:creationId xmlns:a16="http://schemas.microsoft.com/office/drawing/2014/main" id="{FEF31282-5CFE-4047-9962-77D02BD151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6049" y="4047845"/>
                <a:ext cx="826311" cy="826310"/>
              </a:xfrm>
              <a:prstGeom prst="rect">
                <a:avLst/>
              </a:prstGeom>
            </p:spPr>
          </p:pic>
          <p:pic>
            <p:nvPicPr>
              <p:cNvPr id="76" name="Immagine 75">
                <a:extLst>
                  <a:ext uri="{FF2B5EF4-FFF2-40B4-BE49-F238E27FC236}">
                    <a16:creationId xmlns:a16="http://schemas.microsoft.com/office/drawing/2014/main" id="{FE63F840-AD9A-4368-A3B7-099386FEA0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94751" y="4047845"/>
                <a:ext cx="814855" cy="814855"/>
              </a:xfrm>
              <a:prstGeom prst="rect">
                <a:avLst/>
              </a:prstGeom>
            </p:spPr>
          </p:pic>
        </p:grpSp>
        <p:sp>
          <p:nvSpPr>
            <p:cNvPr id="60" name="Freccia a destra 59">
              <a:extLst>
                <a:ext uri="{FF2B5EF4-FFF2-40B4-BE49-F238E27FC236}">
                  <a16:creationId xmlns:a16="http://schemas.microsoft.com/office/drawing/2014/main" id="{214154EE-4B41-4D64-8C78-70B059FA2E09}"/>
                </a:ext>
              </a:extLst>
            </p:cNvPr>
            <p:cNvSpPr/>
            <p:nvPr/>
          </p:nvSpPr>
          <p:spPr>
            <a:xfrm>
              <a:off x="4263340" y="3948546"/>
              <a:ext cx="571896"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con angoli arrotondati 60">
              <a:extLst>
                <a:ext uri="{FF2B5EF4-FFF2-40B4-BE49-F238E27FC236}">
                  <a16:creationId xmlns:a16="http://schemas.microsoft.com/office/drawing/2014/main" id="{BEE311E7-96FA-4F03-B98F-29D5E36B9D7D}"/>
                </a:ext>
              </a:extLst>
            </p:cNvPr>
            <p:cNvSpPr/>
            <p:nvPr/>
          </p:nvSpPr>
          <p:spPr>
            <a:xfrm>
              <a:off x="5010456" y="3744942"/>
              <a:ext cx="1206559" cy="58187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t-IT" sz="900" dirty="0"/>
                <a:t>ResNet50</a:t>
              </a:r>
            </a:p>
          </p:txBody>
        </p:sp>
        <p:sp>
          <p:nvSpPr>
            <p:cNvPr id="62" name="Freccia a destra 61">
              <a:extLst>
                <a:ext uri="{FF2B5EF4-FFF2-40B4-BE49-F238E27FC236}">
                  <a16:creationId xmlns:a16="http://schemas.microsoft.com/office/drawing/2014/main" id="{0CE7CA33-A98C-47C8-B329-82FF31BC19A2}"/>
                </a:ext>
              </a:extLst>
            </p:cNvPr>
            <p:cNvSpPr/>
            <p:nvPr/>
          </p:nvSpPr>
          <p:spPr>
            <a:xfrm rot="1928848">
              <a:off x="6394685" y="4170313"/>
              <a:ext cx="571896"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reccia a destra 62">
              <a:extLst>
                <a:ext uri="{FF2B5EF4-FFF2-40B4-BE49-F238E27FC236}">
                  <a16:creationId xmlns:a16="http://schemas.microsoft.com/office/drawing/2014/main" id="{F788186C-5043-4B6A-9E5E-D3FB24B947AB}"/>
                </a:ext>
              </a:extLst>
            </p:cNvPr>
            <p:cNvSpPr/>
            <p:nvPr/>
          </p:nvSpPr>
          <p:spPr>
            <a:xfrm rot="19784286">
              <a:off x="6386401" y="3563911"/>
              <a:ext cx="571896"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con angoli arrotondati 63">
              <a:extLst>
                <a:ext uri="{FF2B5EF4-FFF2-40B4-BE49-F238E27FC236}">
                  <a16:creationId xmlns:a16="http://schemas.microsoft.com/office/drawing/2014/main" id="{20F6FB80-99DF-4DC7-A0D0-11F9F72E063A}"/>
                </a:ext>
              </a:extLst>
            </p:cNvPr>
            <p:cNvSpPr/>
            <p:nvPr/>
          </p:nvSpPr>
          <p:spPr>
            <a:xfrm>
              <a:off x="7062622" y="4129300"/>
              <a:ext cx="1206559" cy="58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900" dirty="0" err="1"/>
                <a:t>Temporal</a:t>
              </a:r>
              <a:r>
                <a:rPr lang="it-IT" sz="900" dirty="0"/>
                <a:t> </a:t>
              </a:r>
              <a:r>
                <a:rPr lang="it-IT" sz="900" dirty="0" err="1"/>
                <a:t>Attention</a:t>
              </a:r>
              <a:endParaRPr lang="it-IT" sz="900" dirty="0"/>
            </a:p>
          </p:txBody>
        </p:sp>
        <p:sp>
          <p:nvSpPr>
            <p:cNvPr id="65" name="Rettangolo con angoli arrotondati 64">
              <a:extLst>
                <a:ext uri="{FF2B5EF4-FFF2-40B4-BE49-F238E27FC236}">
                  <a16:creationId xmlns:a16="http://schemas.microsoft.com/office/drawing/2014/main" id="{66D30B5E-B6C7-442A-AE04-4EE69D0C2DB5}"/>
                </a:ext>
              </a:extLst>
            </p:cNvPr>
            <p:cNvSpPr/>
            <p:nvPr/>
          </p:nvSpPr>
          <p:spPr>
            <a:xfrm>
              <a:off x="7062623" y="3247473"/>
              <a:ext cx="1206559" cy="58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900" dirty="0" err="1"/>
                <a:t>Temporal</a:t>
              </a:r>
              <a:r>
                <a:rPr lang="it-IT" sz="900" dirty="0"/>
                <a:t> Pooling</a:t>
              </a:r>
            </a:p>
          </p:txBody>
        </p:sp>
        <p:sp>
          <p:nvSpPr>
            <p:cNvPr id="66" name="Freccia a destra 65">
              <a:extLst>
                <a:ext uri="{FF2B5EF4-FFF2-40B4-BE49-F238E27FC236}">
                  <a16:creationId xmlns:a16="http://schemas.microsoft.com/office/drawing/2014/main" id="{1E8443E2-F0AB-4300-AC68-DD10E89C1D41}"/>
                </a:ext>
              </a:extLst>
            </p:cNvPr>
            <p:cNvSpPr/>
            <p:nvPr/>
          </p:nvSpPr>
          <p:spPr>
            <a:xfrm rot="1928848">
              <a:off x="8456379" y="3514959"/>
              <a:ext cx="571896"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Freccia a destra 66">
              <a:extLst>
                <a:ext uri="{FF2B5EF4-FFF2-40B4-BE49-F238E27FC236}">
                  <a16:creationId xmlns:a16="http://schemas.microsoft.com/office/drawing/2014/main" id="{9919E21E-8A37-4536-99A3-E2FD4BCFC08F}"/>
                </a:ext>
              </a:extLst>
            </p:cNvPr>
            <p:cNvSpPr/>
            <p:nvPr/>
          </p:nvSpPr>
          <p:spPr>
            <a:xfrm rot="19784286">
              <a:off x="8491033" y="4174421"/>
              <a:ext cx="571896" cy="3048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con angoli arrotondati 67">
              <a:extLst>
                <a:ext uri="{FF2B5EF4-FFF2-40B4-BE49-F238E27FC236}">
                  <a16:creationId xmlns:a16="http://schemas.microsoft.com/office/drawing/2014/main" id="{C95A773F-FFF8-48FD-9232-7EF053EE356C}"/>
                </a:ext>
              </a:extLst>
            </p:cNvPr>
            <p:cNvSpPr/>
            <p:nvPr/>
          </p:nvSpPr>
          <p:spPr>
            <a:xfrm>
              <a:off x="9157766" y="3733021"/>
              <a:ext cx="1881470" cy="58187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900" dirty="0" err="1"/>
                <a:t>Triplet</a:t>
              </a:r>
              <a:r>
                <a:rPr lang="it-IT" sz="900" dirty="0"/>
                <a:t> </a:t>
              </a:r>
              <a:r>
                <a:rPr lang="it-IT" sz="900" dirty="0" err="1"/>
                <a:t>Loss</a:t>
              </a:r>
              <a:r>
                <a:rPr lang="it-IT" sz="900" dirty="0"/>
                <a:t> + </a:t>
              </a:r>
              <a:r>
                <a:rPr lang="it-IT" sz="900" dirty="0" err="1"/>
                <a:t>SoftMax</a:t>
              </a:r>
              <a:endParaRPr lang="it-IT" sz="900" dirty="0"/>
            </a:p>
          </p:txBody>
        </p:sp>
      </p:grpSp>
      <p:sp>
        <p:nvSpPr>
          <p:cNvPr id="2" name="Parentesi graffa aperta 1">
            <a:extLst>
              <a:ext uri="{FF2B5EF4-FFF2-40B4-BE49-F238E27FC236}">
                <a16:creationId xmlns:a16="http://schemas.microsoft.com/office/drawing/2014/main" id="{9C0E3F97-0CED-4086-82DF-3E74811FCDF1}"/>
              </a:ext>
            </a:extLst>
          </p:cNvPr>
          <p:cNvSpPr/>
          <p:nvPr/>
        </p:nvSpPr>
        <p:spPr>
          <a:xfrm rot="5400000">
            <a:off x="5904574" y="-979912"/>
            <a:ext cx="593462" cy="8786167"/>
          </a:xfrm>
          <a:prstGeom prst="leftBrace">
            <a:avLst>
              <a:gd name="adj1" fmla="val 8333"/>
              <a:gd name="adj2" fmla="val 24139"/>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 name="Rettangolo con angoli arrotondati 2">
            <a:extLst>
              <a:ext uri="{FF2B5EF4-FFF2-40B4-BE49-F238E27FC236}">
                <a16:creationId xmlns:a16="http://schemas.microsoft.com/office/drawing/2014/main" id="{4D1275F4-C378-4D48-850E-AF31A7238F1A}"/>
              </a:ext>
            </a:extLst>
          </p:cNvPr>
          <p:cNvSpPr/>
          <p:nvPr/>
        </p:nvSpPr>
        <p:spPr>
          <a:xfrm>
            <a:off x="7857449" y="2256570"/>
            <a:ext cx="1384517" cy="834249"/>
          </a:xfrm>
          <a:prstGeom prst="roundRect">
            <a:avLst/>
          </a:prstGeom>
          <a:noFill/>
          <a:ln>
            <a:solidFill>
              <a:schemeClr val="tx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a:extLst>
              <a:ext uri="{FF2B5EF4-FFF2-40B4-BE49-F238E27FC236}">
                <a16:creationId xmlns:a16="http://schemas.microsoft.com/office/drawing/2014/main" id="{930485C6-FA90-4BB2-AB0B-BE29808EB00F}"/>
              </a:ext>
            </a:extLst>
          </p:cNvPr>
          <p:cNvSpPr/>
          <p:nvPr/>
        </p:nvSpPr>
        <p:spPr>
          <a:xfrm>
            <a:off x="2023700" y="3762191"/>
            <a:ext cx="7980605" cy="1938992"/>
          </a:xfrm>
          <a:prstGeom prst="rect">
            <a:avLst/>
          </a:prstGeom>
        </p:spPr>
        <p:txBody>
          <a:bodyPr wrap="square">
            <a:spAutoFit/>
          </a:bodyPr>
          <a:lstStyle/>
          <a:p>
            <a:pPr marL="342900" indent="-342900">
              <a:spcAft>
                <a:spcPts val="1200"/>
              </a:spcAft>
              <a:buFont typeface="Arial" panose="020B0604020202020204" pitchFamily="34" charset="0"/>
              <a:buChar char="•"/>
            </a:pPr>
            <a:r>
              <a:rPr lang="en-US" dirty="0"/>
              <a:t>We train our networks using a combination of a 2 type of loss function:</a:t>
            </a:r>
          </a:p>
          <a:p>
            <a:pPr marL="800100" lvl="1" indent="-342900" algn="just">
              <a:buFont typeface="Arial" panose="020B0604020202020204" pitchFamily="34" charset="0"/>
              <a:buChar char="•"/>
            </a:pPr>
            <a:r>
              <a:rPr lang="en-US" b="1" dirty="0"/>
              <a:t>Triplet loss function </a:t>
            </a:r>
          </a:p>
          <a:p>
            <a:pPr marL="800100" lvl="1" indent="-342900" algn="just">
              <a:buFont typeface="Arial" panose="020B0604020202020204" pitchFamily="34" charset="0"/>
              <a:buChar char="•"/>
            </a:pPr>
            <a:r>
              <a:rPr lang="en-US" b="1" dirty="0" err="1"/>
              <a:t>Softmax</a:t>
            </a:r>
            <a:r>
              <a:rPr lang="en-US" b="1" dirty="0"/>
              <a:t> cross-entropy function</a:t>
            </a:r>
          </a:p>
          <a:p>
            <a:pPr lvl="1" algn="just"/>
            <a:endParaRPr lang="en-US" b="1" dirty="0"/>
          </a:p>
          <a:p>
            <a:pPr marL="342900" indent="-342900">
              <a:buFont typeface="Arial" panose="020B0604020202020204" pitchFamily="34" charset="0"/>
              <a:buChar char="•"/>
            </a:pPr>
            <a:r>
              <a:rPr lang="en-US" dirty="0"/>
              <a:t>The total Loss is:	</a:t>
            </a:r>
            <a:r>
              <a:rPr lang="it-IT" sz="2000" b="1" dirty="0"/>
              <a:t>L = </a:t>
            </a:r>
            <a:r>
              <a:rPr lang="it-IT" sz="2000" b="1" dirty="0" err="1"/>
              <a:t>L</a:t>
            </a:r>
            <a:r>
              <a:rPr lang="it-IT" sz="1100" b="1" dirty="0" err="1"/>
              <a:t>tripl</a:t>
            </a:r>
            <a:r>
              <a:rPr lang="it-IT" sz="1100" b="1" dirty="0"/>
              <a:t> </a:t>
            </a:r>
            <a:r>
              <a:rPr lang="it-IT" sz="2000" b="1" dirty="0"/>
              <a:t>+ </a:t>
            </a:r>
            <a:r>
              <a:rPr lang="it-IT" sz="2000" b="1" dirty="0" err="1"/>
              <a:t>L</a:t>
            </a:r>
            <a:r>
              <a:rPr lang="it-IT" sz="1100" b="1" dirty="0" err="1"/>
              <a:t>softmax</a:t>
            </a:r>
            <a:endParaRPr lang="it-IT" sz="1100" b="1" dirty="0"/>
          </a:p>
          <a:p>
            <a:endParaRPr lang="en-US" dirty="0"/>
          </a:p>
        </p:txBody>
      </p:sp>
      <p:grpSp>
        <p:nvGrpSpPr>
          <p:cNvPr id="11" name="Gruppo 10">
            <a:extLst>
              <a:ext uri="{FF2B5EF4-FFF2-40B4-BE49-F238E27FC236}">
                <a16:creationId xmlns:a16="http://schemas.microsoft.com/office/drawing/2014/main" id="{7BB3B69C-C600-4F11-8115-195DE217DF09}"/>
              </a:ext>
            </a:extLst>
          </p:cNvPr>
          <p:cNvGrpSpPr/>
          <p:nvPr/>
        </p:nvGrpSpPr>
        <p:grpSpPr>
          <a:xfrm>
            <a:off x="8782850" y="4576902"/>
            <a:ext cx="2447198" cy="978044"/>
            <a:chOff x="9908786" y="4082729"/>
            <a:chExt cx="2447198" cy="978044"/>
          </a:xfrm>
        </p:grpSpPr>
        <p:pic>
          <p:nvPicPr>
            <p:cNvPr id="39" name="Immagine 38">
              <a:extLst>
                <a:ext uri="{FF2B5EF4-FFF2-40B4-BE49-F238E27FC236}">
                  <a16:creationId xmlns:a16="http://schemas.microsoft.com/office/drawing/2014/main" id="{6FB353C1-7207-4CD5-80CF-4FA78FD13DD0}"/>
                </a:ext>
              </a:extLst>
            </p:cNvPr>
            <p:cNvPicPr>
              <a:picLocks noChangeAspect="1"/>
            </p:cNvPicPr>
            <p:nvPr/>
          </p:nvPicPr>
          <p:blipFill rotWithShape="1">
            <a:blip r:embed="rId7"/>
            <a:srcRect l="12726" t="9810" r="72327" b="66354"/>
            <a:stretch/>
          </p:blipFill>
          <p:spPr>
            <a:xfrm>
              <a:off x="9908786" y="4094842"/>
              <a:ext cx="806559" cy="965931"/>
            </a:xfrm>
            <a:prstGeom prst="rect">
              <a:avLst/>
            </a:prstGeom>
          </p:spPr>
        </p:pic>
        <p:pic>
          <p:nvPicPr>
            <p:cNvPr id="40" name="Immagine 39">
              <a:extLst>
                <a:ext uri="{FF2B5EF4-FFF2-40B4-BE49-F238E27FC236}">
                  <a16:creationId xmlns:a16="http://schemas.microsoft.com/office/drawing/2014/main" id="{93F7A81F-B9E6-4D92-840A-D84CD650ADD5}"/>
                </a:ext>
              </a:extLst>
            </p:cNvPr>
            <p:cNvPicPr>
              <a:picLocks noChangeAspect="1"/>
            </p:cNvPicPr>
            <p:nvPr/>
          </p:nvPicPr>
          <p:blipFill rotWithShape="1">
            <a:blip r:embed="rId7"/>
            <a:srcRect l="12483" t="41396" r="72570" b="34768"/>
            <a:stretch/>
          </p:blipFill>
          <p:spPr>
            <a:xfrm>
              <a:off x="10711007" y="4082729"/>
              <a:ext cx="806559" cy="965931"/>
            </a:xfrm>
            <a:prstGeom prst="rect">
              <a:avLst/>
            </a:prstGeom>
          </p:spPr>
        </p:pic>
        <p:pic>
          <p:nvPicPr>
            <p:cNvPr id="41" name="Immagine 40">
              <a:extLst>
                <a:ext uri="{FF2B5EF4-FFF2-40B4-BE49-F238E27FC236}">
                  <a16:creationId xmlns:a16="http://schemas.microsoft.com/office/drawing/2014/main" id="{663B72D1-7435-48F1-8707-C0B91A28B2BC}"/>
                </a:ext>
              </a:extLst>
            </p:cNvPr>
            <p:cNvPicPr>
              <a:picLocks noChangeAspect="1"/>
            </p:cNvPicPr>
            <p:nvPr/>
          </p:nvPicPr>
          <p:blipFill rotWithShape="1">
            <a:blip r:embed="rId7"/>
            <a:srcRect l="12534" t="73463" r="72519" b="2701"/>
            <a:stretch/>
          </p:blipFill>
          <p:spPr>
            <a:xfrm>
              <a:off x="11549425" y="4094012"/>
              <a:ext cx="806559" cy="965931"/>
            </a:xfrm>
            <a:prstGeom prst="rect">
              <a:avLst/>
            </a:prstGeom>
          </p:spPr>
        </p:pic>
      </p:grpSp>
      <p:cxnSp>
        <p:nvCxnSpPr>
          <p:cNvPr id="13" name="Connettore curvo 12">
            <a:extLst>
              <a:ext uri="{FF2B5EF4-FFF2-40B4-BE49-F238E27FC236}">
                <a16:creationId xmlns:a16="http://schemas.microsoft.com/office/drawing/2014/main" id="{CAEEFB0B-C679-4FD6-B8A6-FF8BB8A45C52}"/>
              </a:ext>
            </a:extLst>
          </p:cNvPr>
          <p:cNvCxnSpPr>
            <a:cxnSpLocks/>
            <a:stCxn id="39" idx="2"/>
            <a:endCxn id="40" idx="2"/>
          </p:cNvCxnSpPr>
          <p:nvPr/>
        </p:nvCxnSpPr>
        <p:spPr>
          <a:xfrm rot="5400000" flipH="1" flipV="1">
            <a:off x="9581183" y="5147779"/>
            <a:ext cx="12113" cy="802221"/>
          </a:xfrm>
          <a:prstGeom prst="curvedConnector3">
            <a:avLst>
              <a:gd name="adj1" fmla="val -1887229"/>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8" name="Connettore curvo 57">
            <a:extLst>
              <a:ext uri="{FF2B5EF4-FFF2-40B4-BE49-F238E27FC236}">
                <a16:creationId xmlns:a16="http://schemas.microsoft.com/office/drawing/2014/main" id="{F46FB904-681C-4629-8678-D850954104A9}"/>
              </a:ext>
            </a:extLst>
          </p:cNvPr>
          <p:cNvCxnSpPr>
            <a:cxnSpLocks/>
            <a:stCxn id="39" idx="2"/>
            <a:endCxn id="41" idx="2"/>
          </p:cNvCxnSpPr>
          <p:nvPr/>
        </p:nvCxnSpPr>
        <p:spPr>
          <a:xfrm rot="5400000" flipH="1" flipV="1">
            <a:off x="10006034" y="4734211"/>
            <a:ext cx="830" cy="1640639"/>
          </a:xfrm>
          <a:prstGeom prst="curvedConnector3">
            <a:avLst>
              <a:gd name="adj1" fmla="val -84296024"/>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0" name="CasellaDiTesto 49">
            <a:extLst>
              <a:ext uri="{FF2B5EF4-FFF2-40B4-BE49-F238E27FC236}">
                <a16:creationId xmlns:a16="http://schemas.microsoft.com/office/drawing/2014/main" id="{CA114BE5-3557-4BED-BAB2-7F869A246EF3}"/>
              </a:ext>
            </a:extLst>
          </p:cNvPr>
          <p:cNvSpPr txBox="1"/>
          <p:nvPr/>
        </p:nvSpPr>
        <p:spPr>
          <a:xfrm>
            <a:off x="8874734" y="4311186"/>
            <a:ext cx="710337" cy="276999"/>
          </a:xfrm>
          <a:prstGeom prst="rect">
            <a:avLst/>
          </a:prstGeom>
          <a:noFill/>
        </p:spPr>
        <p:txBody>
          <a:bodyPr wrap="square" rtlCol="0">
            <a:spAutoFit/>
          </a:bodyPr>
          <a:lstStyle/>
          <a:p>
            <a:r>
              <a:rPr lang="it-IT" sz="1200" dirty="0"/>
              <a:t>Anchor</a:t>
            </a:r>
          </a:p>
        </p:txBody>
      </p:sp>
      <p:sp>
        <p:nvSpPr>
          <p:cNvPr id="69" name="CasellaDiTesto 68">
            <a:extLst>
              <a:ext uri="{FF2B5EF4-FFF2-40B4-BE49-F238E27FC236}">
                <a16:creationId xmlns:a16="http://schemas.microsoft.com/office/drawing/2014/main" id="{A6C5E7D8-FFF3-40A1-A451-E2304F561786}"/>
              </a:ext>
            </a:extLst>
          </p:cNvPr>
          <p:cNvSpPr txBox="1"/>
          <p:nvPr/>
        </p:nvSpPr>
        <p:spPr>
          <a:xfrm>
            <a:off x="10487866" y="4316614"/>
            <a:ext cx="734310" cy="276999"/>
          </a:xfrm>
          <a:prstGeom prst="rect">
            <a:avLst/>
          </a:prstGeom>
          <a:noFill/>
        </p:spPr>
        <p:txBody>
          <a:bodyPr wrap="square" rtlCol="0">
            <a:spAutoFit/>
          </a:bodyPr>
          <a:lstStyle/>
          <a:p>
            <a:r>
              <a:rPr lang="it-IT" sz="1200" dirty="0"/>
              <a:t>Negative</a:t>
            </a:r>
          </a:p>
        </p:txBody>
      </p:sp>
      <p:sp>
        <p:nvSpPr>
          <p:cNvPr id="70" name="CasellaDiTesto 69">
            <a:extLst>
              <a:ext uri="{FF2B5EF4-FFF2-40B4-BE49-F238E27FC236}">
                <a16:creationId xmlns:a16="http://schemas.microsoft.com/office/drawing/2014/main" id="{B29A7B83-3E2E-4013-B858-3FB342BDD60A}"/>
              </a:ext>
            </a:extLst>
          </p:cNvPr>
          <p:cNvSpPr txBox="1"/>
          <p:nvPr/>
        </p:nvSpPr>
        <p:spPr>
          <a:xfrm>
            <a:off x="9648522" y="4298943"/>
            <a:ext cx="710337" cy="276999"/>
          </a:xfrm>
          <a:prstGeom prst="rect">
            <a:avLst/>
          </a:prstGeom>
          <a:noFill/>
        </p:spPr>
        <p:txBody>
          <a:bodyPr wrap="square" rtlCol="0">
            <a:spAutoFit/>
          </a:bodyPr>
          <a:lstStyle/>
          <a:p>
            <a:r>
              <a:rPr lang="it-IT" sz="1200" dirty="0"/>
              <a:t>Positive</a:t>
            </a:r>
          </a:p>
        </p:txBody>
      </p:sp>
      <p:sp>
        <p:nvSpPr>
          <p:cNvPr id="71" name="CasellaDiTesto 70">
            <a:extLst>
              <a:ext uri="{FF2B5EF4-FFF2-40B4-BE49-F238E27FC236}">
                <a16:creationId xmlns:a16="http://schemas.microsoft.com/office/drawing/2014/main" id="{5937433B-15AD-45B4-BAB0-1534F6BAFA04}"/>
              </a:ext>
            </a:extLst>
          </p:cNvPr>
          <p:cNvSpPr txBox="1"/>
          <p:nvPr/>
        </p:nvSpPr>
        <p:spPr>
          <a:xfrm>
            <a:off x="9473232" y="5776614"/>
            <a:ext cx="515118" cy="276999"/>
          </a:xfrm>
          <a:prstGeom prst="rect">
            <a:avLst/>
          </a:prstGeom>
          <a:noFill/>
        </p:spPr>
        <p:txBody>
          <a:bodyPr wrap="square" rtlCol="0" anchor="t">
            <a:spAutoFit/>
          </a:bodyPr>
          <a:lstStyle/>
          <a:p>
            <a:r>
              <a:rPr lang="it-IT" sz="1200" b="1" dirty="0"/>
              <a:t>Max</a:t>
            </a:r>
          </a:p>
        </p:txBody>
      </p:sp>
      <p:sp>
        <p:nvSpPr>
          <p:cNvPr id="72" name="CasellaDiTesto 71">
            <a:extLst>
              <a:ext uri="{FF2B5EF4-FFF2-40B4-BE49-F238E27FC236}">
                <a16:creationId xmlns:a16="http://schemas.microsoft.com/office/drawing/2014/main" id="{D435F4ED-B4DD-4F7A-9223-6777A5AD950D}"/>
              </a:ext>
            </a:extLst>
          </p:cNvPr>
          <p:cNvSpPr txBox="1"/>
          <p:nvPr/>
        </p:nvSpPr>
        <p:spPr>
          <a:xfrm>
            <a:off x="9824207" y="6288482"/>
            <a:ext cx="515118" cy="276999"/>
          </a:xfrm>
          <a:prstGeom prst="rect">
            <a:avLst/>
          </a:prstGeom>
          <a:noFill/>
        </p:spPr>
        <p:txBody>
          <a:bodyPr wrap="square" rtlCol="0" anchor="t">
            <a:spAutoFit/>
          </a:bodyPr>
          <a:lstStyle/>
          <a:p>
            <a:r>
              <a:rPr lang="it-IT" sz="1200" b="1" dirty="0" err="1"/>
              <a:t>Min</a:t>
            </a:r>
          </a:p>
        </p:txBody>
      </p:sp>
      <p:sp>
        <p:nvSpPr>
          <p:cNvPr id="53" name="Freccia curva 52">
            <a:extLst>
              <a:ext uri="{FF2B5EF4-FFF2-40B4-BE49-F238E27FC236}">
                <a16:creationId xmlns:a16="http://schemas.microsoft.com/office/drawing/2014/main" id="{5D8F36FF-9B34-49C5-BBAC-CCCA4D5CFC48}"/>
              </a:ext>
            </a:extLst>
          </p:cNvPr>
          <p:cNvSpPr/>
          <p:nvPr/>
        </p:nvSpPr>
        <p:spPr>
          <a:xfrm flipV="1">
            <a:off x="5268914" y="5344231"/>
            <a:ext cx="3071940" cy="554622"/>
          </a:xfrm>
          <a:prstGeom prst="bentArrow">
            <a:avLst>
              <a:gd name="adj1" fmla="val 20004"/>
              <a:gd name="adj2" fmla="val 26062"/>
              <a:gd name="adj3" fmla="val 25000"/>
              <a:gd name="adj4" fmla="val 4375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37477011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1553</Words>
  <Application>Microsoft Office PowerPoint</Application>
  <PresentationFormat>Widescreen</PresentationFormat>
  <Paragraphs>284</Paragraphs>
  <Slides>15</Slides>
  <Notes>14</Notes>
  <HiddenSlides>0</HiddenSlides>
  <MMClips>0</MMClips>
  <ScaleCrop>false</ScaleCrop>
  <HeadingPairs>
    <vt:vector size="4" baseType="variant">
      <vt:variant>
        <vt:lpstr>Tema</vt:lpstr>
      </vt:variant>
      <vt:variant>
        <vt:i4>1</vt:i4>
      </vt:variant>
      <vt:variant>
        <vt:lpstr>Titoli diapositive</vt:lpstr>
      </vt:variant>
      <vt:variant>
        <vt:i4>15</vt:i4>
      </vt:variant>
    </vt:vector>
  </HeadingPairs>
  <TitlesOfParts>
    <vt:vector size="16" baseType="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Davide</dc:creator>
  <cp:lastModifiedBy> </cp:lastModifiedBy>
  <cp:revision>139</cp:revision>
  <dcterms:created xsi:type="dcterms:W3CDTF">2019-09-25T20:13:48Z</dcterms:created>
  <dcterms:modified xsi:type="dcterms:W3CDTF">2019-09-26T16:05:14Z</dcterms:modified>
</cp:coreProperties>
</file>