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2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dodge\OneDrive\Data%20Analytics\SQL\3_6%20statistics.csv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dodge\OneDrive\Data%20Analytics\SQL\3_6%20statistics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Rental duration, rate, and replacement cost</a:t>
            </a:r>
          </a:p>
        </c:rich>
      </c:tx>
      <c:layout>
        <c:manualLayout>
          <c:xMode val="edge"/>
          <c:yMode val="edge"/>
          <c:x val="0.15540266841644795"/>
          <c:y val="2.40240240240240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'3_6 statistics'!$A$10</c:f>
              <c:strCache>
                <c:ptCount val="1"/>
                <c:pt idx="0">
                  <c:v>Min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7030A0"/>
              </a:solidFill>
              <a:ln w="9525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'3_6 statistics'!$B$9:$D$9</c:f>
              <c:strCache>
                <c:ptCount val="3"/>
                <c:pt idx="0">
                  <c:v>Rental
Duration</c:v>
                </c:pt>
                <c:pt idx="1">
                  <c:v>Rental
Rate</c:v>
                </c:pt>
                <c:pt idx="2">
                  <c:v>Replacement Cost</c:v>
                </c:pt>
              </c:strCache>
            </c:strRef>
          </c:cat>
          <c:val>
            <c:numRef>
              <c:f>'3_6 statistics'!$B$10:$D$10</c:f>
              <c:numCache>
                <c:formatCode>General</c:formatCode>
                <c:ptCount val="3"/>
                <c:pt idx="0">
                  <c:v>3</c:v>
                </c:pt>
                <c:pt idx="1">
                  <c:v>0.99</c:v>
                </c:pt>
                <c:pt idx="2">
                  <c:v>9.99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EB-47FB-B230-3CCEF424627C}"/>
            </c:ext>
          </c:extLst>
        </c:ser>
        <c:ser>
          <c:idx val="1"/>
          <c:order val="1"/>
          <c:tx>
            <c:strRef>
              <c:f>'3_6 statistics'!$A$11</c:f>
              <c:strCache>
                <c:ptCount val="1"/>
                <c:pt idx="0">
                  <c:v>Max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'3_6 statistics'!$B$9:$D$9</c:f>
              <c:strCache>
                <c:ptCount val="3"/>
                <c:pt idx="0">
                  <c:v>Rental
Duration</c:v>
                </c:pt>
                <c:pt idx="1">
                  <c:v>Rental
Rate</c:v>
                </c:pt>
                <c:pt idx="2">
                  <c:v>Replacement Cost</c:v>
                </c:pt>
              </c:strCache>
            </c:strRef>
          </c:cat>
          <c:val>
            <c:numRef>
              <c:f>'3_6 statistics'!$B$11:$D$11</c:f>
              <c:numCache>
                <c:formatCode>General</c:formatCode>
                <c:ptCount val="3"/>
                <c:pt idx="0">
                  <c:v>7</c:v>
                </c:pt>
                <c:pt idx="1">
                  <c:v>4.99</c:v>
                </c:pt>
                <c:pt idx="2">
                  <c:v>29.99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EB-47FB-B230-3CCEF424627C}"/>
            </c:ext>
          </c:extLst>
        </c:ser>
        <c:ser>
          <c:idx val="2"/>
          <c:order val="2"/>
          <c:tx>
            <c:strRef>
              <c:f>'3_6 statistics'!$A$12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star"/>
            <c:size val="10"/>
            <c:spPr>
              <a:solidFill>
                <a:schemeClr val="accent1"/>
              </a:solidFill>
              <a:ln w="9525">
                <a:solidFill>
                  <a:schemeClr val="l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5</a:t>
                    </a:r>
                    <a:endParaRPr lang="en-US" dirty="0"/>
                  </a:p>
                </c:rich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F6EB-47FB-B230-3CCEF42462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'3_6 statistics'!$B$9:$D$9</c:f>
              <c:strCache>
                <c:ptCount val="3"/>
                <c:pt idx="0">
                  <c:v>Rental
Duration</c:v>
                </c:pt>
                <c:pt idx="1">
                  <c:v>Rental
Rate</c:v>
                </c:pt>
                <c:pt idx="2">
                  <c:v>Replacement Cost</c:v>
                </c:pt>
              </c:strCache>
            </c:strRef>
          </c:cat>
          <c:val>
            <c:numRef>
              <c:f>'3_6 statistics'!$B$12:$D$12</c:f>
              <c:numCache>
                <c:formatCode>General</c:formatCode>
                <c:ptCount val="3"/>
                <c:pt idx="0">
                  <c:v>4.9850000000000003</c:v>
                </c:pt>
                <c:pt idx="1">
                  <c:v>2.98</c:v>
                </c:pt>
                <c:pt idx="2">
                  <c:v>19.98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6EB-47FB-B230-3CCEF424627C}"/>
            </c:ext>
          </c:extLst>
        </c:ser>
        <c:dLbls>
          <c:dLblPos val="l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1800656608"/>
        <c:axId val="1800658048"/>
      </c:lineChart>
      <c:catAx>
        <c:axId val="180065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0658048"/>
        <c:crosses val="autoZero"/>
        <c:auto val="1"/>
        <c:lblAlgn val="ctr"/>
        <c:lblOffset val="100"/>
        <c:noMultiLvlLbl val="0"/>
      </c:catAx>
      <c:valAx>
        <c:axId val="1800658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0656608"/>
        <c:crosses val="autoZero"/>
        <c:crossBetween val="between"/>
        <c:majorUnit val="2"/>
      </c:valAx>
      <c:spPr>
        <a:solidFill>
          <a:srgbClr val="E69500">
            <a:lumMod val="40000"/>
            <a:lumOff val="60000"/>
          </a:srgbClr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Movie Length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'3_6 statistics'!$A$15</c:f>
              <c:strCache>
                <c:ptCount val="1"/>
                <c:pt idx="0">
                  <c:v>Min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7030A0"/>
              </a:solidFill>
              <a:ln w="9525">
                <a:solidFill>
                  <a:srgbClr val="7030A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'3_6 statistics'!$B$14</c:f>
              <c:strCache>
                <c:ptCount val="1"/>
                <c:pt idx="0">
                  <c:v>length</c:v>
                </c:pt>
              </c:strCache>
            </c:strRef>
          </c:cat>
          <c:val>
            <c:numRef>
              <c:f>'3_6 statistics'!$B$15</c:f>
              <c:numCache>
                <c:formatCode>General</c:formatCode>
                <c:ptCount val="1"/>
                <c:pt idx="0">
                  <c:v>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FDB-4314-A7B6-EA0D211EDDB0}"/>
            </c:ext>
          </c:extLst>
        </c:ser>
        <c:ser>
          <c:idx val="1"/>
          <c:order val="1"/>
          <c:tx>
            <c:strRef>
              <c:f>'3_6 statistics'!$A$16</c:f>
              <c:strCache>
                <c:ptCount val="1"/>
                <c:pt idx="0">
                  <c:v>Max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'3_6 statistics'!$B$14</c:f>
              <c:strCache>
                <c:ptCount val="1"/>
                <c:pt idx="0">
                  <c:v>length</c:v>
                </c:pt>
              </c:strCache>
            </c:strRef>
          </c:cat>
          <c:val>
            <c:numRef>
              <c:f>'3_6 statistics'!$B$16</c:f>
              <c:numCache>
                <c:formatCode>General</c:formatCode>
                <c:ptCount val="1"/>
                <c:pt idx="0">
                  <c:v>185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FDB-4314-A7B6-EA0D211EDDB0}"/>
            </c:ext>
          </c:extLst>
        </c:ser>
        <c:ser>
          <c:idx val="2"/>
          <c:order val="2"/>
          <c:tx>
            <c:strRef>
              <c:f>'3_6 statistics'!$A$17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star"/>
            <c:size val="10"/>
            <c:spPr>
              <a:solidFill>
                <a:srgbClr val="0070C0"/>
              </a:solidFill>
              <a:ln w="9525">
                <a:solidFill>
                  <a:schemeClr val="bg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'3_6 statistics'!$B$14</c:f>
              <c:strCache>
                <c:ptCount val="1"/>
                <c:pt idx="0">
                  <c:v>length</c:v>
                </c:pt>
              </c:strCache>
            </c:strRef>
          </c:cat>
          <c:val>
            <c:numRef>
              <c:f>'3_6 statistics'!$B$17</c:f>
              <c:numCache>
                <c:formatCode>0</c:formatCode>
                <c:ptCount val="1"/>
                <c:pt idx="0">
                  <c:v>115.27200000000001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FDB-4314-A7B6-EA0D211EDDB0}"/>
            </c:ext>
          </c:extLst>
        </c:ser>
        <c:dLbls>
          <c:dLblPos val="l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85063600"/>
        <c:axId val="85056880"/>
      </c:lineChart>
      <c:catAx>
        <c:axId val="85063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056880"/>
        <c:crosses val="autoZero"/>
        <c:auto val="1"/>
        <c:lblAlgn val="ctr"/>
        <c:lblOffset val="100"/>
        <c:noMultiLvlLbl val="0"/>
      </c:catAx>
      <c:valAx>
        <c:axId val="85056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063600"/>
        <c:crosses val="autoZero"/>
        <c:crossBetween val="between"/>
      </c:valAx>
      <c:spPr>
        <a:solidFill>
          <a:srgbClr val="E69500">
            <a:lumMod val="20000"/>
            <a:lumOff val="80000"/>
          </a:srgbClr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084988-DEB9-2AC3-E575-99A32EF80C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796A4-0362-F8AD-6077-6D752F5009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C3F57-F9AA-4607-A7FA-3AE7FF65E7A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0E3A6-6274-62C8-D507-90B8D7DA15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7E8E4-BE45-3731-A0FB-B9975FE0E1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C53CB-F857-4AF5-8C7B-A0BF43AFC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7109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D30DF-99A9-469B-BF98-9033CA4D549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0034F-F09F-4565-9164-0716B1055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8888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69AE-3AF0-B155-3B98-20F3851CC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A561F-732A-A887-1B1A-C20004DC3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4AB5F-69D4-17C9-8D62-B2C8C847A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FEF6D-A0DC-48AB-8AF6-464378CF0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E9F21-5340-1896-46C3-DAE93DF2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475-5D0F-4D9E-9902-78BF9846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CD6BF-076A-C322-0A6F-7F22DC5D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4B18B-3B3E-5AE6-6E84-E3519BD34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7120D-DB87-B6D2-54E3-9A03BE8A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40235-689A-590C-750C-B76204F0B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91570-4C3D-4832-AEB6-DFB1BFA2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475-5D0F-4D9E-9902-78BF9846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8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98C5AB-278C-9540-6D41-84FC5E739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FB1D3-9E0E-513D-75BB-EB8196E3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56CA4-9F54-362F-9651-EC7FA6B5F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6ABDF-6C9B-4183-23C5-26CD4D99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97E31-2E4C-0A59-FF34-5BF9E594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475-5D0F-4D9E-9902-78BF9846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4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9FEBA-8259-8026-4772-C4D5C40B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13FE5-55F5-A5B8-7108-F608BA51D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19420-8544-A61A-930B-3CCCDA839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EC59F-4AF6-7CF0-1441-6E09DE9A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27FD3-6AF4-CD18-E31B-AE44EB9D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475-5D0F-4D9E-9902-78BF9846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3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564DE-CCF2-375B-0B3C-442B00AD3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CC013-1034-DF28-3A5A-405A6DD8F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578DB-79F9-867D-2D99-91DB58C1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163CB-855F-5C21-C5BD-B84E9C4D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B3E27-0CA8-0E9B-2E30-82597C5B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475-5D0F-4D9E-9902-78BF9846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4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AC167-8343-B84C-82FE-F47B9F5D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B5EF9-23A2-FAC5-CA0E-EF86D59ED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2A0AD-00C5-6E93-61F7-1D7528CC5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B2218-18A0-8D1B-6DA2-31B6A380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B3874-C913-913F-9BB3-59AC94484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640DF-FC8D-C54F-C2DD-679ED147B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475-5D0F-4D9E-9902-78BF9846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2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0CC7-2205-C976-92BC-81FD01143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54D20-8C54-FCBC-B09D-423B82519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D4757-8199-FCD8-D179-B0EC8DCE1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12987-63FB-2E39-7169-18091F05B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F92409-0428-331C-CC4E-3B5F347AB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FE2AC4-DE54-33E0-1510-ACE43B17F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4F97F-C93E-83F2-1271-94FE47F92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035EA-8DCC-3A94-4CB4-0BE336C5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475-5D0F-4D9E-9902-78BF9846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6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FDC75-2C9A-CC73-9636-EB7B3DED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4C3E94-3870-1029-B196-FF0C2110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4A59E-046E-19A7-167B-1A4C25B8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82DF7-48CF-887A-5F61-7941BBEE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475-5D0F-4D9E-9902-78BF9846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96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AB94D-1681-B0AC-8992-FD93BE07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7/1/2023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43A8C-9F8B-F154-C351-8F930F36B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8F2DB-A0D1-908A-D234-2978A3554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475-5D0F-4D9E-9902-78BF9846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0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5923-4A37-8AA0-B012-EDDCCDB26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70E72-21C2-358D-4099-2F0F2DFBF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068C4-C3D5-A809-C3DD-302941937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33277-5DC5-03E6-75F9-D7C00A3F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9A2A3-6363-2618-6835-9587D264A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02EEF-DBC2-B879-6FA3-9E38BAAF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475-5D0F-4D9E-9902-78BF9846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7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29E60-D277-6EE3-9DCE-D2E34478D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0FD06-2A7A-9434-F63A-5EE20B9AA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7156C-4FE3-6353-C091-EE2A5AB9E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7F9CC-88AE-47AA-FDE5-C0A5D847B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EACEE-5C33-9F6C-2671-69B015B6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37F06-502D-9217-D94C-E64457DF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475-5D0F-4D9E-9902-78BF9846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1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A2FBB0-A332-8363-5046-44778AA6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DE26E-B124-BEE2-6E6F-DF63A5502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02200-C8B1-50A2-8C27-7F74D9AD8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7/1/2023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B9577-DF74-F025-2F78-197C2D054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B4F7F-5FDE-6C30-AFCE-493BB8906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94475-5D0F-4D9E-9902-78BF9846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8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6DEB-E6F7-E13D-D0F4-A6A50BF3AB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DFCF86-407C-9717-B54B-2DAE684BC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C99B456-2193-9E56-0B38-B471A8323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029" y="48872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7200" b="1" dirty="0" err="1">
                <a:solidFill>
                  <a:schemeClr val="bg1"/>
                </a:solidFill>
              </a:rPr>
              <a:t>Rockbuster</a:t>
            </a:r>
            <a:r>
              <a:rPr lang="en-US" sz="7200" b="1" dirty="0">
                <a:solidFill>
                  <a:schemeClr val="bg1"/>
                </a:solidFill>
              </a:rPr>
              <a:t> Stealth LLC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FFE6B9-82C8-16DD-690C-CF9B5CD8404A}"/>
              </a:ext>
            </a:extLst>
          </p:cNvPr>
          <p:cNvSpPr txBox="1"/>
          <p:nvPr/>
        </p:nvSpPr>
        <p:spPr>
          <a:xfrm>
            <a:off x="7565572" y="5702979"/>
            <a:ext cx="4332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Sara </a:t>
            </a:r>
            <a:r>
              <a:rPr lang="en-US" sz="2400" b="1" dirty="0" err="1">
                <a:solidFill>
                  <a:schemeClr val="bg1"/>
                </a:solidFill>
              </a:rPr>
              <a:t>Afsarigolshan,Data</a:t>
            </a:r>
            <a:r>
              <a:rPr lang="en-US" sz="2400" b="1" dirty="0">
                <a:solidFill>
                  <a:schemeClr val="bg1"/>
                </a:solidFill>
              </a:rPr>
              <a:t> Analyst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July 1 ,2023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4297F97-4389-67BE-238B-33737E4F7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7/1/2023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F6B69EB-15D5-0826-1FFC-7FF20704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475-5D0F-4D9E-9902-78BF984638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77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26ECB-E402-D00E-0C96-DB0C62945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A86CD-7A8B-F9E6-9F40-5CAC2A9C9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475-5D0F-4D9E-9902-78BF98463861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E8ECD2-E350-099F-4565-24512D149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964" y="-79712"/>
            <a:ext cx="7936036" cy="563493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6AF5E28-CE4D-DED0-FA24-9A530776DA78}"/>
              </a:ext>
            </a:extLst>
          </p:cNvPr>
          <p:cNvSpPr/>
          <p:nvPr/>
        </p:nvSpPr>
        <p:spPr>
          <a:xfrm>
            <a:off x="0" y="5475514"/>
            <a:ext cx="12192000" cy="13824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6CAC55-52E8-6C53-191F-A0B23812F948}"/>
              </a:ext>
            </a:extLst>
          </p:cNvPr>
          <p:cNvSpPr/>
          <p:nvPr/>
        </p:nvSpPr>
        <p:spPr>
          <a:xfrm>
            <a:off x="0" y="0"/>
            <a:ext cx="2198914" cy="685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25B730-7D4E-0CEC-8168-3D87EFB14B19}"/>
              </a:ext>
            </a:extLst>
          </p:cNvPr>
          <p:cNvSpPr txBox="1"/>
          <p:nvPr/>
        </p:nvSpPr>
        <p:spPr>
          <a:xfrm>
            <a:off x="4114799" y="5892581"/>
            <a:ext cx="10101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Where Our customer are</a:t>
            </a:r>
          </a:p>
        </p:txBody>
      </p:sp>
    </p:spTree>
    <p:extLst>
      <p:ext uri="{BB962C8B-B14F-4D97-AF65-F5344CB8AC3E}">
        <p14:creationId xmlns:p14="http://schemas.microsoft.com/office/powerpoint/2010/main" val="3967683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957E4-EC45-CDE5-5578-BC54A79D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709F5-C733-87FD-2F5D-2B7AC2A0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475-5D0F-4D9E-9902-78BF98463861}" type="slidenum">
              <a:rPr lang="en-US" smtClean="0"/>
              <a:t>11</a:t>
            </a:fld>
            <a:endParaRPr lang="en-US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47DADA5F-45D5-CB9B-ABF4-D1F8594D4D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639"/>
          <a:stretch/>
        </p:blipFill>
        <p:spPr>
          <a:xfrm>
            <a:off x="1687286" y="10"/>
            <a:ext cx="10504712" cy="68579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E2532C-31F5-5F2A-A174-0E9FB90DA256}"/>
              </a:ext>
            </a:extLst>
          </p:cNvPr>
          <p:cNvSpPr/>
          <p:nvPr/>
        </p:nvSpPr>
        <p:spPr>
          <a:xfrm>
            <a:off x="0" y="0"/>
            <a:ext cx="12192000" cy="5007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F91E19-8B8D-3C8D-3018-90E4852F3B7C}"/>
              </a:ext>
            </a:extLst>
          </p:cNvPr>
          <p:cNvSpPr/>
          <p:nvPr/>
        </p:nvSpPr>
        <p:spPr>
          <a:xfrm>
            <a:off x="0" y="0"/>
            <a:ext cx="1687284" cy="68579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066352-7F65-FABE-38E3-0A56D7826154}"/>
              </a:ext>
            </a:extLst>
          </p:cNvPr>
          <p:cNvSpPr txBox="1"/>
          <p:nvPr/>
        </p:nvSpPr>
        <p:spPr>
          <a:xfrm>
            <a:off x="1687284" y="0"/>
            <a:ext cx="10504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Where Our customer are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52D3F4-57C9-C63C-F8C3-CDC3541BA74E}"/>
              </a:ext>
            </a:extLst>
          </p:cNvPr>
          <p:cNvSpPr txBox="1"/>
          <p:nvPr/>
        </p:nvSpPr>
        <p:spPr>
          <a:xfrm>
            <a:off x="163286" y="136525"/>
            <a:ext cx="1436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sales figures vary between geographic regions?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815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7FA36-9786-9176-EA89-3DE3AA49D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F8B6F-9462-CA17-E227-53874B4B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475-5D0F-4D9E-9902-78BF98463861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B6C7F8-9F11-67ED-58D5-7FE3AA3DF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61258"/>
            <a:ext cx="6282909" cy="56862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4794AB-70AA-9FBF-63C5-CCBCAAFC3B8B}"/>
              </a:ext>
            </a:extLst>
          </p:cNvPr>
          <p:cNvSpPr txBox="1"/>
          <p:nvPr/>
        </p:nvSpPr>
        <p:spPr>
          <a:xfrm>
            <a:off x="7892142" y="568309"/>
            <a:ext cx="39308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Countries by total amount spent: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China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United States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Japan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Mexico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Brazil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Russian Federation</a:t>
            </a:r>
          </a:p>
          <a:p>
            <a:endParaRPr lang="en-US" dirty="0"/>
          </a:p>
          <a:p>
            <a:r>
              <a:rPr lang="en-US" dirty="0"/>
              <a:t>These are consistent with the number of customers per country.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71AF21-CAA1-D457-0740-EEB9F236E1E1}"/>
              </a:ext>
            </a:extLst>
          </p:cNvPr>
          <p:cNvSpPr/>
          <p:nvPr/>
        </p:nvSpPr>
        <p:spPr>
          <a:xfrm>
            <a:off x="0" y="0"/>
            <a:ext cx="2471057" cy="685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2A95FC-05CA-39B4-33A8-24B7DB17B04B}"/>
              </a:ext>
            </a:extLst>
          </p:cNvPr>
          <p:cNvSpPr txBox="1"/>
          <p:nvPr/>
        </p:nvSpPr>
        <p:spPr>
          <a:xfrm>
            <a:off x="87086" y="5320269"/>
            <a:ext cx="2383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Utilization by Country</a:t>
            </a:r>
          </a:p>
        </p:txBody>
      </p:sp>
    </p:spTree>
    <p:extLst>
      <p:ext uri="{BB962C8B-B14F-4D97-AF65-F5344CB8AC3E}">
        <p14:creationId xmlns:p14="http://schemas.microsoft.com/office/powerpoint/2010/main" val="3693903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B1CDE-AD71-7B34-43D2-492353E1E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2445D-668F-AED8-D3A1-04787179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475-5D0F-4D9E-9902-78BF98463861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276DDB-6992-4109-B9AD-86F2DBE32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04857" cy="6994525"/>
          </a:xfrm>
          <a:prstGeom prst="rect">
            <a:avLst/>
          </a:prstGeom>
        </p:spPr>
      </p:pic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14AB1955-AFAB-C856-CC3E-651ADEA0C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3951" y="3429000"/>
            <a:ext cx="5710142" cy="346396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Rockbuster Stealth LLC has the opportunity to transition into streaming services for online video rentals.  By analyzing our existing rental demographics, we can:</a:t>
            </a:r>
          </a:p>
          <a:p>
            <a:pPr marL="3429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Develop a customer loyalty program</a:t>
            </a:r>
          </a:p>
          <a:p>
            <a:pPr marL="3429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Offer movies that are most relevant and popular with our customers</a:t>
            </a:r>
          </a:p>
          <a:p>
            <a:pPr marL="3429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Focus marketing and brand into the highest utilizing countries</a:t>
            </a:r>
          </a:p>
          <a:p>
            <a:pPr marL="3429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4FC43-02FB-1A46-5915-F26ED43A4604}"/>
              </a:ext>
            </a:extLst>
          </p:cNvPr>
          <p:cNvSpPr/>
          <p:nvPr/>
        </p:nvSpPr>
        <p:spPr>
          <a:xfrm>
            <a:off x="6204857" y="0"/>
            <a:ext cx="5987143" cy="28847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1DD586-99B7-2F2F-A926-921495B39758}"/>
              </a:ext>
            </a:extLst>
          </p:cNvPr>
          <p:cNvSpPr txBox="1"/>
          <p:nvPr/>
        </p:nvSpPr>
        <p:spPr>
          <a:xfrm>
            <a:off x="6323951" y="1079528"/>
            <a:ext cx="5710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Summery</a:t>
            </a:r>
          </a:p>
        </p:txBody>
      </p:sp>
    </p:spTree>
    <p:extLst>
      <p:ext uri="{BB962C8B-B14F-4D97-AF65-F5344CB8AC3E}">
        <p14:creationId xmlns:p14="http://schemas.microsoft.com/office/powerpoint/2010/main" val="4011749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70BE5-BF55-FE4E-3569-6D71FE45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CBF36-1092-80D0-183F-C69A2B9A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475-5D0F-4D9E-9902-78BF98463861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AB25A0-8AC8-DE96-9BF8-936A16A6A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0"/>
            <a:ext cx="8260949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47ABF7-3829-188E-FF80-EDE888555DF2}"/>
              </a:ext>
            </a:extLst>
          </p:cNvPr>
          <p:cNvSpPr txBox="1"/>
          <p:nvPr/>
        </p:nvSpPr>
        <p:spPr>
          <a:xfrm>
            <a:off x="8282720" y="76200"/>
            <a:ext cx="38875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Thanks</a:t>
            </a:r>
          </a:p>
          <a:p>
            <a:pPr algn="ctr"/>
            <a:r>
              <a:rPr lang="en-US" dirty="0"/>
              <a:t>Sara </a:t>
            </a:r>
            <a:r>
              <a:rPr lang="en-US" dirty="0" err="1"/>
              <a:t>Afsarigolshan</a:t>
            </a:r>
            <a:endParaRPr lang="en-US" dirty="0"/>
          </a:p>
          <a:p>
            <a:pPr algn="ctr"/>
            <a:r>
              <a:rPr lang="en-US" dirty="0"/>
              <a:t>Tamara.Golshan@gmail.com</a:t>
            </a:r>
          </a:p>
        </p:txBody>
      </p:sp>
    </p:spTree>
    <p:extLst>
      <p:ext uri="{BB962C8B-B14F-4D97-AF65-F5344CB8AC3E}">
        <p14:creationId xmlns:p14="http://schemas.microsoft.com/office/powerpoint/2010/main" val="2204478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215FA6-1C3D-FBD7-09B9-82843E2AD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799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9A934-57B1-D839-C57B-B2EBEC1F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F6A95-6784-8F24-08CA-7866EF86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475-5D0F-4D9E-9902-78BF98463861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D1448A-1787-6266-1620-11B42284D447}"/>
              </a:ext>
            </a:extLst>
          </p:cNvPr>
          <p:cNvSpPr/>
          <p:nvPr/>
        </p:nvSpPr>
        <p:spPr>
          <a:xfrm>
            <a:off x="6096001" y="0"/>
            <a:ext cx="6096000" cy="15893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892861-A40F-1B48-E411-4032EF67B695}"/>
              </a:ext>
            </a:extLst>
          </p:cNvPr>
          <p:cNvSpPr txBox="1"/>
          <p:nvPr/>
        </p:nvSpPr>
        <p:spPr>
          <a:xfrm>
            <a:off x="6096000" y="1589314"/>
            <a:ext cx="6019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Rockbuster</a:t>
            </a:r>
            <a:r>
              <a:rPr lang="en-US" sz="2400" dirty="0"/>
              <a:t> </a:t>
            </a:r>
            <a:r>
              <a:rPr lang="en-US" sz="2400" dirty="0" err="1"/>
              <a:t>Stealth,a</a:t>
            </a:r>
            <a:r>
              <a:rPr lang="en-US" sz="2400" dirty="0"/>
              <a:t> movie rental </a:t>
            </a:r>
            <a:r>
              <a:rPr lang="en-US" sz="2400" dirty="0" err="1"/>
              <a:t>company,aims</a:t>
            </a:r>
            <a:r>
              <a:rPr lang="en-US" sz="2400" dirty="0"/>
              <a:t> to shift its sales from physical stores to expand its online video rental services in order to better compete with prominent rivals.</a:t>
            </a:r>
          </a:p>
          <a:p>
            <a:endParaRPr lang="en-US" sz="2400" dirty="0"/>
          </a:p>
          <a:p>
            <a:r>
              <a:rPr lang="en-US" sz="2400" dirty="0"/>
              <a:t>The company plans to analyze its  current movie licenses to identify the necessary improvements and services required to establish a competitive presence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916598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E800E-A646-698E-3222-4BDE2502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27816E-69F5-5EA1-B87F-AFFD7992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475-5D0F-4D9E-9902-78BF98463861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46F603-9709-44A7-EE48-43B4812923C0}"/>
              </a:ext>
            </a:extLst>
          </p:cNvPr>
          <p:cNvSpPr/>
          <p:nvPr/>
        </p:nvSpPr>
        <p:spPr>
          <a:xfrm>
            <a:off x="0" y="0"/>
            <a:ext cx="12192000" cy="17199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Key Questions and Objectives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68A42F-4731-A51E-269C-8F79240CC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19943"/>
            <a:ext cx="5431971" cy="51380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0FDDA5-3AD2-CA7D-0AF4-D07CB4047D64}"/>
              </a:ext>
            </a:extLst>
          </p:cNvPr>
          <p:cNvSpPr txBox="1"/>
          <p:nvPr/>
        </p:nvSpPr>
        <p:spPr>
          <a:xfrm>
            <a:off x="5431970" y="1793556"/>
            <a:ext cx="6760029" cy="4241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What was the average rental duration for all videos? </a:t>
            </a: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Which movies contributed the most/least to revenue gain?</a:t>
            </a: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Where are customers with a high lifetime value based?</a:t>
            </a: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Which countries are </a:t>
            </a:r>
            <a:r>
              <a:rPr kumimoji="0" lang="en-US" sz="2400" b="0" i="0" u="none" strike="noStrike" kern="1200" cap="none" spc="-2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Rockbuster</a:t>
            </a: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customers based in?</a:t>
            </a: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Do sales figures vary between geographic regions? </a:t>
            </a:r>
          </a:p>
        </p:txBody>
      </p:sp>
    </p:spTree>
    <p:extLst>
      <p:ext uri="{BB962C8B-B14F-4D97-AF65-F5344CB8AC3E}">
        <p14:creationId xmlns:p14="http://schemas.microsoft.com/office/powerpoint/2010/main" val="1981731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7A576-412E-3415-76D2-034A3484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3DCAE-ECBC-23F5-3B00-60D791B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475-5D0F-4D9E-9902-78BF98463861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CD62C49-FBFA-775A-90AC-CF21152F65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7297352"/>
              </p:ext>
            </p:extLst>
          </p:nvPr>
        </p:nvGraphicFramePr>
        <p:xfrm>
          <a:off x="3397577" y="1978478"/>
          <a:ext cx="4572000" cy="4229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8002DD5-17E2-2772-5D83-B8F1A132F7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5127234"/>
              </p:ext>
            </p:extLst>
          </p:nvPr>
        </p:nvGraphicFramePr>
        <p:xfrm>
          <a:off x="8421878" y="-74503"/>
          <a:ext cx="3575050" cy="6521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544E7973-329E-7B56-F9D3-C5D88FBE698D}"/>
              </a:ext>
            </a:extLst>
          </p:cNvPr>
          <p:cNvSpPr/>
          <p:nvPr/>
        </p:nvSpPr>
        <p:spPr>
          <a:xfrm>
            <a:off x="0" y="0"/>
            <a:ext cx="3015343" cy="6858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FCE60F-ACC7-8F13-19BE-BEA06A7A0A5B}"/>
              </a:ext>
            </a:extLst>
          </p:cNvPr>
          <p:cNvSpPr txBox="1"/>
          <p:nvPr/>
        </p:nvSpPr>
        <p:spPr>
          <a:xfrm>
            <a:off x="326571" y="5290457"/>
            <a:ext cx="2618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Rental Statistics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C6EFBA-8DBE-D4AF-01B8-1AE3FF52B477}"/>
              </a:ext>
            </a:extLst>
          </p:cNvPr>
          <p:cNvSpPr txBox="1"/>
          <p:nvPr/>
        </p:nvSpPr>
        <p:spPr>
          <a:xfrm>
            <a:off x="195072" y="136525"/>
            <a:ext cx="2618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was the average rental duration for all videos?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45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EEF76-41A9-3E3F-E7E1-6FE2E07DF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786C4-6208-110A-77DD-53F6B628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475-5D0F-4D9E-9902-78BF98463861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AE5CA-4988-B6F1-DE85-B6E296112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503" y="0"/>
            <a:ext cx="6674193" cy="3892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9AF9BE-6641-BE43-5A3E-F5161DC20B5A}"/>
              </a:ext>
            </a:extLst>
          </p:cNvPr>
          <p:cNvSpPr txBox="1"/>
          <p:nvPr/>
        </p:nvSpPr>
        <p:spPr>
          <a:xfrm>
            <a:off x="5562599" y="423058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Highest Grossing Movies to be included in streaming services to continue to capture profits: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Telegraph Voyage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Zorro Ark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Wife Turn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Innocent Usual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Hustler Party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F5B043-4DCC-5539-87E2-31384F3217DE}"/>
              </a:ext>
            </a:extLst>
          </p:cNvPr>
          <p:cNvSpPr/>
          <p:nvPr/>
        </p:nvSpPr>
        <p:spPr>
          <a:xfrm>
            <a:off x="0" y="0"/>
            <a:ext cx="2819400" cy="67214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BCA655-8278-637F-B6A4-BA4F89F86774}"/>
              </a:ext>
            </a:extLst>
          </p:cNvPr>
          <p:cNvSpPr txBox="1"/>
          <p:nvPr/>
        </p:nvSpPr>
        <p:spPr>
          <a:xfrm>
            <a:off x="244304" y="4413151"/>
            <a:ext cx="23791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Best/Worst Movie Contributors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C617D2-063E-5746-3E00-4FA150A1EE12}"/>
              </a:ext>
            </a:extLst>
          </p:cNvPr>
          <p:cNvSpPr txBox="1"/>
          <p:nvPr/>
        </p:nvSpPr>
        <p:spPr>
          <a:xfrm>
            <a:off x="206829" y="239486"/>
            <a:ext cx="23295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movies contributed the most/least to revenue gain?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469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DCDA5-320E-E7F2-F32C-31AAF181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710EC-C919-2397-8512-8363F778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475-5D0F-4D9E-9902-78BF98463861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5289A3-4A85-8688-B3AC-93355999C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06995"/>
            <a:ext cx="6975645" cy="29220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181177-857B-CDBB-F792-EB67FE9C8DE0}"/>
              </a:ext>
            </a:extLst>
          </p:cNvPr>
          <p:cNvSpPr txBox="1"/>
          <p:nvPr/>
        </p:nvSpPr>
        <p:spPr>
          <a:xfrm>
            <a:off x="4197475" y="3765682"/>
            <a:ext cx="77246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Least Grossing Movies to be considered dropping from streaming services to minimize cutting into profits: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Duffel Apocalypse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Oklahoma Jumanji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Texas Watch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Freedom Cleopatra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Young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Rebel Airport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7795EE-1995-1A85-5F24-E940A31D96A9}"/>
              </a:ext>
            </a:extLst>
          </p:cNvPr>
          <p:cNvSpPr/>
          <p:nvPr/>
        </p:nvSpPr>
        <p:spPr>
          <a:xfrm>
            <a:off x="0" y="0"/>
            <a:ext cx="2971800" cy="685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45F890-5B5A-2D95-FC14-410AAF978568}"/>
              </a:ext>
            </a:extLst>
          </p:cNvPr>
          <p:cNvSpPr txBox="1"/>
          <p:nvPr/>
        </p:nvSpPr>
        <p:spPr>
          <a:xfrm>
            <a:off x="269832" y="4931229"/>
            <a:ext cx="24624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Best/Worst Movie Contributors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F897E0-C54B-AE6E-9C95-2FB6396E23F3}"/>
              </a:ext>
            </a:extLst>
          </p:cNvPr>
          <p:cNvSpPr txBox="1"/>
          <p:nvPr/>
        </p:nvSpPr>
        <p:spPr>
          <a:xfrm>
            <a:off x="222125" y="217714"/>
            <a:ext cx="2462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movies contributed the most/least to revenue gain?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4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70DD4-D160-11B5-46DE-F780CBAB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EFC63-2CA9-0C93-8E4F-0CBB327F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475-5D0F-4D9E-9902-78BF98463861}" type="slidenum">
              <a:rPr lang="en-US" smtClean="0"/>
              <a:t>7</a:t>
            </a:fld>
            <a:endParaRPr lang="en-US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4A739B30-02A7-592B-6D86-848975373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744" y="370377"/>
            <a:ext cx="5453426" cy="55514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382BF8-7F68-F5E5-0A00-72E1A0F880D5}"/>
              </a:ext>
            </a:extLst>
          </p:cNvPr>
          <p:cNvSpPr txBox="1"/>
          <p:nvPr/>
        </p:nvSpPr>
        <p:spPr>
          <a:xfrm>
            <a:off x="3581400" y="370378"/>
            <a:ext cx="23977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-Top five lifetime customers are spread around the world.</a:t>
            </a:r>
          </a:p>
          <a:p>
            <a:endParaRPr lang="en-US" dirty="0"/>
          </a:p>
          <a:p>
            <a:r>
              <a:rPr lang="en-US" dirty="0"/>
              <a:t>-Spend is separated by only around $13.</a:t>
            </a:r>
          </a:p>
          <a:p>
            <a:endParaRPr lang="en-US" dirty="0"/>
          </a:p>
          <a:p>
            <a:r>
              <a:rPr lang="en-US" dirty="0"/>
              <a:t>This information will allow the customer team to develop a loyalty rewards program.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67C2A6-2AB3-6B96-3583-AA892EA88899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A86181-6F9E-5AF8-0C4E-7565D8E9968C}"/>
              </a:ext>
            </a:extLst>
          </p:cNvPr>
          <p:cNvSpPr txBox="1"/>
          <p:nvPr/>
        </p:nvSpPr>
        <p:spPr>
          <a:xfrm>
            <a:off x="130629" y="5170714"/>
            <a:ext cx="2481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Top Five Customers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3834E7-657F-0414-296D-B63DE654CF2B}"/>
              </a:ext>
            </a:extLst>
          </p:cNvPr>
          <p:cNvSpPr txBox="1"/>
          <p:nvPr/>
        </p:nvSpPr>
        <p:spPr>
          <a:xfrm>
            <a:off x="130629" y="228600"/>
            <a:ext cx="2558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are customers with a high lifetime value based?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80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75798-E927-43A8-7169-D1103955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74410-A5D4-24E7-3436-F88AED16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475-5D0F-4D9E-9902-78BF98463861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7C3DC3-EA29-0C7C-E93A-C55C7400B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463475"/>
            <a:ext cx="7772400" cy="33791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22AF0E-88AA-B6E7-4D2C-625D151F0C5A}"/>
              </a:ext>
            </a:extLst>
          </p:cNvPr>
          <p:cNvSpPr txBox="1"/>
          <p:nvPr/>
        </p:nvSpPr>
        <p:spPr>
          <a:xfrm>
            <a:off x="3956985" y="4130006"/>
            <a:ext cx="7724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Identifying the top 10 countries by the number of customers will allow us to focus on building a better brand image in these markets.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08EA08-C9B0-8389-FDCD-C8CA168FEDE1}"/>
              </a:ext>
            </a:extLst>
          </p:cNvPr>
          <p:cNvSpPr/>
          <p:nvPr/>
        </p:nvSpPr>
        <p:spPr>
          <a:xfrm>
            <a:off x="-54428" y="0"/>
            <a:ext cx="2906486" cy="685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5D6ED2-444E-FFE2-9303-F309429FC28A}"/>
              </a:ext>
            </a:extLst>
          </p:cNvPr>
          <p:cNvSpPr txBox="1"/>
          <p:nvPr/>
        </p:nvSpPr>
        <p:spPr>
          <a:xfrm>
            <a:off x="0" y="5346977"/>
            <a:ext cx="2960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Top 10 Countries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6EC9A9-0E90-FD0E-629D-BFC165790021}"/>
              </a:ext>
            </a:extLst>
          </p:cNvPr>
          <p:cNvSpPr txBox="1"/>
          <p:nvPr/>
        </p:nvSpPr>
        <p:spPr>
          <a:xfrm>
            <a:off x="-54428" y="136525"/>
            <a:ext cx="2906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countries are </a:t>
            </a:r>
            <a:r>
              <a:rPr lang="en-US" dirty="0" err="1"/>
              <a:t>Rockbuster</a:t>
            </a:r>
            <a:r>
              <a:rPr lang="en-US" dirty="0"/>
              <a:t> customers based in?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77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64703-A0ED-9D6A-4EEE-DB397A528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850EA-AE7B-4A38-4281-DE71A583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475-5D0F-4D9E-9902-78BF98463861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80EC5B-FE0E-119D-2D55-486BFDAE6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913" y="136525"/>
            <a:ext cx="8447315" cy="65849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FE04F43-6959-CEA5-7B35-94990F418E80}"/>
              </a:ext>
            </a:extLst>
          </p:cNvPr>
          <p:cNvSpPr/>
          <p:nvPr/>
        </p:nvSpPr>
        <p:spPr>
          <a:xfrm>
            <a:off x="0" y="0"/>
            <a:ext cx="2743199" cy="685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18650-07CA-7E16-8942-08F295D0253F}"/>
              </a:ext>
            </a:extLst>
          </p:cNvPr>
          <p:cNvSpPr txBox="1"/>
          <p:nvPr/>
        </p:nvSpPr>
        <p:spPr>
          <a:xfrm>
            <a:off x="125184" y="5521146"/>
            <a:ext cx="2492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Top 10 Cities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34F06-5F04-6FFD-CD0E-EC9FD0E31392}"/>
              </a:ext>
            </a:extLst>
          </p:cNvPr>
          <p:cNvSpPr txBox="1"/>
          <p:nvPr/>
        </p:nvSpPr>
        <p:spPr>
          <a:xfrm>
            <a:off x="0" y="136525"/>
            <a:ext cx="2743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countries are </a:t>
            </a:r>
            <a:r>
              <a:rPr lang="en-US" dirty="0" err="1"/>
              <a:t>Rockbuster</a:t>
            </a:r>
            <a:r>
              <a:rPr lang="en-US" dirty="0"/>
              <a:t> customers based in?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210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461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tamara Golshan</dc:creator>
  <cp:lastModifiedBy>tamara Golshan</cp:lastModifiedBy>
  <cp:revision>7</cp:revision>
  <dcterms:created xsi:type="dcterms:W3CDTF">2023-07-01T20:05:14Z</dcterms:created>
  <dcterms:modified xsi:type="dcterms:W3CDTF">2023-07-08T16:00:33Z</dcterms:modified>
</cp:coreProperties>
</file>