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8288000" cy="10287000"/>
  <p:notesSz cx="6858000" cy="9144000"/>
  <p:embeddedFontLst>
    <p:embeddedFont>
      <p:font typeface="Calibri" panose="020F0502020204030204" pitchFamily="34" charset="0"/>
      <p:regular r:id="rId34"/>
      <p:bold r:id="rId35"/>
      <p:italic r:id="rId36"/>
      <p:boldItalic r:id="rId37"/>
    </p:embeddedFont>
    <p:embeddedFont>
      <p:font typeface="Canva Sans 1 Bold" panose="020B0604020202020204" charset="0"/>
      <p:regular r:id="rId38"/>
    </p:embeddedFont>
    <p:embeddedFont>
      <p:font typeface="Canva Sans 2" panose="020B0604020202020204" charset="0"/>
      <p:regular r:id="rId39"/>
    </p:embeddedFont>
    <p:embeddedFont>
      <p:font typeface="Canva Sans 2 Bold" panose="020B0604020202020204" charset="0"/>
      <p:regular r:id="rId40"/>
    </p:embeddedFont>
    <p:embeddedFont>
      <p:font typeface="Codec Pro" panose="020B0604020202020204" charset="0"/>
      <p:regular r:id="rId41"/>
    </p:embeddedFont>
    <p:embeddedFont>
      <p:font typeface="Codec Pro Bold" panose="020B0604020202020204" charset="0"/>
      <p:regular r:id="rId42"/>
    </p:embeddedFont>
    <p:embeddedFont>
      <p:font typeface="Codec Pro ExtraBold" panose="020B0604020202020204" charset="0"/>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1062"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5.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8.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0.sv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32.sv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32.sv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5.sv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8.sv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5.sv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8.sv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5.sv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8.sv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5.sv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8.sv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5.sv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8.sv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sv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sv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hyperlink" Target="https://www.dataversity.net/a-brief-history-of-the-hadoop-ecosystem/" TargetMode="External"/><Relationship Id="rId3" Type="http://schemas.openxmlformats.org/officeDocument/2006/relationships/image" Target="../media/image37.svg"/><Relationship Id="rId7" Type="http://schemas.openxmlformats.org/officeDocument/2006/relationships/hyperlink" Target="https://plato.stanford.edu/Archives/win1997/entries/turing-machine/" TargetMode="External"/><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hyperlink" Target="https://www.cockroachlabs.com/blog/history-of-databases-distributed-sql/" TargetMode="External"/><Relationship Id="rId5" Type="http://schemas.openxmlformats.org/officeDocument/2006/relationships/image" Target="../media/image39.sv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8" Type="http://schemas.openxmlformats.org/officeDocument/2006/relationships/hyperlink" Target="https://www.sciencedirect.com/science/article/pii/S0148296322001321" TargetMode="External"/><Relationship Id="rId3" Type="http://schemas.openxmlformats.org/officeDocument/2006/relationships/image" Target="../media/image37.svg"/><Relationship Id="rId7" Type="http://schemas.openxmlformats.org/officeDocument/2006/relationships/hyperlink" Target="https://www.zdnet.com/article/the-internet-of-things-and-big-data-unlocking-the-power/" TargetMode="External"/><Relationship Id="rId12" Type="http://schemas.openxmlformats.org/officeDocument/2006/relationships/hyperlink" Target="https://mohamedbakrey094.medium.com/all-about-latent-dirichlet-allocation-lda-in-nlp-6cfa7825034e" TargetMode="External"/><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hyperlink" Target="https://www.forbes.com/sites/cognitiveworld/2019/09/30/ai-big-data-better-together/?sh=6193d75a60b3" TargetMode="External"/><Relationship Id="rId11" Type="http://schemas.openxmlformats.org/officeDocument/2006/relationships/hyperlink" Target="https://www.geeksforgeeks.org/page-rank-algorithm-implementation/" TargetMode="External"/><Relationship Id="rId5" Type="http://schemas.openxmlformats.org/officeDocument/2006/relationships/image" Target="../media/image39.svg"/><Relationship Id="rId10" Type="http://schemas.openxmlformats.org/officeDocument/2006/relationships/hyperlink" Target="https://www.upgrad.com/blog/common-data-mining-algorithms/" TargetMode="External"/><Relationship Id="rId4" Type="http://schemas.openxmlformats.org/officeDocument/2006/relationships/image" Target="../media/image38.png"/><Relationship Id="rId9" Type="http://schemas.openxmlformats.org/officeDocument/2006/relationships/hyperlink" Target="https://songhuiming.github.io/pages/2023/05/28/gpt-1-gpt-2-gpt-3"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41.svg"/><Relationship Id="rId7" Type="http://schemas.openxmlformats.org/officeDocument/2006/relationships/image" Target="../media/image35.sv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0.sv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Freeform 2"/>
          <p:cNvSpPr/>
          <p:nvPr/>
        </p:nvSpPr>
        <p:spPr>
          <a:xfrm>
            <a:off x="11087100" y="3086100"/>
            <a:ext cx="7200900" cy="7200900"/>
          </a:xfrm>
          <a:custGeom>
            <a:avLst/>
            <a:gdLst/>
            <a:ahLst/>
            <a:cxnLst/>
            <a:rect l="l" t="t" r="r" b="b"/>
            <a:pathLst>
              <a:path w="7200900" h="7200900">
                <a:moveTo>
                  <a:pt x="0" y="0"/>
                </a:moveTo>
                <a:lnTo>
                  <a:pt x="7200900" y="0"/>
                </a:lnTo>
                <a:lnTo>
                  <a:pt x="7200900" y="7200900"/>
                </a:lnTo>
                <a:lnTo>
                  <a:pt x="0" y="7200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5881606" y="2733012"/>
            <a:ext cx="1276987" cy="1276987"/>
          </a:xfrm>
          <a:custGeom>
            <a:avLst/>
            <a:gdLst/>
            <a:ahLst/>
            <a:cxnLst/>
            <a:rect l="l" t="t" r="r" b="b"/>
            <a:pathLst>
              <a:path w="1276987" h="1276987">
                <a:moveTo>
                  <a:pt x="0" y="0"/>
                </a:moveTo>
                <a:lnTo>
                  <a:pt x="1276986" y="0"/>
                </a:lnTo>
                <a:lnTo>
                  <a:pt x="1276986" y="1276987"/>
                </a:lnTo>
                <a:lnTo>
                  <a:pt x="0" y="12769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15720864" y="1427539"/>
            <a:ext cx="482144" cy="467032"/>
          </a:xfrm>
          <a:custGeom>
            <a:avLst/>
            <a:gdLst/>
            <a:ahLst/>
            <a:cxnLst/>
            <a:rect l="l" t="t" r="r" b="b"/>
            <a:pathLst>
              <a:path w="482144" h="467032">
                <a:moveTo>
                  <a:pt x="0" y="0"/>
                </a:moveTo>
                <a:lnTo>
                  <a:pt x="482145" y="0"/>
                </a:lnTo>
                <a:lnTo>
                  <a:pt x="482145" y="467031"/>
                </a:lnTo>
                <a:lnTo>
                  <a:pt x="0" y="4670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rot="7682761">
            <a:off x="-1383321" y="-1859499"/>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TextBox 6"/>
          <p:cNvSpPr txBox="1"/>
          <p:nvPr/>
        </p:nvSpPr>
        <p:spPr>
          <a:xfrm>
            <a:off x="12755769" y="8224247"/>
            <a:ext cx="5147627" cy="1601055"/>
          </a:xfrm>
          <a:prstGeom prst="rect">
            <a:avLst/>
          </a:prstGeom>
        </p:spPr>
        <p:txBody>
          <a:bodyPr lIns="0" tIns="0" rIns="0" bIns="0" rtlCol="0" anchor="t">
            <a:spAutoFit/>
          </a:bodyPr>
          <a:lstStyle/>
          <a:p>
            <a:pPr algn="ctr">
              <a:lnSpc>
                <a:spcPts val="4152"/>
              </a:lnSpc>
            </a:pPr>
            <a:r>
              <a:rPr lang="en-US" sz="2966" spc="148">
                <a:solidFill>
                  <a:srgbClr val="FFFFFF"/>
                </a:solidFill>
                <a:latin typeface="Codec Pro ExtraBold"/>
              </a:rPr>
              <a:t>Mohammad Al-Hakawati</a:t>
            </a:r>
          </a:p>
          <a:p>
            <a:pPr algn="ctr">
              <a:lnSpc>
                <a:spcPts val="4152"/>
              </a:lnSpc>
            </a:pPr>
            <a:r>
              <a:rPr lang="en-US" sz="2966" spc="148">
                <a:solidFill>
                  <a:srgbClr val="FFFFFF"/>
                </a:solidFill>
                <a:latin typeface="Codec Pro ExtraBold"/>
              </a:rPr>
              <a:t>21110320</a:t>
            </a:r>
          </a:p>
          <a:p>
            <a:pPr algn="ctr">
              <a:lnSpc>
                <a:spcPts val="4152"/>
              </a:lnSpc>
            </a:pPr>
            <a:r>
              <a:rPr lang="en-US" sz="2966" spc="148">
                <a:solidFill>
                  <a:srgbClr val="FFFFFF"/>
                </a:solidFill>
                <a:latin typeface="Codec Pro ExtraBold"/>
              </a:rPr>
              <a:t>Section 1</a:t>
            </a:r>
          </a:p>
        </p:txBody>
      </p:sp>
      <p:sp>
        <p:nvSpPr>
          <p:cNvPr id="7" name="TextBox 7"/>
          <p:cNvSpPr txBox="1"/>
          <p:nvPr/>
        </p:nvSpPr>
        <p:spPr>
          <a:xfrm>
            <a:off x="1722956" y="2789202"/>
            <a:ext cx="8883055" cy="4263475"/>
          </a:xfrm>
          <a:prstGeom prst="rect">
            <a:avLst/>
          </a:prstGeom>
        </p:spPr>
        <p:txBody>
          <a:bodyPr lIns="0" tIns="0" rIns="0" bIns="0" rtlCol="0" anchor="t">
            <a:spAutoFit/>
          </a:bodyPr>
          <a:lstStyle/>
          <a:p>
            <a:pPr>
              <a:lnSpc>
                <a:spcPts val="16886"/>
              </a:lnSpc>
            </a:pPr>
            <a:r>
              <a:rPr lang="en-US" sz="14072" spc="956" dirty="0">
                <a:solidFill>
                  <a:srgbClr val="000000"/>
                </a:solidFill>
                <a:latin typeface="Codec Pro ExtraBold"/>
              </a:rPr>
              <a:t>Data</a:t>
            </a:r>
          </a:p>
          <a:p>
            <a:pPr>
              <a:lnSpc>
                <a:spcPts val="16886"/>
              </a:lnSpc>
            </a:pPr>
            <a:r>
              <a:rPr lang="en-US" sz="14072" spc="956" dirty="0">
                <a:solidFill>
                  <a:srgbClr val="000000"/>
                </a:solidFill>
                <a:latin typeface="Codec Pro ExtraBold"/>
              </a:rPr>
              <a:t>Mining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7C00"/>
        </a:solidFill>
        <a:effectLst/>
      </p:bgPr>
    </p:bg>
    <p:spTree>
      <p:nvGrpSpPr>
        <p:cNvPr id="1" name=""/>
        <p:cNvGrpSpPr/>
        <p:nvPr/>
      </p:nvGrpSpPr>
      <p:grpSpPr>
        <a:xfrm>
          <a:off x="0" y="0"/>
          <a:ext cx="0" cy="0"/>
          <a:chOff x="0" y="0"/>
          <a:chExt cx="0" cy="0"/>
        </a:xfrm>
      </p:grpSpPr>
      <p:sp>
        <p:nvSpPr>
          <p:cNvPr id="2" name="Freeform 2"/>
          <p:cNvSpPr/>
          <p:nvPr/>
        </p:nvSpPr>
        <p:spPr>
          <a:xfrm flipV="1">
            <a:off x="12180179" y="-232773"/>
            <a:ext cx="6107821" cy="6107821"/>
          </a:xfrm>
          <a:custGeom>
            <a:avLst/>
            <a:gdLst/>
            <a:ahLst/>
            <a:cxnLst/>
            <a:rect l="l" t="t" r="r" b="b"/>
            <a:pathLst>
              <a:path w="6107821" h="6107821">
                <a:moveTo>
                  <a:pt x="0" y="6107821"/>
                </a:moveTo>
                <a:lnTo>
                  <a:pt x="6107821" y="6107821"/>
                </a:lnTo>
                <a:lnTo>
                  <a:pt x="6107821" y="0"/>
                </a:lnTo>
                <a:lnTo>
                  <a:pt x="0" y="0"/>
                </a:lnTo>
                <a:lnTo>
                  <a:pt x="0" y="6107821"/>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722049" y="1963778"/>
            <a:ext cx="2222506" cy="8794090"/>
          </a:xfrm>
          <a:custGeom>
            <a:avLst/>
            <a:gdLst/>
            <a:ahLst/>
            <a:cxnLst/>
            <a:rect l="l" t="t" r="r" b="b"/>
            <a:pathLst>
              <a:path w="2222506" h="8794090">
                <a:moveTo>
                  <a:pt x="0" y="0"/>
                </a:moveTo>
                <a:lnTo>
                  <a:pt x="2222507" y="0"/>
                </a:lnTo>
                <a:lnTo>
                  <a:pt x="2222507" y="8794090"/>
                </a:lnTo>
                <a:lnTo>
                  <a:pt x="0" y="879409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p:cNvGrpSpPr/>
          <p:nvPr/>
        </p:nvGrpSpPr>
        <p:grpSpPr>
          <a:xfrm>
            <a:off x="1981482" y="4028908"/>
            <a:ext cx="437366" cy="43736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6" name="TextBox 6"/>
            <p:cNvSpPr txBox="1"/>
            <p:nvPr/>
          </p:nvSpPr>
          <p:spPr>
            <a:xfrm>
              <a:off x="76200" y="47625"/>
              <a:ext cx="660400" cy="688975"/>
            </a:xfrm>
            <a:prstGeom prst="rect">
              <a:avLst/>
            </a:prstGeom>
          </p:spPr>
          <p:txBody>
            <a:bodyPr lIns="50800" tIns="50800" rIns="50800" bIns="50800" rtlCol="0" anchor="ctr"/>
            <a:lstStyle/>
            <a:p>
              <a:pPr algn="ctr">
                <a:lnSpc>
                  <a:spcPts val="2519"/>
                </a:lnSpc>
              </a:pPr>
              <a:endParaRPr/>
            </a:p>
          </p:txBody>
        </p:sp>
      </p:grpSp>
      <p:grpSp>
        <p:nvGrpSpPr>
          <p:cNvPr id="7" name="Group 7"/>
          <p:cNvGrpSpPr/>
          <p:nvPr/>
        </p:nvGrpSpPr>
        <p:grpSpPr>
          <a:xfrm>
            <a:off x="1981482" y="5500317"/>
            <a:ext cx="437366" cy="43736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9" name="TextBox 9"/>
            <p:cNvSpPr txBox="1"/>
            <p:nvPr/>
          </p:nvSpPr>
          <p:spPr>
            <a:xfrm>
              <a:off x="76200" y="47625"/>
              <a:ext cx="660400" cy="688975"/>
            </a:xfrm>
            <a:prstGeom prst="rect">
              <a:avLst/>
            </a:prstGeom>
          </p:spPr>
          <p:txBody>
            <a:bodyPr lIns="50800" tIns="50800" rIns="50800" bIns="50800" rtlCol="0" anchor="ctr"/>
            <a:lstStyle/>
            <a:p>
              <a:pPr algn="ctr">
                <a:lnSpc>
                  <a:spcPts val="2519"/>
                </a:lnSpc>
              </a:pPr>
              <a:endParaRPr/>
            </a:p>
          </p:txBody>
        </p:sp>
      </p:grpSp>
      <p:grpSp>
        <p:nvGrpSpPr>
          <p:cNvPr id="10" name="Group 10"/>
          <p:cNvGrpSpPr/>
          <p:nvPr/>
        </p:nvGrpSpPr>
        <p:grpSpPr>
          <a:xfrm>
            <a:off x="1981482" y="6763332"/>
            <a:ext cx="437366" cy="437366"/>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12" name="TextBox 12"/>
            <p:cNvSpPr txBox="1"/>
            <p:nvPr/>
          </p:nvSpPr>
          <p:spPr>
            <a:xfrm>
              <a:off x="76200" y="47625"/>
              <a:ext cx="660400" cy="688975"/>
            </a:xfrm>
            <a:prstGeom prst="rect">
              <a:avLst/>
            </a:prstGeom>
          </p:spPr>
          <p:txBody>
            <a:bodyPr lIns="50800" tIns="50800" rIns="50800" bIns="50800" rtlCol="0" anchor="ctr"/>
            <a:lstStyle/>
            <a:p>
              <a:pPr algn="ctr">
                <a:lnSpc>
                  <a:spcPts val="2519"/>
                </a:lnSpc>
              </a:pPr>
              <a:endParaRPr/>
            </a:p>
          </p:txBody>
        </p:sp>
      </p:grpSp>
      <p:grpSp>
        <p:nvGrpSpPr>
          <p:cNvPr id="13" name="Group 13"/>
          <p:cNvGrpSpPr/>
          <p:nvPr/>
        </p:nvGrpSpPr>
        <p:grpSpPr>
          <a:xfrm>
            <a:off x="1981482" y="8026347"/>
            <a:ext cx="437366" cy="437366"/>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15" name="TextBox 15"/>
            <p:cNvSpPr txBox="1"/>
            <p:nvPr/>
          </p:nvSpPr>
          <p:spPr>
            <a:xfrm>
              <a:off x="76200" y="47625"/>
              <a:ext cx="660400" cy="688975"/>
            </a:xfrm>
            <a:prstGeom prst="rect">
              <a:avLst/>
            </a:prstGeom>
          </p:spPr>
          <p:txBody>
            <a:bodyPr lIns="50800" tIns="50800" rIns="50800" bIns="50800" rtlCol="0" anchor="ctr"/>
            <a:lstStyle/>
            <a:p>
              <a:pPr algn="ctr">
                <a:lnSpc>
                  <a:spcPts val="2519"/>
                </a:lnSpc>
              </a:pPr>
              <a:endParaRPr/>
            </a:p>
          </p:txBody>
        </p:sp>
      </p:grpSp>
      <p:sp>
        <p:nvSpPr>
          <p:cNvPr id="16" name="Freeform 16"/>
          <p:cNvSpPr/>
          <p:nvPr/>
        </p:nvSpPr>
        <p:spPr>
          <a:xfrm>
            <a:off x="13138590" y="904708"/>
            <a:ext cx="4191000" cy="3124200"/>
          </a:xfrm>
          <a:custGeom>
            <a:avLst/>
            <a:gdLst/>
            <a:ahLst/>
            <a:cxnLst/>
            <a:rect l="l" t="t" r="r" b="b"/>
            <a:pathLst>
              <a:path w="4191000" h="3124200">
                <a:moveTo>
                  <a:pt x="0" y="0"/>
                </a:moveTo>
                <a:lnTo>
                  <a:pt x="4191000" y="0"/>
                </a:lnTo>
                <a:lnTo>
                  <a:pt x="4191000" y="3124200"/>
                </a:lnTo>
                <a:lnTo>
                  <a:pt x="0" y="3124200"/>
                </a:lnTo>
                <a:lnTo>
                  <a:pt x="0" y="0"/>
                </a:lnTo>
                <a:close/>
              </a:path>
            </a:pathLst>
          </a:custGeom>
          <a:blipFill>
            <a:blip r:embed="rId6"/>
            <a:stretch>
              <a:fillRect l="-48418" t="-39154" r="-48782" b="-37203"/>
            </a:stretch>
          </a:blipFill>
        </p:spPr>
        <p:txBody>
          <a:bodyPr/>
          <a:lstStyle/>
          <a:p>
            <a:endParaRPr lang="en-US"/>
          </a:p>
        </p:txBody>
      </p:sp>
      <p:sp>
        <p:nvSpPr>
          <p:cNvPr id="17" name="TextBox 17"/>
          <p:cNvSpPr txBox="1"/>
          <p:nvPr/>
        </p:nvSpPr>
        <p:spPr>
          <a:xfrm>
            <a:off x="1981482" y="1919680"/>
            <a:ext cx="8433620" cy="1101091"/>
          </a:xfrm>
          <a:prstGeom prst="rect">
            <a:avLst/>
          </a:prstGeom>
        </p:spPr>
        <p:txBody>
          <a:bodyPr lIns="0" tIns="0" rIns="0" bIns="0" rtlCol="0" anchor="t">
            <a:spAutoFit/>
          </a:bodyPr>
          <a:lstStyle/>
          <a:p>
            <a:pPr marL="0" lvl="0" indent="0" algn="l">
              <a:lnSpc>
                <a:spcPts val="8279"/>
              </a:lnSpc>
              <a:spcBef>
                <a:spcPct val="0"/>
              </a:spcBef>
            </a:pPr>
            <a:r>
              <a:rPr lang="en-US" sz="5999" spc="299">
                <a:solidFill>
                  <a:srgbClr val="FFFFFF"/>
                </a:solidFill>
                <a:latin typeface="Codec Pro ExtraBold"/>
              </a:rPr>
              <a:t>IBM SPSS Modeler</a:t>
            </a:r>
          </a:p>
        </p:txBody>
      </p:sp>
      <p:sp>
        <p:nvSpPr>
          <p:cNvPr id="18" name="TextBox 18"/>
          <p:cNvSpPr txBox="1"/>
          <p:nvPr/>
        </p:nvSpPr>
        <p:spPr>
          <a:xfrm>
            <a:off x="2604178" y="3563696"/>
            <a:ext cx="9576001" cy="1282065"/>
          </a:xfrm>
          <a:prstGeom prst="rect">
            <a:avLst/>
          </a:prstGeom>
        </p:spPr>
        <p:txBody>
          <a:bodyPr lIns="0" tIns="0" rIns="0" bIns="0" rtlCol="0" anchor="t">
            <a:spAutoFit/>
          </a:bodyPr>
          <a:lstStyle/>
          <a:p>
            <a:pPr marL="0" lvl="0" indent="0" algn="l">
              <a:lnSpc>
                <a:spcPts val="3359"/>
              </a:lnSpc>
              <a:spcBef>
                <a:spcPct val="0"/>
              </a:spcBef>
            </a:pPr>
            <a:r>
              <a:rPr lang="en-US" sz="2400" spc="24">
                <a:solidFill>
                  <a:srgbClr val="FFFFFF"/>
                </a:solidFill>
                <a:latin typeface="Codec Pro"/>
              </a:rPr>
              <a:t>provides a wide range of statistical analysis and modeling tools that allow to examine information, identify patterns, and develop predictive models.</a:t>
            </a:r>
          </a:p>
        </p:txBody>
      </p:sp>
      <p:sp>
        <p:nvSpPr>
          <p:cNvPr id="19" name="TextBox 19"/>
          <p:cNvSpPr txBox="1"/>
          <p:nvPr/>
        </p:nvSpPr>
        <p:spPr>
          <a:xfrm>
            <a:off x="764237" y="421005"/>
            <a:ext cx="7587093" cy="1062991"/>
          </a:xfrm>
          <a:prstGeom prst="rect">
            <a:avLst/>
          </a:prstGeom>
        </p:spPr>
        <p:txBody>
          <a:bodyPr lIns="0" tIns="0" rIns="0" bIns="0" rtlCol="0" anchor="t">
            <a:spAutoFit/>
          </a:bodyPr>
          <a:lstStyle/>
          <a:p>
            <a:pPr marL="0" lvl="0" indent="0" algn="l">
              <a:lnSpc>
                <a:spcPts val="8279"/>
              </a:lnSpc>
              <a:spcBef>
                <a:spcPct val="0"/>
              </a:spcBef>
            </a:pPr>
            <a:r>
              <a:rPr lang="en-US" sz="5999" spc="299">
                <a:solidFill>
                  <a:srgbClr val="FFFFFF"/>
                </a:solidFill>
                <a:latin typeface="Canva Sans 2 Bold"/>
              </a:rPr>
              <a:t>Data mining tools</a:t>
            </a:r>
          </a:p>
        </p:txBody>
      </p:sp>
      <p:sp>
        <p:nvSpPr>
          <p:cNvPr id="20" name="TextBox 20"/>
          <p:cNvSpPr txBox="1"/>
          <p:nvPr/>
        </p:nvSpPr>
        <p:spPr>
          <a:xfrm>
            <a:off x="2604178" y="5035105"/>
            <a:ext cx="9576001" cy="1282065"/>
          </a:xfrm>
          <a:prstGeom prst="rect">
            <a:avLst/>
          </a:prstGeom>
        </p:spPr>
        <p:txBody>
          <a:bodyPr lIns="0" tIns="0" rIns="0" bIns="0" rtlCol="0" anchor="t">
            <a:spAutoFit/>
          </a:bodyPr>
          <a:lstStyle/>
          <a:p>
            <a:pPr marL="0" lvl="0" indent="0" algn="l">
              <a:lnSpc>
                <a:spcPts val="3359"/>
              </a:lnSpc>
              <a:spcBef>
                <a:spcPct val="0"/>
              </a:spcBef>
            </a:pPr>
            <a:r>
              <a:rPr lang="en-US" sz="2400" spc="24">
                <a:solidFill>
                  <a:srgbClr val="FFFFFF"/>
                </a:solidFill>
                <a:latin typeface="Codec Pro"/>
              </a:rPr>
              <a:t>Like other tools,Its drag-and-drop functionality and user-friendly graphical interface make building and validating predictive models easy.</a:t>
            </a:r>
          </a:p>
        </p:txBody>
      </p:sp>
      <p:sp>
        <p:nvSpPr>
          <p:cNvPr id="21" name="TextBox 21"/>
          <p:cNvSpPr txBox="1"/>
          <p:nvPr/>
        </p:nvSpPr>
        <p:spPr>
          <a:xfrm>
            <a:off x="2604178" y="6507670"/>
            <a:ext cx="10502777" cy="862965"/>
          </a:xfrm>
          <a:prstGeom prst="rect">
            <a:avLst/>
          </a:prstGeom>
        </p:spPr>
        <p:txBody>
          <a:bodyPr lIns="0" tIns="0" rIns="0" bIns="0" rtlCol="0" anchor="t">
            <a:spAutoFit/>
          </a:bodyPr>
          <a:lstStyle/>
          <a:p>
            <a:pPr marL="0" lvl="0" indent="0" algn="l">
              <a:lnSpc>
                <a:spcPts val="3359"/>
              </a:lnSpc>
              <a:spcBef>
                <a:spcPct val="0"/>
              </a:spcBef>
            </a:pPr>
            <a:r>
              <a:rPr lang="en-US" sz="2400" spc="24">
                <a:solidFill>
                  <a:srgbClr val="FFFFFF"/>
                </a:solidFill>
                <a:latin typeface="Codec Pro"/>
              </a:rPr>
              <a:t>provides a vast collection of sophisticated analytics methods and machine learning algorithms. </a:t>
            </a:r>
          </a:p>
        </p:txBody>
      </p:sp>
      <p:sp>
        <p:nvSpPr>
          <p:cNvPr id="22" name="TextBox 22"/>
          <p:cNvSpPr txBox="1"/>
          <p:nvPr/>
        </p:nvSpPr>
        <p:spPr>
          <a:xfrm>
            <a:off x="2604178" y="7561135"/>
            <a:ext cx="11673347" cy="1282065"/>
          </a:xfrm>
          <a:prstGeom prst="rect">
            <a:avLst/>
          </a:prstGeom>
        </p:spPr>
        <p:txBody>
          <a:bodyPr lIns="0" tIns="0" rIns="0" bIns="0" rtlCol="0" anchor="t">
            <a:spAutoFit/>
          </a:bodyPr>
          <a:lstStyle/>
          <a:p>
            <a:pPr marL="0" lvl="0" indent="0" algn="l">
              <a:lnSpc>
                <a:spcPts val="3359"/>
              </a:lnSpc>
              <a:spcBef>
                <a:spcPct val="0"/>
              </a:spcBef>
            </a:pPr>
            <a:r>
              <a:rPr lang="en-US" sz="2400" spc="24">
                <a:solidFill>
                  <a:srgbClr val="FFFFFF"/>
                </a:solidFill>
                <a:latin typeface="Codec Pro"/>
              </a:rPr>
              <a:t>Users can switch between data exploration, statistical analysis, and predictive modeling easily due to integration with IBM SPSS Statistics, which offers a complete analytics solution inside the IBM SPSS ecosystem.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TextBox 2"/>
          <p:cNvSpPr txBox="1"/>
          <p:nvPr/>
        </p:nvSpPr>
        <p:spPr>
          <a:xfrm>
            <a:off x="1376810" y="2538377"/>
            <a:ext cx="8369821" cy="2716939"/>
          </a:xfrm>
          <a:prstGeom prst="rect">
            <a:avLst/>
          </a:prstGeom>
        </p:spPr>
        <p:txBody>
          <a:bodyPr lIns="0" tIns="0" rIns="0" bIns="0" rtlCol="0" anchor="t">
            <a:spAutoFit/>
          </a:bodyPr>
          <a:lstStyle/>
          <a:p>
            <a:pPr algn="l">
              <a:lnSpc>
                <a:spcPts val="5332"/>
              </a:lnSpc>
            </a:pPr>
            <a:r>
              <a:rPr lang="en-US" sz="3271" spc="19">
                <a:solidFill>
                  <a:srgbClr val="231F20"/>
                </a:solidFill>
                <a:latin typeface="Codec Pro"/>
              </a:rPr>
              <a:t>An international Arabic news television channel, based in Riyadh that is operated by the media conglomerate MBC Group </a:t>
            </a:r>
          </a:p>
        </p:txBody>
      </p:sp>
      <p:grpSp>
        <p:nvGrpSpPr>
          <p:cNvPr id="3" name="Group 3"/>
          <p:cNvGrpSpPr/>
          <p:nvPr/>
        </p:nvGrpSpPr>
        <p:grpSpPr>
          <a:xfrm>
            <a:off x="1376810" y="772005"/>
            <a:ext cx="4553614" cy="1841137"/>
            <a:chOff x="0" y="-76200"/>
            <a:chExt cx="1199306" cy="484909"/>
          </a:xfrm>
        </p:grpSpPr>
        <p:sp>
          <p:nvSpPr>
            <p:cNvPr id="4" name="Freeform 4"/>
            <p:cNvSpPr/>
            <p:nvPr/>
          </p:nvSpPr>
          <p:spPr>
            <a:xfrm>
              <a:off x="0" y="0"/>
              <a:ext cx="1199306" cy="332509"/>
            </a:xfrm>
            <a:custGeom>
              <a:avLst/>
              <a:gdLst/>
              <a:ahLst/>
              <a:cxnLst/>
              <a:rect l="l" t="t" r="r" b="b"/>
              <a:pathLst>
                <a:path w="1199306" h="332509">
                  <a:moveTo>
                    <a:pt x="42504" y="0"/>
                  </a:moveTo>
                  <a:lnTo>
                    <a:pt x="1156801" y="0"/>
                  </a:lnTo>
                  <a:cubicBezTo>
                    <a:pt x="1168074" y="0"/>
                    <a:pt x="1178886" y="4478"/>
                    <a:pt x="1186857" y="12449"/>
                  </a:cubicBezTo>
                  <a:cubicBezTo>
                    <a:pt x="1194828" y="20420"/>
                    <a:pt x="1199306" y="31231"/>
                    <a:pt x="1199306" y="42504"/>
                  </a:cubicBezTo>
                  <a:lnTo>
                    <a:pt x="1199306" y="290004"/>
                  </a:lnTo>
                  <a:cubicBezTo>
                    <a:pt x="1199306" y="301277"/>
                    <a:pt x="1194828" y="312088"/>
                    <a:pt x="1186857" y="320059"/>
                  </a:cubicBezTo>
                  <a:cubicBezTo>
                    <a:pt x="1178886" y="328030"/>
                    <a:pt x="1168074" y="332509"/>
                    <a:pt x="1156801" y="332509"/>
                  </a:cubicBezTo>
                  <a:lnTo>
                    <a:pt x="42504" y="332509"/>
                  </a:lnTo>
                  <a:cubicBezTo>
                    <a:pt x="31231" y="332509"/>
                    <a:pt x="20420" y="328030"/>
                    <a:pt x="12449" y="320059"/>
                  </a:cubicBezTo>
                  <a:cubicBezTo>
                    <a:pt x="4478" y="312088"/>
                    <a:pt x="0" y="301277"/>
                    <a:pt x="0" y="290004"/>
                  </a:cubicBezTo>
                  <a:lnTo>
                    <a:pt x="0" y="42504"/>
                  </a:lnTo>
                  <a:cubicBezTo>
                    <a:pt x="0" y="31231"/>
                    <a:pt x="4478" y="20420"/>
                    <a:pt x="12449" y="12449"/>
                  </a:cubicBezTo>
                  <a:cubicBezTo>
                    <a:pt x="20420" y="4478"/>
                    <a:pt x="31231" y="0"/>
                    <a:pt x="42504" y="0"/>
                  </a:cubicBezTo>
                  <a:close/>
                </a:path>
              </a:pathLst>
            </a:custGeom>
            <a:solidFill>
              <a:srgbClr val="F47C00"/>
            </a:solidFill>
            <a:ln cap="rnd">
              <a:noFill/>
              <a:prstDash val="solid"/>
              <a:round/>
            </a:ln>
          </p:spPr>
          <p:txBody>
            <a:bodyPr/>
            <a:lstStyle/>
            <a:p>
              <a:endParaRPr lang="en-US"/>
            </a:p>
          </p:txBody>
        </p:sp>
        <p:sp>
          <p:nvSpPr>
            <p:cNvPr id="5" name="TextBox 5"/>
            <p:cNvSpPr txBox="1"/>
            <p:nvPr/>
          </p:nvSpPr>
          <p:spPr>
            <a:xfrm>
              <a:off x="0" y="-76200"/>
              <a:ext cx="1199306" cy="484909"/>
            </a:xfrm>
            <a:prstGeom prst="rect">
              <a:avLst/>
            </a:prstGeom>
          </p:spPr>
          <p:txBody>
            <a:bodyPr lIns="50800" tIns="50800" rIns="50800" bIns="50800" rtlCol="0" anchor="ctr"/>
            <a:lstStyle/>
            <a:p>
              <a:pPr marL="0" lvl="0" indent="0" algn="ctr">
                <a:lnSpc>
                  <a:spcPts val="8279"/>
                </a:lnSpc>
                <a:spcBef>
                  <a:spcPct val="0"/>
                </a:spcBef>
              </a:pPr>
              <a:r>
                <a:rPr lang="en-US" sz="5999" u="none" strike="noStrike" spc="299" dirty="0">
                  <a:solidFill>
                    <a:srgbClr val="FFFFFF"/>
                  </a:solidFill>
                  <a:latin typeface="Canva Sans 2 Bold"/>
                </a:rPr>
                <a:t>Al Arabiya</a:t>
              </a:r>
            </a:p>
          </p:txBody>
        </p:sp>
      </p:grpSp>
      <p:sp>
        <p:nvSpPr>
          <p:cNvPr id="6" name="Freeform 6"/>
          <p:cNvSpPr/>
          <p:nvPr/>
        </p:nvSpPr>
        <p:spPr>
          <a:xfrm>
            <a:off x="8555564" y="5474162"/>
            <a:ext cx="12295876" cy="10509296"/>
          </a:xfrm>
          <a:custGeom>
            <a:avLst/>
            <a:gdLst/>
            <a:ahLst/>
            <a:cxnLst/>
            <a:rect l="l" t="t" r="r" b="b"/>
            <a:pathLst>
              <a:path w="12295876" h="10509296">
                <a:moveTo>
                  <a:pt x="0" y="0"/>
                </a:moveTo>
                <a:lnTo>
                  <a:pt x="12295876" y="0"/>
                </a:lnTo>
                <a:lnTo>
                  <a:pt x="12295876" y="10509295"/>
                </a:lnTo>
                <a:lnTo>
                  <a:pt x="0" y="105092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1531997" y="1375492"/>
            <a:ext cx="5029317" cy="1896658"/>
          </a:xfrm>
          <a:custGeom>
            <a:avLst/>
            <a:gdLst/>
            <a:ahLst/>
            <a:cxnLst/>
            <a:rect l="l" t="t" r="r" b="b"/>
            <a:pathLst>
              <a:path w="5029317" h="1896658">
                <a:moveTo>
                  <a:pt x="0" y="0"/>
                </a:moveTo>
                <a:lnTo>
                  <a:pt x="5029316" y="0"/>
                </a:lnTo>
                <a:lnTo>
                  <a:pt x="5029316" y="1896658"/>
                </a:lnTo>
                <a:lnTo>
                  <a:pt x="0" y="1896658"/>
                </a:lnTo>
                <a:lnTo>
                  <a:pt x="0" y="0"/>
                </a:lnTo>
                <a:close/>
              </a:path>
            </a:pathLst>
          </a:custGeom>
          <a:blipFill>
            <a:blip r:embed="rId4"/>
            <a:stretch>
              <a:fillRect t="-83635" b="-81531"/>
            </a:stretch>
          </a:blipFill>
        </p:spPr>
        <p:txBody>
          <a:bodyPr/>
          <a:lstStyle/>
          <a:p>
            <a:endParaRPr lang="en-US"/>
          </a:p>
        </p:txBody>
      </p:sp>
      <p:sp>
        <p:nvSpPr>
          <p:cNvPr id="8" name="Freeform 8"/>
          <p:cNvSpPr/>
          <p:nvPr/>
        </p:nvSpPr>
        <p:spPr>
          <a:xfrm rot="3508088">
            <a:off x="16053116" y="825572"/>
            <a:ext cx="1286811" cy="1099839"/>
          </a:xfrm>
          <a:custGeom>
            <a:avLst/>
            <a:gdLst/>
            <a:ahLst/>
            <a:cxnLst/>
            <a:rect l="l" t="t" r="r" b="b"/>
            <a:pathLst>
              <a:path w="1286811" h="1099839">
                <a:moveTo>
                  <a:pt x="0" y="0"/>
                </a:moveTo>
                <a:lnTo>
                  <a:pt x="1286811" y="0"/>
                </a:lnTo>
                <a:lnTo>
                  <a:pt x="1286811" y="1099839"/>
                </a:lnTo>
                <a:lnTo>
                  <a:pt x="0" y="10998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1376810" y="5712516"/>
            <a:ext cx="8369821" cy="2716939"/>
          </a:xfrm>
          <a:prstGeom prst="rect">
            <a:avLst/>
          </a:prstGeom>
        </p:spPr>
        <p:txBody>
          <a:bodyPr lIns="0" tIns="0" rIns="0" bIns="0" rtlCol="0" anchor="t">
            <a:spAutoFit/>
          </a:bodyPr>
          <a:lstStyle/>
          <a:p>
            <a:pPr>
              <a:lnSpc>
                <a:spcPts val="5332"/>
              </a:lnSpc>
            </a:pPr>
            <a:r>
              <a:rPr lang="en-US" sz="3271" spc="19">
                <a:solidFill>
                  <a:srgbClr val="231F20"/>
                </a:solidFill>
                <a:latin typeface="Codec Pro"/>
              </a:rPr>
              <a:t>Point of contact:</a:t>
            </a:r>
          </a:p>
          <a:p>
            <a:pPr>
              <a:lnSpc>
                <a:spcPts val="5332"/>
              </a:lnSpc>
            </a:pPr>
            <a:r>
              <a:rPr lang="en-US" sz="3271" spc="19">
                <a:solidFill>
                  <a:srgbClr val="231F20"/>
                </a:solidFill>
                <a:latin typeface="Codec Pro"/>
              </a:rPr>
              <a:t>Mr. Mohammed El-Hakawati</a:t>
            </a:r>
          </a:p>
          <a:p>
            <a:pPr>
              <a:lnSpc>
                <a:spcPts val="5332"/>
              </a:lnSpc>
            </a:pPr>
            <a:r>
              <a:rPr lang="en-US" sz="3271" spc="19">
                <a:solidFill>
                  <a:srgbClr val="231F20"/>
                </a:solidFill>
                <a:latin typeface="Codec Pro"/>
              </a:rPr>
              <a:t>Head of digital engineering</a:t>
            </a:r>
          </a:p>
          <a:p>
            <a:pPr algn="l">
              <a:lnSpc>
                <a:spcPts val="5332"/>
              </a:lnSpc>
            </a:pPr>
            <a:r>
              <a:rPr lang="en-US" sz="3271" spc="19">
                <a:solidFill>
                  <a:srgbClr val="231F20"/>
                </a:solidFill>
                <a:latin typeface="Codec Pro"/>
              </a:rPr>
              <a:t>mohammed.elhakawati@alarabiya.net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TextBox 2"/>
          <p:cNvSpPr txBox="1"/>
          <p:nvPr/>
        </p:nvSpPr>
        <p:spPr>
          <a:xfrm>
            <a:off x="1376810" y="2240113"/>
            <a:ext cx="9555233" cy="944880"/>
          </a:xfrm>
          <a:prstGeom prst="rect">
            <a:avLst/>
          </a:prstGeom>
        </p:spPr>
        <p:txBody>
          <a:bodyPr lIns="0" tIns="0" rIns="0" bIns="0" rtlCol="0" anchor="t">
            <a:spAutoFit/>
          </a:bodyPr>
          <a:lstStyle/>
          <a:p>
            <a:pPr algn="l">
              <a:lnSpc>
                <a:spcPts val="7334"/>
              </a:lnSpc>
            </a:pPr>
            <a:r>
              <a:rPr lang="en-US" sz="4500" spc="27">
                <a:solidFill>
                  <a:srgbClr val="231F20"/>
                </a:solidFill>
                <a:latin typeface="Codec Pro"/>
              </a:rPr>
              <a:t>Traditional data mining approach</a:t>
            </a:r>
          </a:p>
        </p:txBody>
      </p:sp>
      <p:grpSp>
        <p:nvGrpSpPr>
          <p:cNvPr id="3" name="Group 3"/>
          <p:cNvGrpSpPr/>
          <p:nvPr/>
        </p:nvGrpSpPr>
        <p:grpSpPr>
          <a:xfrm>
            <a:off x="1376810" y="730153"/>
            <a:ext cx="4571543" cy="1841137"/>
            <a:chOff x="0" y="-87223"/>
            <a:chExt cx="1204028" cy="484909"/>
          </a:xfrm>
        </p:grpSpPr>
        <p:sp>
          <p:nvSpPr>
            <p:cNvPr id="4" name="Freeform 4"/>
            <p:cNvSpPr/>
            <p:nvPr/>
          </p:nvSpPr>
          <p:spPr>
            <a:xfrm>
              <a:off x="0" y="0"/>
              <a:ext cx="1199306" cy="332509"/>
            </a:xfrm>
            <a:custGeom>
              <a:avLst/>
              <a:gdLst/>
              <a:ahLst/>
              <a:cxnLst/>
              <a:rect l="l" t="t" r="r" b="b"/>
              <a:pathLst>
                <a:path w="1199306" h="332509">
                  <a:moveTo>
                    <a:pt x="42504" y="0"/>
                  </a:moveTo>
                  <a:lnTo>
                    <a:pt x="1156801" y="0"/>
                  </a:lnTo>
                  <a:cubicBezTo>
                    <a:pt x="1168074" y="0"/>
                    <a:pt x="1178886" y="4478"/>
                    <a:pt x="1186857" y="12449"/>
                  </a:cubicBezTo>
                  <a:cubicBezTo>
                    <a:pt x="1194828" y="20420"/>
                    <a:pt x="1199306" y="31231"/>
                    <a:pt x="1199306" y="42504"/>
                  </a:cubicBezTo>
                  <a:lnTo>
                    <a:pt x="1199306" y="290004"/>
                  </a:lnTo>
                  <a:cubicBezTo>
                    <a:pt x="1199306" y="301277"/>
                    <a:pt x="1194828" y="312088"/>
                    <a:pt x="1186857" y="320059"/>
                  </a:cubicBezTo>
                  <a:cubicBezTo>
                    <a:pt x="1178886" y="328030"/>
                    <a:pt x="1168074" y="332509"/>
                    <a:pt x="1156801" y="332509"/>
                  </a:cubicBezTo>
                  <a:lnTo>
                    <a:pt x="42504" y="332509"/>
                  </a:lnTo>
                  <a:cubicBezTo>
                    <a:pt x="31231" y="332509"/>
                    <a:pt x="20420" y="328030"/>
                    <a:pt x="12449" y="320059"/>
                  </a:cubicBezTo>
                  <a:cubicBezTo>
                    <a:pt x="4478" y="312088"/>
                    <a:pt x="0" y="301277"/>
                    <a:pt x="0" y="290004"/>
                  </a:cubicBezTo>
                  <a:lnTo>
                    <a:pt x="0" y="42504"/>
                  </a:lnTo>
                  <a:cubicBezTo>
                    <a:pt x="0" y="31231"/>
                    <a:pt x="4478" y="20420"/>
                    <a:pt x="12449" y="12449"/>
                  </a:cubicBezTo>
                  <a:cubicBezTo>
                    <a:pt x="20420" y="4478"/>
                    <a:pt x="31231" y="0"/>
                    <a:pt x="42504" y="0"/>
                  </a:cubicBezTo>
                  <a:close/>
                </a:path>
              </a:pathLst>
            </a:custGeom>
            <a:solidFill>
              <a:srgbClr val="F47C00"/>
            </a:solidFill>
            <a:ln cap="rnd">
              <a:noFill/>
              <a:prstDash val="solid"/>
              <a:round/>
            </a:ln>
          </p:spPr>
          <p:txBody>
            <a:bodyPr/>
            <a:lstStyle/>
            <a:p>
              <a:endParaRPr lang="en-US"/>
            </a:p>
          </p:txBody>
        </p:sp>
        <p:sp>
          <p:nvSpPr>
            <p:cNvPr id="5" name="TextBox 5"/>
            <p:cNvSpPr txBox="1"/>
            <p:nvPr/>
          </p:nvSpPr>
          <p:spPr>
            <a:xfrm>
              <a:off x="4722" y="-87223"/>
              <a:ext cx="1199306" cy="484909"/>
            </a:xfrm>
            <a:prstGeom prst="rect">
              <a:avLst/>
            </a:prstGeom>
          </p:spPr>
          <p:txBody>
            <a:bodyPr lIns="50800" tIns="50800" rIns="50800" bIns="50800" rtlCol="0" anchor="ctr"/>
            <a:lstStyle/>
            <a:p>
              <a:pPr marL="0" lvl="0" indent="0" algn="ctr">
                <a:lnSpc>
                  <a:spcPts val="8279"/>
                </a:lnSpc>
                <a:spcBef>
                  <a:spcPct val="0"/>
                </a:spcBef>
              </a:pPr>
              <a:r>
                <a:rPr lang="en-US" sz="5999" u="none" strike="noStrike" spc="299" dirty="0">
                  <a:solidFill>
                    <a:srgbClr val="FFFFFF"/>
                  </a:solidFill>
                  <a:latin typeface="Canva Sans 2 Bold"/>
                </a:rPr>
                <a:t>Al Arabiya</a:t>
              </a:r>
            </a:p>
          </p:txBody>
        </p:sp>
      </p:grpSp>
      <p:sp>
        <p:nvSpPr>
          <p:cNvPr id="6" name="TextBox 6"/>
          <p:cNvSpPr txBox="1"/>
          <p:nvPr/>
        </p:nvSpPr>
        <p:spPr>
          <a:xfrm>
            <a:off x="1376810" y="3556468"/>
            <a:ext cx="11700546" cy="5422039"/>
          </a:xfrm>
          <a:prstGeom prst="rect">
            <a:avLst/>
          </a:prstGeom>
        </p:spPr>
        <p:txBody>
          <a:bodyPr lIns="0" tIns="0" rIns="0" bIns="0" rtlCol="0" anchor="t">
            <a:spAutoFit/>
          </a:bodyPr>
          <a:lstStyle/>
          <a:p>
            <a:pPr algn="l">
              <a:lnSpc>
                <a:spcPts val="5332"/>
              </a:lnSpc>
            </a:pPr>
            <a:r>
              <a:rPr lang="en-US" sz="3271" spc="19">
                <a:solidFill>
                  <a:srgbClr val="231F20"/>
                </a:solidFill>
                <a:latin typeface="Codec Pro"/>
              </a:rPr>
              <a:t>News analytics were extracted from fundamental metrics such as user count, page usage, visitor count, and geographic location. It is worth noting, however, that the determination of news relevance and writing quality is primarily based on the traffic generated by the news articles. Moreover, content suggestion systems are based on an procedure in which related articles are identified via auditing and manually classified into specific fields.</a:t>
            </a:r>
          </a:p>
        </p:txBody>
      </p:sp>
      <p:sp>
        <p:nvSpPr>
          <p:cNvPr id="7" name="Freeform 7"/>
          <p:cNvSpPr/>
          <p:nvPr/>
        </p:nvSpPr>
        <p:spPr>
          <a:xfrm>
            <a:off x="13621974" y="2960203"/>
            <a:ext cx="5334167" cy="10668335"/>
          </a:xfrm>
          <a:custGeom>
            <a:avLst/>
            <a:gdLst/>
            <a:ahLst/>
            <a:cxnLst/>
            <a:rect l="l" t="t" r="r" b="b"/>
            <a:pathLst>
              <a:path w="5334167" h="10668335">
                <a:moveTo>
                  <a:pt x="0" y="0"/>
                </a:moveTo>
                <a:lnTo>
                  <a:pt x="5334167" y="0"/>
                </a:lnTo>
                <a:lnTo>
                  <a:pt x="5334167" y="10668334"/>
                </a:lnTo>
                <a:lnTo>
                  <a:pt x="0" y="106683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TextBox 2"/>
          <p:cNvSpPr txBox="1"/>
          <p:nvPr/>
        </p:nvSpPr>
        <p:spPr>
          <a:xfrm>
            <a:off x="1376810" y="2240113"/>
            <a:ext cx="9555233" cy="944880"/>
          </a:xfrm>
          <a:prstGeom prst="rect">
            <a:avLst/>
          </a:prstGeom>
        </p:spPr>
        <p:txBody>
          <a:bodyPr lIns="0" tIns="0" rIns="0" bIns="0" rtlCol="0" anchor="t">
            <a:spAutoFit/>
          </a:bodyPr>
          <a:lstStyle/>
          <a:p>
            <a:pPr algn="l">
              <a:lnSpc>
                <a:spcPts val="7334"/>
              </a:lnSpc>
            </a:pPr>
            <a:r>
              <a:rPr lang="en-US" sz="4500" spc="27">
                <a:solidFill>
                  <a:srgbClr val="231F20"/>
                </a:solidFill>
                <a:latin typeface="Codec Pro"/>
              </a:rPr>
              <a:t>Modern data mining approach</a:t>
            </a:r>
          </a:p>
        </p:txBody>
      </p:sp>
      <p:grpSp>
        <p:nvGrpSpPr>
          <p:cNvPr id="3" name="Group 3"/>
          <p:cNvGrpSpPr/>
          <p:nvPr/>
        </p:nvGrpSpPr>
        <p:grpSpPr>
          <a:xfrm>
            <a:off x="1376810" y="730153"/>
            <a:ext cx="4553614" cy="1841137"/>
            <a:chOff x="0" y="-87223"/>
            <a:chExt cx="1199306" cy="484909"/>
          </a:xfrm>
        </p:grpSpPr>
        <p:sp>
          <p:nvSpPr>
            <p:cNvPr id="4" name="Freeform 4"/>
            <p:cNvSpPr/>
            <p:nvPr/>
          </p:nvSpPr>
          <p:spPr>
            <a:xfrm>
              <a:off x="0" y="0"/>
              <a:ext cx="1199306" cy="332509"/>
            </a:xfrm>
            <a:custGeom>
              <a:avLst/>
              <a:gdLst/>
              <a:ahLst/>
              <a:cxnLst/>
              <a:rect l="l" t="t" r="r" b="b"/>
              <a:pathLst>
                <a:path w="1199306" h="332509">
                  <a:moveTo>
                    <a:pt x="42504" y="0"/>
                  </a:moveTo>
                  <a:lnTo>
                    <a:pt x="1156801" y="0"/>
                  </a:lnTo>
                  <a:cubicBezTo>
                    <a:pt x="1168074" y="0"/>
                    <a:pt x="1178886" y="4478"/>
                    <a:pt x="1186857" y="12449"/>
                  </a:cubicBezTo>
                  <a:cubicBezTo>
                    <a:pt x="1194828" y="20420"/>
                    <a:pt x="1199306" y="31231"/>
                    <a:pt x="1199306" y="42504"/>
                  </a:cubicBezTo>
                  <a:lnTo>
                    <a:pt x="1199306" y="290004"/>
                  </a:lnTo>
                  <a:cubicBezTo>
                    <a:pt x="1199306" y="301277"/>
                    <a:pt x="1194828" y="312088"/>
                    <a:pt x="1186857" y="320059"/>
                  </a:cubicBezTo>
                  <a:cubicBezTo>
                    <a:pt x="1178886" y="328030"/>
                    <a:pt x="1168074" y="332509"/>
                    <a:pt x="1156801" y="332509"/>
                  </a:cubicBezTo>
                  <a:lnTo>
                    <a:pt x="42504" y="332509"/>
                  </a:lnTo>
                  <a:cubicBezTo>
                    <a:pt x="31231" y="332509"/>
                    <a:pt x="20420" y="328030"/>
                    <a:pt x="12449" y="320059"/>
                  </a:cubicBezTo>
                  <a:cubicBezTo>
                    <a:pt x="4478" y="312088"/>
                    <a:pt x="0" y="301277"/>
                    <a:pt x="0" y="290004"/>
                  </a:cubicBezTo>
                  <a:lnTo>
                    <a:pt x="0" y="42504"/>
                  </a:lnTo>
                  <a:cubicBezTo>
                    <a:pt x="0" y="31231"/>
                    <a:pt x="4478" y="20420"/>
                    <a:pt x="12449" y="12449"/>
                  </a:cubicBezTo>
                  <a:cubicBezTo>
                    <a:pt x="20420" y="4478"/>
                    <a:pt x="31231" y="0"/>
                    <a:pt x="42504" y="0"/>
                  </a:cubicBezTo>
                  <a:close/>
                </a:path>
              </a:pathLst>
            </a:custGeom>
            <a:solidFill>
              <a:srgbClr val="F47C00"/>
            </a:solidFill>
            <a:ln cap="rnd">
              <a:noFill/>
              <a:prstDash val="solid"/>
              <a:round/>
            </a:ln>
          </p:spPr>
          <p:txBody>
            <a:bodyPr/>
            <a:lstStyle/>
            <a:p>
              <a:endParaRPr lang="en-US" dirty="0"/>
            </a:p>
          </p:txBody>
        </p:sp>
        <p:sp>
          <p:nvSpPr>
            <p:cNvPr id="5" name="TextBox 5"/>
            <p:cNvSpPr txBox="1"/>
            <p:nvPr/>
          </p:nvSpPr>
          <p:spPr>
            <a:xfrm>
              <a:off x="0" y="-87223"/>
              <a:ext cx="1199306" cy="484909"/>
            </a:xfrm>
            <a:prstGeom prst="rect">
              <a:avLst/>
            </a:prstGeom>
          </p:spPr>
          <p:txBody>
            <a:bodyPr lIns="50800" tIns="50800" rIns="50800" bIns="50800" rtlCol="0" anchor="ctr"/>
            <a:lstStyle/>
            <a:p>
              <a:pPr marL="0" lvl="0" indent="0" algn="ctr">
                <a:lnSpc>
                  <a:spcPts val="8279"/>
                </a:lnSpc>
                <a:spcBef>
                  <a:spcPct val="0"/>
                </a:spcBef>
              </a:pPr>
              <a:r>
                <a:rPr lang="en-US" sz="5999" u="none" strike="noStrike" spc="299" dirty="0">
                  <a:solidFill>
                    <a:srgbClr val="FFFFFF"/>
                  </a:solidFill>
                  <a:latin typeface="Canva Sans 2 Bold"/>
                </a:rPr>
                <a:t>Al Arabiya</a:t>
              </a:r>
            </a:p>
          </p:txBody>
        </p:sp>
      </p:grpSp>
      <p:sp>
        <p:nvSpPr>
          <p:cNvPr id="6" name="Freeform 6"/>
          <p:cNvSpPr/>
          <p:nvPr/>
        </p:nvSpPr>
        <p:spPr>
          <a:xfrm flipV="1">
            <a:off x="13406444" y="-6760170"/>
            <a:ext cx="5334167" cy="10668335"/>
          </a:xfrm>
          <a:custGeom>
            <a:avLst/>
            <a:gdLst/>
            <a:ahLst/>
            <a:cxnLst/>
            <a:rect l="l" t="t" r="r" b="b"/>
            <a:pathLst>
              <a:path w="5334167" h="10668335">
                <a:moveTo>
                  <a:pt x="0" y="10668335"/>
                </a:moveTo>
                <a:lnTo>
                  <a:pt x="5334168" y="10668335"/>
                </a:lnTo>
                <a:lnTo>
                  <a:pt x="5334168" y="0"/>
                </a:lnTo>
                <a:lnTo>
                  <a:pt x="0" y="0"/>
                </a:lnTo>
                <a:lnTo>
                  <a:pt x="0" y="10668335"/>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TextBox 7"/>
          <p:cNvSpPr txBox="1"/>
          <p:nvPr/>
        </p:nvSpPr>
        <p:spPr>
          <a:xfrm>
            <a:off x="1376810" y="3556468"/>
            <a:ext cx="16463744" cy="6098314"/>
          </a:xfrm>
          <a:prstGeom prst="rect">
            <a:avLst/>
          </a:prstGeom>
        </p:spPr>
        <p:txBody>
          <a:bodyPr lIns="0" tIns="0" rIns="0" bIns="0" rtlCol="0" anchor="t">
            <a:spAutoFit/>
          </a:bodyPr>
          <a:lstStyle/>
          <a:p>
            <a:pPr algn="l">
              <a:lnSpc>
                <a:spcPts val="5332"/>
              </a:lnSpc>
            </a:pPr>
            <a:r>
              <a:rPr lang="en-US" sz="3271" spc="19">
                <a:solidFill>
                  <a:srgbClr val="231F20"/>
                </a:solidFill>
                <a:latin typeface="Codec Pro"/>
              </a:rPr>
              <a:t>Modern data mining goes beyond traditional metrics. The method involves a careful examination of user behavior, looking at behaviors like time spent on content, used devices, and content engagement. Real-time A/B tests are used to improve performance by trying various titles, pictures, and videos to optimize user interaction and choose the best title, picture, or video. A sophisticated model is used in the content strategy to cluster users based on a variety of factors such as interests, location, and interaction patterns. This extensive review produces customized recommendations, ensuring a dynamic and personalized user experience that is in match with individual behaviors and preferences.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Freeform 2"/>
          <p:cNvSpPr/>
          <p:nvPr/>
        </p:nvSpPr>
        <p:spPr>
          <a:xfrm rot="-5400000">
            <a:off x="16399378" y="-227355"/>
            <a:ext cx="2512109" cy="2512109"/>
          </a:xfrm>
          <a:custGeom>
            <a:avLst/>
            <a:gdLst/>
            <a:ahLst/>
            <a:cxnLst/>
            <a:rect l="l" t="t" r="r" b="b"/>
            <a:pathLst>
              <a:path w="2512109" h="2512109">
                <a:moveTo>
                  <a:pt x="0" y="0"/>
                </a:moveTo>
                <a:lnTo>
                  <a:pt x="2512110" y="0"/>
                </a:lnTo>
                <a:lnTo>
                  <a:pt x="2512110" y="2512110"/>
                </a:lnTo>
                <a:lnTo>
                  <a:pt x="0" y="25121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2142506" y="421005"/>
            <a:ext cx="14002988" cy="1062990"/>
          </a:xfrm>
          <a:prstGeom prst="rect">
            <a:avLst/>
          </a:prstGeom>
        </p:spPr>
        <p:txBody>
          <a:bodyPr lIns="0" tIns="0" rIns="0" bIns="0" rtlCol="0" anchor="t">
            <a:spAutoFit/>
          </a:bodyPr>
          <a:lstStyle/>
          <a:p>
            <a:pPr marL="0" lvl="0" indent="0" algn="ctr">
              <a:lnSpc>
                <a:spcPts val="8280"/>
              </a:lnSpc>
              <a:spcBef>
                <a:spcPct val="0"/>
              </a:spcBef>
            </a:pPr>
            <a:r>
              <a:rPr lang="en-US" sz="6000" u="none" strike="noStrike" spc="300">
                <a:solidFill>
                  <a:srgbClr val="000000"/>
                </a:solidFill>
                <a:latin typeface="Canva Sans 2 Bold"/>
              </a:rPr>
              <a:t>Building blocks of each approach</a:t>
            </a:r>
          </a:p>
        </p:txBody>
      </p:sp>
      <p:grpSp>
        <p:nvGrpSpPr>
          <p:cNvPr id="4" name="Group 4"/>
          <p:cNvGrpSpPr/>
          <p:nvPr/>
        </p:nvGrpSpPr>
        <p:grpSpPr>
          <a:xfrm>
            <a:off x="2336092" y="2734537"/>
            <a:ext cx="5500515" cy="746147"/>
            <a:chOff x="0" y="0"/>
            <a:chExt cx="1250936" cy="169690"/>
          </a:xfrm>
        </p:grpSpPr>
        <p:sp>
          <p:nvSpPr>
            <p:cNvPr id="5" name="Freeform 5"/>
            <p:cNvSpPr/>
            <p:nvPr/>
          </p:nvSpPr>
          <p:spPr>
            <a:xfrm>
              <a:off x="0" y="0"/>
              <a:ext cx="1250936" cy="169690"/>
            </a:xfrm>
            <a:custGeom>
              <a:avLst/>
              <a:gdLst/>
              <a:ahLst/>
              <a:cxnLst/>
              <a:rect l="l" t="t" r="r" b="b"/>
              <a:pathLst>
                <a:path w="1250936" h="169690">
                  <a:moveTo>
                    <a:pt x="19705" y="0"/>
                  </a:moveTo>
                  <a:lnTo>
                    <a:pt x="1231231" y="0"/>
                  </a:lnTo>
                  <a:cubicBezTo>
                    <a:pt x="1236458" y="0"/>
                    <a:pt x="1241470" y="2076"/>
                    <a:pt x="1245165" y="5771"/>
                  </a:cubicBezTo>
                  <a:cubicBezTo>
                    <a:pt x="1248860" y="9467"/>
                    <a:pt x="1250936" y="14479"/>
                    <a:pt x="1250936" y="19705"/>
                  </a:cubicBezTo>
                  <a:lnTo>
                    <a:pt x="1250936" y="149985"/>
                  </a:lnTo>
                  <a:cubicBezTo>
                    <a:pt x="1250936" y="155211"/>
                    <a:pt x="1248860" y="160223"/>
                    <a:pt x="1245165" y="163919"/>
                  </a:cubicBezTo>
                  <a:cubicBezTo>
                    <a:pt x="1241470" y="167614"/>
                    <a:pt x="1236458" y="169690"/>
                    <a:pt x="1231231" y="169690"/>
                  </a:cubicBezTo>
                  <a:lnTo>
                    <a:pt x="19705" y="169690"/>
                  </a:lnTo>
                  <a:cubicBezTo>
                    <a:pt x="14479" y="169690"/>
                    <a:pt x="9467" y="167614"/>
                    <a:pt x="5771" y="163919"/>
                  </a:cubicBezTo>
                  <a:cubicBezTo>
                    <a:pt x="2076" y="160223"/>
                    <a:pt x="0" y="155211"/>
                    <a:pt x="0" y="149985"/>
                  </a:cubicBezTo>
                  <a:lnTo>
                    <a:pt x="0" y="19705"/>
                  </a:lnTo>
                  <a:cubicBezTo>
                    <a:pt x="0" y="14479"/>
                    <a:pt x="2076" y="9467"/>
                    <a:pt x="5771" y="5771"/>
                  </a:cubicBezTo>
                  <a:cubicBezTo>
                    <a:pt x="9467" y="2076"/>
                    <a:pt x="14479" y="0"/>
                    <a:pt x="19705" y="0"/>
                  </a:cubicBezTo>
                  <a:close/>
                </a:path>
              </a:pathLst>
            </a:custGeom>
            <a:solidFill>
              <a:srgbClr val="F47C00"/>
            </a:solidFill>
          </p:spPr>
          <p:txBody>
            <a:bodyPr/>
            <a:lstStyle/>
            <a:p>
              <a:endParaRPr lang="en-US"/>
            </a:p>
          </p:txBody>
        </p:sp>
        <p:sp>
          <p:nvSpPr>
            <p:cNvPr id="6" name="TextBox 6"/>
            <p:cNvSpPr txBox="1"/>
            <p:nvPr/>
          </p:nvSpPr>
          <p:spPr>
            <a:xfrm>
              <a:off x="0" y="-66675"/>
              <a:ext cx="1250936" cy="236365"/>
            </a:xfrm>
            <a:prstGeom prst="rect">
              <a:avLst/>
            </a:prstGeom>
          </p:spPr>
          <p:txBody>
            <a:bodyPr lIns="50800" tIns="50800" rIns="50800" bIns="50800" rtlCol="0" anchor="ctr"/>
            <a:lstStyle/>
            <a:p>
              <a:pPr algn="ctr">
                <a:lnSpc>
                  <a:spcPts val="4759"/>
                </a:lnSpc>
              </a:pPr>
              <a:r>
                <a:rPr lang="en-US" sz="3399" spc="33">
                  <a:solidFill>
                    <a:srgbClr val="FFFFFF"/>
                  </a:solidFill>
                  <a:latin typeface="Canva Sans 1 Bold"/>
                </a:rPr>
                <a:t>Data collection</a:t>
              </a:r>
            </a:p>
          </p:txBody>
        </p:sp>
      </p:grpSp>
      <p:sp>
        <p:nvSpPr>
          <p:cNvPr id="7" name="AutoShape 7"/>
          <p:cNvSpPr/>
          <p:nvPr/>
        </p:nvSpPr>
        <p:spPr>
          <a:xfrm>
            <a:off x="5086350" y="3480684"/>
            <a:ext cx="0" cy="419100"/>
          </a:xfrm>
          <a:prstGeom prst="line">
            <a:avLst/>
          </a:prstGeom>
          <a:ln w="38100" cap="flat">
            <a:solidFill>
              <a:srgbClr val="000000"/>
            </a:solidFill>
            <a:prstDash val="solid"/>
            <a:headEnd type="none" w="sm" len="sm"/>
            <a:tailEnd type="triangle" w="lg" len="med"/>
          </a:ln>
        </p:spPr>
        <p:txBody>
          <a:bodyPr/>
          <a:lstStyle/>
          <a:p>
            <a:endParaRPr lang="en-US"/>
          </a:p>
        </p:txBody>
      </p:sp>
      <p:grpSp>
        <p:nvGrpSpPr>
          <p:cNvPr id="8" name="Group 8"/>
          <p:cNvGrpSpPr/>
          <p:nvPr/>
        </p:nvGrpSpPr>
        <p:grpSpPr>
          <a:xfrm>
            <a:off x="2336092" y="3899784"/>
            <a:ext cx="5500515" cy="1346222"/>
            <a:chOff x="0" y="0"/>
            <a:chExt cx="1250936" cy="306160"/>
          </a:xfrm>
        </p:grpSpPr>
        <p:sp>
          <p:nvSpPr>
            <p:cNvPr id="9" name="Freeform 9"/>
            <p:cNvSpPr/>
            <p:nvPr/>
          </p:nvSpPr>
          <p:spPr>
            <a:xfrm>
              <a:off x="0" y="0"/>
              <a:ext cx="1250936" cy="306160"/>
            </a:xfrm>
            <a:custGeom>
              <a:avLst/>
              <a:gdLst/>
              <a:ahLst/>
              <a:cxnLst/>
              <a:rect l="l" t="t" r="r" b="b"/>
              <a:pathLst>
                <a:path w="1250936" h="306160">
                  <a:moveTo>
                    <a:pt x="19705" y="0"/>
                  </a:moveTo>
                  <a:lnTo>
                    <a:pt x="1231231" y="0"/>
                  </a:lnTo>
                  <a:cubicBezTo>
                    <a:pt x="1236458" y="0"/>
                    <a:pt x="1241470" y="2076"/>
                    <a:pt x="1245165" y="5771"/>
                  </a:cubicBezTo>
                  <a:cubicBezTo>
                    <a:pt x="1248860" y="9467"/>
                    <a:pt x="1250936" y="14479"/>
                    <a:pt x="1250936" y="19705"/>
                  </a:cubicBezTo>
                  <a:lnTo>
                    <a:pt x="1250936" y="286455"/>
                  </a:lnTo>
                  <a:cubicBezTo>
                    <a:pt x="1250936" y="291681"/>
                    <a:pt x="1248860" y="296693"/>
                    <a:pt x="1245165" y="300389"/>
                  </a:cubicBezTo>
                  <a:cubicBezTo>
                    <a:pt x="1241470" y="304084"/>
                    <a:pt x="1236458" y="306160"/>
                    <a:pt x="1231231" y="306160"/>
                  </a:cubicBezTo>
                  <a:lnTo>
                    <a:pt x="19705" y="306160"/>
                  </a:lnTo>
                  <a:cubicBezTo>
                    <a:pt x="14479" y="306160"/>
                    <a:pt x="9467" y="304084"/>
                    <a:pt x="5771" y="300389"/>
                  </a:cubicBezTo>
                  <a:cubicBezTo>
                    <a:pt x="2076" y="296693"/>
                    <a:pt x="0" y="291681"/>
                    <a:pt x="0" y="286455"/>
                  </a:cubicBezTo>
                  <a:lnTo>
                    <a:pt x="0" y="19705"/>
                  </a:lnTo>
                  <a:cubicBezTo>
                    <a:pt x="0" y="14479"/>
                    <a:pt x="2076" y="9467"/>
                    <a:pt x="5771" y="5771"/>
                  </a:cubicBezTo>
                  <a:cubicBezTo>
                    <a:pt x="9467" y="2076"/>
                    <a:pt x="14479" y="0"/>
                    <a:pt x="19705" y="0"/>
                  </a:cubicBezTo>
                  <a:close/>
                </a:path>
              </a:pathLst>
            </a:custGeom>
            <a:solidFill>
              <a:srgbClr val="F47C00"/>
            </a:solidFill>
          </p:spPr>
          <p:txBody>
            <a:bodyPr/>
            <a:lstStyle/>
            <a:p>
              <a:endParaRPr lang="en-US"/>
            </a:p>
          </p:txBody>
        </p:sp>
        <p:sp>
          <p:nvSpPr>
            <p:cNvPr id="10" name="TextBox 10"/>
            <p:cNvSpPr txBox="1"/>
            <p:nvPr/>
          </p:nvSpPr>
          <p:spPr>
            <a:xfrm>
              <a:off x="0" y="-66675"/>
              <a:ext cx="1250936" cy="372835"/>
            </a:xfrm>
            <a:prstGeom prst="rect">
              <a:avLst/>
            </a:prstGeom>
          </p:spPr>
          <p:txBody>
            <a:bodyPr lIns="50800" tIns="50800" rIns="50800" bIns="50800" rtlCol="0" anchor="ctr"/>
            <a:lstStyle/>
            <a:p>
              <a:pPr algn="ctr">
                <a:lnSpc>
                  <a:spcPts val="4759"/>
                </a:lnSpc>
              </a:pPr>
              <a:r>
                <a:rPr lang="en-US" sz="3399" spc="33">
                  <a:solidFill>
                    <a:srgbClr val="FFFFFF"/>
                  </a:solidFill>
                  <a:latin typeface="Canva Sans 1 Bold"/>
                </a:rPr>
                <a:t>Cleaning and Preprocessing</a:t>
              </a:r>
            </a:p>
          </p:txBody>
        </p:sp>
      </p:grpSp>
      <p:sp>
        <p:nvSpPr>
          <p:cNvPr id="11" name="TextBox 11"/>
          <p:cNvSpPr txBox="1"/>
          <p:nvPr/>
        </p:nvSpPr>
        <p:spPr>
          <a:xfrm>
            <a:off x="1028700" y="1721494"/>
            <a:ext cx="8115300" cy="708660"/>
          </a:xfrm>
          <a:prstGeom prst="rect">
            <a:avLst/>
          </a:prstGeom>
        </p:spPr>
        <p:txBody>
          <a:bodyPr lIns="0" tIns="0" rIns="0" bIns="0" rtlCol="0" anchor="t">
            <a:spAutoFit/>
          </a:bodyPr>
          <a:lstStyle/>
          <a:p>
            <a:pPr marL="0" lvl="0" indent="0" algn="ctr">
              <a:lnSpc>
                <a:spcPts val="5519"/>
              </a:lnSpc>
              <a:spcBef>
                <a:spcPct val="0"/>
              </a:spcBef>
            </a:pPr>
            <a:r>
              <a:rPr lang="en-US" sz="3999" spc="199">
                <a:solidFill>
                  <a:srgbClr val="000000"/>
                </a:solidFill>
                <a:latin typeface="Canva Sans 2 Bold"/>
              </a:rPr>
              <a:t>Traditional approach</a:t>
            </a:r>
          </a:p>
        </p:txBody>
      </p:sp>
      <p:sp>
        <p:nvSpPr>
          <p:cNvPr id="12" name="TextBox 12"/>
          <p:cNvSpPr txBox="1"/>
          <p:nvPr/>
        </p:nvSpPr>
        <p:spPr>
          <a:xfrm>
            <a:off x="9144000" y="1721494"/>
            <a:ext cx="8115300" cy="708660"/>
          </a:xfrm>
          <a:prstGeom prst="rect">
            <a:avLst/>
          </a:prstGeom>
        </p:spPr>
        <p:txBody>
          <a:bodyPr lIns="0" tIns="0" rIns="0" bIns="0" rtlCol="0" anchor="t">
            <a:spAutoFit/>
          </a:bodyPr>
          <a:lstStyle/>
          <a:p>
            <a:pPr marL="0" lvl="0" indent="0" algn="ctr">
              <a:lnSpc>
                <a:spcPts val="5519"/>
              </a:lnSpc>
              <a:spcBef>
                <a:spcPct val="0"/>
              </a:spcBef>
            </a:pPr>
            <a:r>
              <a:rPr lang="en-US" sz="3999" spc="199">
                <a:solidFill>
                  <a:srgbClr val="000000"/>
                </a:solidFill>
                <a:latin typeface="Canva Sans 2 Bold"/>
              </a:rPr>
              <a:t>Modern approach</a:t>
            </a:r>
          </a:p>
        </p:txBody>
      </p:sp>
      <p:sp>
        <p:nvSpPr>
          <p:cNvPr id="13" name="AutoShape 13"/>
          <p:cNvSpPr/>
          <p:nvPr/>
        </p:nvSpPr>
        <p:spPr>
          <a:xfrm>
            <a:off x="5086350" y="5246006"/>
            <a:ext cx="0" cy="419100"/>
          </a:xfrm>
          <a:prstGeom prst="line">
            <a:avLst/>
          </a:prstGeom>
          <a:ln w="38100" cap="flat">
            <a:solidFill>
              <a:srgbClr val="000000"/>
            </a:solidFill>
            <a:prstDash val="solid"/>
            <a:headEnd type="none" w="sm" len="sm"/>
            <a:tailEnd type="triangle" w="lg" len="med"/>
          </a:ln>
        </p:spPr>
        <p:txBody>
          <a:bodyPr/>
          <a:lstStyle/>
          <a:p>
            <a:endParaRPr lang="en-US"/>
          </a:p>
        </p:txBody>
      </p:sp>
      <p:grpSp>
        <p:nvGrpSpPr>
          <p:cNvPr id="14" name="Group 14"/>
          <p:cNvGrpSpPr/>
          <p:nvPr/>
        </p:nvGrpSpPr>
        <p:grpSpPr>
          <a:xfrm>
            <a:off x="2336092" y="5665106"/>
            <a:ext cx="5500515" cy="746147"/>
            <a:chOff x="0" y="0"/>
            <a:chExt cx="1250936" cy="169690"/>
          </a:xfrm>
        </p:grpSpPr>
        <p:sp>
          <p:nvSpPr>
            <p:cNvPr id="15" name="Freeform 15"/>
            <p:cNvSpPr/>
            <p:nvPr/>
          </p:nvSpPr>
          <p:spPr>
            <a:xfrm>
              <a:off x="0" y="0"/>
              <a:ext cx="1250936" cy="169690"/>
            </a:xfrm>
            <a:custGeom>
              <a:avLst/>
              <a:gdLst/>
              <a:ahLst/>
              <a:cxnLst/>
              <a:rect l="l" t="t" r="r" b="b"/>
              <a:pathLst>
                <a:path w="1250936" h="169690">
                  <a:moveTo>
                    <a:pt x="19705" y="0"/>
                  </a:moveTo>
                  <a:lnTo>
                    <a:pt x="1231231" y="0"/>
                  </a:lnTo>
                  <a:cubicBezTo>
                    <a:pt x="1236458" y="0"/>
                    <a:pt x="1241470" y="2076"/>
                    <a:pt x="1245165" y="5771"/>
                  </a:cubicBezTo>
                  <a:cubicBezTo>
                    <a:pt x="1248860" y="9467"/>
                    <a:pt x="1250936" y="14479"/>
                    <a:pt x="1250936" y="19705"/>
                  </a:cubicBezTo>
                  <a:lnTo>
                    <a:pt x="1250936" y="149985"/>
                  </a:lnTo>
                  <a:cubicBezTo>
                    <a:pt x="1250936" y="155211"/>
                    <a:pt x="1248860" y="160223"/>
                    <a:pt x="1245165" y="163919"/>
                  </a:cubicBezTo>
                  <a:cubicBezTo>
                    <a:pt x="1241470" y="167614"/>
                    <a:pt x="1236458" y="169690"/>
                    <a:pt x="1231231" y="169690"/>
                  </a:cubicBezTo>
                  <a:lnTo>
                    <a:pt x="19705" y="169690"/>
                  </a:lnTo>
                  <a:cubicBezTo>
                    <a:pt x="14479" y="169690"/>
                    <a:pt x="9467" y="167614"/>
                    <a:pt x="5771" y="163919"/>
                  </a:cubicBezTo>
                  <a:cubicBezTo>
                    <a:pt x="2076" y="160223"/>
                    <a:pt x="0" y="155211"/>
                    <a:pt x="0" y="149985"/>
                  </a:cubicBezTo>
                  <a:lnTo>
                    <a:pt x="0" y="19705"/>
                  </a:lnTo>
                  <a:cubicBezTo>
                    <a:pt x="0" y="14479"/>
                    <a:pt x="2076" y="9467"/>
                    <a:pt x="5771" y="5771"/>
                  </a:cubicBezTo>
                  <a:cubicBezTo>
                    <a:pt x="9467" y="2076"/>
                    <a:pt x="14479" y="0"/>
                    <a:pt x="19705" y="0"/>
                  </a:cubicBezTo>
                  <a:close/>
                </a:path>
              </a:pathLst>
            </a:custGeom>
            <a:solidFill>
              <a:srgbClr val="F47C00"/>
            </a:solidFill>
          </p:spPr>
          <p:txBody>
            <a:bodyPr/>
            <a:lstStyle/>
            <a:p>
              <a:endParaRPr lang="en-US"/>
            </a:p>
          </p:txBody>
        </p:sp>
        <p:sp>
          <p:nvSpPr>
            <p:cNvPr id="16" name="TextBox 16"/>
            <p:cNvSpPr txBox="1"/>
            <p:nvPr/>
          </p:nvSpPr>
          <p:spPr>
            <a:xfrm>
              <a:off x="0" y="-66675"/>
              <a:ext cx="1250936" cy="236365"/>
            </a:xfrm>
            <a:prstGeom prst="rect">
              <a:avLst/>
            </a:prstGeom>
          </p:spPr>
          <p:txBody>
            <a:bodyPr lIns="50800" tIns="50800" rIns="50800" bIns="50800" rtlCol="0" anchor="ctr"/>
            <a:lstStyle/>
            <a:p>
              <a:pPr algn="ctr">
                <a:lnSpc>
                  <a:spcPts val="4759"/>
                </a:lnSpc>
              </a:pPr>
              <a:r>
                <a:rPr lang="en-US" sz="3399" spc="33">
                  <a:solidFill>
                    <a:srgbClr val="FFFFFF"/>
                  </a:solidFill>
                  <a:latin typeface="Canva Sans 1 Bold"/>
                </a:rPr>
                <a:t>Feature selection</a:t>
              </a:r>
            </a:p>
          </p:txBody>
        </p:sp>
      </p:grpSp>
      <p:sp>
        <p:nvSpPr>
          <p:cNvPr id="17" name="AutoShape 17"/>
          <p:cNvSpPr/>
          <p:nvPr/>
        </p:nvSpPr>
        <p:spPr>
          <a:xfrm>
            <a:off x="5086350" y="6411254"/>
            <a:ext cx="0" cy="419100"/>
          </a:xfrm>
          <a:prstGeom prst="line">
            <a:avLst/>
          </a:prstGeom>
          <a:ln w="38100" cap="flat">
            <a:solidFill>
              <a:srgbClr val="000000"/>
            </a:solidFill>
            <a:prstDash val="solid"/>
            <a:headEnd type="none" w="sm" len="sm"/>
            <a:tailEnd type="triangle" w="lg" len="med"/>
          </a:ln>
        </p:spPr>
        <p:txBody>
          <a:bodyPr/>
          <a:lstStyle/>
          <a:p>
            <a:endParaRPr lang="en-US"/>
          </a:p>
        </p:txBody>
      </p:sp>
      <p:grpSp>
        <p:nvGrpSpPr>
          <p:cNvPr id="18" name="Group 18"/>
          <p:cNvGrpSpPr/>
          <p:nvPr/>
        </p:nvGrpSpPr>
        <p:grpSpPr>
          <a:xfrm>
            <a:off x="2336092" y="6830354"/>
            <a:ext cx="5500515" cy="746147"/>
            <a:chOff x="0" y="0"/>
            <a:chExt cx="1250936" cy="169690"/>
          </a:xfrm>
        </p:grpSpPr>
        <p:sp>
          <p:nvSpPr>
            <p:cNvPr id="19" name="Freeform 19"/>
            <p:cNvSpPr/>
            <p:nvPr/>
          </p:nvSpPr>
          <p:spPr>
            <a:xfrm>
              <a:off x="0" y="0"/>
              <a:ext cx="1250936" cy="169690"/>
            </a:xfrm>
            <a:custGeom>
              <a:avLst/>
              <a:gdLst/>
              <a:ahLst/>
              <a:cxnLst/>
              <a:rect l="l" t="t" r="r" b="b"/>
              <a:pathLst>
                <a:path w="1250936" h="169690">
                  <a:moveTo>
                    <a:pt x="19705" y="0"/>
                  </a:moveTo>
                  <a:lnTo>
                    <a:pt x="1231231" y="0"/>
                  </a:lnTo>
                  <a:cubicBezTo>
                    <a:pt x="1236458" y="0"/>
                    <a:pt x="1241470" y="2076"/>
                    <a:pt x="1245165" y="5771"/>
                  </a:cubicBezTo>
                  <a:cubicBezTo>
                    <a:pt x="1248860" y="9467"/>
                    <a:pt x="1250936" y="14479"/>
                    <a:pt x="1250936" y="19705"/>
                  </a:cubicBezTo>
                  <a:lnTo>
                    <a:pt x="1250936" y="149985"/>
                  </a:lnTo>
                  <a:cubicBezTo>
                    <a:pt x="1250936" y="155211"/>
                    <a:pt x="1248860" y="160223"/>
                    <a:pt x="1245165" y="163919"/>
                  </a:cubicBezTo>
                  <a:cubicBezTo>
                    <a:pt x="1241470" y="167614"/>
                    <a:pt x="1236458" y="169690"/>
                    <a:pt x="1231231" y="169690"/>
                  </a:cubicBezTo>
                  <a:lnTo>
                    <a:pt x="19705" y="169690"/>
                  </a:lnTo>
                  <a:cubicBezTo>
                    <a:pt x="14479" y="169690"/>
                    <a:pt x="9467" y="167614"/>
                    <a:pt x="5771" y="163919"/>
                  </a:cubicBezTo>
                  <a:cubicBezTo>
                    <a:pt x="2076" y="160223"/>
                    <a:pt x="0" y="155211"/>
                    <a:pt x="0" y="149985"/>
                  </a:cubicBezTo>
                  <a:lnTo>
                    <a:pt x="0" y="19705"/>
                  </a:lnTo>
                  <a:cubicBezTo>
                    <a:pt x="0" y="14479"/>
                    <a:pt x="2076" y="9467"/>
                    <a:pt x="5771" y="5771"/>
                  </a:cubicBezTo>
                  <a:cubicBezTo>
                    <a:pt x="9467" y="2076"/>
                    <a:pt x="14479" y="0"/>
                    <a:pt x="19705" y="0"/>
                  </a:cubicBezTo>
                  <a:close/>
                </a:path>
              </a:pathLst>
            </a:custGeom>
            <a:solidFill>
              <a:srgbClr val="F47C00"/>
            </a:solidFill>
          </p:spPr>
          <p:txBody>
            <a:bodyPr/>
            <a:lstStyle/>
            <a:p>
              <a:endParaRPr lang="en-US"/>
            </a:p>
          </p:txBody>
        </p:sp>
        <p:sp>
          <p:nvSpPr>
            <p:cNvPr id="20" name="TextBox 20"/>
            <p:cNvSpPr txBox="1"/>
            <p:nvPr/>
          </p:nvSpPr>
          <p:spPr>
            <a:xfrm>
              <a:off x="0" y="-66675"/>
              <a:ext cx="1250936" cy="236365"/>
            </a:xfrm>
            <a:prstGeom prst="rect">
              <a:avLst/>
            </a:prstGeom>
          </p:spPr>
          <p:txBody>
            <a:bodyPr lIns="50800" tIns="50800" rIns="50800" bIns="50800" rtlCol="0" anchor="ctr"/>
            <a:lstStyle/>
            <a:p>
              <a:pPr algn="ctr">
                <a:lnSpc>
                  <a:spcPts val="4759"/>
                </a:lnSpc>
              </a:pPr>
              <a:r>
                <a:rPr lang="en-US" sz="3399" spc="33">
                  <a:solidFill>
                    <a:srgbClr val="FFFFFF"/>
                  </a:solidFill>
                  <a:latin typeface="Canva Sans 1 Bold"/>
                </a:rPr>
                <a:t>Data analysis</a:t>
              </a:r>
            </a:p>
          </p:txBody>
        </p:sp>
      </p:grpSp>
      <p:sp>
        <p:nvSpPr>
          <p:cNvPr id="21" name="AutoShape 21"/>
          <p:cNvSpPr/>
          <p:nvPr/>
        </p:nvSpPr>
        <p:spPr>
          <a:xfrm>
            <a:off x="5086350" y="7576501"/>
            <a:ext cx="0" cy="419100"/>
          </a:xfrm>
          <a:prstGeom prst="line">
            <a:avLst/>
          </a:prstGeom>
          <a:ln w="38100" cap="flat">
            <a:solidFill>
              <a:srgbClr val="000000"/>
            </a:solidFill>
            <a:prstDash val="solid"/>
            <a:headEnd type="none" w="sm" len="sm"/>
            <a:tailEnd type="triangle" w="lg" len="med"/>
          </a:ln>
        </p:spPr>
        <p:txBody>
          <a:bodyPr/>
          <a:lstStyle/>
          <a:p>
            <a:endParaRPr lang="en-US"/>
          </a:p>
        </p:txBody>
      </p:sp>
      <p:grpSp>
        <p:nvGrpSpPr>
          <p:cNvPr id="22" name="Group 22"/>
          <p:cNvGrpSpPr/>
          <p:nvPr/>
        </p:nvGrpSpPr>
        <p:grpSpPr>
          <a:xfrm>
            <a:off x="2336092" y="7995601"/>
            <a:ext cx="5500515" cy="1346222"/>
            <a:chOff x="0" y="0"/>
            <a:chExt cx="1250936" cy="306160"/>
          </a:xfrm>
        </p:grpSpPr>
        <p:sp>
          <p:nvSpPr>
            <p:cNvPr id="23" name="Freeform 23"/>
            <p:cNvSpPr/>
            <p:nvPr/>
          </p:nvSpPr>
          <p:spPr>
            <a:xfrm>
              <a:off x="0" y="0"/>
              <a:ext cx="1250936" cy="306160"/>
            </a:xfrm>
            <a:custGeom>
              <a:avLst/>
              <a:gdLst/>
              <a:ahLst/>
              <a:cxnLst/>
              <a:rect l="l" t="t" r="r" b="b"/>
              <a:pathLst>
                <a:path w="1250936" h="306160">
                  <a:moveTo>
                    <a:pt x="19705" y="0"/>
                  </a:moveTo>
                  <a:lnTo>
                    <a:pt x="1231231" y="0"/>
                  </a:lnTo>
                  <a:cubicBezTo>
                    <a:pt x="1236458" y="0"/>
                    <a:pt x="1241470" y="2076"/>
                    <a:pt x="1245165" y="5771"/>
                  </a:cubicBezTo>
                  <a:cubicBezTo>
                    <a:pt x="1248860" y="9467"/>
                    <a:pt x="1250936" y="14479"/>
                    <a:pt x="1250936" y="19705"/>
                  </a:cubicBezTo>
                  <a:lnTo>
                    <a:pt x="1250936" y="286455"/>
                  </a:lnTo>
                  <a:cubicBezTo>
                    <a:pt x="1250936" y="291681"/>
                    <a:pt x="1248860" y="296693"/>
                    <a:pt x="1245165" y="300389"/>
                  </a:cubicBezTo>
                  <a:cubicBezTo>
                    <a:pt x="1241470" y="304084"/>
                    <a:pt x="1236458" y="306160"/>
                    <a:pt x="1231231" y="306160"/>
                  </a:cubicBezTo>
                  <a:lnTo>
                    <a:pt x="19705" y="306160"/>
                  </a:lnTo>
                  <a:cubicBezTo>
                    <a:pt x="14479" y="306160"/>
                    <a:pt x="9467" y="304084"/>
                    <a:pt x="5771" y="300389"/>
                  </a:cubicBezTo>
                  <a:cubicBezTo>
                    <a:pt x="2076" y="296693"/>
                    <a:pt x="0" y="291681"/>
                    <a:pt x="0" y="286455"/>
                  </a:cubicBezTo>
                  <a:lnTo>
                    <a:pt x="0" y="19705"/>
                  </a:lnTo>
                  <a:cubicBezTo>
                    <a:pt x="0" y="14479"/>
                    <a:pt x="2076" y="9467"/>
                    <a:pt x="5771" y="5771"/>
                  </a:cubicBezTo>
                  <a:cubicBezTo>
                    <a:pt x="9467" y="2076"/>
                    <a:pt x="14479" y="0"/>
                    <a:pt x="19705" y="0"/>
                  </a:cubicBezTo>
                  <a:close/>
                </a:path>
              </a:pathLst>
            </a:custGeom>
            <a:solidFill>
              <a:srgbClr val="F47C00"/>
            </a:solidFill>
          </p:spPr>
          <p:txBody>
            <a:bodyPr/>
            <a:lstStyle/>
            <a:p>
              <a:endParaRPr lang="en-US"/>
            </a:p>
          </p:txBody>
        </p:sp>
        <p:sp>
          <p:nvSpPr>
            <p:cNvPr id="24" name="TextBox 24"/>
            <p:cNvSpPr txBox="1"/>
            <p:nvPr/>
          </p:nvSpPr>
          <p:spPr>
            <a:xfrm>
              <a:off x="0" y="-66675"/>
              <a:ext cx="1250936" cy="372835"/>
            </a:xfrm>
            <a:prstGeom prst="rect">
              <a:avLst/>
            </a:prstGeom>
          </p:spPr>
          <p:txBody>
            <a:bodyPr lIns="50800" tIns="50800" rIns="50800" bIns="50800" rtlCol="0" anchor="ctr"/>
            <a:lstStyle/>
            <a:p>
              <a:pPr algn="ctr">
                <a:lnSpc>
                  <a:spcPts val="4759"/>
                </a:lnSpc>
              </a:pPr>
              <a:r>
                <a:rPr lang="en-US" sz="3399" spc="33">
                  <a:solidFill>
                    <a:srgbClr val="FFFFFF"/>
                  </a:solidFill>
                  <a:latin typeface="Canva Sans 1 Bold"/>
                </a:rPr>
                <a:t>Evaluation and optimization </a:t>
              </a:r>
            </a:p>
          </p:txBody>
        </p:sp>
      </p:grpSp>
      <p:grpSp>
        <p:nvGrpSpPr>
          <p:cNvPr id="25" name="Group 25"/>
          <p:cNvGrpSpPr/>
          <p:nvPr/>
        </p:nvGrpSpPr>
        <p:grpSpPr>
          <a:xfrm>
            <a:off x="10451392" y="2734537"/>
            <a:ext cx="5500515" cy="746147"/>
            <a:chOff x="0" y="0"/>
            <a:chExt cx="1250936" cy="169690"/>
          </a:xfrm>
        </p:grpSpPr>
        <p:sp>
          <p:nvSpPr>
            <p:cNvPr id="26" name="Freeform 26"/>
            <p:cNvSpPr/>
            <p:nvPr/>
          </p:nvSpPr>
          <p:spPr>
            <a:xfrm>
              <a:off x="0" y="0"/>
              <a:ext cx="1250936" cy="169690"/>
            </a:xfrm>
            <a:custGeom>
              <a:avLst/>
              <a:gdLst/>
              <a:ahLst/>
              <a:cxnLst/>
              <a:rect l="l" t="t" r="r" b="b"/>
              <a:pathLst>
                <a:path w="1250936" h="169690">
                  <a:moveTo>
                    <a:pt x="19705" y="0"/>
                  </a:moveTo>
                  <a:lnTo>
                    <a:pt x="1231231" y="0"/>
                  </a:lnTo>
                  <a:cubicBezTo>
                    <a:pt x="1236458" y="0"/>
                    <a:pt x="1241470" y="2076"/>
                    <a:pt x="1245165" y="5771"/>
                  </a:cubicBezTo>
                  <a:cubicBezTo>
                    <a:pt x="1248860" y="9467"/>
                    <a:pt x="1250936" y="14479"/>
                    <a:pt x="1250936" y="19705"/>
                  </a:cubicBezTo>
                  <a:lnTo>
                    <a:pt x="1250936" y="149985"/>
                  </a:lnTo>
                  <a:cubicBezTo>
                    <a:pt x="1250936" y="155211"/>
                    <a:pt x="1248860" y="160223"/>
                    <a:pt x="1245165" y="163919"/>
                  </a:cubicBezTo>
                  <a:cubicBezTo>
                    <a:pt x="1241470" y="167614"/>
                    <a:pt x="1236458" y="169690"/>
                    <a:pt x="1231231" y="169690"/>
                  </a:cubicBezTo>
                  <a:lnTo>
                    <a:pt x="19705" y="169690"/>
                  </a:lnTo>
                  <a:cubicBezTo>
                    <a:pt x="14479" y="169690"/>
                    <a:pt x="9467" y="167614"/>
                    <a:pt x="5771" y="163919"/>
                  </a:cubicBezTo>
                  <a:cubicBezTo>
                    <a:pt x="2076" y="160223"/>
                    <a:pt x="0" y="155211"/>
                    <a:pt x="0" y="149985"/>
                  </a:cubicBezTo>
                  <a:lnTo>
                    <a:pt x="0" y="19705"/>
                  </a:lnTo>
                  <a:cubicBezTo>
                    <a:pt x="0" y="14479"/>
                    <a:pt x="2076" y="9467"/>
                    <a:pt x="5771" y="5771"/>
                  </a:cubicBezTo>
                  <a:cubicBezTo>
                    <a:pt x="9467" y="2076"/>
                    <a:pt x="14479" y="0"/>
                    <a:pt x="19705" y="0"/>
                  </a:cubicBezTo>
                  <a:close/>
                </a:path>
              </a:pathLst>
            </a:custGeom>
            <a:solidFill>
              <a:srgbClr val="F47C00"/>
            </a:solidFill>
          </p:spPr>
          <p:txBody>
            <a:bodyPr/>
            <a:lstStyle/>
            <a:p>
              <a:endParaRPr lang="en-US"/>
            </a:p>
          </p:txBody>
        </p:sp>
        <p:sp>
          <p:nvSpPr>
            <p:cNvPr id="27" name="TextBox 27"/>
            <p:cNvSpPr txBox="1"/>
            <p:nvPr/>
          </p:nvSpPr>
          <p:spPr>
            <a:xfrm>
              <a:off x="0" y="-66675"/>
              <a:ext cx="1250936" cy="236365"/>
            </a:xfrm>
            <a:prstGeom prst="rect">
              <a:avLst/>
            </a:prstGeom>
          </p:spPr>
          <p:txBody>
            <a:bodyPr lIns="50800" tIns="50800" rIns="50800" bIns="50800" rtlCol="0" anchor="ctr"/>
            <a:lstStyle/>
            <a:p>
              <a:pPr algn="ctr">
                <a:lnSpc>
                  <a:spcPts val="4759"/>
                </a:lnSpc>
              </a:pPr>
              <a:r>
                <a:rPr lang="en-US" sz="3399" spc="33">
                  <a:solidFill>
                    <a:srgbClr val="FFFFFF"/>
                  </a:solidFill>
                  <a:latin typeface="Canva Sans 1 Bold"/>
                </a:rPr>
                <a:t>Data collection</a:t>
              </a:r>
            </a:p>
          </p:txBody>
        </p:sp>
      </p:grpSp>
      <p:sp>
        <p:nvSpPr>
          <p:cNvPr id="28" name="AutoShape 28"/>
          <p:cNvSpPr/>
          <p:nvPr/>
        </p:nvSpPr>
        <p:spPr>
          <a:xfrm>
            <a:off x="13201650" y="3480684"/>
            <a:ext cx="0" cy="209550"/>
          </a:xfrm>
          <a:prstGeom prst="line">
            <a:avLst/>
          </a:prstGeom>
          <a:ln w="38100" cap="flat">
            <a:solidFill>
              <a:srgbClr val="000000"/>
            </a:solidFill>
            <a:prstDash val="solid"/>
            <a:headEnd type="none" w="sm" len="sm"/>
            <a:tailEnd type="triangle" w="lg" len="med"/>
          </a:ln>
        </p:spPr>
        <p:txBody>
          <a:bodyPr/>
          <a:lstStyle/>
          <a:p>
            <a:endParaRPr lang="en-US"/>
          </a:p>
        </p:txBody>
      </p:sp>
      <p:grpSp>
        <p:nvGrpSpPr>
          <p:cNvPr id="29" name="Group 29"/>
          <p:cNvGrpSpPr/>
          <p:nvPr/>
        </p:nvGrpSpPr>
        <p:grpSpPr>
          <a:xfrm>
            <a:off x="10451392" y="3690234"/>
            <a:ext cx="5500515" cy="1346222"/>
            <a:chOff x="0" y="0"/>
            <a:chExt cx="1250936" cy="306160"/>
          </a:xfrm>
        </p:grpSpPr>
        <p:sp>
          <p:nvSpPr>
            <p:cNvPr id="30" name="Freeform 30"/>
            <p:cNvSpPr/>
            <p:nvPr/>
          </p:nvSpPr>
          <p:spPr>
            <a:xfrm>
              <a:off x="0" y="0"/>
              <a:ext cx="1250936" cy="306160"/>
            </a:xfrm>
            <a:custGeom>
              <a:avLst/>
              <a:gdLst/>
              <a:ahLst/>
              <a:cxnLst/>
              <a:rect l="l" t="t" r="r" b="b"/>
              <a:pathLst>
                <a:path w="1250936" h="306160">
                  <a:moveTo>
                    <a:pt x="19705" y="0"/>
                  </a:moveTo>
                  <a:lnTo>
                    <a:pt x="1231231" y="0"/>
                  </a:lnTo>
                  <a:cubicBezTo>
                    <a:pt x="1236458" y="0"/>
                    <a:pt x="1241470" y="2076"/>
                    <a:pt x="1245165" y="5771"/>
                  </a:cubicBezTo>
                  <a:cubicBezTo>
                    <a:pt x="1248860" y="9467"/>
                    <a:pt x="1250936" y="14479"/>
                    <a:pt x="1250936" y="19705"/>
                  </a:cubicBezTo>
                  <a:lnTo>
                    <a:pt x="1250936" y="286455"/>
                  </a:lnTo>
                  <a:cubicBezTo>
                    <a:pt x="1250936" y="291681"/>
                    <a:pt x="1248860" y="296693"/>
                    <a:pt x="1245165" y="300389"/>
                  </a:cubicBezTo>
                  <a:cubicBezTo>
                    <a:pt x="1241470" y="304084"/>
                    <a:pt x="1236458" y="306160"/>
                    <a:pt x="1231231" y="306160"/>
                  </a:cubicBezTo>
                  <a:lnTo>
                    <a:pt x="19705" y="306160"/>
                  </a:lnTo>
                  <a:cubicBezTo>
                    <a:pt x="14479" y="306160"/>
                    <a:pt x="9467" y="304084"/>
                    <a:pt x="5771" y="300389"/>
                  </a:cubicBezTo>
                  <a:cubicBezTo>
                    <a:pt x="2076" y="296693"/>
                    <a:pt x="0" y="291681"/>
                    <a:pt x="0" y="286455"/>
                  </a:cubicBezTo>
                  <a:lnTo>
                    <a:pt x="0" y="19705"/>
                  </a:lnTo>
                  <a:cubicBezTo>
                    <a:pt x="0" y="14479"/>
                    <a:pt x="2076" y="9467"/>
                    <a:pt x="5771" y="5771"/>
                  </a:cubicBezTo>
                  <a:cubicBezTo>
                    <a:pt x="9467" y="2076"/>
                    <a:pt x="14479" y="0"/>
                    <a:pt x="19705" y="0"/>
                  </a:cubicBezTo>
                  <a:close/>
                </a:path>
              </a:pathLst>
            </a:custGeom>
            <a:solidFill>
              <a:srgbClr val="F47C00"/>
            </a:solidFill>
          </p:spPr>
          <p:txBody>
            <a:bodyPr/>
            <a:lstStyle/>
            <a:p>
              <a:endParaRPr lang="en-US"/>
            </a:p>
          </p:txBody>
        </p:sp>
        <p:sp>
          <p:nvSpPr>
            <p:cNvPr id="31" name="TextBox 31"/>
            <p:cNvSpPr txBox="1"/>
            <p:nvPr/>
          </p:nvSpPr>
          <p:spPr>
            <a:xfrm>
              <a:off x="0" y="-66675"/>
              <a:ext cx="1250936" cy="372835"/>
            </a:xfrm>
            <a:prstGeom prst="rect">
              <a:avLst/>
            </a:prstGeom>
          </p:spPr>
          <p:txBody>
            <a:bodyPr lIns="50800" tIns="50800" rIns="50800" bIns="50800" rtlCol="0" anchor="ctr"/>
            <a:lstStyle/>
            <a:p>
              <a:pPr algn="ctr">
                <a:lnSpc>
                  <a:spcPts val="4759"/>
                </a:lnSpc>
              </a:pPr>
              <a:r>
                <a:rPr lang="en-US" sz="3399" spc="33">
                  <a:solidFill>
                    <a:srgbClr val="FFFFFF"/>
                  </a:solidFill>
                  <a:latin typeface="Canva Sans 1 Bold"/>
                </a:rPr>
                <a:t>Cleaning and Preprocessing</a:t>
              </a:r>
            </a:p>
          </p:txBody>
        </p:sp>
      </p:grpSp>
      <p:sp>
        <p:nvSpPr>
          <p:cNvPr id="32" name="AutoShape 32"/>
          <p:cNvSpPr/>
          <p:nvPr/>
        </p:nvSpPr>
        <p:spPr>
          <a:xfrm>
            <a:off x="13201650" y="5036456"/>
            <a:ext cx="0" cy="209550"/>
          </a:xfrm>
          <a:prstGeom prst="line">
            <a:avLst/>
          </a:prstGeom>
          <a:ln w="38100" cap="flat">
            <a:solidFill>
              <a:srgbClr val="000000"/>
            </a:solidFill>
            <a:prstDash val="solid"/>
            <a:headEnd type="none" w="sm" len="sm"/>
            <a:tailEnd type="triangle" w="lg" len="med"/>
          </a:ln>
        </p:spPr>
        <p:txBody>
          <a:bodyPr/>
          <a:lstStyle/>
          <a:p>
            <a:endParaRPr lang="en-US"/>
          </a:p>
        </p:txBody>
      </p:sp>
      <p:grpSp>
        <p:nvGrpSpPr>
          <p:cNvPr id="33" name="Group 33"/>
          <p:cNvGrpSpPr/>
          <p:nvPr/>
        </p:nvGrpSpPr>
        <p:grpSpPr>
          <a:xfrm>
            <a:off x="10451392" y="5246006"/>
            <a:ext cx="5500515" cy="746147"/>
            <a:chOff x="0" y="0"/>
            <a:chExt cx="1250936" cy="169690"/>
          </a:xfrm>
        </p:grpSpPr>
        <p:sp>
          <p:nvSpPr>
            <p:cNvPr id="34" name="Freeform 34"/>
            <p:cNvSpPr/>
            <p:nvPr/>
          </p:nvSpPr>
          <p:spPr>
            <a:xfrm>
              <a:off x="0" y="0"/>
              <a:ext cx="1250936" cy="169690"/>
            </a:xfrm>
            <a:custGeom>
              <a:avLst/>
              <a:gdLst/>
              <a:ahLst/>
              <a:cxnLst/>
              <a:rect l="l" t="t" r="r" b="b"/>
              <a:pathLst>
                <a:path w="1250936" h="169690">
                  <a:moveTo>
                    <a:pt x="19705" y="0"/>
                  </a:moveTo>
                  <a:lnTo>
                    <a:pt x="1231231" y="0"/>
                  </a:lnTo>
                  <a:cubicBezTo>
                    <a:pt x="1236458" y="0"/>
                    <a:pt x="1241470" y="2076"/>
                    <a:pt x="1245165" y="5771"/>
                  </a:cubicBezTo>
                  <a:cubicBezTo>
                    <a:pt x="1248860" y="9467"/>
                    <a:pt x="1250936" y="14479"/>
                    <a:pt x="1250936" y="19705"/>
                  </a:cubicBezTo>
                  <a:lnTo>
                    <a:pt x="1250936" y="149985"/>
                  </a:lnTo>
                  <a:cubicBezTo>
                    <a:pt x="1250936" y="155211"/>
                    <a:pt x="1248860" y="160223"/>
                    <a:pt x="1245165" y="163919"/>
                  </a:cubicBezTo>
                  <a:cubicBezTo>
                    <a:pt x="1241470" y="167614"/>
                    <a:pt x="1236458" y="169690"/>
                    <a:pt x="1231231" y="169690"/>
                  </a:cubicBezTo>
                  <a:lnTo>
                    <a:pt x="19705" y="169690"/>
                  </a:lnTo>
                  <a:cubicBezTo>
                    <a:pt x="14479" y="169690"/>
                    <a:pt x="9467" y="167614"/>
                    <a:pt x="5771" y="163919"/>
                  </a:cubicBezTo>
                  <a:cubicBezTo>
                    <a:pt x="2076" y="160223"/>
                    <a:pt x="0" y="155211"/>
                    <a:pt x="0" y="149985"/>
                  </a:cubicBezTo>
                  <a:lnTo>
                    <a:pt x="0" y="19705"/>
                  </a:lnTo>
                  <a:cubicBezTo>
                    <a:pt x="0" y="14479"/>
                    <a:pt x="2076" y="9467"/>
                    <a:pt x="5771" y="5771"/>
                  </a:cubicBezTo>
                  <a:cubicBezTo>
                    <a:pt x="9467" y="2076"/>
                    <a:pt x="14479" y="0"/>
                    <a:pt x="19705" y="0"/>
                  </a:cubicBezTo>
                  <a:close/>
                </a:path>
              </a:pathLst>
            </a:custGeom>
            <a:solidFill>
              <a:srgbClr val="F47C00"/>
            </a:solidFill>
          </p:spPr>
          <p:txBody>
            <a:bodyPr/>
            <a:lstStyle/>
            <a:p>
              <a:endParaRPr lang="en-US"/>
            </a:p>
          </p:txBody>
        </p:sp>
        <p:sp>
          <p:nvSpPr>
            <p:cNvPr id="35" name="TextBox 35"/>
            <p:cNvSpPr txBox="1"/>
            <p:nvPr/>
          </p:nvSpPr>
          <p:spPr>
            <a:xfrm>
              <a:off x="0" y="-66675"/>
              <a:ext cx="1250936" cy="236365"/>
            </a:xfrm>
            <a:prstGeom prst="rect">
              <a:avLst/>
            </a:prstGeom>
          </p:spPr>
          <p:txBody>
            <a:bodyPr lIns="50800" tIns="50800" rIns="50800" bIns="50800" rtlCol="0" anchor="ctr"/>
            <a:lstStyle/>
            <a:p>
              <a:pPr algn="ctr">
                <a:lnSpc>
                  <a:spcPts val="4759"/>
                </a:lnSpc>
              </a:pPr>
              <a:r>
                <a:rPr lang="en-US" sz="3399" spc="33">
                  <a:solidFill>
                    <a:srgbClr val="FFFFFF"/>
                  </a:solidFill>
                  <a:latin typeface="Canva Sans 1 Bold"/>
                </a:rPr>
                <a:t>Feature selection</a:t>
              </a:r>
            </a:p>
          </p:txBody>
        </p:sp>
      </p:grpSp>
      <p:sp>
        <p:nvSpPr>
          <p:cNvPr id="36" name="AutoShape 36"/>
          <p:cNvSpPr/>
          <p:nvPr/>
        </p:nvSpPr>
        <p:spPr>
          <a:xfrm>
            <a:off x="13201650" y="5992154"/>
            <a:ext cx="0" cy="209550"/>
          </a:xfrm>
          <a:prstGeom prst="line">
            <a:avLst/>
          </a:prstGeom>
          <a:ln w="38100" cap="flat">
            <a:solidFill>
              <a:srgbClr val="000000"/>
            </a:solidFill>
            <a:prstDash val="solid"/>
            <a:headEnd type="none" w="sm" len="sm"/>
            <a:tailEnd type="triangle" w="lg" len="med"/>
          </a:ln>
        </p:spPr>
        <p:txBody>
          <a:bodyPr/>
          <a:lstStyle/>
          <a:p>
            <a:endParaRPr lang="en-US"/>
          </a:p>
        </p:txBody>
      </p:sp>
      <p:grpSp>
        <p:nvGrpSpPr>
          <p:cNvPr id="37" name="Group 37"/>
          <p:cNvGrpSpPr/>
          <p:nvPr/>
        </p:nvGrpSpPr>
        <p:grpSpPr>
          <a:xfrm>
            <a:off x="10451392" y="6201704"/>
            <a:ext cx="5500515" cy="746147"/>
            <a:chOff x="0" y="0"/>
            <a:chExt cx="1250936" cy="169690"/>
          </a:xfrm>
        </p:grpSpPr>
        <p:sp>
          <p:nvSpPr>
            <p:cNvPr id="38" name="Freeform 38"/>
            <p:cNvSpPr/>
            <p:nvPr/>
          </p:nvSpPr>
          <p:spPr>
            <a:xfrm>
              <a:off x="0" y="0"/>
              <a:ext cx="1250936" cy="169690"/>
            </a:xfrm>
            <a:custGeom>
              <a:avLst/>
              <a:gdLst/>
              <a:ahLst/>
              <a:cxnLst/>
              <a:rect l="l" t="t" r="r" b="b"/>
              <a:pathLst>
                <a:path w="1250936" h="169690">
                  <a:moveTo>
                    <a:pt x="19705" y="0"/>
                  </a:moveTo>
                  <a:lnTo>
                    <a:pt x="1231231" y="0"/>
                  </a:lnTo>
                  <a:cubicBezTo>
                    <a:pt x="1236458" y="0"/>
                    <a:pt x="1241470" y="2076"/>
                    <a:pt x="1245165" y="5771"/>
                  </a:cubicBezTo>
                  <a:cubicBezTo>
                    <a:pt x="1248860" y="9467"/>
                    <a:pt x="1250936" y="14479"/>
                    <a:pt x="1250936" y="19705"/>
                  </a:cubicBezTo>
                  <a:lnTo>
                    <a:pt x="1250936" y="149985"/>
                  </a:lnTo>
                  <a:cubicBezTo>
                    <a:pt x="1250936" y="155211"/>
                    <a:pt x="1248860" y="160223"/>
                    <a:pt x="1245165" y="163919"/>
                  </a:cubicBezTo>
                  <a:cubicBezTo>
                    <a:pt x="1241470" y="167614"/>
                    <a:pt x="1236458" y="169690"/>
                    <a:pt x="1231231" y="169690"/>
                  </a:cubicBezTo>
                  <a:lnTo>
                    <a:pt x="19705" y="169690"/>
                  </a:lnTo>
                  <a:cubicBezTo>
                    <a:pt x="14479" y="169690"/>
                    <a:pt x="9467" y="167614"/>
                    <a:pt x="5771" y="163919"/>
                  </a:cubicBezTo>
                  <a:cubicBezTo>
                    <a:pt x="2076" y="160223"/>
                    <a:pt x="0" y="155211"/>
                    <a:pt x="0" y="149985"/>
                  </a:cubicBezTo>
                  <a:lnTo>
                    <a:pt x="0" y="19705"/>
                  </a:lnTo>
                  <a:cubicBezTo>
                    <a:pt x="0" y="14479"/>
                    <a:pt x="2076" y="9467"/>
                    <a:pt x="5771" y="5771"/>
                  </a:cubicBezTo>
                  <a:cubicBezTo>
                    <a:pt x="9467" y="2076"/>
                    <a:pt x="14479" y="0"/>
                    <a:pt x="19705" y="0"/>
                  </a:cubicBezTo>
                  <a:close/>
                </a:path>
              </a:pathLst>
            </a:custGeom>
            <a:solidFill>
              <a:srgbClr val="F47C00"/>
            </a:solidFill>
          </p:spPr>
          <p:txBody>
            <a:bodyPr/>
            <a:lstStyle/>
            <a:p>
              <a:endParaRPr lang="en-US"/>
            </a:p>
          </p:txBody>
        </p:sp>
        <p:sp>
          <p:nvSpPr>
            <p:cNvPr id="39" name="TextBox 39"/>
            <p:cNvSpPr txBox="1"/>
            <p:nvPr/>
          </p:nvSpPr>
          <p:spPr>
            <a:xfrm>
              <a:off x="0" y="-66675"/>
              <a:ext cx="1250936" cy="236365"/>
            </a:xfrm>
            <a:prstGeom prst="rect">
              <a:avLst/>
            </a:prstGeom>
          </p:spPr>
          <p:txBody>
            <a:bodyPr lIns="50800" tIns="50800" rIns="50800" bIns="50800" rtlCol="0" anchor="ctr"/>
            <a:lstStyle/>
            <a:p>
              <a:pPr algn="ctr">
                <a:lnSpc>
                  <a:spcPts val="4759"/>
                </a:lnSpc>
              </a:pPr>
              <a:r>
                <a:rPr lang="en-US" sz="3399" spc="33">
                  <a:solidFill>
                    <a:srgbClr val="FFFFFF"/>
                  </a:solidFill>
                  <a:latin typeface="Canva Sans 1 Bold"/>
                </a:rPr>
                <a:t>Modelling and analysis</a:t>
              </a:r>
            </a:p>
          </p:txBody>
        </p:sp>
      </p:grpSp>
      <p:sp>
        <p:nvSpPr>
          <p:cNvPr id="40" name="AutoShape 40"/>
          <p:cNvSpPr/>
          <p:nvPr/>
        </p:nvSpPr>
        <p:spPr>
          <a:xfrm>
            <a:off x="13201650" y="6947851"/>
            <a:ext cx="0" cy="209550"/>
          </a:xfrm>
          <a:prstGeom prst="line">
            <a:avLst/>
          </a:prstGeom>
          <a:ln w="38100" cap="flat">
            <a:solidFill>
              <a:srgbClr val="000000"/>
            </a:solidFill>
            <a:prstDash val="solid"/>
            <a:headEnd type="none" w="sm" len="sm"/>
            <a:tailEnd type="triangle" w="lg" len="med"/>
          </a:ln>
        </p:spPr>
        <p:txBody>
          <a:bodyPr/>
          <a:lstStyle/>
          <a:p>
            <a:endParaRPr lang="en-US"/>
          </a:p>
        </p:txBody>
      </p:sp>
      <p:grpSp>
        <p:nvGrpSpPr>
          <p:cNvPr id="41" name="Group 41"/>
          <p:cNvGrpSpPr/>
          <p:nvPr/>
        </p:nvGrpSpPr>
        <p:grpSpPr>
          <a:xfrm>
            <a:off x="10451392" y="7157401"/>
            <a:ext cx="5500515" cy="1346222"/>
            <a:chOff x="0" y="0"/>
            <a:chExt cx="1250936" cy="306160"/>
          </a:xfrm>
        </p:grpSpPr>
        <p:sp>
          <p:nvSpPr>
            <p:cNvPr id="42" name="Freeform 42"/>
            <p:cNvSpPr/>
            <p:nvPr/>
          </p:nvSpPr>
          <p:spPr>
            <a:xfrm>
              <a:off x="0" y="0"/>
              <a:ext cx="1250936" cy="306160"/>
            </a:xfrm>
            <a:custGeom>
              <a:avLst/>
              <a:gdLst/>
              <a:ahLst/>
              <a:cxnLst/>
              <a:rect l="l" t="t" r="r" b="b"/>
              <a:pathLst>
                <a:path w="1250936" h="306160">
                  <a:moveTo>
                    <a:pt x="19705" y="0"/>
                  </a:moveTo>
                  <a:lnTo>
                    <a:pt x="1231231" y="0"/>
                  </a:lnTo>
                  <a:cubicBezTo>
                    <a:pt x="1236458" y="0"/>
                    <a:pt x="1241470" y="2076"/>
                    <a:pt x="1245165" y="5771"/>
                  </a:cubicBezTo>
                  <a:cubicBezTo>
                    <a:pt x="1248860" y="9467"/>
                    <a:pt x="1250936" y="14479"/>
                    <a:pt x="1250936" y="19705"/>
                  </a:cubicBezTo>
                  <a:lnTo>
                    <a:pt x="1250936" y="286455"/>
                  </a:lnTo>
                  <a:cubicBezTo>
                    <a:pt x="1250936" y="291681"/>
                    <a:pt x="1248860" y="296693"/>
                    <a:pt x="1245165" y="300389"/>
                  </a:cubicBezTo>
                  <a:cubicBezTo>
                    <a:pt x="1241470" y="304084"/>
                    <a:pt x="1236458" y="306160"/>
                    <a:pt x="1231231" y="306160"/>
                  </a:cubicBezTo>
                  <a:lnTo>
                    <a:pt x="19705" y="306160"/>
                  </a:lnTo>
                  <a:cubicBezTo>
                    <a:pt x="14479" y="306160"/>
                    <a:pt x="9467" y="304084"/>
                    <a:pt x="5771" y="300389"/>
                  </a:cubicBezTo>
                  <a:cubicBezTo>
                    <a:pt x="2076" y="296693"/>
                    <a:pt x="0" y="291681"/>
                    <a:pt x="0" y="286455"/>
                  </a:cubicBezTo>
                  <a:lnTo>
                    <a:pt x="0" y="19705"/>
                  </a:lnTo>
                  <a:cubicBezTo>
                    <a:pt x="0" y="14479"/>
                    <a:pt x="2076" y="9467"/>
                    <a:pt x="5771" y="5771"/>
                  </a:cubicBezTo>
                  <a:cubicBezTo>
                    <a:pt x="9467" y="2076"/>
                    <a:pt x="14479" y="0"/>
                    <a:pt x="19705" y="0"/>
                  </a:cubicBezTo>
                  <a:close/>
                </a:path>
              </a:pathLst>
            </a:custGeom>
            <a:solidFill>
              <a:srgbClr val="F47C00"/>
            </a:solidFill>
          </p:spPr>
          <p:txBody>
            <a:bodyPr/>
            <a:lstStyle/>
            <a:p>
              <a:endParaRPr lang="en-US"/>
            </a:p>
          </p:txBody>
        </p:sp>
        <p:sp>
          <p:nvSpPr>
            <p:cNvPr id="43" name="TextBox 43"/>
            <p:cNvSpPr txBox="1"/>
            <p:nvPr/>
          </p:nvSpPr>
          <p:spPr>
            <a:xfrm>
              <a:off x="0" y="-66675"/>
              <a:ext cx="1250936" cy="372835"/>
            </a:xfrm>
            <a:prstGeom prst="rect">
              <a:avLst/>
            </a:prstGeom>
          </p:spPr>
          <p:txBody>
            <a:bodyPr lIns="50800" tIns="50800" rIns="50800" bIns="50800" rtlCol="0" anchor="ctr"/>
            <a:lstStyle/>
            <a:p>
              <a:pPr algn="ctr">
                <a:lnSpc>
                  <a:spcPts val="4759"/>
                </a:lnSpc>
              </a:pPr>
              <a:r>
                <a:rPr lang="en-US" sz="3399" spc="33">
                  <a:solidFill>
                    <a:srgbClr val="FFFFFF"/>
                  </a:solidFill>
                  <a:latin typeface="Canva Sans 1 Bold"/>
                </a:rPr>
                <a:t>Evaluation and optimization</a:t>
              </a:r>
            </a:p>
          </p:txBody>
        </p:sp>
      </p:grpSp>
      <p:sp>
        <p:nvSpPr>
          <p:cNvPr id="44" name="AutoShape 44"/>
          <p:cNvSpPr/>
          <p:nvPr/>
        </p:nvSpPr>
        <p:spPr>
          <a:xfrm>
            <a:off x="13201650" y="8481807"/>
            <a:ext cx="0" cy="209550"/>
          </a:xfrm>
          <a:prstGeom prst="line">
            <a:avLst/>
          </a:prstGeom>
          <a:ln w="38100" cap="flat">
            <a:solidFill>
              <a:srgbClr val="000000"/>
            </a:solidFill>
            <a:prstDash val="solid"/>
            <a:headEnd type="none" w="sm" len="sm"/>
            <a:tailEnd type="triangle" w="lg" len="med"/>
          </a:ln>
        </p:spPr>
        <p:txBody>
          <a:bodyPr/>
          <a:lstStyle/>
          <a:p>
            <a:endParaRPr lang="en-US"/>
          </a:p>
        </p:txBody>
      </p:sp>
      <p:grpSp>
        <p:nvGrpSpPr>
          <p:cNvPr id="45" name="Group 45"/>
          <p:cNvGrpSpPr/>
          <p:nvPr/>
        </p:nvGrpSpPr>
        <p:grpSpPr>
          <a:xfrm>
            <a:off x="10451392" y="8691357"/>
            <a:ext cx="5500515" cy="1346222"/>
            <a:chOff x="0" y="0"/>
            <a:chExt cx="1250936" cy="306160"/>
          </a:xfrm>
        </p:grpSpPr>
        <p:sp>
          <p:nvSpPr>
            <p:cNvPr id="46" name="Freeform 46"/>
            <p:cNvSpPr/>
            <p:nvPr/>
          </p:nvSpPr>
          <p:spPr>
            <a:xfrm>
              <a:off x="0" y="0"/>
              <a:ext cx="1250936" cy="306160"/>
            </a:xfrm>
            <a:custGeom>
              <a:avLst/>
              <a:gdLst/>
              <a:ahLst/>
              <a:cxnLst/>
              <a:rect l="l" t="t" r="r" b="b"/>
              <a:pathLst>
                <a:path w="1250936" h="306160">
                  <a:moveTo>
                    <a:pt x="19705" y="0"/>
                  </a:moveTo>
                  <a:lnTo>
                    <a:pt x="1231231" y="0"/>
                  </a:lnTo>
                  <a:cubicBezTo>
                    <a:pt x="1236458" y="0"/>
                    <a:pt x="1241470" y="2076"/>
                    <a:pt x="1245165" y="5771"/>
                  </a:cubicBezTo>
                  <a:cubicBezTo>
                    <a:pt x="1248860" y="9467"/>
                    <a:pt x="1250936" y="14479"/>
                    <a:pt x="1250936" y="19705"/>
                  </a:cubicBezTo>
                  <a:lnTo>
                    <a:pt x="1250936" y="286455"/>
                  </a:lnTo>
                  <a:cubicBezTo>
                    <a:pt x="1250936" y="291681"/>
                    <a:pt x="1248860" y="296693"/>
                    <a:pt x="1245165" y="300389"/>
                  </a:cubicBezTo>
                  <a:cubicBezTo>
                    <a:pt x="1241470" y="304084"/>
                    <a:pt x="1236458" y="306160"/>
                    <a:pt x="1231231" y="306160"/>
                  </a:cubicBezTo>
                  <a:lnTo>
                    <a:pt x="19705" y="306160"/>
                  </a:lnTo>
                  <a:cubicBezTo>
                    <a:pt x="14479" y="306160"/>
                    <a:pt x="9467" y="304084"/>
                    <a:pt x="5771" y="300389"/>
                  </a:cubicBezTo>
                  <a:cubicBezTo>
                    <a:pt x="2076" y="296693"/>
                    <a:pt x="0" y="291681"/>
                    <a:pt x="0" y="286455"/>
                  </a:cubicBezTo>
                  <a:lnTo>
                    <a:pt x="0" y="19705"/>
                  </a:lnTo>
                  <a:cubicBezTo>
                    <a:pt x="0" y="14479"/>
                    <a:pt x="2076" y="9467"/>
                    <a:pt x="5771" y="5771"/>
                  </a:cubicBezTo>
                  <a:cubicBezTo>
                    <a:pt x="9467" y="2076"/>
                    <a:pt x="14479" y="0"/>
                    <a:pt x="19705" y="0"/>
                  </a:cubicBezTo>
                  <a:close/>
                </a:path>
              </a:pathLst>
            </a:custGeom>
            <a:solidFill>
              <a:srgbClr val="F47C00"/>
            </a:solidFill>
          </p:spPr>
          <p:txBody>
            <a:bodyPr/>
            <a:lstStyle/>
            <a:p>
              <a:endParaRPr lang="en-US"/>
            </a:p>
          </p:txBody>
        </p:sp>
        <p:sp>
          <p:nvSpPr>
            <p:cNvPr id="47" name="TextBox 47"/>
            <p:cNvSpPr txBox="1"/>
            <p:nvPr/>
          </p:nvSpPr>
          <p:spPr>
            <a:xfrm>
              <a:off x="0" y="-66675"/>
              <a:ext cx="1250936" cy="372835"/>
            </a:xfrm>
            <a:prstGeom prst="rect">
              <a:avLst/>
            </a:prstGeom>
          </p:spPr>
          <p:txBody>
            <a:bodyPr lIns="50800" tIns="50800" rIns="50800" bIns="50800" rtlCol="0" anchor="ctr"/>
            <a:lstStyle/>
            <a:p>
              <a:pPr algn="ctr">
                <a:lnSpc>
                  <a:spcPts val="4759"/>
                </a:lnSpc>
              </a:pPr>
              <a:r>
                <a:rPr lang="en-US" sz="3399" spc="33">
                  <a:solidFill>
                    <a:srgbClr val="FFFFFF"/>
                  </a:solidFill>
                  <a:latin typeface="Canva Sans 1 Bold"/>
                </a:rPr>
                <a:t>Deployment and Integration</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7C00"/>
        </a:solidFill>
        <a:effectLst/>
      </p:bgPr>
    </p:bg>
    <p:spTree>
      <p:nvGrpSpPr>
        <p:cNvPr id="1" name=""/>
        <p:cNvGrpSpPr/>
        <p:nvPr/>
      </p:nvGrpSpPr>
      <p:grpSpPr>
        <a:xfrm>
          <a:off x="0" y="0"/>
          <a:ext cx="0" cy="0"/>
          <a:chOff x="0" y="0"/>
          <a:chExt cx="0" cy="0"/>
        </a:xfrm>
      </p:grpSpPr>
      <p:sp>
        <p:nvSpPr>
          <p:cNvPr id="2" name="Freeform 2"/>
          <p:cNvSpPr/>
          <p:nvPr/>
        </p:nvSpPr>
        <p:spPr>
          <a:xfrm>
            <a:off x="-398755" y="1962392"/>
            <a:ext cx="2222506" cy="8794090"/>
          </a:xfrm>
          <a:custGeom>
            <a:avLst/>
            <a:gdLst/>
            <a:ahLst/>
            <a:cxnLst/>
            <a:rect l="l" t="t" r="r" b="b"/>
            <a:pathLst>
              <a:path w="2222506" h="8794090">
                <a:moveTo>
                  <a:pt x="0" y="0"/>
                </a:moveTo>
                <a:lnTo>
                  <a:pt x="2222507" y="0"/>
                </a:lnTo>
                <a:lnTo>
                  <a:pt x="2222507" y="8794089"/>
                </a:lnTo>
                <a:lnTo>
                  <a:pt x="0" y="87940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2062129" y="947323"/>
            <a:ext cx="4288840" cy="1062990"/>
          </a:xfrm>
          <a:prstGeom prst="rect">
            <a:avLst/>
          </a:prstGeom>
        </p:spPr>
        <p:txBody>
          <a:bodyPr lIns="0" tIns="0" rIns="0" bIns="0" rtlCol="0" anchor="t">
            <a:spAutoFit/>
          </a:bodyPr>
          <a:lstStyle/>
          <a:p>
            <a:pPr marL="0" lvl="0" indent="0" algn="l">
              <a:lnSpc>
                <a:spcPts val="8280"/>
              </a:lnSpc>
              <a:spcBef>
                <a:spcPct val="0"/>
              </a:spcBef>
            </a:pPr>
            <a:r>
              <a:rPr lang="en-US" sz="6000" spc="300">
                <a:solidFill>
                  <a:srgbClr val="FFFFFF"/>
                </a:solidFill>
                <a:latin typeface="Canva Sans 2 Bold"/>
              </a:rPr>
              <a:t>Al Arabiya</a:t>
            </a:r>
          </a:p>
        </p:txBody>
      </p:sp>
      <p:sp>
        <p:nvSpPr>
          <p:cNvPr id="4" name="TextBox 4"/>
          <p:cNvSpPr txBox="1"/>
          <p:nvPr/>
        </p:nvSpPr>
        <p:spPr>
          <a:xfrm>
            <a:off x="2062129" y="2004959"/>
            <a:ext cx="7081871" cy="746125"/>
          </a:xfrm>
          <a:prstGeom prst="rect">
            <a:avLst/>
          </a:prstGeom>
        </p:spPr>
        <p:txBody>
          <a:bodyPr lIns="0" tIns="0" rIns="0" bIns="0" rtlCol="0" anchor="t">
            <a:spAutoFit/>
          </a:bodyPr>
          <a:lstStyle/>
          <a:p>
            <a:pPr marL="0" lvl="0" indent="0" algn="l">
              <a:lnSpc>
                <a:spcPts val="5599"/>
              </a:lnSpc>
              <a:spcBef>
                <a:spcPct val="0"/>
              </a:spcBef>
            </a:pPr>
            <a:r>
              <a:rPr lang="en-US" sz="3999" u="none" strike="noStrike" spc="39">
                <a:solidFill>
                  <a:srgbClr val="FFFFFF"/>
                </a:solidFill>
                <a:latin typeface="Codec Pro"/>
              </a:rPr>
              <a:t>limitations and challenges </a:t>
            </a:r>
          </a:p>
        </p:txBody>
      </p:sp>
      <p:sp>
        <p:nvSpPr>
          <p:cNvPr id="5" name="TextBox 5"/>
          <p:cNvSpPr txBox="1"/>
          <p:nvPr/>
        </p:nvSpPr>
        <p:spPr>
          <a:xfrm>
            <a:off x="2223518" y="3240194"/>
            <a:ext cx="874733" cy="786623"/>
          </a:xfrm>
          <a:prstGeom prst="rect">
            <a:avLst/>
          </a:prstGeom>
        </p:spPr>
        <p:txBody>
          <a:bodyPr lIns="0" tIns="0" rIns="0" bIns="0" rtlCol="0" anchor="t">
            <a:spAutoFit/>
          </a:bodyPr>
          <a:lstStyle/>
          <a:p>
            <a:pPr algn="ctr">
              <a:lnSpc>
                <a:spcPts val="5992"/>
              </a:lnSpc>
              <a:spcBef>
                <a:spcPct val="0"/>
              </a:spcBef>
            </a:pPr>
            <a:r>
              <a:rPr lang="en-US" sz="4280">
                <a:solidFill>
                  <a:srgbClr val="FFFFFF"/>
                </a:solidFill>
                <a:latin typeface="Codec Pro ExtraBold"/>
              </a:rPr>
              <a:t>01</a:t>
            </a:r>
          </a:p>
        </p:txBody>
      </p:sp>
      <p:sp>
        <p:nvSpPr>
          <p:cNvPr id="6" name="TextBox 6"/>
          <p:cNvSpPr txBox="1"/>
          <p:nvPr/>
        </p:nvSpPr>
        <p:spPr>
          <a:xfrm>
            <a:off x="3264089" y="3095343"/>
            <a:ext cx="11759821" cy="1104900"/>
          </a:xfrm>
          <a:prstGeom prst="rect">
            <a:avLst/>
          </a:prstGeom>
        </p:spPr>
        <p:txBody>
          <a:bodyPr lIns="0" tIns="0" rIns="0" bIns="0" rtlCol="0" anchor="t">
            <a:spAutoFit/>
          </a:bodyPr>
          <a:lstStyle/>
          <a:p>
            <a:pPr marL="0" lvl="0" indent="0" algn="l">
              <a:lnSpc>
                <a:spcPts val="4200"/>
              </a:lnSpc>
              <a:spcBef>
                <a:spcPct val="0"/>
              </a:spcBef>
            </a:pPr>
            <a:r>
              <a:rPr lang="en-US" sz="3000" u="none" strike="noStrike" spc="30">
                <a:solidFill>
                  <a:srgbClr val="FFFFFF"/>
                </a:solidFill>
                <a:latin typeface="Codec Pro"/>
              </a:rPr>
              <a:t>Human expertise and computational power needed in order to collaborate to develop models.</a:t>
            </a:r>
          </a:p>
        </p:txBody>
      </p:sp>
      <p:sp>
        <p:nvSpPr>
          <p:cNvPr id="7" name="TextBox 7"/>
          <p:cNvSpPr txBox="1"/>
          <p:nvPr/>
        </p:nvSpPr>
        <p:spPr>
          <a:xfrm>
            <a:off x="2233043" y="4512592"/>
            <a:ext cx="874733" cy="786623"/>
          </a:xfrm>
          <a:prstGeom prst="rect">
            <a:avLst/>
          </a:prstGeom>
        </p:spPr>
        <p:txBody>
          <a:bodyPr lIns="0" tIns="0" rIns="0" bIns="0" rtlCol="0" anchor="t">
            <a:spAutoFit/>
          </a:bodyPr>
          <a:lstStyle/>
          <a:p>
            <a:pPr algn="ctr">
              <a:lnSpc>
                <a:spcPts val="5992"/>
              </a:lnSpc>
              <a:spcBef>
                <a:spcPct val="0"/>
              </a:spcBef>
            </a:pPr>
            <a:r>
              <a:rPr lang="en-US" sz="4280">
                <a:solidFill>
                  <a:srgbClr val="FFFFFF"/>
                </a:solidFill>
                <a:latin typeface="Codec Pro ExtraBold"/>
              </a:rPr>
              <a:t>02</a:t>
            </a:r>
          </a:p>
        </p:txBody>
      </p:sp>
      <p:sp>
        <p:nvSpPr>
          <p:cNvPr id="8" name="TextBox 8"/>
          <p:cNvSpPr txBox="1"/>
          <p:nvPr/>
        </p:nvSpPr>
        <p:spPr>
          <a:xfrm>
            <a:off x="3264089" y="4379249"/>
            <a:ext cx="11759821" cy="1104900"/>
          </a:xfrm>
          <a:prstGeom prst="rect">
            <a:avLst/>
          </a:prstGeom>
        </p:spPr>
        <p:txBody>
          <a:bodyPr lIns="0" tIns="0" rIns="0" bIns="0" rtlCol="0" anchor="t">
            <a:spAutoFit/>
          </a:bodyPr>
          <a:lstStyle/>
          <a:p>
            <a:pPr marL="0" lvl="0" indent="0" algn="l">
              <a:lnSpc>
                <a:spcPts val="4200"/>
              </a:lnSpc>
              <a:spcBef>
                <a:spcPct val="0"/>
              </a:spcBef>
            </a:pPr>
            <a:r>
              <a:rPr lang="en-US" sz="3000" u="none" strike="noStrike" spc="30">
                <a:solidFill>
                  <a:srgbClr val="FFFFFF"/>
                </a:solidFill>
                <a:latin typeface="Codec Pro"/>
              </a:rPr>
              <a:t>Privacy issues arise by using user data, which restricts the flexibility of the system.</a:t>
            </a:r>
          </a:p>
        </p:txBody>
      </p:sp>
      <p:sp>
        <p:nvSpPr>
          <p:cNvPr id="9" name="TextBox 9"/>
          <p:cNvSpPr txBox="1"/>
          <p:nvPr/>
        </p:nvSpPr>
        <p:spPr>
          <a:xfrm>
            <a:off x="2233043" y="5809975"/>
            <a:ext cx="874733" cy="786623"/>
          </a:xfrm>
          <a:prstGeom prst="rect">
            <a:avLst/>
          </a:prstGeom>
        </p:spPr>
        <p:txBody>
          <a:bodyPr lIns="0" tIns="0" rIns="0" bIns="0" rtlCol="0" anchor="t">
            <a:spAutoFit/>
          </a:bodyPr>
          <a:lstStyle/>
          <a:p>
            <a:pPr algn="ctr">
              <a:lnSpc>
                <a:spcPts val="5992"/>
              </a:lnSpc>
              <a:spcBef>
                <a:spcPct val="0"/>
              </a:spcBef>
            </a:pPr>
            <a:r>
              <a:rPr lang="en-US" sz="4280">
                <a:solidFill>
                  <a:srgbClr val="FFFFFF"/>
                </a:solidFill>
                <a:latin typeface="Codec Pro ExtraBold"/>
              </a:rPr>
              <a:t>03</a:t>
            </a:r>
          </a:p>
        </p:txBody>
      </p:sp>
      <p:sp>
        <p:nvSpPr>
          <p:cNvPr id="10" name="TextBox 10"/>
          <p:cNvSpPr txBox="1"/>
          <p:nvPr/>
        </p:nvSpPr>
        <p:spPr>
          <a:xfrm>
            <a:off x="2233043" y="7110948"/>
            <a:ext cx="874733" cy="786623"/>
          </a:xfrm>
          <a:prstGeom prst="rect">
            <a:avLst/>
          </a:prstGeom>
        </p:spPr>
        <p:txBody>
          <a:bodyPr lIns="0" tIns="0" rIns="0" bIns="0" rtlCol="0" anchor="t">
            <a:spAutoFit/>
          </a:bodyPr>
          <a:lstStyle/>
          <a:p>
            <a:pPr algn="ctr">
              <a:lnSpc>
                <a:spcPts val="5992"/>
              </a:lnSpc>
              <a:spcBef>
                <a:spcPct val="0"/>
              </a:spcBef>
            </a:pPr>
            <a:r>
              <a:rPr lang="en-US" sz="4280">
                <a:solidFill>
                  <a:srgbClr val="FFFFFF"/>
                </a:solidFill>
                <a:latin typeface="Codec Pro ExtraBold"/>
              </a:rPr>
              <a:t>04</a:t>
            </a:r>
          </a:p>
        </p:txBody>
      </p:sp>
      <p:sp>
        <p:nvSpPr>
          <p:cNvPr id="11" name="TextBox 11"/>
          <p:cNvSpPr txBox="1"/>
          <p:nvPr/>
        </p:nvSpPr>
        <p:spPr>
          <a:xfrm>
            <a:off x="3264089" y="6966098"/>
            <a:ext cx="11916135" cy="1104900"/>
          </a:xfrm>
          <a:prstGeom prst="rect">
            <a:avLst/>
          </a:prstGeom>
        </p:spPr>
        <p:txBody>
          <a:bodyPr lIns="0" tIns="0" rIns="0" bIns="0" rtlCol="0" anchor="t">
            <a:spAutoFit/>
          </a:bodyPr>
          <a:lstStyle/>
          <a:p>
            <a:pPr marL="0" lvl="0" indent="0" algn="l">
              <a:lnSpc>
                <a:spcPts val="4200"/>
              </a:lnSpc>
              <a:spcBef>
                <a:spcPct val="0"/>
              </a:spcBef>
            </a:pPr>
            <a:r>
              <a:rPr lang="en-US" sz="3000" u="none" strike="noStrike" spc="30">
                <a:solidFill>
                  <a:srgbClr val="FFFFFF"/>
                </a:solidFill>
                <a:latin typeface="Codec Pro"/>
              </a:rPr>
              <a:t>Identifying connections between seemingly unrelated topics is challenging and requires advanced contextual analysis.</a:t>
            </a:r>
          </a:p>
        </p:txBody>
      </p:sp>
      <p:sp>
        <p:nvSpPr>
          <p:cNvPr id="12" name="TextBox 12"/>
          <p:cNvSpPr txBox="1"/>
          <p:nvPr/>
        </p:nvSpPr>
        <p:spPr>
          <a:xfrm>
            <a:off x="2233043" y="8381725"/>
            <a:ext cx="874733" cy="786623"/>
          </a:xfrm>
          <a:prstGeom prst="rect">
            <a:avLst/>
          </a:prstGeom>
        </p:spPr>
        <p:txBody>
          <a:bodyPr lIns="0" tIns="0" rIns="0" bIns="0" rtlCol="0" anchor="t">
            <a:spAutoFit/>
          </a:bodyPr>
          <a:lstStyle/>
          <a:p>
            <a:pPr algn="ctr">
              <a:lnSpc>
                <a:spcPts val="5992"/>
              </a:lnSpc>
              <a:spcBef>
                <a:spcPct val="0"/>
              </a:spcBef>
            </a:pPr>
            <a:r>
              <a:rPr lang="en-US" sz="4280">
                <a:solidFill>
                  <a:srgbClr val="FFFFFF"/>
                </a:solidFill>
                <a:latin typeface="Codec Pro ExtraBold"/>
              </a:rPr>
              <a:t>05</a:t>
            </a:r>
          </a:p>
        </p:txBody>
      </p:sp>
      <p:sp>
        <p:nvSpPr>
          <p:cNvPr id="13" name="TextBox 13"/>
          <p:cNvSpPr txBox="1"/>
          <p:nvPr/>
        </p:nvSpPr>
        <p:spPr>
          <a:xfrm>
            <a:off x="3264089" y="5665124"/>
            <a:ext cx="11759821" cy="1104900"/>
          </a:xfrm>
          <a:prstGeom prst="rect">
            <a:avLst/>
          </a:prstGeom>
        </p:spPr>
        <p:txBody>
          <a:bodyPr lIns="0" tIns="0" rIns="0" bIns="0" rtlCol="0" anchor="t">
            <a:spAutoFit/>
          </a:bodyPr>
          <a:lstStyle/>
          <a:p>
            <a:pPr marL="0" lvl="0" indent="0" algn="l">
              <a:lnSpc>
                <a:spcPts val="4200"/>
              </a:lnSpc>
              <a:spcBef>
                <a:spcPct val="0"/>
              </a:spcBef>
            </a:pPr>
            <a:r>
              <a:rPr lang="en-US" sz="3000" spc="30">
                <a:solidFill>
                  <a:srgbClr val="FFFFFF"/>
                </a:solidFill>
                <a:latin typeface="Codec Pro"/>
              </a:rPr>
              <a:t>The reliance on headings and keywords limits the depth of content comprehension, necessitating the use of NLP.</a:t>
            </a:r>
          </a:p>
        </p:txBody>
      </p:sp>
      <p:sp>
        <p:nvSpPr>
          <p:cNvPr id="14" name="TextBox 14"/>
          <p:cNvSpPr txBox="1"/>
          <p:nvPr/>
        </p:nvSpPr>
        <p:spPr>
          <a:xfrm>
            <a:off x="3264089" y="8236874"/>
            <a:ext cx="11925660" cy="1104900"/>
          </a:xfrm>
          <a:prstGeom prst="rect">
            <a:avLst/>
          </a:prstGeom>
        </p:spPr>
        <p:txBody>
          <a:bodyPr lIns="0" tIns="0" rIns="0" bIns="0" rtlCol="0" anchor="t">
            <a:spAutoFit/>
          </a:bodyPr>
          <a:lstStyle/>
          <a:p>
            <a:pPr marL="0" lvl="0" indent="0" algn="l">
              <a:lnSpc>
                <a:spcPts val="4200"/>
              </a:lnSpc>
              <a:spcBef>
                <a:spcPct val="0"/>
              </a:spcBef>
            </a:pPr>
            <a:r>
              <a:rPr lang="en-US" sz="3000" spc="30">
                <a:solidFill>
                  <a:srgbClr val="FFFFFF"/>
                </a:solidFill>
                <a:latin typeface="Codec Pro"/>
              </a:rPr>
              <a:t> The real-time recommendation models introduces a potential delay, which affect the relevance of news recommendations.</a:t>
            </a:r>
          </a:p>
        </p:txBody>
      </p:sp>
      <p:sp>
        <p:nvSpPr>
          <p:cNvPr id="15" name="Freeform 15"/>
          <p:cNvSpPr/>
          <p:nvPr/>
        </p:nvSpPr>
        <p:spPr>
          <a:xfrm>
            <a:off x="15810023" y="-2166593"/>
            <a:ext cx="5376236" cy="5376236"/>
          </a:xfrm>
          <a:custGeom>
            <a:avLst/>
            <a:gdLst/>
            <a:ahLst/>
            <a:cxnLst/>
            <a:rect l="l" t="t" r="r" b="b"/>
            <a:pathLst>
              <a:path w="5376236" h="5376236">
                <a:moveTo>
                  <a:pt x="0" y="0"/>
                </a:moveTo>
                <a:lnTo>
                  <a:pt x="5376236" y="0"/>
                </a:lnTo>
                <a:lnTo>
                  <a:pt x="5376236" y="5376236"/>
                </a:lnTo>
                <a:lnTo>
                  <a:pt x="0" y="53762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7C00"/>
        </a:solidFill>
        <a:effectLst/>
      </p:bgPr>
    </p:bg>
    <p:spTree>
      <p:nvGrpSpPr>
        <p:cNvPr id="1" name=""/>
        <p:cNvGrpSpPr/>
        <p:nvPr/>
      </p:nvGrpSpPr>
      <p:grpSpPr>
        <a:xfrm>
          <a:off x="0" y="0"/>
          <a:ext cx="0" cy="0"/>
          <a:chOff x="0" y="0"/>
          <a:chExt cx="0" cy="0"/>
        </a:xfrm>
      </p:grpSpPr>
      <p:sp>
        <p:nvSpPr>
          <p:cNvPr id="2" name="Freeform 2"/>
          <p:cNvSpPr/>
          <p:nvPr/>
        </p:nvSpPr>
        <p:spPr>
          <a:xfrm>
            <a:off x="-398755" y="1962392"/>
            <a:ext cx="2222506" cy="8794090"/>
          </a:xfrm>
          <a:custGeom>
            <a:avLst/>
            <a:gdLst/>
            <a:ahLst/>
            <a:cxnLst/>
            <a:rect l="l" t="t" r="r" b="b"/>
            <a:pathLst>
              <a:path w="2222506" h="8794090">
                <a:moveTo>
                  <a:pt x="0" y="0"/>
                </a:moveTo>
                <a:lnTo>
                  <a:pt x="2222507" y="0"/>
                </a:lnTo>
                <a:lnTo>
                  <a:pt x="2222507" y="8794089"/>
                </a:lnTo>
                <a:lnTo>
                  <a:pt x="0" y="87940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2062129" y="947323"/>
            <a:ext cx="4288840" cy="1062990"/>
          </a:xfrm>
          <a:prstGeom prst="rect">
            <a:avLst/>
          </a:prstGeom>
        </p:spPr>
        <p:txBody>
          <a:bodyPr lIns="0" tIns="0" rIns="0" bIns="0" rtlCol="0" anchor="t">
            <a:spAutoFit/>
          </a:bodyPr>
          <a:lstStyle/>
          <a:p>
            <a:pPr marL="0" lvl="0" indent="0" algn="l">
              <a:lnSpc>
                <a:spcPts val="8280"/>
              </a:lnSpc>
              <a:spcBef>
                <a:spcPct val="0"/>
              </a:spcBef>
            </a:pPr>
            <a:r>
              <a:rPr lang="en-US" sz="6000" spc="300">
                <a:solidFill>
                  <a:srgbClr val="FFFFFF"/>
                </a:solidFill>
                <a:latin typeface="Canva Sans 2 Bold"/>
              </a:rPr>
              <a:t>Al Arabiya</a:t>
            </a:r>
          </a:p>
        </p:txBody>
      </p:sp>
      <p:sp>
        <p:nvSpPr>
          <p:cNvPr id="4" name="TextBox 4"/>
          <p:cNvSpPr txBox="1"/>
          <p:nvPr/>
        </p:nvSpPr>
        <p:spPr>
          <a:xfrm>
            <a:off x="2062129" y="2004959"/>
            <a:ext cx="4529050" cy="746125"/>
          </a:xfrm>
          <a:prstGeom prst="rect">
            <a:avLst/>
          </a:prstGeom>
        </p:spPr>
        <p:txBody>
          <a:bodyPr lIns="0" tIns="0" rIns="0" bIns="0" rtlCol="0" anchor="t">
            <a:spAutoFit/>
          </a:bodyPr>
          <a:lstStyle/>
          <a:p>
            <a:pPr marL="0" lvl="0" indent="0" algn="l">
              <a:lnSpc>
                <a:spcPts val="5599"/>
              </a:lnSpc>
              <a:spcBef>
                <a:spcPct val="0"/>
              </a:spcBef>
            </a:pPr>
            <a:r>
              <a:rPr lang="en-US" sz="3999" spc="39">
                <a:solidFill>
                  <a:srgbClr val="FFFFFF"/>
                </a:solidFill>
                <a:latin typeface="Codec Pro"/>
              </a:rPr>
              <a:t>Benefits</a:t>
            </a:r>
          </a:p>
        </p:txBody>
      </p:sp>
      <p:sp>
        <p:nvSpPr>
          <p:cNvPr id="5" name="TextBox 5"/>
          <p:cNvSpPr txBox="1"/>
          <p:nvPr/>
        </p:nvSpPr>
        <p:spPr>
          <a:xfrm>
            <a:off x="2223518" y="3240194"/>
            <a:ext cx="874733" cy="786623"/>
          </a:xfrm>
          <a:prstGeom prst="rect">
            <a:avLst/>
          </a:prstGeom>
        </p:spPr>
        <p:txBody>
          <a:bodyPr lIns="0" tIns="0" rIns="0" bIns="0" rtlCol="0" anchor="t">
            <a:spAutoFit/>
          </a:bodyPr>
          <a:lstStyle/>
          <a:p>
            <a:pPr algn="ctr">
              <a:lnSpc>
                <a:spcPts val="5992"/>
              </a:lnSpc>
              <a:spcBef>
                <a:spcPct val="0"/>
              </a:spcBef>
            </a:pPr>
            <a:r>
              <a:rPr lang="en-US" sz="4280">
                <a:solidFill>
                  <a:srgbClr val="FFFFFF"/>
                </a:solidFill>
                <a:latin typeface="Codec Pro ExtraBold"/>
              </a:rPr>
              <a:t>01</a:t>
            </a:r>
          </a:p>
        </p:txBody>
      </p:sp>
      <p:sp>
        <p:nvSpPr>
          <p:cNvPr id="6" name="TextBox 6"/>
          <p:cNvSpPr txBox="1"/>
          <p:nvPr/>
        </p:nvSpPr>
        <p:spPr>
          <a:xfrm>
            <a:off x="3264089" y="3095343"/>
            <a:ext cx="11759821" cy="1104900"/>
          </a:xfrm>
          <a:prstGeom prst="rect">
            <a:avLst/>
          </a:prstGeom>
        </p:spPr>
        <p:txBody>
          <a:bodyPr lIns="0" tIns="0" rIns="0" bIns="0" rtlCol="0" anchor="t">
            <a:spAutoFit/>
          </a:bodyPr>
          <a:lstStyle/>
          <a:p>
            <a:pPr marL="0" lvl="0" indent="0" algn="l">
              <a:lnSpc>
                <a:spcPts val="4200"/>
              </a:lnSpc>
              <a:spcBef>
                <a:spcPct val="0"/>
              </a:spcBef>
            </a:pPr>
            <a:r>
              <a:rPr lang="en-US" sz="3000" spc="30">
                <a:solidFill>
                  <a:srgbClr val="FFFFFF"/>
                </a:solidFill>
                <a:latin typeface="Codec Pro"/>
              </a:rPr>
              <a:t>The implementation of data mining strategies leads to increased website traffic and user engagement.</a:t>
            </a:r>
          </a:p>
        </p:txBody>
      </p:sp>
      <p:sp>
        <p:nvSpPr>
          <p:cNvPr id="7" name="TextBox 7"/>
          <p:cNvSpPr txBox="1"/>
          <p:nvPr/>
        </p:nvSpPr>
        <p:spPr>
          <a:xfrm>
            <a:off x="2233043" y="4613568"/>
            <a:ext cx="874733" cy="786623"/>
          </a:xfrm>
          <a:prstGeom prst="rect">
            <a:avLst/>
          </a:prstGeom>
        </p:spPr>
        <p:txBody>
          <a:bodyPr lIns="0" tIns="0" rIns="0" bIns="0" rtlCol="0" anchor="t">
            <a:spAutoFit/>
          </a:bodyPr>
          <a:lstStyle/>
          <a:p>
            <a:pPr algn="ctr">
              <a:lnSpc>
                <a:spcPts val="5992"/>
              </a:lnSpc>
              <a:spcBef>
                <a:spcPct val="0"/>
              </a:spcBef>
            </a:pPr>
            <a:r>
              <a:rPr lang="en-US" sz="4280">
                <a:solidFill>
                  <a:srgbClr val="FFFFFF"/>
                </a:solidFill>
                <a:latin typeface="Codec Pro ExtraBold"/>
              </a:rPr>
              <a:t>02</a:t>
            </a:r>
          </a:p>
        </p:txBody>
      </p:sp>
      <p:sp>
        <p:nvSpPr>
          <p:cNvPr id="8" name="TextBox 8"/>
          <p:cNvSpPr txBox="1"/>
          <p:nvPr/>
        </p:nvSpPr>
        <p:spPr>
          <a:xfrm>
            <a:off x="3264089" y="4480225"/>
            <a:ext cx="11759821" cy="1104900"/>
          </a:xfrm>
          <a:prstGeom prst="rect">
            <a:avLst/>
          </a:prstGeom>
        </p:spPr>
        <p:txBody>
          <a:bodyPr lIns="0" tIns="0" rIns="0" bIns="0" rtlCol="0" anchor="t">
            <a:spAutoFit/>
          </a:bodyPr>
          <a:lstStyle/>
          <a:p>
            <a:pPr marL="0" lvl="0" indent="0" algn="l">
              <a:lnSpc>
                <a:spcPts val="4200"/>
              </a:lnSpc>
              <a:spcBef>
                <a:spcPct val="0"/>
              </a:spcBef>
            </a:pPr>
            <a:r>
              <a:rPr lang="en-US" sz="3000" spc="30">
                <a:solidFill>
                  <a:srgbClr val="FFFFFF"/>
                </a:solidFill>
                <a:latin typeface="Codec Pro"/>
              </a:rPr>
              <a:t>Data mining prioritizes reporter time by focusing on content enrichment and creation rather than news classification. </a:t>
            </a:r>
          </a:p>
        </p:txBody>
      </p:sp>
      <p:sp>
        <p:nvSpPr>
          <p:cNvPr id="9" name="TextBox 9"/>
          <p:cNvSpPr txBox="1"/>
          <p:nvPr/>
        </p:nvSpPr>
        <p:spPr>
          <a:xfrm>
            <a:off x="2233043" y="6006200"/>
            <a:ext cx="874733" cy="786623"/>
          </a:xfrm>
          <a:prstGeom prst="rect">
            <a:avLst/>
          </a:prstGeom>
        </p:spPr>
        <p:txBody>
          <a:bodyPr lIns="0" tIns="0" rIns="0" bIns="0" rtlCol="0" anchor="t">
            <a:spAutoFit/>
          </a:bodyPr>
          <a:lstStyle/>
          <a:p>
            <a:pPr algn="ctr">
              <a:lnSpc>
                <a:spcPts val="5992"/>
              </a:lnSpc>
              <a:spcBef>
                <a:spcPct val="0"/>
              </a:spcBef>
            </a:pPr>
            <a:r>
              <a:rPr lang="en-US" sz="4280">
                <a:solidFill>
                  <a:srgbClr val="FFFFFF"/>
                </a:solidFill>
                <a:latin typeface="Codec Pro ExtraBold"/>
              </a:rPr>
              <a:t>03</a:t>
            </a:r>
          </a:p>
        </p:txBody>
      </p:sp>
      <p:sp>
        <p:nvSpPr>
          <p:cNvPr id="10" name="TextBox 10"/>
          <p:cNvSpPr txBox="1"/>
          <p:nvPr/>
        </p:nvSpPr>
        <p:spPr>
          <a:xfrm>
            <a:off x="2233043" y="7387325"/>
            <a:ext cx="874733" cy="786623"/>
          </a:xfrm>
          <a:prstGeom prst="rect">
            <a:avLst/>
          </a:prstGeom>
        </p:spPr>
        <p:txBody>
          <a:bodyPr lIns="0" tIns="0" rIns="0" bIns="0" rtlCol="0" anchor="t">
            <a:spAutoFit/>
          </a:bodyPr>
          <a:lstStyle/>
          <a:p>
            <a:pPr algn="ctr">
              <a:lnSpc>
                <a:spcPts val="5992"/>
              </a:lnSpc>
              <a:spcBef>
                <a:spcPct val="0"/>
              </a:spcBef>
            </a:pPr>
            <a:r>
              <a:rPr lang="en-US" sz="4280">
                <a:solidFill>
                  <a:srgbClr val="FFFFFF"/>
                </a:solidFill>
                <a:latin typeface="Codec Pro ExtraBold"/>
              </a:rPr>
              <a:t>04</a:t>
            </a:r>
          </a:p>
        </p:txBody>
      </p:sp>
      <p:sp>
        <p:nvSpPr>
          <p:cNvPr id="11" name="TextBox 11"/>
          <p:cNvSpPr txBox="1"/>
          <p:nvPr/>
        </p:nvSpPr>
        <p:spPr>
          <a:xfrm>
            <a:off x="3264089" y="7242475"/>
            <a:ext cx="12907569" cy="1104900"/>
          </a:xfrm>
          <a:prstGeom prst="rect">
            <a:avLst/>
          </a:prstGeom>
        </p:spPr>
        <p:txBody>
          <a:bodyPr lIns="0" tIns="0" rIns="0" bIns="0" rtlCol="0" anchor="t">
            <a:spAutoFit/>
          </a:bodyPr>
          <a:lstStyle/>
          <a:p>
            <a:pPr marL="0" lvl="0" indent="0" algn="l">
              <a:lnSpc>
                <a:spcPts val="4200"/>
              </a:lnSpc>
              <a:spcBef>
                <a:spcPct val="0"/>
              </a:spcBef>
            </a:pPr>
            <a:r>
              <a:rPr lang="en-US" sz="3000" spc="30">
                <a:solidFill>
                  <a:srgbClr val="FFFFFF"/>
                </a:solidFill>
                <a:latin typeface="Codec Pro"/>
              </a:rPr>
              <a:t>Data mining enables better resource allocation, focused on content areas that are most appealing to the audience.</a:t>
            </a:r>
          </a:p>
        </p:txBody>
      </p:sp>
      <p:sp>
        <p:nvSpPr>
          <p:cNvPr id="12" name="TextBox 12"/>
          <p:cNvSpPr txBox="1"/>
          <p:nvPr/>
        </p:nvSpPr>
        <p:spPr>
          <a:xfrm>
            <a:off x="3264089" y="5861350"/>
            <a:ext cx="11759821" cy="1104900"/>
          </a:xfrm>
          <a:prstGeom prst="rect">
            <a:avLst/>
          </a:prstGeom>
        </p:spPr>
        <p:txBody>
          <a:bodyPr lIns="0" tIns="0" rIns="0" bIns="0" rtlCol="0" anchor="t">
            <a:spAutoFit/>
          </a:bodyPr>
          <a:lstStyle/>
          <a:p>
            <a:pPr marL="0" lvl="0" indent="0" algn="l">
              <a:lnSpc>
                <a:spcPts val="4200"/>
              </a:lnSpc>
              <a:spcBef>
                <a:spcPct val="0"/>
              </a:spcBef>
            </a:pPr>
            <a:r>
              <a:rPr lang="en-US" sz="3000" spc="30">
                <a:solidFill>
                  <a:srgbClr val="FFFFFF"/>
                </a:solidFill>
                <a:latin typeface="Codec Pro"/>
              </a:rPr>
              <a:t>Data mining assists in analyzing user preferences, allowing for more tailored and high-quality content to be created.</a:t>
            </a:r>
          </a:p>
        </p:txBody>
      </p:sp>
      <p:sp>
        <p:nvSpPr>
          <p:cNvPr id="13" name="Freeform 13"/>
          <p:cNvSpPr/>
          <p:nvPr/>
        </p:nvSpPr>
        <p:spPr>
          <a:xfrm>
            <a:off x="15810023" y="-2166593"/>
            <a:ext cx="5376236" cy="5376236"/>
          </a:xfrm>
          <a:custGeom>
            <a:avLst/>
            <a:gdLst/>
            <a:ahLst/>
            <a:cxnLst/>
            <a:rect l="l" t="t" r="r" b="b"/>
            <a:pathLst>
              <a:path w="5376236" h="5376236">
                <a:moveTo>
                  <a:pt x="0" y="0"/>
                </a:moveTo>
                <a:lnTo>
                  <a:pt x="5376236" y="0"/>
                </a:lnTo>
                <a:lnTo>
                  <a:pt x="5376236" y="5376236"/>
                </a:lnTo>
                <a:lnTo>
                  <a:pt x="0" y="53762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5544818" cy="10287000"/>
            <a:chOff x="0" y="0"/>
            <a:chExt cx="1460363" cy="2709333"/>
          </a:xfrm>
        </p:grpSpPr>
        <p:sp>
          <p:nvSpPr>
            <p:cNvPr id="3" name="Freeform 3"/>
            <p:cNvSpPr/>
            <p:nvPr/>
          </p:nvSpPr>
          <p:spPr>
            <a:xfrm>
              <a:off x="0" y="0"/>
              <a:ext cx="1460363" cy="2709333"/>
            </a:xfrm>
            <a:custGeom>
              <a:avLst/>
              <a:gdLst/>
              <a:ahLst/>
              <a:cxnLst/>
              <a:rect l="l" t="t" r="r" b="b"/>
              <a:pathLst>
                <a:path w="1460363" h="2709333">
                  <a:moveTo>
                    <a:pt x="0" y="0"/>
                  </a:moveTo>
                  <a:lnTo>
                    <a:pt x="1460363" y="0"/>
                  </a:lnTo>
                  <a:lnTo>
                    <a:pt x="1460363" y="2709333"/>
                  </a:lnTo>
                  <a:lnTo>
                    <a:pt x="0" y="2709333"/>
                  </a:lnTo>
                  <a:close/>
                </a:path>
              </a:pathLst>
            </a:custGeom>
            <a:solidFill>
              <a:srgbClr val="F47C00"/>
            </a:solidFill>
          </p:spPr>
          <p:txBody>
            <a:bodyPr/>
            <a:lstStyle/>
            <a:p>
              <a:endParaRPr lang="en-US"/>
            </a:p>
          </p:txBody>
        </p:sp>
        <p:sp>
          <p:nvSpPr>
            <p:cNvPr id="4" name="TextBox 4"/>
            <p:cNvSpPr txBox="1"/>
            <p:nvPr/>
          </p:nvSpPr>
          <p:spPr>
            <a:xfrm>
              <a:off x="0" y="-76200"/>
              <a:ext cx="1460363" cy="2785533"/>
            </a:xfrm>
            <a:prstGeom prst="rect">
              <a:avLst/>
            </a:prstGeom>
          </p:spPr>
          <p:txBody>
            <a:bodyPr lIns="50800" tIns="50800" rIns="50800" bIns="50800" rtlCol="0" anchor="ctr"/>
            <a:lstStyle/>
            <a:p>
              <a:pPr algn="ctr">
                <a:lnSpc>
                  <a:spcPts val="3632"/>
                </a:lnSpc>
              </a:pPr>
              <a:endParaRPr/>
            </a:p>
          </p:txBody>
        </p:sp>
      </p:grpSp>
      <p:sp>
        <p:nvSpPr>
          <p:cNvPr id="5" name="TextBox 5"/>
          <p:cNvSpPr txBox="1"/>
          <p:nvPr/>
        </p:nvSpPr>
        <p:spPr>
          <a:xfrm>
            <a:off x="705356" y="866775"/>
            <a:ext cx="4496056" cy="3358896"/>
          </a:xfrm>
          <a:prstGeom prst="rect">
            <a:avLst/>
          </a:prstGeom>
        </p:spPr>
        <p:txBody>
          <a:bodyPr lIns="0" tIns="0" rIns="0" bIns="0" rtlCol="0" anchor="t">
            <a:spAutoFit/>
          </a:bodyPr>
          <a:lstStyle/>
          <a:p>
            <a:pPr marL="0" lvl="0" indent="0">
              <a:lnSpc>
                <a:spcPts val="8832"/>
              </a:lnSpc>
              <a:spcBef>
                <a:spcPct val="0"/>
              </a:spcBef>
            </a:pPr>
            <a:r>
              <a:rPr lang="en-US" sz="6400" spc="320">
                <a:solidFill>
                  <a:srgbClr val="FFFFFF"/>
                </a:solidFill>
                <a:latin typeface="Canva Sans 2 Bold"/>
              </a:rPr>
              <a:t>Definition of </a:t>
            </a:r>
            <a:r>
              <a:rPr lang="en-US" sz="6400" u="none" strike="noStrike" spc="320">
                <a:solidFill>
                  <a:srgbClr val="FFFFFF"/>
                </a:solidFill>
                <a:latin typeface="Canva Sans 2 Bold"/>
              </a:rPr>
              <a:t>Text mining</a:t>
            </a:r>
          </a:p>
        </p:txBody>
      </p:sp>
      <p:sp>
        <p:nvSpPr>
          <p:cNvPr id="6" name="TextBox 6"/>
          <p:cNvSpPr txBox="1"/>
          <p:nvPr/>
        </p:nvSpPr>
        <p:spPr>
          <a:xfrm>
            <a:off x="5954323" y="1701546"/>
            <a:ext cx="12016381" cy="7556754"/>
          </a:xfrm>
          <a:prstGeom prst="rect">
            <a:avLst/>
          </a:prstGeom>
        </p:spPr>
        <p:txBody>
          <a:bodyPr lIns="0" tIns="0" rIns="0" bIns="0" rtlCol="0" anchor="t">
            <a:spAutoFit/>
          </a:bodyPr>
          <a:lstStyle/>
          <a:p>
            <a:pPr marL="0" lvl="0" indent="0">
              <a:lnSpc>
                <a:spcPts val="4968"/>
              </a:lnSpc>
              <a:spcBef>
                <a:spcPct val="0"/>
              </a:spcBef>
            </a:pPr>
            <a:r>
              <a:rPr lang="en-US" sz="3600" spc="180">
                <a:solidFill>
                  <a:srgbClr val="000000"/>
                </a:solidFill>
                <a:latin typeface="Canva Sans 2"/>
              </a:rPr>
              <a:t>is the process of extracting useful information and patterns from unstructured textual data using various techniques, methods, and approaches. Text mining is the process of analyzing, extracting insights, discovering patterns, categorizing, and deriving meaningful knowledge from large amounts of text using different computational techniques, statistical methods, and machine learning algorithms. which enables companies to make data-driven decisions and obtain valuable insights from textual data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5544818" cy="10287000"/>
            <a:chOff x="0" y="0"/>
            <a:chExt cx="1460363" cy="2709333"/>
          </a:xfrm>
        </p:grpSpPr>
        <p:sp>
          <p:nvSpPr>
            <p:cNvPr id="3" name="Freeform 3"/>
            <p:cNvSpPr/>
            <p:nvPr/>
          </p:nvSpPr>
          <p:spPr>
            <a:xfrm>
              <a:off x="0" y="0"/>
              <a:ext cx="1460363" cy="2709333"/>
            </a:xfrm>
            <a:custGeom>
              <a:avLst/>
              <a:gdLst/>
              <a:ahLst/>
              <a:cxnLst/>
              <a:rect l="l" t="t" r="r" b="b"/>
              <a:pathLst>
                <a:path w="1460363" h="2709333">
                  <a:moveTo>
                    <a:pt x="0" y="0"/>
                  </a:moveTo>
                  <a:lnTo>
                    <a:pt x="1460363" y="0"/>
                  </a:lnTo>
                  <a:lnTo>
                    <a:pt x="1460363" y="2709333"/>
                  </a:lnTo>
                  <a:lnTo>
                    <a:pt x="0" y="2709333"/>
                  </a:lnTo>
                  <a:close/>
                </a:path>
              </a:pathLst>
            </a:custGeom>
            <a:solidFill>
              <a:srgbClr val="F47C00"/>
            </a:solidFill>
          </p:spPr>
          <p:txBody>
            <a:bodyPr/>
            <a:lstStyle/>
            <a:p>
              <a:endParaRPr lang="en-US"/>
            </a:p>
          </p:txBody>
        </p:sp>
        <p:sp>
          <p:nvSpPr>
            <p:cNvPr id="4" name="TextBox 4"/>
            <p:cNvSpPr txBox="1"/>
            <p:nvPr/>
          </p:nvSpPr>
          <p:spPr>
            <a:xfrm>
              <a:off x="0" y="-76200"/>
              <a:ext cx="1460363" cy="2785533"/>
            </a:xfrm>
            <a:prstGeom prst="rect">
              <a:avLst/>
            </a:prstGeom>
          </p:spPr>
          <p:txBody>
            <a:bodyPr lIns="50800" tIns="50800" rIns="50800" bIns="50800" rtlCol="0" anchor="ctr"/>
            <a:lstStyle/>
            <a:p>
              <a:pPr algn="ctr">
                <a:lnSpc>
                  <a:spcPts val="3632"/>
                </a:lnSpc>
              </a:pPr>
              <a:endParaRPr/>
            </a:p>
          </p:txBody>
        </p:sp>
      </p:grpSp>
      <p:sp>
        <p:nvSpPr>
          <p:cNvPr id="5" name="TextBox 5"/>
          <p:cNvSpPr txBox="1"/>
          <p:nvPr/>
        </p:nvSpPr>
        <p:spPr>
          <a:xfrm>
            <a:off x="791081" y="866775"/>
            <a:ext cx="4496056" cy="3358896"/>
          </a:xfrm>
          <a:prstGeom prst="rect">
            <a:avLst/>
          </a:prstGeom>
        </p:spPr>
        <p:txBody>
          <a:bodyPr lIns="0" tIns="0" rIns="0" bIns="0" rtlCol="0" anchor="t">
            <a:spAutoFit/>
          </a:bodyPr>
          <a:lstStyle/>
          <a:p>
            <a:pPr marL="0" lvl="0" indent="0">
              <a:lnSpc>
                <a:spcPts val="8832"/>
              </a:lnSpc>
              <a:spcBef>
                <a:spcPct val="0"/>
              </a:spcBef>
            </a:pPr>
            <a:r>
              <a:rPr lang="en-US" sz="6400" spc="320">
                <a:solidFill>
                  <a:srgbClr val="FFFFFF"/>
                </a:solidFill>
                <a:latin typeface="Canva Sans 2 Bold"/>
              </a:rPr>
              <a:t>Examples of </a:t>
            </a:r>
            <a:r>
              <a:rPr lang="en-US" sz="6400" u="none" strike="noStrike" spc="320">
                <a:solidFill>
                  <a:srgbClr val="FFFFFF"/>
                </a:solidFill>
                <a:latin typeface="Canva Sans 2 Bold"/>
              </a:rPr>
              <a:t>Text mining</a:t>
            </a:r>
          </a:p>
        </p:txBody>
      </p:sp>
      <p:sp>
        <p:nvSpPr>
          <p:cNvPr id="6" name="TextBox 6"/>
          <p:cNvSpPr txBox="1"/>
          <p:nvPr/>
        </p:nvSpPr>
        <p:spPr>
          <a:xfrm>
            <a:off x="5911217" y="933450"/>
            <a:ext cx="12016381" cy="5461254"/>
          </a:xfrm>
          <a:prstGeom prst="rect">
            <a:avLst/>
          </a:prstGeom>
        </p:spPr>
        <p:txBody>
          <a:bodyPr lIns="0" tIns="0" rIns="0" bIns="0" rtlCol="0" anchor="t">
            <a:spAutoFit/>
          </a:bodyPr>
          <a:lstStyle/>
          <a:p>
            <a:pPr>
              <a:lnSpc>
                <a:spcPts val="4968"/>
              </a:lnSpc>
            </a:pPr>
            <a:r>
              <a:rPr lang="en-US" sz="3600" spc="180">
                <a:solidFill>
                  <a:srgbClr val="000000"/>
                </a:solidFill>
                <a:latin typeface="Canva Sans 2 Bold"/>
              </a:rPr>
              <a:t>Hate Speech Detection</a:t>
            </a:r>
          </a:p>
          <a:p>
            <a:pPr>
              <a:lnSpc>
                <a:spcPts val="4140"/>
              </a:lnSpc>
            </a:pPr>
            <a:r>
              <a:rPr lang="en-US" sz="3000" spc="150">
                <a:solidFill>
                  <a:srgbClr val="000000"/>
                </a:solidFill>
                <a:latin typeface="Canva Sans 2"/>
              </a:rPr>
              <a:t>is the process of identifying and categorizing instances of hate speech by analyzing text content on social media platforms. Social media platforms can automatically detect and categorize content that contains harmful or offensive language by using sentiment analysis techniques. This aids in the enforcement of community guidelines and the creation of a safer online environment by limiting the spread of hate speech.</a:t>
            </a:r>
          </a:p>
          <a:p>
            <a:pPr marL="0" lvl="0" indent="0">
              <a:lnSpc>
                <a:spcPts val="4968"/>
              </a:lnSpc>
              <a:spcBef>
                <a:spcPct val="0"/>
              </a:spcBef>
            </a:pPr>
            <a:endParaRPr lang="en-US" sz="3000" spc="150">
              <a:solidFill>
                <a:srgbClr val="000000"/>
              </a:solidFill>
              <a:latin typeface="Canva Sans 2"/>
            </a:endParaRPr>
          </a:p>
        </p:txBody>
      </p:sp>
      <p:sp>
        <p:nvSpPr>
          <p:cNvPr id="7" name="TextBox 7"/>
          <p:cNvSpPr txBox="1"/>
          <p:nvPr/>
        </p:nvSpPr>
        <p:spPr>
          <a:xfrm>
            <a:off x="5911217" y="6299454"/>
            <a:ext cx="12016381" cy="2841879"/>
          </a:xfrm>
          <a:prstGeom prst="rect">
            <a:avLst/>
          </a:prstGeom>
        </p:spPr>
        <p:txBody>
          <a:bodyPr lIns="0" tIns="0" rIns="0" bIns="0" rtlCol="0" anchor="t">
            <a:spAutoFit/>
          </a:bodyPr>
          <a:lstStyle/>
          <a:p>
            <a:pPr>
              <a:lnSpc>
                <a:spcPts val="4968"/>
              </a:lnSpc>
            </a:pPr>
            <a:r>
              <a:rPr lang="en-US" sz="3600" spc="180">
                <a:solidFill>
                  <a:srgbClr val="000000"/>
                </a:solidFill>
                <a:latin typeface="Canva Sans 2 Bold"/>
              </a:rPr>
              <a:t>Text Summarization</a:t>
            </a:r>
            <a:r>
              <a:rPr lang="en-US" sz="3600" spc="180">
                <a:solidFill>
                  <a:srgbClr val="000000"/>
                </a:solidFill>
                <a:latin typeface="Canva Sans 2"/>
              </a:rPr>
              <a:t>: </a:t>
            </a:r>
          </a:p>
          <a:p>
            <a:pPr>
              <a:lnSpc>
                <a:spcPts val="4140"/>
              </a:lnSpc>
            </a:pPr>
            <a:r>
              <a:rPr lang="en-US" sz="3000" spc="150">
                <a:solidFill>
                  <a:srgbClr val="000000"/>
                </a:solidFill>
                <a:latin typeface="Canva Sans 2"/>
              </a:rPr>
              <a:t>the goal is to create concise and coherent summaries of longer documents. This is useful for quickly understanding the main points of long articles or documents.</a:t>
            </a:r>
          </a:p>
          <a:p>
            <a:pPr marL="0" lvl="0" indent="0">
              <a:lnSpc>
                <a:spcPts val="4968"/>
              </a:lnSpc>
              <a:spcBef>
                <a:spcPct val="0"/>
              </a:spcBef>
            </a:pPr>
            <a:endParaRPr lang="en-US" sz="3000" spc="150">
              <a:solidFill>
                <a:srgbClr val="000000"/>
              </a:solidFill>
              <a:latin typeface="Canva Sans 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5544818" cy="10287000"/>
            <a:chOff x="0" y="0"/>
            <a:chExt cx="1460363" cy="2709333"/>
          </a:xfrm>
        </p:grpSpPr>
        <p:sp>
          <p:nvSpPr>
            <p:cNvPr id="3" name="Freeform 3"/>
            <p:cNvSpPr/>
            <p:nvPr/>
          </p:nvSpPr>
          <p:spPr>
            <a:xfrm>
              <a:off x="0" y="0"/>
              <a:ext cx="1460363" cy="2709333"/>
            </a:xfrm>
            <a:custGeom>
              <a:avLst/>
              <a:gdLst/>
              <a:ahLst/>
              <a:cxnLst/>
              <a:rect l="l" t="t" r="r" b="b"/>
              <a:pathLst>
                <a:path w="1460363" h="2709333">
                  <a:moveTo>
                    <a:pt x="0" y="0"/>
                  </a:moveTo>
                  <a:lnTo>
                    <a:pt x="1460363" y="0"/>
                  </a:lnTo>
                  <a:lnTo>
                    <a:pt x="1460363" y="2709333"/>
                  </a:lnTo>
                  <a:lnTo>
                    <a:pt x="0" y="2709333"/>
                  </a:lnTo>
                  <a:close/>
                </a:path>
              </a:pathLst>
            </a:custGeom>
            <a:solidFill>
              <a:srgbClr val="F47C00"/>
            </a:solidFill>
          </p:spPr>
          <p:txBody>
            <a:bodyPr/>
            <a:lstStyle/>
            <a:p>
              <a:endParaRPr lang="en-US"/>
            </a:p>
          </p:txBody>
        </p:sp>
        <p:sp>
          <p:nvSpPr>
            <p:cNvPr id="4" name="TextBox 4"/>
            <p:cNvSpPr txBox="1"/>
            <p:nvPr/>
          </p:nvSpPr>
          <p:spPr>
            <a:xfrm>
              <a:off x="0" y="-76200"/>
              <a:ext cx="1460363" cy="2785533"/>
            </a:xfrm>
            <a:prstGeom prst="rect">
              <a:avLst/>
            </a:prstGeom>
          </p:spPr>
          <p:txBody>
            <a:bodyPr lIns="50800" tIns="50800" rIns="50800" bIns="50800" rtlCol="0" anchor="ctr"/>
            <a:lstStyle/>
            <a:p>
              <a:pPr algn="ctr">
                <a:lnSpc>
                  <a:spcPts val="3632"/>
                </a:lnSpc>
              </a:pPr>
              <a:endParaRPr/>
            </a:p>
          </p:txBody>
        </p:sp>
      </p:grpSp>
      <p:sp>
        <p:nvSpPr>
          <p:cNvPr id="5" name="TextBox 5"/>
          <p:cNvSpPr txBox="1"/>
          <p:nvPr/>
        </p:nvSpPr>
        <p:spPr>
          <a:xfrm>
            <a:off x="347915" y="866775"/>
            <a:ext cx="5020437" cy="3358896"/>
          </a:xfrm>
          <a:prstGeom prst="rect">
            <a:avLst/>
          </a:prstGeom>
        </p:spPr>
        <p:txBody>
          <a:bodyPr lIns="0" tIns="0" rIns="0" bIns="0" rtlCol="0" anchor="t">
            <a:spAutoFit/>
          </a:bodyPr>
          <a:lstStyle/>
          <a:p>
            <a:pPr marL="0" lvl="0" indent="0">
              <a:lnSpc>
                <a:spcPts val="8832"/>
              </a:lnSpc>
              <a:spcBef>
                <a:spcPct val="0"/>
              </a:spcBef>
            </a:pPr>
            <a:r>
              <a:rPr lang="en-US" sz="6400" spc="320">
                <a:solidFill>
                  <a:srgbClr val="FFFFFF"/>
                </a:solidFill>
                <a:latin typeface="Canva Sans 2 Bold"/>
              </a:rPr>
              <a:t>Techniques of </a:t>
            </a:r>
            <a:r>
              <a:rPr lang="en-US" sz="6400" u="none" strike="noStrike" spc="320">
                <a:solidFill>
                  <a:srgbClr val="FFFFFF"/>
                </a:solidFill>
                <a:latin typeface="Canva Sans 2 Bold"/>
              </a:rPr>
              <a:t>Text mining</a:t>
            </a:r>
          </a:p>
        </p:txBody>
      </p:sp>
      <p:sp>
        <p:nvSpPr>
          <p:cNvPr id="6" name="TextBox 6"/>
          <p:cNvSpPr txBox="1"/>
          <p:nvPr/>
        </p:nvSpPr>
        <p:spPr>
          <a:xfrm>
            <a:off x="5975876" y="253281"/>
            <a:ext cx="12016381" cy="10068687"/>
          </a:xfrm>
          <a:prstGeom prst="rect">
            <a:avLst/>
          </a:prstGeom>
        </p:spPr>
        <p:txBody>
          <a:bodyPr lIns="0" tIns="0" rIns="0" bIns="0" rtlCol="0" anchor="t">
            <a:spAutoFit/>
          </a:bodyPr>
          <a:lstStyle/>
          <a:p>
            <a:pPr>
              <a:lnSpc>
                <a:spcPts val="4140"/>
              </a:lnSpc>
            </a:pPr>
            <a:r>
              <a:rPr lang="en-US" sz="3000" spc="150">
                <a:solidFill>
                  <a:srgbClr val="000000"/>
                </a:solidFill>
                <a:latin typeface="Canva Sans 2 Bold"/>
              </a:rPr>
              <a:t>Information retrieval: </a:t>
            </a:r>
            <a:r>
              <a:rPr lang="en-US" sz="3000" spc="150">
                <a:solidFill>
                  <a:srgbClr val="000000"/>
                </a:solidFill>
                <a:latin typeface="Canva Sans 2"/>
              </a:rPr>
              <a:t>the process of extracting relevant information from unstructured text data. For example, find all emails in inbox that contain a specific word.</a:t>
            </a:r>
          </a:p>
          <a:p>
            <a:pPr>
              <a:lnSpc>
                <a:spcPts val="4140"/>
              </a:lnSpc>
            </a:pPr>
            <a:endParaRPr lang="en-US" sz="3000" spc="150">
              <a:solidFill>
                <a:srgbClr val="000000"/>
              </a:solidFill>
              <a:latin typeface="Canva Sans 2"/>
            </a:endParaRPr>
          </a:p>
          <a:p>
            <a:pPr>
              <a:lnSpc>
                <a:spcPts val="4140"/>
              </a:lnSpc>
            </a:pPr>
            <a:r>
              <a:rPr lang="en-US" sz="3000" spc="150">
                <a:solidFill>
                  <a:srgbClr val="000000"/>
                </a:solidFill>
                <a:latin typeface="Canva Sans 2 Bold"/>
              </a:rPr>
              <a:t>Information extraction:</a:t>
            </a:r>
            <a:r>
              <a:rPr lang="en-US" sz="3000" spc="150">
                <a:solidFill>
                  <a:srgbClr val="000000"/>
                </a:solidFill>
                <a:latin typeface="Canva Sans 2"/>
              </a:rPr>
              <a:t> the process of extracting specific information from textual data. Such as extracting named entities from a news article.</a:t>
            </a:r>
          </a:p>
          <a:p>
            <a:pPr>
              <a:lnSpc>
                <a:spcPts val="4140"/>
              </a:lnSpc>
            </a:pPr>
            <a:endParaRPr lang="en-US" sz="3000" spc="150">
              <a:solidFill>
                <a:srgbClr val="000000"/>
              </a:solidFill>
              <a:latin typeface="Canva Sans 2"/>
            </a:endParaRPr>
          </a:p>
          <a:p>
            <a:pPr>
              <a:lnSpc>
                <a:spcPts val="4140"/>
              </a:lnSpc>
            </a:pPr>
            <a:r>
              <a:rPr lang="en-US" sz="3000" spc="150">
                <a:solidFill>
                  <a:srgbClr val="000000"/>
                </a:solidFill>
                <a:latin typeface="Canva Sans 2 Bold"/>
              </a:rPr>
              <a:t>Summarization:</a:t>
            </a:r>
            <a:r>
              <a:rPr lang="en-US" sz="3000" spc="150">
                <a:solidFill>
                  <a:srgbClr val="000000"/>
                </a:solidFill>
                <a:latin typeface="Canva Sans 2"/>
              </a:rPr>
              <a:t> the process of shortening a text document while keeping the important information.</a:t>
            </a:r>
          </a:p>
          <a:p>
            <a:pPr>
              <a:lnSpc>
                <a:spcPts val="4140"/>
              </a:lnSpc>
            </a:pPr>
            <a:endParaRPr lang="en-US" sz="3000" spc="150">
              <a:solidFill>
                <a:srgbClr val="000000"/>
              </a:solidFill>
              <a:latin typeface="Canva Sans 2"/>
            </a:endParaRPr>
          </a:p>
          <a:p>
            <a:pPr>
              <a:lnSpc>
                <a:spcPts val="4140"/>
              </a:lnSpc>
            </a:pPr>
            <a:r>
              <a:rPr lang="en-US" sz="3000" spc="150">
                <a:solidFill>
                  <a:srgbClr val="000000"/>
                </a:solidFill>
                <a:latin typeface="Canva Sans 2 Bold"/>
              </a:rPr>
              <a:t>Categorization:</a:t>
            </a:r>
            <a:r>
              <a:rPr lang="en-US" sz="3000" spc="150">
                <a:solidFill>
                  <a:srgbClr val="000000"/>
                </a:solidFill>
                <a:latin typeface="Canva Sans 2"/>
              </a:rPr>
              <a:t> the process of assigning text documents to predefined categories. Such as classifying emails as spam or not spam.</a:t>
            </a:r>
          </a:p>
          <a:p>
            <a:pPr>
              <a:lnSpc>
                <a:spcPts val="4140"/>
              </a:lnSpc>
            </a:pPr>
            <a:endParaRPr lang="en-US" sz="3000" spc="150">
              <a:solidFill>
                <a:srgbClr val="000000"/>
              </a:solidFill>
              <a:latin typeface="Canva Sans 2"/>
            </a:endParaRPr>
          </a:p>
          <a:p>
            <a:pPr>
              <a:lnSpc>
                <a:spcPts val="4140"/>
              </a:lnSpc>
            </a:pPr>
            <a:r>
              <a:rPr lang="en-US" sz="3000" spc="150">
                <a:solidFill>
                  <a:srgbClr val="000000"/>
                </a:solidFill>
                <a:latin typeface="Canva Sans 2 Bold"/>
              </a:rPr>
              <a:t>Clustering:</a:t>
            </a:r>
            <a:r>
              <a:rPr lang="en-US" sz="3000" spc="150">
                <a:solidFill>
                  <a:srgbClr val="000000"/>
                </a:solidFill>
                <a:latin typeface="Canva Sans 2"/>
              </a:rPr>
              <a:t> the process of grouping text documents together based on their similarity. For example, grouping together all news articles about the same topic.</a:t>
            </a:r>
          </a:p>
          <a:p>
            <a:pPr marL="0" lvl="0" indent="0">
              <a:lnSpc>
                <a:spcPts val="4968"/>
              </a:lnSpc>
              <a:spcBef>
                <a:spcPct val="0"/>
              </a:spcBef>
            </a:pPr>
            <a:endParaRPr lang="en-US" sz="3000" spc="150">
              <a:solidFill>
                <a:srgbClr val="000000"/>
              </a:solidFill>
              <a:latin typeface="Canva Sans 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299486" y="5651130"/>
            <a:ext cx="5977027" cy="5977027"/>
          </a:xfrm>
          <a:custGeom>
            <a:avLst/>
            <a:gdLst/>
            <a:ahLst/>
            <a:cxnLst/>
            <a:rect l="l" t="t" r="r" b="b"/>
            <a:pathLst>
              <a:path w="5977027" h="5977027">
                <a:moveTo>
                  <a:pt x="0" y="0"/>
                </a:moveTo>
                <a:lnTo>
                  <a:pt x="5977028" y="0"/>
                </a:lnTo>
                <a:lnTo>
                  <a:pt x="5977028" y="5977028"/>
                </a:lnTo>
                <a:lnTo>
                  <a:pt x="0" y="59770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398755" y="1962392"/>
            <a:ext cx="2222506" cy="8794090"/>
          </a:xfrm>
          <a:custGeom>
            <a:avLst/>
            <a:gdLst/>
            <a:ahLst/>
            <a:cxnLst/>
            <a:rect l="l" t="t" r="r" b="b"/>
            <a:pathLst>
              <a:path w="2222506" h="8794090">
                <a:moveTo>
                  <a:pt x="0" y="0"/>
                </a:moveTo>
                <a:lnTo>
                  <a:pt x="2222507" y="0"/>
                </a:lnTo>
                <a:lnTo>
                  <a:pt x="2222507" y="8794089"/>
                </a:lnTo>
                <a:lnTo>
                  <a:pt x="0" y="87940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2223518" y="1233742"/>
            <a:ext cx="3491381" cy="880117"/>
          </a:xfrm>
          <a:prstGeom prst="rect">
            <a:avLst/>
          </a:prstGeom>
        </p:spPr>
        <p:txBody>
          <a:bodyPr lIns="0" tIns="0" rIns="0" bIns="0" rtlCol="0" anchor="t">
            <a:spAutoFit/>
          </a:bodyPr>
          <a:lstStyle/>
          <a:p>
            <a:pPr marL="0" lvl="0" indent="0" algn="l">
              <a:lnSpc>
                <a:spcPts val="6669"/>
              </a:lnSpc>
              <a:spcBef>
                <a:spcPct val="0"/>
              </a:spcBef>
            </a:pPr>
            <a:r>
              <a:rPr lang="en-US" sz="4833" spc="241">
                <a:solidFill>
                  <a:srgbClr val="000000"/>
                </a:solidFill>
                <a:latin typeface="Codec Pro ExtraBold"/>
              </a:rPr>
              <a:t>Contents</a:t>
            </a:r>
          </a:p>
        </p:txBody>
      </p:sp>
      <p:sp>
        <p:nvSpPr>
          <p:cNvPr id="5" name="TextBox 5"/>
          <p:cNvSpPr txBox="1"/>
          <p:nvPr/>
        </p:nvSpPr>
        <p:spPr>
          <a:xfrm>
            <a:off x="2549746" y="2524160"/>
            <a:ext cx="874733" cy="786623"/>
          </a:xfrm>
          <a:prstGeom prst="rect">
            <a:avLst/>
          </a:prstGeom>
        </p:spPr>
        <p:txBody>
          <a:bodyPr lIns="0" tIns="0" rIns="0" bIns="0" rtlCol="0" anchor="t">
            <a:spAutoFit/>
          </a:bodyPr>
          <a:lstStyle/>
          <a:p>
            <a:pPr algn="ctr">
              <a:lnSpc>
                <a:spcPts val="5992"/>
              </a:lnSpc>
              <a:spcBef>
                <a:spcPct val="0"/>
              </a:spcBef>
            </a:pPr>
            <a:r>
              <a:rPr lang="en-US" sz="4280">
                <a:solidFill>
                  <a:srgbClr val="000000"/>
                </a:solidFill>
                <a:latin typeface="Codec Pro ExtraBold"/>
              </a:rPr>
              <a:t>01</a:t>
            </a:r>
          </a:p>
        </p:txBody>
      </p:sp>
      <p:sp>
        <p:nvSpPr>
          <p:cNvPr id="6" name="TextBox 6"/>
          <p:cNvSpPr txBox="1"/>
          <p:nvPr/>
        </p:nvSpPr>
        <p:spPr>
          <a:xfrm>
            <a:off x="3434004" y="2671974"/>
            <a:ext cx="3937688" cy="529095"/>
          </a:xfrm>
          <a:prstGeom prst="rect">
            <a:avLst/>
          </a:prstGeom>
        </p:spPr>
        <p:txBody>
          <a:bodyPr lIns="0" tIns="0" rIns="0" bIns="0" rtlCol="0" anchor="t">
            <a:spAutoFit/>
          </a:bodyPr>
          <a:lstStyle/>
          <a:p>
            <a:pPr>
              <a:lnSpc>
                <a:spcPts val="3912"/>
              </a:lnSpc>
              <a:spcBef>
                <a:spcPct val="0"/>
              </a:spcBef>
            </a:pPr>
            <a:r>
              <a:rPr lang="en-US" sz="2794" spc="27">
                <a:solidFill>
                  <a:srgbClr val="000000"/>
                </a:solidFill>
                <a:latin typeface="Codec Pro"/>
              </a:rPr>
              <a:t>Historical background </a:t>
            </a:r>
          </a:p>
        </p:txBody>
      </p:sp>
      <p:sp>
        <p:nvSpPr>
          <p:cNvPr id="7" name="TextBox 7"/>
          <p:cNvSpPr txBox="1"/>
          <p:nvPr/>
        </p:nvSpPr>
        <p:spPr>
          <a:xfrm>
            <a:off x="2549746" y="3437577"/>
            <a:ext cx="874733" cy="786623"/>
          </a:xfrm>
          <a:prstGeom prst="rect">
            <a:avLst/>
          </a:prstGeom>
        </p:spPr>
        <p:txBody>
          <a:bodyPr lIns="0" tIns="0" rIns="0" bIns="0" rtlCol="0" anchor="t">
            <a:spAutoFit/>
          </a:bodyPr>
          <a:lstStyle/>
          <a:p>
            <a:pPr algn="ctr">
              <a:lnSpc>
                <a:spcPts val="5992"/>
              </a:lnSpc>
              <a:spcBef>
                <a:spcPct val="0"/>
              </a:spcBef>
            </a:pPr>
            <a:r>
              <a:rPr lang="en-US" sz="4280">
                <a:solidFill>
                  <a:srgbClr val="000000"/>
                </a:solidFill>
                <a:latin typeface="Codec Pro ExtraBold"/>
              </a:rPr>
              <a:t>02</a:t>
            </a:r>
          </a:p>
        </p:txBody>
      </p:sp>
      <p:sp>
        <p:nvSpPr>
          <p:cNvPr id="8" name="TextBox 8"/>
          <p:cNvSpPr txBox="1"/>
          <p:nvPr/>
        </p:nvSpPr>
        <p:spPr>
          <a:xfrm>
            <a:off x="3434004" y="3585391"/>
            <a:ext cx="4910578" cy="529095"/>
          </a:xfrm>
          <a:prstGeom prst="rect">
            <a:avLst/>
          </a:prstGeom>
        </p:spPr>
        <p:txBody>
          <a:bodyPr lIns="0" tIns="0" rIns="0" bIns="0" rtlCol="0" anchor="t">
            <a:spAutoFit/>
          </a:bodyPr>
          <a:lstStyle/>
          <a:p>
            <a:pPr marL="0" lvl="0" indent="0" algn="l">
              <a:lnSpc>
                <a:spcPts val="3912"/>
              </a:lnSpc>
              <a:spcBef>
                <a:spcPct val="0"/>
              </a:spcBef>
            </a:pPr>
            <a:r>
              <a:rPr lang="en-US" sz="2794" u="none" strike="noStrike" spc="27">
                <a:solidFill>
                  <a:srgbClr val="000000"/>
                </a:solidFill>
                <a:latin typeface="Codec Pro"/>
              </a:rPr>
              <a:t>Theoretical background </a:t>
            </a:r>
          </a:p>
        </p:txBody>
      </p:sp>
      <p:sp>
        <p:nvSpPr>
          <p:cNvPr id="9" name="TextBox 9"/>
          <p:cNvSpPr txBox="1"/>
          <p:nvPr/>
        </p:nvSpPr>
        <p:spPr>
          <a:xfrm>
            <a:off x="2549746" y="4351201"/>
            <a:ext cx="874733" cy="786623"/>
          </a:xfrm>
          <a:prstGeom prst="rect">
            <a:avLst/>
          </a:prstGeom>
        </p:spPr>
        <p:txBody>
          <a:bodyPr lIns="0" tIns="0" rIns="0" bIns="0" rtlCol="0" anchor="t">
            <a:spAutoFit/>
          </a:bodyPr>
          <a:lstStyle/>
          <a:p>
            <a:pPr algn="ctr">
              <a:lnSpc>
                <a:spcPts val="5992"/>
              </a:lnSpc>
              <a:spcBef>
                <a:spcPct val="0"/>
              </a:spcBef>
            </a:pPr>
            <a:r>
              <a:rPr lang="en-US" sz="4280">
                <a:solidFill>
                  <a:srgbClr val="000000"/>
                </a:solidFill>
                <a:latin typeface="Codec Pro ExtraBold"/>
              </a:rPr>
              <a:t>03</a:t>
            </a:r>
          </a:p>
        </p:txBody>
      </p:sp>
      <p:sp>
        <p:nvSpPr>
          <p:cNvPr id="10" name="TextBox 10"/>
          <p:cNvSpPr txBox="1"/>
          <p:nvPr/>
        </p:nvSpPr>
        <p:spPr>
          <a:xfrm>
            <a:off x="3434004" y="4458342"/>
            <a:ext cx="4310757" cy="529095"/>
          </a:xfrm>
          <a:prstGeom prst="rect">
            <a:avLst/>
          </a:prstGeom>
        </p:spPr>
        <p:txBody>
          <a:bodyPr lIns="0" tIns="0" rIns="0" bIns="0" rtlCol="0" anchor="t">
            <a:spAutoFit/>
          </a:bodyPr>
          <a:lstStyle/>
          <a:p>
            <a:pPr marL="0" lvl="0" indent="0" algn="l">
              <a:lnSpc>
                <a:spcPts val="3912"/>
              </a:lnSpc>
              <a:spcBef>
                <a:spcPct val="0"/>
              </a:spcBef>
            </a:pPr>
            <a:r>
              <a:rPr lang="en-US" sz="2794" u="none" strike="noStrike" spc="27">
                <a:solidFill>
                  <a:srgbClr val="000000"/>
                </a:solidFill>
                <a:latin typeface="Codec Pro"/>
              </a:rPr>
              <a:t>Data mining tools</a:t>
            </a:r>
          </a:p>
        </p:txBody>
      </p:sp>
      <p:sp>
        <p:nvSpPr>
          <p:cNvPr id="11" name="TextBox 11"/>
          <p:cNvSpPr txBox="1"/>
          <p:nvPr/>
        </p:nvSpPr>
        <p:spPr>
          <a:xfrm>
            <a:off x="2549746" y="5264618"/>
            <a:ext cx="874733" cy="786623"/>
          </a:xfrm>
          <a:prstGeom prst="rect">
            <a:avLst/>
          </a:prstGeom>
        </p:spPr>
        <p:txBody>
          <a:bodyPr lIns="0" tIns="0" rIns="0" bIns="0" rtlCol="0" anchor="t">
            <a:spAutoFit/>
          </a:bodyPr>
          <a:lstStyle/>
          <a:p>
            <a:pPr algn="ctr">
              <a:lnSpc>
                <a:spcPts val="5992"/>
              </a:lnSpc>
              <a:spcBef>
                <a:spcPct val="0"/>
              </a:spcBef>
            </a:pPr>
            <a:r>
              <a:rPr lang="en-US" sz="4280">
                <a:solidFill>
                  <a:srgbClr val="000000"/>
                </a:solidFill>
                <a:latin typeface="Codec Pro ExtraBold"/>
              </a:rPr>
              <a:t>04</a:t>
            </a:r>
          </a:p>
        </p:txBody>
      </p:sp>
      <p:sp>
        <p:nvSpPr>
          <p:cNvPr id="12" name="TextBox 12"/>
          <p:cNvSpPr txBox="1"/>
          <p:nvPr/>
        </p:nvSpPr>
        <p:spPr>
          <a:xfrm>
            <a:off x="3434004" y="5377734"/>
            <a:ext cx="13293562" cy="529095"/>
          </a:xfrm>
          <a:prstGeom prst="rect">
            <a:avLst/>
          </a:prstGeom>
        </p:spPr>
        <p:txBody>
          <a:bodyPr lIns="0" tIns="0" rIns="0" bIns="0" rtlCol="0" anchor="t">
            <a:spAutoFit/>
          </a:bodyPr>
          <a:lstStyle/>
          <a:p>
            <a:pPr marL="0" lvl="0" indent="0" algn="l">
              <a:lnSpc>
                <a:spcPts val="3912"/>
              </a:lnSpc>
              <a:spcBef>
                <a:spcPct val="0"/>
              </a:spcBef>
            </a:pPr>
            <a:r>
              <a:rPr lang="en-US" sz="2794" u="none" strike="noStrike" spc="27">
                <a:solidFill>
                  <a:srgbClr val="000000"/>
                </a:solidFill>
                <a:latin typeface="Codec Pro"/>
              </a:rPr>
              <a:t>AlArabiya, past and modern data mining approaches </a:t>
            </a:r>
          </a:p>
        </p:txBody>
      </p:sp>
      <p:sp>
        <p:nvSpPr>
          <p:cNvPr id="13" name="TextBox 13"/>
          <p:cNvSpPr txBox="1"/>
          <p:nvPr/>
        </p:nvSpPr>
        <p:spPr>
          <a:xfrm>
            <a:off x="2549746" y="6177888"/>
            <a:ext cx="874733" cy="786623"/>
          </a:xfrm>
          <a:prstGeom prst="rect">
            <a:avLst/>
          </a:prstGeom>
        </p:spPr>
        <p:txBody>
          <a:bodyPr lIns="0" tIns="0" rIns="0" bIns="0" rtlCol="0" anchor="t">
            <a:spAutoFit/>
          </a:bodyPr>
          <a:lstStyle/>
          <a:p>
            <a:pPr algn="ctr">
              <a:lnSpc>
                <a:spcPts val="5992"/>
              </a:lnSpc>
              <a:spcBef>
                <a:spcPct val="0"/>
              </a:spcBef>
            </a:pPr>
            <a:r>
              <a:rPr lang="en-US" sz="4280">
                <a:solidFill>
                  <a:srgbClr val="000000"/>
                </a:solidFill>
                <a:latin typeface="Codec Pro ExtraBold"/>
              </a:rPr>
              <a:t>05</a:t>
            </a:r>
          </a:p>
        </p:txBody>
      </p:sp>
      <p:sp>
        <p:nvSpPr>
          <p:cNvPr id="14" name="TextBox 14"/>
          <p:cNvSpPr txBox="1"/>
          <p:nvPr/>
        </p:nvSpPr>
        <p:spPr>
          <a:xfrm>
            <a:off x="3424479" y="6297127"/>
            <a:ext cx="3937688" cy="529095"/>
          </a:xfrm>
          <a:prstGeom prst="rect">
            <a:avLst/>
          </a:prstGeom>
        </p:spPr>
        <p:txBody>
          <a:bodyPr lIns="0" tIns="0" rIns="0" bIns="0" rtlCol="0" anchor="t">
            <a:spAutoFit/>
          </a:bodyPr>
          <a:lstStyle/>
          <a:p>
            <a:pPr marL="0" lvl="0" indent="0" algn="l">
              <a:lnSpc>
                <a:spcPts val="3912"/>
              </a:lnSpc>
              <a:spcBef>
                <a:spcPct val="0"/>
              </a:spcBef>
            </a:pPr>
            <a:r>
              <a:rPr lang="en-US" sz="2794" u="none" strike="noStrike" spc="27">
                <a:solidFill>
                  <a:srgbClr val="000000"/>
                </a:solidFill>
                <a:latin typeface="Codec Pro"/>
              </a:rPr>
              <a:t>Text mining</a:t>
            </a:r>
          </a:p>
        </p:txBody>
      </p:sp>
      <p:sp>
        <p:nvSpPr>
          <p:cNvPr id="15" name="TextBox 15"/>
          <p:cNvSpPr txBox="1"/>
          <p:nvPr/>
        </p:nvSpPr>
        <p:spPr>
          <a:xfrm>
            <a:off x="2559271" y="7088336"/>
            <a:ext cx="874733" cy="786623"/>
          </a:xfrm>
          <a:prstGeom prst="rect">
            <a:avLst/>
          </a:prstGeom>
        </p:spPr>
        <p:txBody>
          <a:bodyPr lIns="0" tIns="0" rIns="0" bIns="0" rtlCol="0" anchor="t">
            <a:spAutoFit/>
          </a:bodyPr>
          <a:lstStyle/>
          <a:p>
            <a:pPr algn="ctr">
              <a:lnSpc>
                <a:spcPts val="5992"/>
              </a:lnSpc>
              <a:spcBef>
                <a:spcPct val="0"/>
              </a:spcBef>
            </a:pPr>
            <a:r>
              <a:rPr lang="en-US" sz="4280">
                <a:solidFill>
                  <a:srgbClr val="000000"/>
                </a:solidFill>
                <a:latin typeface="Codec Pro ExtraBold"/>
              </a:rPr>
              <a:t>06</a:t>
            </a:r>
          </a:p>
        </p:txBody>
      </p:sp>
      <p:sp>
        <p:nvSpPr>
          <p:cNvPr id="16" name="TextBox 16"/>
          <p:cNvSpPr txBox="1"/>
          <p:nvPr/>
        </p:nvSpPr>
        <p:spPr>
          <a:xfrm>
            <a:off x="3434004" y="7207575"/>
            <a:ext cx="3937688" cy="529095"/>
          </a:xfrm>
          <a:prstGeom prst="rect">
            <a:avLst/>
          </a:prstGeom>
        </p:spPr>
        <p:txBody>
          <a:bodyPr lIns="0" tIns="0" rIns="0" bIns="0" rtlCol="0" anchor="t">
            <a:spAutoFit/>
          </a:bodyPr>
          <a:lstStyle/>
          <a:p>
            <a:pPr marL="0" lvl="0" indent="0" algn="l">
              <a:lnSpc>
                <a:spcPts val="3912"/>
              </a:lnSpc>
              <a:spcBef>
                <a:spcPct val="0"/>
              </a:spcBef>
            </a:pPr>
            <a:r>
              <a:rPr lang="en-US" sz="2794" spc="27">
                <a:solidFill>
                  <a:srgbClr val="000000"/>
                </a:solidFill>
                <a:latin typeface="Codec Pro"/>
              </a:rPr>
              <a:t>Graph </a:t>
            </a:r>
            <a:r>
              <a:rPr lang="en-US" sz="2794" u="none" strike="noStrike" spc="27">
                <a:solidFill>
                  <a:srgbClr val="000000"/>
                </a:solidFill>
                <a:latin typeface="Codec Pro"/>
              </a:rPr>
              <a:t>mining</a:t>
            </a:r>
          </a:p>
        </p:txBody>
      </p:sp>
      <p:sp>
        <p:nvSpPr>
          <p:cNvPr id="17" name="TextBox 17"/>
          <p:cNvSpPr txBox="1"/>
          <p:nvPr/>
        </p:nvSpPr>
        <p:spPr>
          <a:xfrm>
            <a:off x="2559271" y="7998784"/>
            <a:ext cx="874733" cy="786623"/>
          </a:xfrm>
          <a:prstGeom prst="rect">
            <a:avLst/>
          </a:prstGeom>
        </p:spPr>
        <p:txBody>
          <a:bodyPr lIns="0" tIns="0" rIns="0" bIns="0" rtlCol="0" anchor="t">
            <a:spAutoFit/>
          </a:bodyPr>
          <a:lstStyle/>
          <a:p>
            <a:pPr algn="ctr">
              <a:lnSpc>
                <a:spcPts val="5992"/>
              </a:lnSpc>
              <a:spcBef>
                <a:spcPct val="0"/>
              </a:spcBef>
            </a:pPr>
            <a:r>
              <a:rPr lang="en-US" sz="4280">
                <a:solidFill>
                  <a:srgbClr val="000000"/>
                </a:solidFill>
                <a:latin typeface="Codec Pro ExtraBold"/>
              </a:rPr>
              <a:t>07</a:t>
            </a:r>
          </a:p>
        </p:txBody>
      </p:sp>
      <p:sp>
        <p:nvSpPr>
          <p:cNvPr id="18" name="TextBox 18"/>
          <p:cNvSpPr txBox="1"/>
          <p:nvPr/>
        </p:nvSpPr>
        <p:spPr>
          <a:xfrm>
            <a:off x="3434004" y="8118024"/>
            <a:ext cx="3937688" cy="529095"/>
          </a:xfrm>
          <a:prstGeom prst="rect">
            <a:avLst/>
          </a:prstGeom>
        </p:spPr>
        <p:txBody>
          <a:bodyPr lIns="0" tIns="0" rIns="0" bIns="0" rtlCol="0" anchor="t">
            <a:spAutoFit/>
          </a:bodyPr>
          <a:lstStyle/>
          <a:p>
            <a:pPr marL="0" lvl="0" indent="0" algn="l">
              <a:lnSpc>
                <a:spcPts val="3912"/>
              </a:lnSpc>
              <a:spcBef>
                <a:spcPct val="0"/>
              </a:spcBef>
            </a:pPr>
            <a:r>
              <a:rPr lang="en-US" sz="2794" spc="27">
                <a:solidFill>
                  <a:srgbClr val="000000"/>
                </a:solidFill>
                <a:latin typeface="Codec Pro"/>
              </a:rPr>
              <a:t>Application</a:t>
            </a:r>
          </a:p>
        </p:txBody>
      </p:sp>
      <p:sp>
        <p:nvSpPr>
          <p:cNvPr id="19" name="TextBox 19"/>
          <p:cNvSpPr txBox="1"/>
          <p:nvPr/>
        </p:nvSpPr>
        <p:spPr>
          <a:xfrm>
            <a:off x="2559271" y="8909233"/>
            <a:ext cx="874733" cy="786623"/>
          </a:xfrm>
          <a:prstGeom prst="rect">
            <a:avLst/>
          </a:prstGeom>
        </p:spPr>
        <p:txBody>
          <a:bodyPr lIns="0" tIns="0" rIns="0" bIns="0" rtlCol="0" anchor="t">
            <a:spAutoFit/>
          </a:bodyPr>
          <a:lstStyle/>
          <a:p>
            <a:pPr algn="ctr">
              <a:lnSpc>
                <a:spcPts val="5992"/>
              </a:lnSpc>
              <a:spcBef>
                <a:spcPct val="0"/>
              </a:spcBef>
            </a:pPr>
            <a:r>
              <a:rPr lang="en-US" sz="4280">
                <a:solidFill>
                  <a:srgbClr val="000000"/>
                </a:solidFill>
                <a:latin typeface="Codec Pro ExtraBold"/>
              </a:rPr>
              <a:t>07</a:t>
            </a:r>
          </a:p>
        </p:txBody>
      </p:sp>
      <p:sp>
        <p:nvSpPr>
          <p:cNvPr id="20" name="TextBox 20"/>
          <p:cNvSpPr txBox="1"/>
          <p:nvPr/>
        </p:nvSpPr>
        <p:spPr>
          <a:xfrm>
            <a:off x="3434004" y="9028472"/>
            <a:ext cx="3937688" cy="529095"/>
          </a:xfrm>
          <a:prstGeom prst="rect">
            <a:avLst/>
          </a:prstGeom>
        </p:spPr>
        <p:txBody>
          <a:bodyPr lIns="0" tIns="0" rIns="0" bIns="0" rtlCol="0" anchor="t">
            <a:spAutoFit/>
          </a:bodyPr>
          <a:lstStyle/>
          <a:p>
            <a:pPr marL="0" lvl="0" indent="0" algn="l">
              <a:lnSpc>
                <a:spcPts val="3912"/>
              </a:lnSpc>
              <a:spcBef>
                <a:spcPct val="0"/>
              </a:spcBef>
            </a:pPr>
            <a:r>
              <a:rPr lang="en-US" sz="2794" spc="27">
                <a:solidFill>
                  <a:srgbClr val="000000"/>
                </a:solidFill>
                <a:latin typeface="Codec Pro"/>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5544818" cy="10287000"/>
            <a:chOff x="0" y="0"/>
            <a:chExt cx="1460363" cy="2709333"/>
          </a:xfrm>
        </p:grpSpPr>
        <p:sp>
          <p:nvSpPr>
            <p:cNvPr id="3" name="Freeform 3"/>
            <p:cNvSpPr/>
            <p:nvPr/>
          </p:nvSpPr>
          <p:spPr>
            <a:xfrm>
              <a:off x="0" y="0"/>
              <a:ext cx="1460363" cy="2709333"/>
            </a:xfrm>
            <a:custGeom>
              <a:avLst/>
              <a:gdLst/>
              <a:ahLst/>
              <a:cxnLst/>
              <a:rect l="l" t="t" r="r" b="b"/>
              <a:pathLst>
                <a:path w="1460363" h="2709333">
                  <a:moveTo>
                    <a:pt x="0" y="0"/>
                  </a:moveTo>
                  <a:lnTo>
                    <a:pt x="1460363" y="0"/>
                  </a:lnTo>
                  <a:lnTo>
                    <a:pt x="1460363" y="2709333"/>
                  </a:lnTo>
                  <a:lnTo>
                    <a:pt x="0" y="2709333"/>
                  </a:lnTo>
                  <a:close/>
                </a:path>
              </a:pathLst>
            </a:custGeom>
            <a:solidFill>
              <a:srgbClr val="F47C00"/>
            </a:solidFill>
          </p:spPr>
          <p:txBody>
            <a:bodyPr/>
            <a:lstStyle/>
            <a:p>
              <a:endParaRPr lang="en-US"/>
            </a:p>
          </p:txBody>
        </p:sp>
        <p:sp>
          <p:nvSpPr>
            <p:cNvPr id="4" name="TextBox 4"/>
            <p:cNvSpPr txBox="1"/>
            <p:nvPr/>
          </p:nvSpPr>
          <p:spPr>
            <a:xfrm>
              <a:off x="0" y="-76200"/>
              <a:ext cx="1460363" cy="2785533"/>
            </a:xfrm>
            <a:prstGeom prst="rect">
              <a:avLst/>
            </a:prstGeom>
          </p:spPr>
          <p:txBody>
            <a:bodyPr lIns="50800" tIns="50800" rIns="50800" bIns="50800" rtlCol="0" anchor="ctr"/>
            <a:lstStyle/>
            <a:p>
              <a:pPr algn="ctr">
                <a:lnSpc>
                  <a:spcPts val="3632"/>
                </a:lnSpc>
              </a:pPr>
              <a:endParaRPr/>
            </a:p>
          </p:txBody>
        </p:sp>
      </p:grpSp>
      <p:sp>
        <p:nvSpPr>
          <p:cNvPr id="5" name="TextBox 5"/>
          <p:cNvSpPr txBox="1"/>
          <p:nvPr/>
        </p:nvSpPr>
        <p:spPr>
          <a:xfrm>
            <a:off x="5997429" y="933450"/>
            <a:ext cx="12016381" cy="8611362"/>
          </a:xfrm>
          <a:prstGeom prst="rect">
            <a:avLst/>
          </a:prstGeom>
        </p:spPr>
        <p:txBody>
          <a:bodyPr lIns="0" tIns="0" rIns="0" bIns="0" rtlCol="0" anchor="t">
            <a:spAutoFit/>
          </a:bodyPr>
          <a:lstStyle/>
          <a:p>
            <a:pPr marL="0" lvl="0" indent="0" algn="l">
              <a:lnSpc>
                <a:spcPts val="4967"/>
              </a:lnSpc>
              <a:spcBef>
                <a:spcPct val="0"/>
              </a:spcBef>
            </a:pPr>
            <a:r>
              <a:rPr lang="en-US" sz="3600" u="none" strike="noStrike" spc="179">
                <a:solidFill>
                  <a:srgbClr val="000000"/>
                </a:solidFill>
                <a:latin typeface="Canva Sans 2 Bold"/>
              </a:rPr>
              <a:t>Support Vector Machines (SVMs)</a:t>
            </a:r>
          </a:p>
          <a:p>
            <a:pPr marL="0" lvl="0" indent="0" algn="l">
              <a:lnSpc>
                <a:spcPts val="4140"/>
              </a:lnSpc>
              <a:spcBef>
                <a:spcPct val="0"/>
              </a:spcBef>
            </a:pPr>
            <a:r>
              <a:rPr lang="en-US" sz="3000" u="none" strike="noStrike" spc="150">
                <a:solidFill>
                  <a:srgbClr val="000000"/>
                </a:solidFill>
                <a:latin typeface="Canva Sans 2"/>
              </a:rPr>
              <a:t>They work by mapping text documents into a high-dimensional space and determining the best hyperplane for separating different types of documents. As a result, SVMs are useful for tasks such as text classification, sentiment analysis, and topic detection, where distinguishing complex patterns in data is critical.</a:t>
            </a:r>
          </a:p>
          <a:p>
            <a:pPr marL="0" lvl="0" indent="0" algn="l">
              <a:lnSpc>
                <a:spcPts val="4140"/>
              </a:lnSpc>
              <a:spcBef>
                <a:spcPct val="0"/>
              </a:spcBef>
            </a:pPr>
            <a:endParaRPr lang="en-US" sz="3000" u="none" strike="noStrike" spc="150">
              <a:solidFill>
                <a:srgbClr val="000000"/>
              </a:solidFill>
              <a:latin typeface="Canva Sans 2"/>
            </a:endParaRPr>
          </a:p>
          <a:p>
            <a:pPr marL="0" lvl="0" indent="0" algn="l">
              <a:lnSpc>
                <a:spcPts val="4967"/>
              </a:lnSpc>
              <a:spcBef>
                <a:spcPct val="0"/>
              </a:spcBef>
            </a:pPr>
            <a:r>
              <a:rPr lang="en-US" sz="3600" u="none" strike="noStrike" spc="179">
                <a:solidFill>
                  <a:srgbClr val="000000"/>
                </a:solidFill>
                <a:latin typeface="Canva Sans 2 Bold"/>
              </a:rPr>
              <a:t>Naive Bayes Classifier</a:t>
            </a:r>
          </a:p>
          <a:p>
            <a:pPr marL="0" lvl="0" indent="0" algn="l">
              <a:lnSpc>
                <a:spcPts val="4140"/>
              </a:lnSpc>
              <a:spcBef>
                <a:spcPct val="0"/>
              </a:spcBef>
            </a:pPr>
            <a:r>
              <a:rPr lang="en-US" sz="3000" u="none" strike="noStrike" spc="150">
                <a:solidFill>
                  <a:srgbClr val="000000"/>
                </a:solidFill>
                <a:latin typeface="Canva Sans 2"/>
              </a:rPr>
              <a:t>it is a widely used text classification algorithm that succeeds in applications such as spam filtering, sentiment analysis, and document categorization. Its simplicity and efficiency are its main advantages. Based on probabilistic principles, Naive Bayes assumes feature independence and uses Bayes' theorem to calculate the probability of a document belonging to a specific class.</a:t>
            </a:r>
          </a:p>
        </p:txBody>
      </p:sp>
      <p:sp>
        <p:nvSpPr>
          <p:cNvPr id="6" name="TextBox 6"/>
          <p:cNvSpPr txBox="1"/>
          <p:nvPr/>
        </p:nvSpPr>
        <p:spPr>
          <a:xfrm>
            <a:off x="543431" y="866775"/>
            <a:ext cx="5020437" cy="3358896"/>
          </a:xfrm>
          <a:prstGeom prst="rect">
            <a:avLst/>
          </a:prstGeom>
        </p:spPr>
        <p:txBody>
          <a:bodyPr lIns="0" tIns="0" rIns="0" bIns="0" rtlCol="0" anchor="t">
            <a:spAutoFit/>
          </a:bodyPr>
          <a:lstStyle/>
          <a:p>
            <a:pPr marL="0" lvl="0" indent="0">
              <a:lnSpc>
                <a:spcPts val="8832"/>
              </a:lnSpc>
              <a:spcBef>
                <a:spcPct val="0"/>
              </a:spcBef>
            </a:pPr>
            <a:r>
              <a:rPr lang="en-US" sz="6400" spc="320">
                <a:solidFill>
                  <a:srgbClr val="FFFFFF"/>
                </a:solidFill>
                <a:latin typeface="Canva Sans 2 Bold"/>
              </a:rPr>
              <a:t>Algorithms of </a:t>
            </a:r>
            <a:r>
              <a:rPr lang="en-US" sz="6400" u="none" strike="noStrike" spc="320">
                <a:solidFill>
                  <a:srgbClr val="FFFFFF"/>
                </a:solidFill>
                <a:latin typeface="Canva Sans 2 Bold"/>
              </a:rPr>
              <a:t>Text mining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5544818" cy="10287000"/>
            <a:chOff x="0" y="0"/>
            <a:chExt cx="1460363" cy="2709333"/>
          </a:xfrm>
        </p:grpSpPr>
        <p:sp>
          <p:nvSpPr>
            <p:cNvPr id="3" name="Freeform 3"/>
            <p:cNvSpPr/>
            <p:nvPr/>
          </p:nvSpPr>
          <p:spPr>
            <a:xfrm>
              <a:off x="0" y="0"/>
              <a:ext cx="1460363" cy="2709333"/>
            </a:xfrm>
            <a:custGeom>
              <a:avLst/>
              <a:gdLst/>
              <a:ahLst/>
              <a:cxnLst/>
              <a:rect l="l" t="t" r="r" b="b"/>
              <a:pathLst>
                <a:path w="1460363" h="2709333">
                  <a:moveTo>
                    <a:pt x="0" y="0"/>
                  </a:moveTo>
                  <a:lnTo>
                    <a:pt x="1460363" y="0"/>
                  </a:lnTo>
                  <a:lnTo>
                    <a:pt x="1460363" y="2709333"/>
                  </a:lnTo>
                  <a:lnTo>
                    <a:pt x="0" y="2709333"/>
                  </a:lnTo>
                  <a:close/>
                </a:path>
              </a:pathLst>
            </a:custGeom>
            <a:solidFill>
              <a:srgbClr val="F47C00"/>
            </a:solidFill>
          </p:spPr>
          <p:txBody>
            <a:bodyPr/>
            <a:lstStyle/>
            <a:p>
              <a:endParaRPr lang="en-US"/>
            </a:p>
          </p:txBody>
        </p:sp>
        <p:sp>
          <p:nvSpPr>
            <p:cNvPr id="4" name="TextBox 4"/>
            <p:cNvSpPr txBox="1"/>
            <p:nvPr/>
          </p:nvSpPr>
          <p:spPr>
            <a:xfrm>
              <a:off x="0" y="-76200"/>
              <a:ext cx="1460363" cy="2785533"/>
            </a:xfrm>
            <a:prstGeom prst="rect">
              <a:avLst/>
            </a:prstGeom>
          </p:spPr>
          <p:txBody>
            <a:bodyPr lIns="50800" tIns="50800" rIns="50800" bIns="50800" rtlCol="0" anchor="ctr"/>
            <a:lstStyle/>
            <a:p>
              <a:pPr algn="ctr">
                <a:lnSpc>
                  <a:spcPts val="3632"/>
                </a:lnSpc>
              </a:pPr>
              <a:endParaRPr/>
            </a:p>
          </p:txBody>
        </p:sp>
      </p:grpSp>
      <p:sp>
        <p:nvSpPr>
          <p:cNvPr id="5" name="TextBox 5"/>
          <p:cNvSpPr txBox="1"/>
          <p:nvPr/>
        </p:nvSpPr>
        <p:spPr>
          <a:xfrm>
            <a:off x="543431" y="866775"/>
            <a:ext cx="5020437" cy="3358896"/>
          </a:xfrm>
          <a:prstGeom prst="rect">
            <a:avLst/>
          </a:prstGeom>
        </p:spPr>
        <p:txBody>
          <a:bodyPr lIns="0" tIns="0" rIns="0" bIns="0" rtlCol="0" anchor="t">
            <a:spAutoFit/>
          </a:bodyPr>
          <a:lstStyle/>
          <a:p>
            <a:pPr marL="0" lvl="0" indent="0">
              <a:lnSpc>
                <a:spcPts val="8832"/>
              </a:lnSpc>
              <a:spcBef>
                <a:spcPct val="0"/>
              </a:spcBef>
            </a:pPr>
            <a:r>
              <a:rPr lang="en-US" sz="6400" spc="320">
                <a:solidFill>
                  <a:srgbClr val="FFFFFF"/>
                </a:solidFill>
                <a:latin typeface="Canva Sans 2 Bold"/>
              </a:rPr>
              <a:t>Algorithms of </a:t>
            </a:r>
            <a:r>
              <a:rPr lang="en-US" sz="6400" u="none" strike="noStrike" spc="320">
                <a:solidFill>
                  <a:srgbClr val="FFFFFF"/>
                </a:solidFill>
                <a:latin typeface="Canva Sans 2 Bold"/>
              </a:rPr>
              <a:t>Text mining</a:t>
            </a:r>
          </a:p>
        </p:txBody>
      </p:sp>
      <p:sp>
        <p:nvSpPr>
          <p:cNvPr id="6" name="TextBox 6"/>
          <p:cNvSpPr txBox="1"/>
          <p:nvPr/>
        </p:nvSpPr>
        <p:spPr>
          <a:xfrm>
            <a:off x="5932770" y="1496377"/>
            <a:ext cx="12016381" cy="5363337"/>
          </a:xfrm>
          <a:prstGeom prst="rect">
            <a:avLst/>
          </a:prstGeom>
        </p:spPr>
        <p:txBody>
          <a:bodyPr lIns="0" tIns="0" rIns="0" bIns="0" rtlCol="0" anchor="t">
            <a:spAutoFit/>
          </a:bodyPr>
          <a:lstStyle/>
          <a:p>
            <a:pPr>
              <a:lnSpc>
                <a:spcPts val="4967"/>
              </a:lnSpc>
            </a:pPr>
            <a:r>
              <a:rPr lang="en-US" sz="3600" spc="179">
                <a:solidFill>
                  <a:srgbClr val="000000"/>
                </a:solidFill>
                <a:latin typeface="Canva Sans 2 Bold"/>
              </a:rPr>
              <a:t>Latent Dirichlet Allocation (LDA)</a:t>
            </a:r>
          </a:p>
          <a:p>
            <a:pPr marL="0" lvl="0" indent="0" algn="l">
              <a:lnSpc>
                <a:spcPts val="4140"/>
              </a:lnSpc>
              <a:spcBef>
                <a:spcPct val="0"/>
              </a:spcBef>
            </a:pPr>
            <a:r>
              <a:rPr lang="en-US" sz="3000" u="none" strike="noStrike" spc="150">
                <a:solidFill>
                  <a:srgbClr val="000000"/>
                </a:solidFill>
                <a:latin typeface="Canva Sans 2"/>
              </a:rPr>
              <a:t>LDA is known for its ability to reveal hidden patterns or topics within a collection of documents. Each document is treated as a collection of topics in LDA, and words are assigned to these topics based on their likelihood of occurrence. Since of this approach, LDA is useful for tasks such as topic modeling, document clustering, and analyzing trends. LDA assists in extracting valuable insights and organizing large sets of information by identifying underlying structures within unstructured text data.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grpSp>
        <p:nvGrpSpPr>
          <p:cNvPr id="2" name="Group 2"/>
          <p:cNvGrpSpPr/>
          <p:nvPr/>
        </p:nvGrpSpPr>
        <p:grpSpPr>
          <a:xfrm>
            <a:off x="0" y="8242369"/>
            <a:ext cx="18288000" cy="2044631"/>
            <a:chOff x="0" y="0"/>
            <a:chExt cx="4816593" cy="538504"/>
          </a:xfrm>
        </p:grpSpPr>
        <p:sp>
          <p:nvSpPr>
            <p:cNvPr id="3" name="Freeform 3"/>
            <p:cNvSpPr/>
            <p:nvPr/>
          </p:nvSpPr>
          <p:spPr>
            <a:xfrm>
              <a:off x="0" y="0"/>
              <a:ext cx="4816592" cy="538504"/>
            </a:xfrm>
            <a:custGeom>
              <a:avLst/>
              <a:gdLst/>
              <a:ahLst/>
              <a:cxnLst/>
              <a:rect l="l" t="t" r="r" b="b"/>
              <a:pathLst>
                <a:path w="4816592" h="538504">
                  <a:moveTo>
                    <a:pt x="0" y="0"/>
                  </a:moveTo>
                  <a:lnTo>
                    <a:pt x="4816592" y="0"/>
                  </a:lnTo>
                  <a:lnTo>
                    <a:pt x="4816592" y="538504"/>
                  </a:lnTo>
                  <a:lnTo>
                    <a:pt x="0" y="538504"/>
                  </a:lnTo>
                  <a:close/>
                </a:path>
              </a:pathLst>
            </a:custGeom>
            <a:solidFill>
              <a:srgbClr val="F47C00"/>
            </a:solidFill>
          </p:spPr>
          <p:txBody>
            <a:bodyPr/>
            <a:lstStyle/>
            <a:p>
              <a:endParaRPr lang="en-US"/>
            </a:p>
          </p:txBody>
        </p:sp>
        <p:sp>
          <p:nvSpPr>
            <p:cNvPr id="4" name="TextBox 4"/>
            <p:cNvSpPr txBox="1"/>
            <p:nvPr/>
          </p:nvSpPr>
          <p:spPr>
            <a:xfrm>
              <a:off x="0" y="-76200"/>
              <a:ext cx="4816593" cy="614704"/>
            </a:xfrm>
            <a:prstGeom prst="rect">
              <a:avLst/>
            </a:prstGeom>
          </p:spPr>
          <p:txBody>
            <a:bodyPr lIns="50800" tIns="50800" rIns="50800" bIns="50800" rtlCol="0" anchor="ctr"/>
            <a:lstStyle/>
            <a:p>
              <a:pPr algn="ctr">
                <a:lnSpc>
                  <a:spcPts val="3632"/>
                </a:lnSpc>
              </a:pPr>
              <a:endParaRPr/>
            </a:p>
          </p:txBody>
        </p:sp>
      </p:grpSp>
      <p:grpSp>
        <p:nvGrpSpPr>
          <p:cNvPr id="5" name="Group 5"/>
          <p:cNvGrpSpPr/>
          <p:nvPr/>
        </p:nvGrpSpPr>
        <p:grpSpPr>
          <a:xfrm>
            <a:off x="1116419" y="3307637"/>
            <a:ext cx="7280404" cy="2723288"/>
            <a:chOff x="0" y="0"/>
            <a:chExt cx="2272369" cy="849996"/>
          </a:xfrm>
        </p:grpSpPr>
        <p:sp>
          <p:nvSpPr>
            <p:cNvPr id="6" name="Freeform 6"/>
            <p:cNvSpPr/>
            <p:nvPr/>
          </p:nvSpPr>
          <p:spPr>
            <a:xfrm>
              <a:off x="0" y="0"/>
              <a:ext cx="2272369" cy="849996"/>
            </a:xfrm>
            <a:custGeom>
              <a:avLst/>
              <a:gdLst/>
              <a:ahLst/>
              <a:cxnLst/>
              <a:rect l="l" t="t" r="r" b="b"/>
              <a:pathLst>
                <a:path w="2272369" h="849996">
                  <a:moveTo>
                    <a:pt x="19141" y="0"/>
                  </a:moveTo>
                  <a:lnTo>
                    <a:pt x="2253228" y="0"/>
                  </a:lnTo>
                  <a:cubicBezTo>
                    <a:pt x="2258305" y="0"/>
                    <a:pt x="2263173" y="2017"/>
                    <a:pt x="2266763" y="5606"/>
                  </a:cubicBezTo>
                  <a:cubicBezTo>
                    <a:pt x="2270353" y="9196"/>
                    <a:pt x="2272369" y="14065"/>
                    <a:pt x="2272369" y="19141"/>
                  </a:cubicBezTo>
                  <a:lnTo>
                    <a:pt x="2272369" y="830855"/>
                  </a:lnTo>
                  <a:cubicBezTo>
                    <a:pt x="2272369" y="841426"/>
                    <a:pt x="2263799" y="849996"/>
                    <a:pt x="2253228" y="849996"/>
                  </a:cubicBezTo>
                  <a:lnTo>
                    <a:pt x="19141" y="849996"/>
                  </a:lnTo>
                  <a:cubicBezTo>
                    <a:pt x="8570" y="849996"/>
                    <a:pt x="0" y="841426"/>
                    <a:pt x="0" y="830855"/>
                  </a:cubicBezTo>
                  <a:lnTo>
                    <a:pt x="0" y="19141"/>
                  </a:lnTo>
                  <a:cubicBezTo>
                    <a:pt x="0" y="8570"/>
                    <a:pt x="8570" y="0"/>
                    <a:pt x="19141" y="0"/>
                  </a:cubicBezTo>
                  <a:close/>
                </a:path>
              </a:pathLst>
            </a:custGeom>
            <a:solidFill>
              <a:srgbClr val="000000">
                <a:alpha val="0"/>
              </a:srgbClr>
            </a:solidFill>
            <a:ln w="38100" cap="sq">
              <a:solidFill>
                <a:srgbClr val="F47C00"/>
              </a:solidFill>
              <a:prstDash val="solid"/>
              <a:miter/>
            </a:ln>
          </p:spPr>
          <p:txBody>
            <a:bodyPr/>
            <a:lstStyle/>
            <a:p>
              <a:endParaRPr lang="en-US"/>
            </a:p>
          </p:txBody>
        </p:sp>
        <p:sp>
          <p:nvSpPr>
            <p:cNvPr id="7" name="TextBox 7"/>
            <p:cNvSpPr txBox="1"/>
            <p:nvPr/>
          </p:nvSpPr>
          <p:spPr>
            <a:xfrm>
              <a:off x="0" y="-47625"/>
              <a:ext cx="2272369" cy="897621"/>
            </a:xfrm>
            <a:prstGeom prst="rect">
              <a:avLst/>
            </a:prstGeom>
          </p:spPr>
          <p:txBody>
            <a:bodyPr lIns="50800" tIns="50800" rIns="50800" bIns="50800" rtlCol="0" anchor="ctr"/>
            <a:lstStyle/>
            <a:p>
              <a:pPr algn="ctr">
                <a:lnSpc>
                  <a:spcPts val="3212"/>
                </a:lnSpc>
              </a:pPr>
              <a:endParaRPr/>
            </a:p>
          </p:txBody>
        </p:sp>
      </p:grpSp>
      <p:grpSp>
        <p:nvGrpSpPr>
          <p:cNvPr id="8" name="Group 8"/>
          <p:cNvGrpSpPr/>
          <p:nvPr/>
        </p:nvGrpSpPr>
        <p:grpSpPr>
          <a:xfrm>
            <a:off x="3865337" y="3045935"/>
            <a:ext cx="1782567" cy="523404"/>
            <a:chOff x="0" y="0"/>
            <a:chExt cx="405394" cy="119033"/>
          </a:xfrm>
        </p:grpSpPr>
        <p:sp>
          <p:nvSpPr>
            <p:cNvPr id="9" name="Freeform 9"/>
            <p:cNvSpPr/>
            <p:nvPr/>
          </p:nvSpPr>
          <p:spPr>
            <a:xfrm>
              <a:off x="0" y="0"/>
              <a:ext cx="405394" cy="119033"/>
            </a:xfrm>
            <a:custGeom>
              <a:avLst/>
              <a:gdLst/>
              <a:ahLst/>
              <a:cxnLst/>
              <a:rect l="l" t="t" r="r" b="b"/>
              <a:pathLst>
                <a:path w="405394" h="119033">
                  <a:moveTo>
                    <a:pt x="59517" y="0"/>
                  </a:moveTo>
                  <a:lnTo>
                    <a:pt x="345878" y="0"/>
                  </a:lnTo>
                  <a:cubicBezTo>
                    <a:pt x="378748" y="0"/>
                    <a:pt x="405394" y="26647"/>
                    <a:pt x="405394" y="59517"/>
                  </a:cubicBezTo>
                  <a:lnTo>
                    <a:pt x="405394" y="59517"/>
                  </a:lnTo>
                  <a:cubicBezTo>
                    <a:pt x="405394" y="92387"/>
                    <a:pt x="378748" y="119033"/>
                    <a:pt x="345878" y="119033"/>
                  </a:cubicBezTo>
                  <a:lnTo>
                    <a:pt x="59517" y="119033"/>
                  </a:lnTo>
                  <a:cubicBezTo>
                    <a:pt x="26647" y="119033"/>
                    <a:pt x="0" y="92387"/>
                    <a:pt x="0" y="59517"/>
                  </a:cubicBezTo>
                  <a:lnTo>
                    <a:pt x="0" y="59517"/>
                  </a:lnTo>
                  <a:cubicBezTo>
                    <a:pt x="0" y="26647"/>
                    <a:pt x="26647" y="0"/>
                    <a:pt x="59517" y="0"/>
                  </a:cubicBezTo>
                  <a:close/>
                </a:path>
              </a:pathLst>
            </a:custGeom>
            <a:solidFill>
              <a:srgbClr val="F47C00"/>
            </a:solidFill>
          </p:spPr>
          <p:txBody>
            <a:bodyPr/>
            <a:lstStyle/>
            <a:p>
              <a:endParaRPr lang="en-US"/>
            </a:p>
          </p:txBody>
        </p:sp>
        <p:sp>
          <p:nvSpPr>
            <p:cNvPr id="10" name="TextBox 10"/>
            <p:cNvSpPr txBox="1"/>
            <p:nvPr/>
          </p:nvSpPr>
          <p:spPr>
            <a:xfrm>
              <a:off x="0" y="-47625"/>
              <a:ext cx="405394" cy="166658"/>
            </a:xfrm>
            <a:prstGeom prst="rect">
              <a:avLst/>
            </a:prstGeom>
          </p:spPr>
          <p:txBody>
            <a:bodyPr lIns="50800" tIns="50800" rIns="50800" bIns="50800" rtlCol="0" anchor="ctr"/>
            <a:lstStyle/>
            <a:p>
              <a:pPr algn="ctr">
                <a:lnSpc>
                  <a:spcPts val="3212"/>
                </a:lnSpc>
              </a:pPr>
              <a:r>
                <a:rPr lang="en-US" sz="2294" spc="22">
                  <a:solidFill>
                    <a:srgbClr val="FFFFFF"/>
                  </a:solidFill>
                  <a:latin typeface="Canva Sans 1 Bold"/>
                </a:rPr>
                <a:t>TF</a:t>
              </a:r>
            </a:p>
          </p:txBody>
        </p:sp>
      </p:grpSp>
      <p:sp>
        <p:nvSpPr>
          <p:cNvPr id="11" name="TextBox 11"/>
          <p:cNvSpPr txBox="1"/>
          <p:nvPr/>
        </p:nvSpPr>
        <p:spPr>
          <a:xfrm>
            <a:off x="1651556" y="3746492"/>
            <a:ext cx="6210128" cy="837070"/>
          </a:xfrm>
          <a:prstGeom prst="rect">
            <a:avLst/>
          </a:prstGeom>
        </p:spPr>
        <p:txBody>
          <a:bodyPr lIns="0" tIns="0" rIns="0" bIns="0" rtlCol="0" anchor="t">
            <a:spAutoFit/>
          </a:bodyPr>
          <a:lstStyle/>
          <a:p>
            <a:pPr algn="ctr">
              <a:lnSpc>
                <a:spcPts val="3212"/>
              </a:lnSpc>
              <a:spcBef>
                <a:spcPct val="0"/>
              </a:spcBef>
            </a:pPr>
            <a:r>
              <a:rPr lang="en-US" sz="2294" spc="22">
                <a:solidFill>
                  <a:srgbClr val="000000"/>
                </a:solidFill>
                <a:latin typeface="Codec Pro"/>
              </a:rPr>
              <a:t>The term frequency (TF) measures the frequency of a term in a document.</a:t>
            </a:r>
          </a:p>
        </p:txBody>
      </p:sp>
      <p:grpSp>
        <p:nvGrpSpPr>
          <p:cNvPr id="12" name="Group 12"/>
          <p:cNvGrpSpPr/>
          <p:nvPr/>
        </p:nvGrpSpPr>
        <p:grpSpPr>
          <a:xfrm>
            <a:off x="9978896" y="3307637"/>
            <a:ext cx="7280404" cy="2723288"/>
            <a:chOff x="0" y="0"/>
            <a:chExt cx="2272369" cy="849996"/>
          </a:xfrm>
        </p:grpSpPr>
        <p:sp>
          <p:nvSpPr>
            <p:cNvPr id="13" name="Freeform 13"/>
            <p:cNvSpPr/>
            <p:nvPr/>
          </p:nvSpPr>
          <p:spPr>
            <a:xfrm>
              <a:off x="0" y="0"/>
              <a:ext cx="2272369" cy="849996"/>
            </a:xfrm>
            <a:custGeom>
              <a:avLst/>
              <a:gdLst/>
              <a:ahLst/>
              <a:cxnLst/>
              <a:rect l="l" t="t" r="r" b="b"/>
              <a:pathLst>
                <a:path w="2272369" h="849996">
                  <a:moveTo>
                    <a:pt x="19141" y="0"/>
                  </a:moveTo>
                  <a:lnTo>
                    <a:pt x="2253228" y="0"/>
                  </a:lnTo>
                  <a:cubicBezTo>
                    <a:pt x="2258305" y="0"/>
                    <a:pt x="2263173" y="2017"/>
                    <a:pt x="2266763" y="5606"/>
                  </a:cubicBezTo>
                  <a:cubicBezTo>
                    <a:pt x="2270353" y="9196"/>
                    <a:pt x="2272369" y="14065"/>
                    <a:pt x="2272369" y="19141"/>
                  </a:cubicBezTo>
                  <a:lnTo>
                    <a:pt x="2272369" y="830855"/>
                  </a:lnTo>
                  <a:cubicBezTo>
                    <a:pt x="2272369" y="841426"/>
                    <a:pt x="2263799" y="849996"/>
                    <a:pt x="2253228" y="849996"/>
                  </a:cubicBezTo>
                  <a:lnTo>
                    <a:pt x="19141" y="849996"/>
                  </a:lnTo>
                  <a:cubicBezTo>
                    <a:pt x="8570" y="849996"/>
                    <a:pt x="0" y="841426"/>
                    <a:pt x="0" y="830855"/>
                  </a:cubicBezTo>
                  <a:lnTo>
                    <a:pt x="0" y="19141"/>
                  </a:lnTo>
                  <a:cubicBezTo>
                    <a:pt x="0" y="8570"/>
                    <a:pt x="8570" y="0"/>
                    <a:pt x="19141" y="0"/>
                  </a:cubicBezTo>
                  <a:close/>
                </a:path>
              </a:pathLst>
            </a:custGeom>
            <a:solidFill>
              <a:srgbClr val="000000">
                <a:alpha val="0"/>
              </a:srgbClr>
            </a:solidFill>
            <a:ln w="38100" cap="sq">
              <a:solidFill>
                <a:srgbClr val="F47C00"/>
              </a:solidFill>
              <a:prstDash val="solid"/>
              <a:miter/>
            </a:ln>
          </p:spPr>
          <p:txBody>
            <a:bodyPr/>
            <a:lstStyle/>
            <a:p>
              <a:endParaRPr lang="en-US"/>
            </a:p>
          </p:txBody>
        </p:sp>
        <p:sp>
          <p:nvSpPr>
            <p:cNvPr id="14" name="TextBox 14"/>
            <p:cNvSpPr txBox="1"/>
            <p:nvPr/>
          </p:nvSpPr>
          <p:spPr>
            <a:xfrm>
              <a:off x="0" y="-47625"/>
              <a:ext cx="2272369" cy="897621"/>
            </a:xfrm>
            <a:prstGeom prst="rect">
              <a:avLst/>
            </a:prstGeom>
          </p:spPr>
          <p:txBody>
            <a:bodyPr lIns="50800" tIns="50800" rIns="50800" bIns="50800" rtlCol="0" anchor="ctr"/>
            <a:lstStyle/>
            <a:p>
              <a:pPr algn="ctr">
                <a:lnSpc>
                  <a:spcPts val="3212"/>
                </a:lnSpc>
              </a:pPr>
              <a:endParaRPr/>
            </a:p>
          </p:txBody>
        </p:sp>
      </p:grpSp>
      <p:grpSp>
        <p:nvGrpSpPr>
          <p:cNvPr id="15" name="Group 15"/>
          <p:cNvGrpSpPr/>
          <p:nvPr/>
        </p:nvGrpSpPr>
        <p:grpSpPr>
          <a:xfrm>
            <a:off x="12727815" y="3045935"/>
            <a:ext cx="1782567" cy="523404"/>
            <a:chOff x="0" y="0"/>
            <a:chExt cx="405394" cy="119033"/>
          </a:xfrm>
        </p:grpSpPr>
        <p:sp>
          <p:nvSpPr>
            <p:cNvPr id="16" name="Freeform 16"/>
            <p:cNvSpPr/>
            <p:nvPr/>
          </p:nvSpPr>
          <p:spPr>
            <a:xfrm>
              <a:off x="0" y="0"/>
              <a:ext cx="405394" cy="119033"/>
            </a:xfrm>
            <a:custGeom>
              <a:avLst/>
              <a:gdLst/>
              <a:ahLst/>
              <a:cxnLst/>
              <a:rect l="l" t="t" r="r" b="b"/>
              <a:pathLst>
                <a:path w="405394" h="119033">
                  <a:moveTo>
                    <a:pt x="59517" y="0"/>
                  </a:moveTo>
                  <a:lnTo>
                    <a:pt x="345878" y="0"/>
                  </a:lnTo>
                  <a:cubicBezTo>
                    <a:pt x="378748" y="0"/>
                    <a:pt x="405394" y="26647"/>
                    <a:pt x="405394" y="59517"/>
                  </a:cubicBezTo>
                  <a:lnTo>
                    <a:pt x="405394" y="59517"/>
                  </a:lnTo>
                  <a:cubicBezTo>
                    <a:pt x="405394" y="92387"/>
                    <a:pt x="378748" y="119033"/>
                    <a:pt x="345878" y="119033"/>
                  </a:cubicBezTo>
                  <a:lnTo>
                    <a:pt x="59517" y="119033"/>
                  </a:lnTo>
                  <a:cubicBezTo>
                    <a:pt x="26647" y="119033"/>
                    <a:pt x="0" y="92387"/>
                    <a:pt x="0" y="59517"/>
                  </a:cubicBezTo>
                  <a:lnTo>
                    <a:pt x="0" y="59517"/>
                  </a:lnTo>
                  <a:cubicBezTo>
                    <a:pt x="0" y="26647"/>
                    <a:pt x="26647" y="0"/>
                    <a:pt x="59517" y="0"/>
                  </a:cubicBezTo>
                  <a:close/>
                </a:path>
              </a:pathLst>
            </a:custGeom>
            <a:solidFill>
              <a:srgbClr val="F47C00"/>
            </a:solidFill>
          </p:spPr>
          <p:txBody>
            <a:bodyPr/>
            <a:lstStyle/>
            <a:p>
              <a:endParaRPr lang="en-US"/>
            </a:p>
          </p:txBody>
        </p:sp>
        <p:sp>
          <p:nvSpPr>
            <p:cNvPr id="17" name="TextBox 17"/>
            <p:cNvSpPr txBox="1"/>
            <p:nvPr/>
          </p:nvSpPr>
          <p:spPr>
            <a:xfrm>
              <a:off x="0" y="-47625"/>
              <a:ext cx="405394" cy="166658"/>
            </a:xfrm>
            <a:prstGeom prst="rect">
              <a:avLst/>
            </a:prstGeom>
          </p:spPr>
          <p:txBody>
            <a:bodyPr lIns="50800" tIns="50800" rIns="50800" bIns="50800" rtlCol="0" anchor="ctr"/>
            <a:lstStyle/>
            <a:p>
              <a:pPr algn="ctr">
                <a:lnSpc>
                  <a:spcPts val="3212"/>
                </a:lnSpc>
              </a:pPr>
              <a:r>
                <a:rPr lang="en-US" sz="2294" spc="22">
                  <a:solidFill>
                    <a:srgbClr val="FFFFFF"/>
                  </a:solidFill>
                  <a:latin typeface="Canva Sans 1 Bold"/>
                </a:rPr>
                <a:t>TF</a:t>
              </a:r>
            </a:p>
          </p:txBody>
        </p:sp>
      </p:grpSp>
      <p:sp>
        <p:nvSpPr>
          <p:cNvPr id="18" name="Freeform 18"/>
          <p:cNvSpPr/>
          <p:nvPr/>
        </p:nvSpPr>
        <p:spPr>
          <a:xfrm>
            <a:off x="1240801" y="4859787"/>
            <a:ext cx="7031639" cy="1017537"/>
          </a:xfrm>
          <a:custGeom>
            <a:avLst/>
            <a:gdLst/>
            <a:ahLst/>
            <a:cxnLst/>
            <a:rect l="l" t="t" r="r" b="b"/>
            <a:pathLst>
              <a:path w="7031639" h="1017537">
                <a:moveTo>
                  <a:pt x="0" y="0"/>
                </a:moveTo>
                <a:lnTo>
                  <a:pt x="7031639" y="0"/>
                </a:lnTo>
                <a:lnTo>
                  <a:pt x="7031639" y="1017537"/>
                </a:lnTo>
                <a:lnTo>
                  <a:pt x="0" y="1017537"/>
                </a:lnTo>
                <a:lnTo>
                  <a:pt x="0" y="0"/>
                </a:lnTo>
                <a:close/>
              </a:path>
            </a:pathLst>
          </a:custGeom>
          <a:blipFill>
            <a:blip r:embed="rId2"/>
            <a:stretch>
              <a:fillRect l="-12258" t="-29261" r="-10010" b="-277435"/>
            </a:stretch>
          </a:blipFill>
        </p:spPr>
        <p:txBody>
          <a:bodyPr/>
          <a:lstStyle/>
          <a:p>
            <a:endParaRPr lang="en-US"/>
          </a:p>
        </p:txBody>
      </p:sp>
      <p:sp>
        <p:nvSpPr>
          <p:cNvPr id="19" name="Freeform 19"/>
          <p:cNvSpPr/>
          <p:nvPr/>
        </p:nvSpPr>
        <p:spPr>
          <a:xfrm>
            <a:off x="10103279" y="4859787"/>
            <a:ext cx="7031639" cy="928449"/>
          </a:xfrm>
          <a:custGeom>
            <a:avLst/>
            <a:gdLst/>
            <a:ahLst/>
            <a:cxnLst/>
            <a:rect l="l" t="t" r="r" b="b"/>
            <a:pathLst>
              <a:path w="7031639" h="928449">
                <a:moveTo>
                  <a:pt x="0" y="0"/>
                </a:moveTo>
                <a:lnTo>
                  <a:pt x="7031639" y="0"/>
                </a:lnTo>
                <a:lnTo>
                  <a:pt x="7031639" y="928449"/>
                </a:lnTo>
                <a:lnTo>
                  <a:pt x="0" y="928449"/>
                </a:lnTo>
                <a:lnTo>
                  <a:pt x="0" y="0"/>
                </a:lnTo>
                <a:close/>
              </a:path>
            </a:pathLst>
          </a:custGeom>
          <a:blipFill>
            <a:blip r:embed="rId2"/>
            <a:stretch>
              <a:fillRect l="-8845" t="-156720" r="-1078" b="-143996"/>
            </a:stretch>
          </a:blipFill>
        </p:spPr>
        <p:txBody>
          <a:bodyPr/>
          <a:lstStyle/>
          <a:p>
            <a:endParaRPr lang="en-US"/>
          </a:p>
        </p:txBody>
      </p:sp>
      <p:sp>
        <p:nvSpPr>
          <p:cNvPr id="20" name="Freeform 20"/>
          <p:cNvSpPr/>
          <p:nvPr/>
        </p:nvSpPr>
        <p:spPr>
          <a:xfrm>
            <a:off x="7206149" y="6784310"/>
            <a:ext cx="3875703" cy="704673"/>
          </a:xfrm>
          <a:custGeom>
            <a:avLst/>
            <a:gdLst/>
            <a:ahLst/>
            <a:cxnLst/>
            <a:rect l="l" t="t" r="r" b="b"/>
            <a:pathLst>
              <a:path w="3875703" h="704673">
                <a:moveTo>
                  <a:pt x="0" y="0"/>
                </a:moveTo>
                <a:lnTo>
                  <a:pt x="3875702" y="0"/>
                </a:lnTo>
                <a:lnTo>
                  <a:pt x="3875702" y="704674"/>
                </a:lnTo>
                <a:lnTo>
                  <a:pt x="0" y="704674"/>
                </a:lnTo>
                <a:lnTo>
                  <a:pt x="0" y="0"/>
                </a:lnTo>
                <a:close/>
              </a:path>
            </a:pathLst>
          </a:custGeom>
          <a:blipFill>
            <a:blip r:embed="rId2"/>
            <a:stretch>
              <a:fillRect l="-4577" t="-741898" r="-238516" b="-66391"/>
            </a:stretch>
          </a:blipFill>
        </p:spPr>
        <p:txBody>
          <a:bodyPr/>
          <a:lstStyle/>
          <a:p>
            <a:endParaRPr lang="en-US"/>
          </a:p>
        </p:txBody>
      </p:sp>
      <p:sp>
        <p:nvSpPr>
          <p:cNvPr id="21" name="TextBox 21"/>
          <p:cNvSpPr txBox="1"/>
          <p:nvPr/>
        </p:nvSpPr>
        <p:spPr>
          <a:xfrm>
            <a:off x="5475152" y="688299"/>
            <a:ext cx="7337695" cy="1071761"/>
          </a:xfrm>
          <a:prstGeom prst="rect">
            <a:avLst/>
          </a:prstGeom>
        </p:spPr>
        <p:txBody>
          <a:bodyPr lIns="0" tIns="0" rIns="0" bIns="0" rtlCol="0" anchor="t">
            <a:spAutoFit/>
          </a:bodyPr>
          <a:lstStyle/>
          <a:p>
            <a:pPr marL="0" lvl="0" indent="0" algn="ctr">
              <a:lnSpc>
                <a:spcPts val="8325"/>
              </a:lnSpc>
              <a:spcBef>
                <a:spcPct val="0"/>
              </a:spcBef>
            </a:pPr>
            <a:r>
              <a:rPr lang="en-US" sz="6032" spc="301">
                <a:solidFill>
                  <a:srgbClr val="F47C00"/>
                </a:solidFill>
                <a:latin typeface="Canva Sans 2 Bold"/>
              </a:rPr>
              <a:t>TF-IDF</a:t>
            </a:r>
          </a:p>
        </p:txBody>
      </p:sp>
      <p:sp>
        <p:nvSpPr>
          <p:cNvPr id="22" name="TextBox 22"/>
          <p:cNvSpPr txBox="1"/>
          <p:nvPr/>
        </p:nvSpPr>
        <p:spPr>
          <a:xfrm>
            <a:off x="3066640" y="1661167"/>
            <a:ext cx="12154719" cy="837070"/>
          </a:xfrm>
          <a:prstGeom prst="rect">
            <a:avLst/>
          </a:prstGeom>
        </p:spPr>
        <p:txBody>
          <a:bodyPr lIns="0" tIns="0" rIns="0" bIns="0" rtlCol="0" anchor="t">
            <a:spAutoFit/>
          </a:bodyPr>
          <a:lstStyle/>
          <a:p>
            <a:pPr algn="ctr">
              <a:lnSpc>
                <a:spcPts val="3212"/>
              </a:lnSpc>
              <a:spcBef>
                <a:spcPct val="0"/>
              </a:spcBef>
            </a:pPr>
            <a:r>
              <a:rPr lang="en-US" sz="2294" spc="22">
                <a:solidFill>
                  <a:srgbClr val="000000"/>
                </a:solidFill>
                <a:latin typeface="Codec Pro"/>
              </a:rPr>
              <a:t>TF-IDF statistic measures the importance of a term in a document in relation to a collection of documents. It combines two components: </a:t>
            </a:r>
          </a:p>
        </p:txBody>
      </p:sp>
      <p:sp>
        <p:nvSpPr>
          <p:cNvPr id="23" name="TextBox 23"/>
          <p:cNvSpPr txBox="1"/>
          <p:nvPr/>
        </p:nvSpPr>
        <p:spPr>
          <a:xfrm>
            <a:off x="10242178" y="3746492"/>
            <a:ext cx="6753841" cy="837070"/>
          </a:xfrm>
          <a:prstGeom prst="rect">
            <a:avLst/>
          </a:prstGeom>
        </p:spPr>
        <p:txBody>
          <a:bodyPr lIns="0" tIns="0" rIns="0" bIns="0" rtlCol="0" anchor="t">
            <a:spAutoFit/>
          </a:bodyPr>
          <a:lstStyle/>
          <a:p>
            <a:pPr marL="0" lvl="0" indent="0" algn="ctr">
              <a:lnSpc>
                <a:spcPts val="3212"/>
              </a:lnSpc>
              <a:spcBef>
                <a:spcPct val="0"/>
              </a:spcBef>
            </a:pPr>
            <a:r>
              <a:rPr lang="en-US" sz="2294" u="none" strike="noStrike" spc="22">
                <a:solidFill>
                  <a:srgbClr val="000000"/>
                </a:solidFill>
                <a:latin typeface="Codec Pro"/>
              </a:rPr>
              <a:t>Inverse Document Frequency measures how rare a word is across a collection of documents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258345" y="1569227"/>
            <a:ext cx="6029655" cy="12059310"/>
          </a:xfrm>
          <a:custGeom>
            <a:avLst/>
            <a:gdLst/>
            <a:ahLst/>
            <a:cxnLst/>
            <a:rect l="l" t="t" r="r" b="b"/>
            <a:pathLst>
              <a:path w="6029655" h="12059310">
                <a:moveTo>
                  <a:pt x="0" y="0"/>
                </a:moveTo>
                <a:lnTo>
                  <a:pt x="6029655" y="0"/>
                </a:lnTo>
                <a:lnTo>
                  <a:pt x="6029655" y="12059310"/>
                </a:lnTo>
                <a:lnTo>
                  <a:pt x="0" y="120593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3062443" y="7598882"/>
            <a:ext cx="5376236" cy="5376236"/>
          </a:xfrm>
          <a:custGeom>
            <a:avLst/>
            <a:gdLst/>
            <a:ahLst/>
            <a:cxnLst/>
            <a:rect l="l" t="t" r="r" b="b"/>
            <a:pathLst>
              <a:path w="5376236" h="5376236">
                <a:moveTo>
                  <a:pt x="0" y="0"/>
                </a:moveTo>
                <a:lnTo>
                  <a:pt x="5376236" y="0"/>
                </a:lnTo>
                <a:lnTo>
                  <a:pt x="5376236" y="5376236"/>
                </a:lnTo>
                <a:lnTo>
                  <a:pt x="0" y="53762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2476596" y="1403043"/>
            <a:ext cx="8700402" cy="1336871"/>
          </a:xfrm>
          <a:prstGeom prst="rect">
            <a:avLst/>
          </a:prstGeom>
        </p:spPr>
        <p:txBody>
          <a:bodyPr lIns="0" tIns="0" rIns="0" bIns="0" rtlCol="0" anchor="t">
            <a:spAutoFit/>
          </a:bodyPr>
          <a:lstStyle/>
          <a:p>
            <a:pPr>
              <a:lnSpc>
                <a:spcPts val="9220"/>
              </a:lnSpc>
            </a:pPr>
            <a:r>
              <a:rPr lang="en-US" sz="8781" spc="184">
                <a:solidFill>
                  <a:srgbClr val="000000"/>
                </a:solidFill>
                <a:latin typeface="Codec Pro ExtraBold"/>
              </a:rPr>
              <a:t>GRAPH MINING</a:t>
            </a:r>
          </a:p>
        </p:txBody>
      </p:sp>
      <p:sp>
        <p:nvSpPr>
          <p:cNvPr id="5" name="Freeform 5"/>
          <p:cNvSpPr/>
          <p:nvPr/>
        </p:nvSpPr>
        <p:spPr>
          <a:xfrm>
            <a:off x="1028700" y="1163607"/>
            <a:ext cx="934283" cy="1815744"/>
          </a:xfrm>
          <a:custGeom>
            <a:avLst/>
            <a:gdLst/>
            <a:ahLst/>
            <a:cxnLst/>
            <a:rect l="l" t="t" r="r" b="b"/>
            <a:pathLst>
              <a:path w="934283" h="1815744">
                <a:moveTo>
                  <a:pt x="0" y="0"/>
                </a:moveTo>
                <a:lnTo>
                  <a:pt x="934283" y="0"/>
                </a:lnTo>
                <a:lnTo>
                  <a:pt x="934283" y="1815744"/>
                </a:lnTo>
                <a:lnTo>
                  <a:pt x="0" y="181574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7" name="TextBox 7"/>
          <p:cNvSpPr txBox="1"/>
          <p:nvPr/>
        </p:nvSpPr>
        <p:spPr>
          <a:xfrm>
            <a:off x="2476596" y="2625614"/>
            <a:ext cx="10397501" cy="4106196"/>
          </a:xfrm>
          <a:prstGeom prst="rect">
            <a:avLst/>
          </a:prstGeom>
        </p:spPr>
        <p:txBody>
          <a:bodyPr lIns="0" tIns="0" rIns="0" bIns="0" rtlCol="0" anchor="t">
            <a:spAutoFit/>
          </a:bodyPr>
          <a:lstStyle/>
          <a:p>
            <a:pPr>
              <a:lnSpc>
                <a:spcPts val="4583"/>
              </a:lnSpc>
              <a:spcBef>
                <a:spcPct val="0"/>
              </a:spcBef>
            </a:pPr>
            <a:r>
              <a:rPr lang="en-US" sz="3274" spc="32">
                <a:solidFill>
                  <a:srgbClr val="000000"/>
                </a:solidFill>
                <a:latin typeface="Codec Pro"/>
              </a:rPr>
              <a:t>Graph mining is the exploration and analysis of relationships and patterns in graph-structured data. A graph is a network made up of nodes connected by edges that represent entities and their relationships. The goal of graph mining is to extract meaningful insights from this connected data.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45481" y="7300227"/>
            <a:ext cx="4242519" cy="8485037"/>
          </a:xfrm>
          <a:custGeom>
            <a:avLst/>
            <a:gdLst/>
            <a:ahLst/>
            <a:cxnLst/>
            <a:rect l="l" t="t" r="r" b="b"/>
            <a:pathLst>
              <a:path w="4242519" h="8485037">
                <a:moveTo>
                  <a:pt x="0" y="0"/>
                </a:moveTo>
                <a:lnTo>
                  <a:pt x="4242519" y="0"/>
                </a:lnTo>
                <a:lnTo>
                  <a:pt x="4242519" y="8485037"/>
                </a:lnTo>
                <a:lnTo>
                  <a:pt x="0" y="84850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3062443" y="7598882"/>
            <a:ext cx="5376236" cy="5376236"/>
          </a:xfrm>
          <a:custGeom>
            <a:avLst/>
            <a:gdLst/>
            <a:ahLst/>
            <a:cxnLst/>
            <a:rect l="l" t="t" r="r" b="b"/>
            <a:pathLst>
              <a:path w="5376236" h="5376236">
                <a:moveTo>
                  <a:pt x="0" y="0"/>
                </a:moveTo>
                <a:lnTo>
                  <a:pt x="5376236" y="0"/>
                </a:lnTo>
                <a:lnTo>
                  <a:pt x="5376236" y="5376236"/>
                </a:lnTo>
                <a:lnTo>
                  <a:pt x="0" y="53762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2319906" y="1117293"/>
            <a:ext cx="14282519" cy="1336871"/>
          </a:xfrm>
          <a:prstGeom prst="rect">
            <a:avLst/>
          </a:prstGeom>
        </p:spPr>
        <p:txBody>
          <a:bodyPr lIns="0" tIns="0" rIns="0" bIns="0" rtlCol="0" anchor="t">
            <a:spAutoFit/>
          </a:bodyPr>
          <a:lstStyle/>
          <a:p>
            <a:pPr>
              <a:lnSpc>
                <a:spcPts val="9220"/>
              </a:lnSpc>
            </a:pPr>
            <a:r>
              <a:rPr lang="en-US" sz="8781" spc="184">
                <a:solidFill>
                  <a:srgbClr val="000000"/>
                </a:solidFill>
                <a:latin typeface="Codec Pro ExtraBold"/>
              </a:rPr>
              <a:t>GRAPH MINING EXAMPLE</a:t>
            </a:r>
          </a:p>
        </p:txBody>
      </p:sp>
      <p:sp>
        <p:nvSpPr>
          <p:cNvPr id="5" name="Freeform 5"/>
          <p:cNvSpPr/>
          <p:nvPr/>
        </p:nvSpPr>
        <p:spPr>
          <a:xfrm>
            <a:off x="1028700" y="1163607"/>
            <a:ext cx="934283" cy="1815744"/>
          </a:xfrm>
          <a:custGeom>
            <a:avLst/>
            <a:gdLst/>
            <a:ahLst/>
            <a:cxnLst/>
            <a:rect l="l" t="t" r="r" b="b"/>
            <a:pathLst>
              <a:path w="934283" h="1815744">
                <a:moveTo>
                  <a:pt x="0" y="0"/>
                </a:moveTo>
                <a:lnTo>
                  <a:pt x="934283" y="0"/>
                </a:lnTo>
                <a:lnTo>
                  <a:pt x="934283" y="1815744"/>
                </a:lnTo>
                <a:lnTo>
                  <a:pt x="0" y="181574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7" name="TextBox 7"/>
          <p:cNvSpPr txBox="1"/>
          <p:nvPr/>
        </p:nvSpPr>
        <p:spPr>
          <a:xfrm>
            <a:off x="3945250" y="2625614"/>
            <a:ext cx="10397501" cy="612161"/>
          </a:xfrm>
          <a:prstGeom prst="rect">
            <a:avLst/>
          </a:prstGeom>
        </p:spPr>
        <p:txBody>
          <a:bodyPr lIns="0" tIns="0" rIns="0" bIns="0" rtlCol="0" anchor="t">
            <a:spAutoFit/>
          </a:bodyPr>
          <a:lstStyle/>
          <a:p>
            <a:pPr algn="ctr">
              <a:lnSpc>
                <a:spcPts val="4583"/>
              </a:lnSpc>
              <a:spcBef>
                <a:spcPct val="0"/>
              </a:spcBef>
            </a:pPr>
            <a:r>
              <a:rPr lang="en-US" sz="3274" spc="32">
                <a:solidFill>
                  <a:srgbClr val="000000"/>
                </a:solidFill>
                <a:latin typeface="Codec Pro Bold"/>
              </a:rPr>
              <a:t>Recommending Friends on Social Networks</a:t>
            </a:r>
          </a:p>
        </p:txBody>
      </p:sp>
      <p:sp>
        <p:nvSpPr>
          <p:cNvPr id="8" name="TextBox 8"/>
          <p:cNvSpPr txBox="1"/>
          <p:nvPr/>
        </p:nvSpPr>
        <p:spPr>
          <a:xfrm>
            <a:off x="2758510" y="3431202"/>
            <a:ext cx="13405311" cy="4186730"/>
          </a:xfrm>
          <a:prstGeom prst="rect">
            <a:avLst/>
          </a:prstGeom>
        </p:spPr>
        <p:txBody>
          <a:bodyPr lIns="0" tIns="0" rIns="0" bIns="0" rtlCol="0" anchor="t">
            <a:spAutoFit/>
          </a:bodyPr>
          <a:lstStyle/>
          <a:p>
            <a:pPr algn="ctr">
              <a:lnSpc>
                <a:spcPts val="3710"/>
              </a:lnSpc>
              <a:spcBef>
                <a:spcPct val="0"/>
              </a:spcBef>
            </a:pPr>
            <a:r>
              <a:rPr lang="en-US" sz="2650" spc="26">
                <a:solidFill>
                  <a:srgbClr val="000000"/>
                </a:solidFill>
                <a:latin typeface="Codec Pro"/>
              </a:rPr>
              <a:t>The goal is to recommend potential friends to users based on their existing connections and shared interests, creating the social network as a graph with nodes representing individuals and edges indicating friendships. Algorithms like PageRank use graph mining techniques to identify connected friend communities, revealing the dynamics of frequent communication. Furthermore, the process entails identifying individuals who serve as bridges between different groups. Graph mining plays a critical role in suggesting friends with similar preferences by delving into shared interests, groups, or activities among connected users.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45481" y="7300227"/>
            <a:ext cx="4242519" cy="8485037"/>
          </a:xfrm>
          <a:custGeom>
            <a:avLst/>
            <a:gdLst/>
            <a:ahLst/>
            <a:cxnLst/>
            <a:rect l="l" t="t" r="r" b="b"/>
            <a:pathLst>
              <a:path w="4242519" h="8485037">
                <a:moveTo>
                  <a:pt x="0" y="0"/>
                </a:moveTo>
                <a:lnTo>
                  <a:pt x="4242519" y="0"/>
                </a:lnTo>
                <a:lnTo>
                  <a:pt x="4242519" y="8485037"/>
                </a:lnTo>
                <a:lnTo>
                  <a:pt x="0" y="84850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3062443" y="7598882"/>
            <a:ext cx="5376236" cy="5376236"/>
          </a:xfrm>
          <a:custGeom>
            <a:avLst/>
            <a:gdLst/>
            <a:ahLst/>
            <a:cxnLst/>
            <a:rect l="l" t="t" r="r" b="b"/>
            <a:pathLst>
              <a:path w="5376236" h="5376236">
                <a:moveTo>
                  <a:pt x="0" y="0"/>
                </a:moveTo>
                <a:lnTo>
                  <a:pt x="5376236" y="0"/>
                </a:lnTo>
                <a:lnTo>
                  <a:pt x="5376236" y="5376236"/>
                </a:lnTo>
                <a:lnTo>
                  <a:pt x="0" y="53762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4857232" y="1028700"/>
            <a:ext cx="8573536" cy="2491391"/>
          </a:xfrm>
          <a:prstGeom prst="rect">
            <a:avLst/>
          </a:prstGeom>
        </p:spPr>
        <p:txBody>
          <a:bodyPr lIns="0" tIns="0" rIns="0" bIns="0" rtlCol="0" anchor="t">
            <a:spAutoFit/>
          </a:bodyPr>
          <a:lstStyle/>
          <a:p>
            <a:pPr algn="ctr">
              <a:lnSpc>
                <a:spcPts val="9220"/>
              </a:lnSpc>
            </a:pPr>
            <a:r>
              <a:rPr lang="en-US" sz="8781" spc="184">
                <a:solidFill>
                  <a:srgbClr val="000000"/>
                </a:solidFill>
                <a:latin typeface="Codec Pro ExtraBold"/>
              </a:rPr>
              <a:t>GRAPH MINING ALGORITHMS</a:t>
            </a:r>
          </a:p>
        </p:txBody>
      </p:sp>
      <p:sp>
        <p:nvSpPr>
          <p:cNvPr id="5" name="Freeform 5"/>
          <p:cNvSpPr/>
          <p:nvPr/>
        </p:nvSpPr>
        <p:spPr>
          <a:xfrm>
            <a:off x="1028700" y="1163607"/>
            <a:ext cx="934283" cy="1815744"/>
          </a:xfrm>
          <a:custGeom>
            <a:avLst/>
            <a:gdLst/>
            <a:ahLst/>
            <a:cxnLst/>
            <a:rect l="l" t="t" r="r" b="b"/>
            <a:pathLst>
              <a:path w="934283" h="1815744">
                <a:moveTo>
                  <a:pt x="0" y="0"/>
                </a:moveTo>
                <a:lnTo>
                  <a:pt x="934283" y="0"/>
                </a:lnTo>
                <a:lnTo>
                  <a:pt x="934283" y="1815744"/>
                </a:lnTo>
                <a:lnTo>
                  <a:pt x="0" y="181574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7" name="TextBox 7"/>
          <p:cNvSpPr txBox="1"/>
          <p:nvPr/>
        </p:nvSpPr>
        <p:spPr>
          <a:xfrm>
            <a:off x="3945250" y="3594701"/>
            <a:ext cx="10397501" cy="746781"/>
          </a:xfrm>
          <a:prstGeom prst="rect">
            <a:avLst/>
          </a:prstGeom>
        </p:spPr>
        <p:txBody>
          <a:bodyPr lIns="0" tIns="0" rIns="0" bIns="0" rtlCol="0" anchor="t">
            <a:spAutoFit/>
          </a:bodyPr>
          <a:lstStyle/>
          <a:p>
            <a:pPr algn="ctr">
              <a:lnSpc>
                <a:spcPts val="5563"/>
              </a:lnSpc>
              <a:spcBef>
                <a:spcPct val="0"/>
              </a:spcBef>
            </a:pPr>
            <a:r>
              <a:rPr lang="en-US" sz="3974" spc="39">
                <a:solidFill>
                  <a:srgbClr val="000000"/>
                </a:solidFill>
                <a:latin typeface="Codec Pro Bold"/>
              </a:rPr>
              <a:t>PageRank</a:t>
            </a:r>
          </a:p>
        </p:txBody>
      </p:sp>
      <p:sp>
        <p:nvSpPr>
          <p:cNvPr id="8" name="TextBox 8"/>
          <p:cNvSpPr txBox="1"/>
          <p:nvPr/>
        </p:nvSpPr>
        <p:spPr>
          <a:xfrm>
            <a:off x="2761430" y="4389742"/>
            <a:ext cx="13405311" cy="4406892"/>
          </a:xfrm>
          <a:prstGeom prst="rect">
            <a:avLst/>
          </a:prstGeom>
        </p:spPr>
        <p:txBody>
          <a:bodyPr lIns="0" tIns="0" rIns="0" bIns="0" rtlCol="0" anchor="t">
            <a:spAutoFit/>
          </a:bodyPr>
          <a:lstStyle/>
          <a:p>
            <a:pPr algn="ctr">
              <a:lnSpc>
                <a:spcPts val="3850"/>
              </a:lnSpc>
              <a:spcBef>
                <a:spcPct val="0"/>
              </a:spcBef>
            </a:pPr>
            <a:r>
              <a:rPr lang="en-US" sz="2750" spc="27">
                <a:solidFill>
                  <a:srgbClr val="000000"/>
                </a:solidFill>
                <a:latin typeface="Codec Pro"/>
              </a:rPr>
              <a:t>PageRank created by Google to rank web pages. PageRank works by giving each node in a graph a numerical weight that represents its importance in the network. The algorithm assesses a node's structural significance based on the number and quality of its incoming links. Higher PageRank nodes are considered to be more influential or essential. PageRank contributes significantly to uncovering the underlying patterns of relationships and identifying influential nodes which is critical for recommendations by focusing on the network's structure, making it a fundamental tool in the domain of graph mining.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857426" y="8013459"/>
            <a:ext cx="3575564" cy="7151129"/>
          </a:xfrm>
          <a:custGeom>
            <a:avLst/>
            <a:gdLst/>
            <a:ahLst/>
            <a:cxnLst/>
            <a:rect l="l" t="t" r="r" b="b"/>
            <a:pathLst>
              <a:path w="3575564" h="7151129">
                <a:moveTo>
                  <a:pt x="0" y="0"/>
                </a:moveTo>
                <a:lnTo>
                  <a:pt x="3575564" y="0"/>
                </a:lnTo>
                <a:lnTo>
                  <a:pt x="3575564" y="7151128"/>
                </a:lnTo>
                <a:lnTo>
                  <a:pt x="0" y="71511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3062443" y="8385679"/>
            <a:ext cx="4589439" cy="4589439"/>
          </a:xfrm>
          <a:custGeom>
            <a:avLst/>
            <a:gdLst/>
            <a:ahLst/>
            <a:cxnLst/>
            <a:rect l="l" t="t" r="r" b="b"/>
            <a:pathLst>
              <a:path w="4589439" h="4589439">
                <a:moveTo>
                  <a:pt x="0" y="0"/>
                </a:moveTo>
                <a:lnTo>
                  <a:pt x="4589439" y="0"/>
                </a:lnTo>
                <a:lnTo>
                  <a:pt x="4589439" y="4589439"/>
                </a:lnTo>
                <a:lnTo>
                  <a:pt x="0" y="458943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1526996" y="968656"/>
            <a:ext cx="15234008" cy="2205646"/>
          </a:xfrm>
          <a:prstGeom prst="rect">
            <a:avLst/>
          </a:prstGeom>
        </p:spPr>
        <p:txBody>
          <a:bodyPr lIns="0" tIns="0" rIns="0" bIns="0" rtlCol="0" anchor="t">
            <a:spAutoFit/>
          </a:bodyPr>
          <a:lstStyle/>
          <a:p>
            <a:pPr algn="ctr">
              <a:lnSpc>
                <a:spcPts val="8171"/>
              </a:lnSpc>
            </a:pPr>
            <a:r>
              <a:rPr lang="en-US" sz="7781" spc="163">
                <a:solidFill>
                  <a:srgbClr val="000000"/>
                </a:solidFill>
                <a:latin typeface="Codec Pro ExtraBold"/>
              </a:rPr>
              <a:t>GRAPH MINING PROGRAMMING LANGUAGES</a:t>
            </a:r>
          </a:p>
        </p:txBody>
      </p:sp>
      <p:sp>
        <p:nvSpPr>
          <p:cNvPr id="5" name="Freeform 5"/>
          <p:cNvSpPr/>
          <p:nvPr/>
        </p:nvSpPr>
        <p:spPr>
          <a:xfrm>
            <a:off x="1028700" y="1163607"/>
            <a:ext cx="934283" cy="1815744"/>
          </a:xfrm>
          <a:custGeom>
            <a:avLst/>
            <a:gdLst/>
            <a:ahLst/>
            <a:cxnLst/>
            <a:rect l="l" t="t" r="r" b="b"/>
            <a:pathLst>
              <a:path w="934283" h="1815744">
                <a:moveTo>
                  <a:pt x="0" y="0"/>
                </a:moveTo>
                <a:lnTo>
                  <a:pt x="934283" y="0"/>
                </a:lnTo>
                <a:lnTo>
                  <a:pt x="934283" y="1815744"/>
                </a:lnTo>
                <a:lnTo>
                  <a:pt x="0" y="181574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7" name="TextBox 7"/>
          <p:cNvSpPr txBox="1"/>
          <p:nvPr/>
        </p:nvSpPr>
        <p:spPr>
          <a:xfrm>
            <a:off x="4100310" y="3389581"/>
            <a:ext cx="1788718" cy="746781"/>
          </a:xfrm>
          <a:prstGeom prst="rect">
            <a:avLst/>
          </a:prstGeom>
        </p:spPr>
        <p:txBody>
          <a:bodyPr lIns="0" tIns="0" rIns="0" bIns="0" rtlCol="0" anchor="t">
            <a:spAutoFit/>
          </a:bodyPr>
          <a:lstStyle/>
          <a:p>
            <a:pPr algn="ctr">
              <a:lnSpc>
                <a:spcPts val="5563"/>
              </a:lnSpc>
              <a:spcBef>
                <a:spcPct val="0"/>
              </a:spcBef>
            </a:pPr>
            <a:r>
              <a:rPr lang="en-US" sz="3974" spc="39">
                <a:solidFill>
                  <a:srgbClr val="000000"/>
                </a:solidFill>
                <a:latin typeface="Codec Pro Bold"/>
              </a:rPr>
              <a:t>Python</a:t>
            </a:r>
          </a:p>
        </p:txBody>
      </p:sp>
      <p:sp>
        <p:nvSpPr>
          <p:cNvPr id="8" name="TextBox 8"/>
          <p:cNvSpPr txBox="1"/>
          <p:nvPr/>
        </p:nvSpPr>
        <p:spPr>
          <a:xfrm>
            <a:off x="1246185" y="4416425"/>
            <a:ext cx="7496967" cy="4841875"/>
          </a:xfrm>
          <a:prstGeom prst="rect">
            <a:avLst/>
          </a:prstGeom>
        </p:spPr>
        <p:txBody>
          <a:bodyPr lIns="0" tIns="0" rIns="0" bIns="0" rtlCol="0" anchor="t">
            <a:spAutoFit/>
          </a:bodyPr>
          <a:lstStyle/>
          <a:p>
            <a:pPr algn="ctr">
              <a:lnSpc>
                <a:spcPts val="3499"/>
              </a:lnSpc>
              <a:spcBef>
                <a:spcPct val="0"/>
              </a:spcBef>
            </a:pPr>
            <a:r>
              <a:rPr lang="en-US" sz="2499" spc="24">
                <a:solidFill>
                  <a:srgbClr val="000000"/>
                </a:solidFill>
                <a:latin typeface="Codec Pro"/>
              </a:rPr>
              <a:t>A flexible and commonly used programming language, Especially in the fields of data science and graph mining. Its readability, extensive library, and community support make it an excellent choice for a wide range of applications. Python has robust libraries for graph mining, such as NetworkX, which provides a comprehensive tools for the creation, analysis, and visualization of complex networks, and igraph, a high-performance tool with multi-language extensions.</a:t>
            </a:r>
          </a:p>
        </p:txBody>
      </p:sp>
      <p:sp>
        <p:nvSpPr>
          <p:cNvPr id="9" name="TextBox 9"/>
          <p:cNvSpPr txBox="1"/>
          <p:nvPr/>
        </p:nvSpPr>
        <p:spPr>
          <a:xfrm>
            <a:off x="12398972" y="3389581"/>
            <a:ext cx="1788718" cy="746781"/>
          </a:xfrm>
          <a:prstGeom prst="rect">
            <a:avLst/>
          </a:prstGeom>
        </p:spPr>
        <p:txBody>
          <a:bodyPr lIns="0" tIns="0" rIns="0" bIns="0" rtlCol="0" anchor="t">
            <a:spAutoFit/>
          </a:bodyPr>
          <a:lstStyle/>
          <a:p>
            <a:pPr algn="ctr">
              <a:lnSpc>
                <a:spcPts val="5563"/>
              </a:lnSpc>
              <a:spcBef>
                <a:spcPct val="0"/>
              </a:spcBef>
            </a:pPr>
            <a:r>
              <a:rPr lang="en-US" sz="3974" spc="39">
                <a:solidFill>
                  <a:srgbClr val="000000"/>
                </a:solidFill>
                <a:latin typeface="Codec Pro Bold"/>
              </a:rPr>
              <a:t>R</a:t>
            </a:r>
          </a:p>
        </p:txBody>
      </p:sp>
      <p:sp>
        <p:nvSpPr>
          <p:cNvPr id="10" name="TextBox 10"/>
          <p:cNvSpPr txBox="1"/>
          <p:nvPr/>
        </p:nvSpPr>
        <p:spPr>
          <a:xfrm>
            <a:off x="9544848" y="4412587"/>
            <a:ext cx="7496967" cy="3965575"/>
          </a:xfrm>
          <a:prstGeom prst="rect">
            <a:avLst/>
          </a:prstGeom>
        </p:spPr>
        <p:txBody>
          <a:bodyPr lIns="0" tIns="0" rIns="0" bIns="0" rtlCol="0" anchor="t">
            <a:spAutoFit/>
          </a:bodyPr>
          <a:lstStyle/>
          <a:p>
            <a:pPr algn="ctr">
              <a:lnSpc>
                <a:spcPts val="3499"/>
              </a:lnSpc>
              <a:spcBef>
                <a:spcPct val="0"/>
              </a:spcBef>
            </a:pPr>
            <a:r>
              <a:rPr lang="en-US" sz="2499" spc="24">
                <a:solidFill>
                  <a:srgbClr val="000000"/>
                </a:solidFill>
                <a:latin typeface="Codec Pro"/>
              </a:rPr>
              <a:t>a statistical programming language that excels in data analysis and visualization, and provides strong graph mining libraries. igraph, a flexible tool for creating, analyzing, and visualizing graphs and networks, is one known package. The tidygraph ecosystem, which is integrated with the tidyverse ecosystem, provides an additional organized framework for graph manipulation in R.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857426" y="8013459"/>
            <a:ext cx="3575564" cy="7151129"/>
          </a:xfrm>
          <a:custGeom>
            <a:avLst/>
            <a:gdLst/>
            <a:ahLst/>
            <a:cxnLst/>
            <a:rect l="l" t="t" r="r" b="b"/>
            <a:pathLst>
              <a:path w="3575564" h="7151129">
                <a:moveTo>
                  <a:pt x="0" y="0"/>
                </a:moveTo>
                <a:lnTo>
                  <a:pt x="3575564" y="0"/>
                </a:lnTo>
                <a:lnTo>
                  <a:pt x="3575564" y="7151128"/>
                </a:lnTo>
                <a:lnTo>
                  <a:pt x="0" y="71511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3062443" y="8385679"/>
            <a:ext cx="4589439" cy="4589439"/>
          </a:xfrm>
          <a:custGeom>
            <a:avLst/>
            <a:gdLst/>
            <a:ahLst/>
            <a:cxnLst/>
            <a:rect l="l" t="t" r="r" b="b"/>
            <a:pathLst>
              <a:path w="4589439" h="4589439">
                <a:moveTo>
                  <a:pt x="0" y="0"/>
                </a:moveTo>
                <a:lnTo>
                  <a:pt x="4589439" y="0"/>
                </a:lnTo>
                <a:lnTo>
                  <a:pt x="4589439" y="4589439"/>
                </a:lnTo>
                <a:lnTo>
                  <a:pt x="0" y="458943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1526996" y="1483006"/>
            <a:ext cx="15234008" cy="1176946"/>
          </a:xfrm>
          <a:prstGeom prst="rect">
            <a:avLst/>
          </a:prstGeom>
        </p:spPr>
        <p:txBody>
          <a:bodyPr lIns="0" tIns="0" rIns="0" bIns="0" rtlCol="0" anchor="t">
            <a:spAutoFit/>
          </a:bodyPr>
          <a:lstStyle/>
          <a:p>
            <a:pPr algn="ctr">
              <a:lnSpc>
                <a:spcPts val="8171"/>
              </a:lnSpc>
            </a:pPr>
            <a:r>
              <a:rPr lang="en-US" sz="7781" spc="163">
                <a:solidFill>
                  <a:srgbClr val="000000"/>
                </a:solidFill>
                <a:latin typeface="Codec Pro ExtraBold"/>
              </a:rPr>
              <a:t>GRAPH MINING TOOLS</a:t>
            </a:r>
          </a:p>
        </p:txBody>
      </p:sp>
      <p:sp>
        <p:nvSpPr>
          <p:cNvPr id="5" name="Freeform 5"/>
          <p:cNvSpPr/>
          <p:nvPr/>
        </p:nvSpPr>
        <p:spPr>
          <a:xfrm>
            <a:off x="1028700" y="1163607"/>
            <a:ext cx="934283" cy="1815744"/>
          </a:xfrm>
          <a:custGeom>
            <a:avLst/>
            <a:gdLst/>
            <a:ahLst/>
            <a:cxnLst/>
            <a:rect l="l" t="t" r="r" b="b"/>
            <a:pathLst>
              <a:path w="934283" h="1815744">
                <a:moveTo>
                  <a:pt x="0" y="0"/>
                </a:moveTo>
                <a:lnTo>
                  <a:pt x="934283" y="0"/>
                </a:lnTo>
                <a:lnTo>
                  <a:pt x="934283" y="1815744"/>
                </a:lnTo>
                <a:lnTo>
                  <a:pt x="0" y="181574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7" name="TextBox 7"/>
          <p:cNvSpPr txBox="1"/>
          <p:nvPr/>
        </p:nvSpPr>
        <p:spPr>
          <a:xfrm>
            <a:off x="4100310" y="3389581"/>
            <a:ext cx="1788718" cy="746781"/>
          </a:xfrm>
          <a:prstGeom prst="rect">
            <a:avLst/>
          </a:prstGeom>
        </p:spPr>
        <p:txBody>
          <a:bodyPr lIns="0" tIns="0" rIns="0" bIns="0" rtlCol="0" anchor="t">
            <a:spAutoFit/>
          </a:bodyPr>
          <a:lstStyle/>
          <a:p>
            <a:pPr algn="ctr">
              <a:lnSpc>
                <a:spcPts val="5563"/>
              </a:lnSpc>
              <a:spcBef>
                <a:spcPct val="0"/>
              </a:spcBef>
            </a:pPr>
            <a:r>
              <a:rPr lang="en-US" sz="3974" spc="39">
                <a:solidFill>
                  <a:srgbClr val="000000"/>
                </a:solidFill>
                <a:latin typeface="Codec Pro Bold"/>
              </a:rPr>
              <a:t>Gephi</a:t>
            </a:r>
          </a:p>
        </p:txBody>
      </p:sp>
      <p:sp>
        <p:nvSpPr>
          <p:cNvPr id="8" name="TextBox 8"/>
          <p:cNvSpPr txBox="1"/>
          <p:nvPr/>
        </p:nvSpPr>
        <p:spPr>
          <a:xfrm>
            <a:off x="1246185" y="4406900"/>
            <a:ext cx="7496967" cy="3836670"/>
          </a:xfrm>
          <a:prstGeom prst="rect">
            <a:avLst/>
          </a:prstGeom>
        </p:spPr>
        <p:txBody>
          <a:bodyPr lIns="0" tIns="0" rIns="0" bIns="0" rtlCol="0" anchor="t">
            <a:spAutoFit/>
          </a:bodyPr>
          <a:lstStyle/>
          <a:p>
            <a:pPr marL="0" lvl="0" indent="0" algn="ctr">
              <a:lnSpc>
                <a:spcPts val="3779"/>
              </a:lnSpc>
              <a:spcBef>
                <a:spcPct val="0"/>
              </a:spcBef>
            </a:pPr>
            <a:r>
              <a:rPr lang="en-US" sz="2699" u="none" strike="noStrike" spc="26">
                <a:solidFill>
                  <a:srgbClr val="000000"/>
                </a:solidFill>
                <a:latin typeface="Codec Pro"/>
              </a:rPr>
              <a:t>an open-source graph visualizing and exploration tool. It offers an interactive platform to explore and analyze graph structure. Gephi is especially useful for individuals who seek information on complicated network structures because it includes network metrics, layout algorithms, and dynamic visualization.</a:t>
            </a:r>
          </a:p>
        </p:txBody>
      </p:sp>
      <p:sp>
        <p:nvSpPr>
          <p:cNvPr id="9" name="TextBox 9"/>
          <p:cNvSpPr txBox="1"/>
          <p:nvPr/>
        </p:nvSpPr>
        <p:spPr>
          <a:xfrm>
            <a:off x="11846198" y="3389581"/>
            <a:ext cx="2894267" cy="746781"/>
          </a:xfrm>
          <a:prstGeom prst="rect">
            <a:avLst/>
          </a:prstGeom>
        </p:spPr>
        <p:txBody>
          <a:bodyPr lIns="0" tIns="0" rIns="0" bIns="0" rtlCol="0" anchor="t">
            <a:spAutoFit/>
          </a:bodyPr>
          <a:lstStyle/>
          <a:p>
            <a:pPr algn="ctr">
              <a:lnSpc>
                <a:spcPts val="5563"/>
              </a:lnSpc>
              <a:spcBef>
                <a:spcPct val="0"/>
              </a:spcBef>
            </a:pPr>
            <a:r>
              <a:rPr lang="en-US" sz="3974" spc="39">
                <a:solidFill>
                  <a:srgbClr val="000000"/>
                </a:solidFill>
                <a:latin typeface="Codec Pro Bold"/>
              </a:rPr>
              <a:t>Cytoscape</a:t>
            </a:r>
          </a:p>
        </p:txBody>
      </p:sp>
      <p:sp>
        <p:nvSpPr>
          <p:cNvPr id="10" name="TextBox 10"/>
          <p:cNvSpPr txBox="1"/>
          <p:nvPr/>
        </p:nvSpPr>
        <p:spPr>
          <a:xfrm>
            <a:off x="9544848" y="4403062"/>
            <a:ext cx="7496967" cy="4312920"/>
          </a:xfrm>
          <a:prstGeom prst="rect">
            <a:avLst/>
          </a:prstGeom>
        </p:spPr>
        <p:txBody>
          <a:bodyPr lIns="0" tIns="0" rIns="0" bIns="0" rtlCol="0" anchor="t">
            <a:spAutoFit/>
          </a:bodyPr>
          <a:lstStyle/>
          <a:p>
            <a:pPr marL="0" lvl="0" indent="0" algn="ctr">
              <a:lnSpc>
                <a:spcPts val="3779"/>
              </a:lnSpc>
              <a:spcBef>
                <a:spcPct val="0"/>
              </a:spcBef>
            </a:pPr>
            <a:r>
              <a:rPr lang="en-US" sz="2699" u="none" strike="noStrike" spc="26">
                <a:solidFill>
                  <a:srgbClr val="000000"/>
                </a:solidFill>
                <a:latin typeface="Codec Pro"/>
              </a:rPr>
              <a:t>a flexible and versatile platform for analyzing and visualizing complex networks. It enables various types of data integration, resulting in an extensive framework for network biology, social network analysis, and other uses. Cytoscape is well-suited for both beginners and experts in the field of graph mining, due to its user-friendly interface and extensive plugin library.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47C00"/>
        </a:solidFill>
        <a:effectLst/>
      </p:bgPr>
    </p:bg>
    <p:spTree>
      <p:nvGrpSpPr>
        <p:cNvPr id="1" name=""/>
        <p:cNvGrpSpPr/>
        <p:nvPr/>
      </p:nvGrpSpPr>
      <p:grpSpPr>
        <a:xfrm>
          <a:off x="0" y="0"/>
          <a:ext cx="0" cy="0"/>
          <a:chOff x="0" y="0"/>
          <a:chExt cx="0" cy="0"/>
        </a:xfrm>
      </p:grpSpPr>
      <p:sp>
        <p:nvSpPr>
          <p:cNvPr id="2" name="Freeform 2"/>
          <p:cNvSpPr/>
          <p:nvPr/>
        </p:nvSpPr>
        <p:spPr>
          <a:xfrm rot="5400000" flipV="1">
            <a:off x="13574920" y="-5658789"/>
            <a:ext cx="8659343" cy="8659343"/>
          </a:xfrm>
          <a:custGeom>
            <a:avLst/>
            <a:gdLst/>
            <a:ahLst/>
            <a:cxnLst/>
            <a:rect l="l" t="t" r="r" b="b"/>
            <a:pathLst>
              <a:path w="8659343" h="8659343">
                <a:moveTo>
                  <a:pt x="0" y="8659343"/>
                </a:moveTo>
                <a:lnTo>
                  <a:pt x="8659343" y="8659343"/>
                </a:lnTo>
                <a:lnTo>
                  <a:pt x="8659343" y="0"/>
                </a:lnTo>
                <a:lnTo>
                  <a:pt x="0" y="0"/>
                </a:lnTo>
                <a:lnTo>
                  <a:pt x="0" y="8659343"/>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398755" y="1962392"/>
            <a:ext cx="2222506" cy="8794090"/>
          </a:xfrm>
          <a:custGeom>
            <a:avLst/>
            <a:gdLst/>
            <a:ahLst/>
            <a:cxnLst/>
            <a:rect l="l" t="t" r="r" b="b"/>
            <a:pathLst>
              <a:path w="2222506" h="8794090">
                <a:moveTo>
                  <a:pt x="0" y="0"/>
                </a:moveTo>
                <a:lnTo>
                  <a:pt x="2222507" y="0"/>
                </a:lnTo>
                <a:lnTo>
                  <a:pt x="2222507" y="8794089"/>
                </a:lnTo>
                <a:lnTo>
                  <a:pt x="0" y="87940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2232686" y="823498"/>
            <a:ext cx="4821946" cy="1062990"/>
          </a:xfrm>
          <a:prstGeom prst="rect">
            <a:avLst/>
          </a:prstGeom>
        </p:spPr>
        <p:txBody>
          <a:bodyPr lIns="0" tIns="0" rIns="0" bIns="0" rtlCol="0" anchor="t">
            <a:spAutoFit/>
          </a:bodyPr>
          <a:lstStyle/>
          <a:p>
            <a:pPr marL="0" lvl="0" indent="0" algn="l">
              <a:lnSpc>
                <a:spcPts val="8280"/>
              </a:lnSpc>
              <a:spcBef>
                <a:spcPct val="0"/>
              </a:spcBef>
            </a:pPr>
            <a:r>
              <a:rPr lang="en-US" sz="6000" u="none" strike="noStrike" spc="300">
                <a:solidFill>
                  <a:srgbClr val="FFFFFF"/>
                </a:solidFill>
                <a:latin typeface="Canva Sans 2 Bold"/>
              </a:rPr>
              <a:t>Application</a:t>
            </a:r>
          </a:p>
        </p:txBody>
      </p:sp>
      <p:sp>
        <p:nvSpPr>
          <p:cNvPr id="5" name="TextBox 5"/>
          <p:cNvSpPr txBox="1"/>
          <p:nvPr/>
        </p:nvSpPr>
        <p:spPr>
          <a:xfrm>
            <a:off x="2223518" y="2342922"/>
            <a:ext cx="874733" cy="786623"/>
          </a:xfrm>
          <a:prstGeom prst="rect">
            <a:avLst/>
          </a:prstGeom>
        </p:spPr>
        <p:txBody>
          <a:bodyPr lIns="0" tIns="0" rIns="0" bIns="0" rtlCol="0" anchor="t">
            <a:spAutoFit/>
          </a:bodyPr>
          <a:lstStyle/>
          <a:p>
            <a:pPr algn="ctr">
              <a:lnSpc>
                <a:spcPts val="5992"/>
              </a:lnSpc>
              <a:spcBef>
                <a:spcPct val="0"/>
              </a:spcBef>
            </a:pPr>
            <a:r>
              <a:rPr lang="en-US" sz="4280">
                <a:solidFill>
                  <a:srgbClr val="FFFFFF"/>
                </a:solidFill>
                <a:latin typeface="Codec Pro ExtraBold"/>
              </a:rPr>
              <a:t>01</a:t>
            </a:r>
          </a:p>
        </p:txBody>
      </p:sp>
      <p:sp>
        <p:nvSpPr>
          <p:cNvPr id="6" name="TextBox 6"/>
          <p:cNvSpPr txBox="1"/>
          <p:nvPr/>
        </p:nvSpPr>
        <p:spPr>
          <a:xfrm>
            <a:off x="3107776" y="2363172"/>
            <a:ext cx="10457619" cy="746125"/>
          </a:xfrm>
          <a:prstGeom prst="rect">
            <a:avLst/>
          </a:prstGeom>
        </p:spPr>
        <p:txBody>
          <a:bodyPr lIns="0" tIns="0" rIns="0" bIns="0" rtlCol="0" anchor="t">
            <a:spAutoFit/>
          </a:bodyPr>
          <a:lstStyle/>
          <a:p>
            <a:pPr marL="0" lvl="0" indent="0" algn="l">
              <a:lnSpc>
                <a:spcPts val="5599"/>
              </a:lnSpc>
              <a:spcBef>
                <a:spcPct val="0"/>
              </a:spcBef>
            </a:pPr>
            <a:r>
              <a:rPr lang="en-US" sz="3999" u="none" strike="noStrike" spc="39">
                <a:solidFill>
                  <a:srgbClr val="FFFFFF"/>
                </a:solidFill>
                <a:latin typeface="Codec Pro Bold"/>
              </a:rPr>
              <a:t>understanding problem and dataset</a:t>
            </a:r>
          </a:p>
        </p:txBody>
      </p:sp>
      <p:sp>
        <p:nvSpPr>
          <p:cNvPr id="7" name="TextBox 7"/>
          <p:cNvSpPr txBox="1"/>
          <p:nvPr/>
        </p:nvSpPr>
        <p:spPr>
          <a:xfrm>
            <a:off x="2223518" y="4728615"/>
            <a:ext cx="874733" cy="786623"/>
          </a:xfrm>
          <a:prstGeom prst="rect">
            <a:avLst/>
          </a:prstGeom>
        </p:spPr>
        <p:txBody>
          <a:bodyPr lIns="0" tIns="0" rIns="0" bIns="0" rtlCol="0" anchor="t">
            <a:spAutoFit/>
          </a:bodyPr>
          <a:lstStyle/>
          <a:p>
            <a:pPr algn="ctr">
              <a:lnSpc>
                <a:spcPts val="5992"/>
              </a:lnSpc>
              <a:spcBef>
                <a:spcPct val="0"/>
              </a:spcBef>
            </a:pPr>
            <a:r>
              <a:rPr lang="en-US" sz="4280">
                <a:solidFill>
                  <a:srgbClr val="FFFFFF"/>
                </a:solidFill>
                <a:latin typeface="Codec Pro ExtraBold"/>
              </a:rPr>
              <a:t>02</a:t>
            </a:r>
          </a:p>
        </p:txBody>
      </p:sp>
      <p:sp>
        <p:nvSpPr>
          <p:cNvPr id="8" name="TextBox 8"/>
          <p:cNvSpPr txBox="1"/>
          <p:nvPr/>
        </p:nvSpPr>
        <p:spPr>
          <a:xfrm>
            <a:off x="3107776" y="3034296"/>
            <a:ext cx="13111114" cy="1237120"/>
          </a:xfrm>
          <a:prstGeom prst="rect">
            <a:avLst/>
          </a:prstGeom>
        </p:spPr>
        <p:txBody>
          <a:bodyPr lIns="0" tIns="0" rIns="0" bIns="0" rtlCol="0" anchor="t">
            <a:spAutoFit/>
          </a:bodyPr>
          <a:lstStyle/>
          <a:p>
            <a:pPr>
              <a:lnSpc>
                <a:spcPts val="3212"/>
              </a:lnSpc>
              <a:spcBef>
                <a:spcPct val="0"/>
              </a:spcBef>
            </a:pPr>
            <a:r>
              <a:rPr lang="en-US" sz="2294" spc="22">
                <a:solidFill>
                  <a:srgbClr val="FFFFFF"/>
                </a:solidFill>
                <a:latin typeface="Codec Pro"/>
              </a:rPr>
              <a:t>The dataset contains approximately 275,000 telecommunications complaints for a wide range of topics such as internet problems, subscriptions, and more. The focus us on the "CASE DESC" column, which contains complaints in Arabic, English, or both languages.</a:t>
            </a:r>
          </a:p>
        </p:txBody>
      </p:sp>
      <p:sp>
        <p:nvSpPr>
          <p:cNvPr id="9" name="TextBox 9"/>
          <p:cNvSpPr txBox="1"/>
          <p:nvPr/>
        </p:nvSpPr>
        <p:spPr>
          <a:xfrm>
            <a:off x="3107776" y="4748865"/>
            <a:ext cx="10457619" cy="746125"/>
          </a:xfrm>
          <a:prstGeom prst="rect">
            <a:avLst/>
          </a:prstGeom>
        </p:spPr>
        <p:txBody>
          <a:bodyPr lIns="0" tIns="0" rIns="0" bIns="0" rtlCol="0" anchor="t">
            <a:spAutoFit/>
          </a:bodyPr>
          <a:lstStyle/>
          <a:p>
            <a:pPr marL="0" lvl="0" indent="0" algn="l">
              <a:lnSpc>
                <a:spcPts val="5599"/>
              </a:lnSpc>
              <a:spcBef>
                <a:spcPct val="0"/>
              </a:spcBef>
            </a:pPr>
            <a:r>
              <a:rPr lang="en-US" sz="3999" spc="39">
                <a:solidFill>
                  <a:srgbClr val="FFFFFF"/>
                </a:solidFill>
                <a:latin typeface="Codec Pro Bold"/>
              </a:rPr>
              <a:t>Data Preprocessing</a:t>
            </a:r>
          </a:p>
        </p:txBody>
      </p:sp>
      <p:sp>
        <p:nvSpPr>
          <p:cNvPr id="10" name="TextBox 10"/>
          <p:cNvSpPr txBox="1"/>
          <p:nvPr/>
        </p:nvSpPr>
        <p:spPr>
          <a:xfrm>
            <a:off x="3098251" y="5439039"/>
            <a:ext cx="13120639" cy="1637170"/>
          </a:xfrm>
          <a:prstGeom prst="rect">
            <a:avLst/>
          </a:prstGeom>
        </p:spPr>
        <p:txBody>
          <a:bodyPr lIns="0" tIns="0" rIns="0" bIns="0" rtlCol="0" anchor="t">
            <a:spAutoFit/>
          </a:bodyPr>
          <a:lstStyle/>
          <a:p>
            <a:pPr>
              <a:lnSpc>
                <a:spcPts val="3212"/>
              </a:lnSpc>
              <a:spcBef>
                <a:spcPct val="0"/>
              </a:spcBef>
            </a:pPr>
            <a:r>
              <a:rPr lang="en-US" sz="2294" spc="22">
                <a:solidFill>
                  <a:srgbClr val="FFFFFF"/>
                </a:solidFill>
                <a:latin typeface="Codec Pro"/>
              </a:rPr>
              <a:t>duplicates were removed, languaged detection, text tokenization, lowercase converting, punctuation removal, and stemming were performed. Except for phone numbers, numbers were excluded, and some Arabic letters were standardized using libraries such as nltk, langid, and ARLS.</a:t>
            </a:r>
          </a:p>
        </p:txBody>
      </p:sp>
      <p:sp>
        <p:nvSpPr>
          <p:cNvPr id="11" name="TextBox 11"/>
          <p:cNvSpPr txBox="1"/>
          <p:nvPr/>
        </p:nvSpPr>
        <p:spPr>
          <a:xfrm>
            <a:off x="2232686" y="7133358"/>
            <a:ext cx="874733" cy="786623"/>
          </a:xfrm>
          <a:prstGeom prst="rect">
            <a:avLst/>
          </a:prstGeom>
        </p:spPr>
        <p:txBody>
          <a:bodyPr lIns="0" tIns="0" rIns="0" bIns="0" rtlCol="0" anchor="t">
            <a:spAutoFit/>
          </a:bodyPr>
          <a:lstStyle/>
          <a:p>
            <a:pPr algn="ctr">
              <a:lnSpc>
                <a:spcPts val="5992"/>
              </a:lnSpc>
              <a:spcBef>
                <a:spcPct val="0"/>
              </a:spcBef>
            </a:pPr>
            <a:r>
              <a:rPr lang="en-US" sz="4280">
                <a:solidFill>
                  <a:srgbClr val="FFFFFF"/>
                </a:solidFill>
                <a:latin typeface="Codec Pro ExtraBold"/>
              </a:rPr>
              <a:t>03</a:t>
            </a:r>
          </a:p>
        </p:txBody>
      </p:sp>
      <p:sp>
        <p:nvSpPr>
          <p:cNvPr id="12" name="TextBox 12"/>
          <p:cNvSpPr txBox="1"/>
          <p:nvPr/>
        </p:nvSpPr>
        <p:spPr>
          <a:xfrm>
            <a:off x="3116943" y="7153608"/>
            <a:ext cx="10457619" cy="746125"/>
          </a:xfrm>
          <a:prstGeom prst="rect">
            <a:avLst/>
          </a:prstGeom>
        </p:spPr>
        <p:txBody>
          <a:bodyPr lIns="0" tIns="0" rIns="0" bIns="0" rtlCol="0" anchor="t">
            <a:spAutoFit/>
          </a:bodyPr>
          <a:lstStyle/>
          <a:p>
            <a:pPr marL="0" lvl="0" indent="0" algn="l">
              <a:lnSpc>
                <a:spcPts val="5599"/>
              </a:lnSpc>
              <a:spcBef>
                <a:spcPct val="0"/>
              </a:spcBef>
            </a:pPr>
            <a:r>
              <a:rPr lang="en-US" sz="3999" spc="39">
                <a:solidFill>
                  <a:srgbClr val="FFFFFF"/>
                </a:solidFill>
                <a:latin typeface="Codec Pro Bold"/>
              </a:rPr>
              <a:t>User Query Processing</a:t>
            </a:r>
          </a:p>
        </p:txBody>
      </p:sp>
      <p:sp>
        <p:nvSpPr>
          <p:cNvPr id="13" name="TextBox 13"/>
          <p:cNvSpPr txBox="1"/>
          <p:nvPr/>
        </p:nvSpPr>
        <p:spPr>
          <a:xfrm>
            <a:off x="3107418" y="7843782"/>
            <a:ext cx="13120639" cy="1237120"/>
          </a:xfrm>
          <a:prstGeom prst="rect">
            <a:avLst/>
          </a:prstGeom>
        </p:spPr>
        <p:txBody>
          <a:bodyPr lIns="0" tIns="0" rIns="0" bIns="0" rtlCol="0" anchor="t">
            <a:spAutoFit/>
          </a:bodyPr>
          <a:lstStyle/>
          <a:p>
            <a:pPr>
              <a:lnSpc>
                <a:spcPts val="3212"/>
              </a:lnSpc>
            </a:pPr>
            <a:r>
              <a:rPr lang="en-US" sz="2294" spc="22">
                <a:solidFill>
                  <a:srgbClr val="FFFFFF"/>
                </a:solidFill>
                <a:latin typeface="Codec Pro"/>
              </a:rPr>
              <a:t>The app supports dynamic user queries. Before searching, the entered query goes through the same preprocessing steps as the dataset.</a:t>
            </a:r>
          </a:p>
          <a:p>
            <a:pPr>
              <a:lnSpc>
                <a:spcPts val="3212"/>
              </a:lnSpc>
              <a:spcBef>
                <a:spcPct val="0"/>
              </a:spcBef>
            </a:pPr>
            <a:endParaRPr lang="en-US" sz="2294" spc="22">
              <a:solidFill>
                <a:srgbClr val="FFFFFF"/>
              </a:solidFill>
              <a:latin typeface="Codec Pr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47C00"/>
        </a:solidFill>
        <a:effectLst/>
      </p:bgPr>
    </p:bg>
    <p:spTree>
      <p:nvGrpSpPr>
        <p:cNvPr id="1" name=""/>
        <p:cNvGrpSpPr/>
        <p:nvPr/>
      </p:nvGrpSpPr>
      <p:grpSpPr>
        <a:xfrm>
          <a:off x="0" y="0"/>
          <a:ext cx="0" cy="0"/>
          <a:chOff x="0" y="0"/>
          <a:chExt cx="0" cy="0"/>
        </a:xfrm>
      </p:grpSpPr>
      <p:sp>
        <p:nvSpPr>
          <p:cNvPr id="2" name="Freeform 2"/>
          <p:cNvSpPr/>
          <p:nvPr/>
        </p:nvSpPr>
        <p:spPr>
          <a:xfrm rot="5400000" flipV="1">
            <a:off x="13574920" y="-5658789"/>
            <a:ext cx="8659343" cy="8659343"/>
          </a:xfrm>
          <a:custGeom>
            <a:avLst/>
            <a:gdLst/>
            <a:ahLst/>
            <a:cxnLst/>
            <a:rect l="l" t="t" r="r" b="b"/>
            <a:pathLst>
              <a:path w="8659343" h="8659343">
                <a:moveTo>
                  <a:pt x="0" y="8659343"/>
                </a:moveTo>
                <a:lnTo>
                  <a:pt x="8659343" y="8659343"/>
                </a:lnTo>
                <a:lnTo>
                  <a:pt x="8659343" y="0"/>
                </a:lnTo>
                <a:lnTo>
                  <a:pt x="0" y="0"/>
                </a:lnTo>
                <a:lnTo>
                  <a:pt x="0" y="8659343"/>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398755" y="1962392"/>
            <a:ext cx="2222506" cy="8794090"/>
          </a:xfrm>
          <a:custGeom>
            <a:avLst/>
            <a:gdLst/>
            <a:ahLst/>
            <a:cxnLst/>
            <a:rect l="l" t="t" r="r" b="b"/>
            <a:pathLst>
              <a:path w="2222506" h="8794090">
                <a:moveTo>
                  <a:pt x="0" y="0"/>
                </a:moveTo>
                <a:lnTo>
                  <a:pt x="2222507" y="0"/>
                </a:lnTo>
                <a:lnTo>
                  <a:pt x="2222507" y="8794089"/>
                </a:lnTo>
                <a:lnTo>
                  <a:pt x="0" y="87940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2232686" y="823498"/>
            <a:ext cx="4821946" cy="1062990"/>
          </a:xfrm>
          <a:prstGeom prst="rect">
            <a:avLst/>
          </a:prstGeom>
        </p:spPr>
        <p:txBody>
          <a:bodyPr lIns="0" tIns="0" rIns="0" bIns="0" rtlCol="0" anchor="t">
            <a:spAutoFit/>
          </a:bodyPr>
          <a:lstStyle/>
          <a:p>
            <a:pPr marL="0" lvl="0" indent="0" algn="l">
              <a:lnSpc>
                <a:spcPts val="8280"/>
              </a:lnSpc>
              <a:spcBef>
                <a:spcPct val="0"/>
              </a:spcBef>
            </a:pPr>
            <a:r>
              <a:rPr lang="en-US" sz="6000" u="none" strike="noStrike" spc="300">
                <a:solidFill>
                  <a:srgbClr val="FFFFFF"/>
                </a:solidFill>
                <a:latin typeface="Canva Sans 2 Bold"/>
              </a:rPr>
              <a:t>Application</a:t>
            </a:r>
          </a:p>
        </p:txBody>
      </p:sp>
      <p:sp>
        <p:nvSpPr>
          <p:cNvPr id="5" name="TextBox 5"/>
          <p:cNvSpPr txBox="1"/>
          <p:nvPr/>
        </p:nvSpPr>
        <p:spPr>
          <a:xfrm>
            <a:off x="2223518" y="2342922"/>
            <a:ext cx="874733" cy="786623"/>
          </a:xfrm>
          <a:prstGeom prst="rect">
            <a:avLst/>
          </a:prstGeom>
        </p:spPr>
        <p:txBody>
          <a:bodyPr lIns="0" tIns="0" rIns="0" bIns="0" rtlCol="0" anchor="t">
            <a:spAutoFit/>
          </a:bodyPr>
          <a:lstStyle/>
          <a:p>
            <a:pPr algn="ctr">
              <a:lnSpc>
                <a:spcPts val="5992"/>
              </a:lnSpc>
              <a:spcBef>
                <a:spcPct val="0"/>
              </a:spcBef>
            </a:pPr>
            <a:r>
              <a:rPr lang="en-US" sz="4280">
                <a:solidFill>
                  <a:srgbClr val="FFFFFF"/>
                </a:solidFill>
                <a:latin typeface="Codec Pro ExtraBold"/>
              </a:rPr>
              <a:t>04</a:t>
            </a:r>
          </a:p>
        </p:txBody>
      </p:sp>
      <p:sp>
        <p:nvSpPr>
          <p:cNvPr id="6" name="TextBox 6"/>
          <p:cNvSpPr txBox="1"/>
          <p:nvPr/>
        </p:nvSpPr>
        <p:spPr>
          <a:xfrm>
            <a:off x="3107776" y="2363172"/>
            <a:ext cx="10457619" cy="746125"/>
          </a:xfrm>
          <a:prstGeom prst="rect">
            <a:avLst/>
          </a:prstGeom>
        </p:spPr>
        <p:txBody>
          <a:bodyPr lIns="0" tIns="0" rIns="0" bIns="0" rtlCol="0" anchor="t">
            <a:spAutoFit/>
          </a:bodyPr>
          <a:lstStyle/>
          <a:p>
            <a:pPr marL="0" lvl="0" indent="0" algn="l">
              <a:lnSpc>
                <a:spcPts val="5599"/>
              </a:lnSpc>
              <a:spcBef>
                <a:spcPct val="0"/>
              </a:spcBef>
            </a:pPr>
            <a:r>
              <a:rPr lang="en-US" sz="3999" spc="39">
                <a:solidFill>
                  <a:srgbClr val="FFFFFF"/>
                </a:solidFill>
                <a:latin typeface="Codec Pro Bold"/>
              </a:rPr>
              <a:t>TF-IDF Calculation</a:t>
            </a:r>
          </a:p>
        </p:txBody>
      </p:sp>
      <p:sp>
        <p:nvSpPr>
          <p:cNvPr id="7" name="TextBox 7"/>
          <p:cNvSpPr txBox="1"/>
          <p:nvPr/>
        </p:nvSpPr>
        <p:spPr>
          <a:xfrm>
            <a:off x="2223518" y="4728615"/>
            <a:ext cx="874733" cy="786623"/>
          </a:xfrm>
          <a:prstGeom prst="rect">
            <a:avLst/>
          </a:prstGeom>
        </p:spPr>
        <p:txBody>
          <a:bodyPr lIns="0" tIns="0" rIns="0" bIns="0" rtlCol="0" anchor="t">
            <a:spAutoFit/>
          </a:bodyPr>
          <a:lstStyle/>
          <a:p>
            <a:pPr algn="ctr">
              <a:lnSpc>
                <a:spcPts val="5992"/>
              </a:lnSpc>
              <a:spcBef>
                <a:spcPct val="0"/>
              </a:spcBef>
            </a:pPr>
            <a:r>
              <a:rPr lang="en-US" sz="4280">
                <a:solidFill>
                  <a:srgbClr val="FFFFFF"/>
                </a:solidFill>
                <a:latin typeface="Codec Pro ExtraBold"/>
              </a:rPr>
              <a:t>05</a:t>
            </a:r>
          </a:p>
        </p:txBody>
      </p:sp>
      <p:sp>
        <p:nvSpPr>
          <p:cNvPr id="8" name="TextBox 8"/>
          <p:cNvSpPr txBox="1"/>
          <p:nvPr/>
        </p:nvSpPr>
        <p:spPr>
          <a:xfrm>
            <a:off x="3107776" y="3034296"/>
            <a:ext cx="13111114" cy="1237120"/>
          </a:xfrm>
          <a:prstGeom prst="rect">
            <a:avLst/>
          </a:prstGeom>
        </p:spPr>
        <p:txBody>
          <a:bodyPr lIns="0" tIns="0" rIns="0" bIns="0" rtlCol="0" anchor="t">
            <a:spAutoFit/>
          </a:bodyPr>
          <a:lstStyle/>
          <a:p>
            <a:pPr>
              <a:lnSpc>
                <a:spcPts val="3212"/>
              </a:lnSpc>
              <a:spcBef>
                <a:spcPct val="0"/>
              </a:spcBef>
            </a:pPr>
            <a:r>
              <a:rPr lang="en-US" sz="2294" spc="22">
                <a:solidFill>
                  <a:srgbClr val="FFFFFF"/>
                </a:solidFill>
                <a:latin typeface="Codec Pro"/>
              </a:rPr>
              <a:t>The TF-IDF values for each word in all complaints are computed. For each complaint, the Euclidean distance, Manhattan distance, and cosine similarity are calculated, and the top 5 relevant complaints are determined based on the highest cosine similarities.</a:t>
            </a:r>
          </a:p>
        </p:txBody>
      </p:sp>
      <p:sp>
        <p:nvSpPr>
          <p:cNvPr id="9" name="TextBox 9"/>
          <p:cNvSpPr txBox="1"/>
          <p:nvPr/>
        </p:nvSpPr>
        <p:spPr>
          <a:xfrm>
            <a:off x="3107776" y="4748865"/>
            <a:ext cx="10457619" cy="746125"/>
          </a:xfrm>
          <a:prstGeom prst="rect">
            <a:avLst/>
          </a:prstGeom>
        </p:spPr>
        <p:txBody>
          <a:bodyPr lIns="0" tIns="0" rIns="0" bIns="0" rtlCol="0" anchor="t">
            <a:spAutoFit/>
          </a:bodyPr>
          <a:lstStyle/>
          <a:p>
            <a:pPr marL="0" lvl="0" indent="0" algn="l">
              <a:lnSpc>
                <a:spcPts val="5599"/>
              </a:lnSpc>
              <a:spcBef>
                <a:spcPct val="0"/>
              </a:spcBef>
            </a:pPr>
            <a:r>
              <a:rPr lang="en-US" sz="3999" spc="39">
                <a:solidFill>
                  <a:srgbClr val="FFFFFF"/>
                </a:solidFill>
                <a:latin typeface="Codec Pro Bold"/>
              </a:rPr>
              <a:t>Directed Graph Drawing</a:t>
            </a:r>
          </a:p>
        </p:txBody>
      </p:sp>
      <p:sp>
        <p:nvSpPr>
          <p:cNvPr id="10" name="TextBox 10"/>
          <p:cNvSpPr txBox="1"/>
          <p:nvPr/>
        </p:nvSpPr>
        <p:spPr>
          <a:xfrm>
            <a:off x="3098251" y="5439039"/>
            <a:ext cx="13120639" cy="1637170"/>
          </a:xfrm>
          <a:prstGeom prst="rect">
            <a:avLst/>
          </a:prstGeom>
        </p:spPr>
        <p:txBody>
          <a:bodyPr lIns="0" tIns="0" rIns="0" bIns="0" rtlCol="0" anchor="t">
            <a:spAutoFit/>
          </a:bodyPr>
          <a:lstStyle/>
          <a:p>
            <a:pPr>
              <a:lnSpc>
                <a:spcPts val="3212"/>
              </a:lnSpc>
              <a:spcBef>
                <a:spcPct val="0"/>
              </a:spcBef>
            </a:pPr>
            <a:r>
              <a:rPr lang="en-US" sz="2294" spc="22">
                <a:solidFill>
                  <a:srgbClr val="FFFFFF"/>
                </a:solidFill>
                <a:latin typeface="Codec Pro"/>
              </a:rPr>
              <a:t>To visually represent relationships between words in closest complaints, a directed graph is generated in which Nodes represent words and directed edges demonstrate word sequences in each complaint. For each word, centrality measures such as degree, betweenness, and closeness are calculated and displayed.</a:t>
            </a:r>
          </a:p>
        </p:txBody>
      </p:sp>
      <p:sp>
        <p:nvSpPr>
          <p:cNvPr id="11" name="TextBox 11"/>
          <p:cNvSpPr txBox="1"/>
          <p:nvPr/>
        </p:nvSpPr>
        <p:spPr>
          <a:xfrm>
            <a:off x="2232686" y="7133358"/>
            <a:ext cx="874733" cy="786623"/>
          </a:xfrm>
          <a:prstGeom prst="rect">
            <a:avLst/>
          </a:prstGeom>
        </p:spPr>
        <p:txBody>
          <a:bodyPr lIns="0" tIns="0" rIns="0" bIns="0" rtlCol="0" anchor="t">
            <a:spAutoFit/>
          </a:bodyPr>
          <a:lstStyle/>
          <a:p>
            <a:pPr algn="ctr">
              <a:lnSpc>
                <a:spcPts val="5992"/>
              </a:lnSpc>
              <a:spcBef>
                <a:spcPct val="0"/>
              </a:spcBef>
            </a:pPr>
            <a:r>
              <a:rPr lang="en-US" sz="4280">
                <a:solidFill>
                  <a:srgbClr val="FFFFFF"/>
                </a:solidFill>
                <a:latin typeface="Codec Pro ExtraBold"/>
              </a:rPr>
              <a:t>06</a:t>
            </a:r>
          </a:p>
        </p:txBody>
      </p:sp>
      <p:sp>
        <p:nvSpPr>
          <p:cNvPr id="12" name="TextBox 12"/>
          <p:cNvSpPr txBox="1"/>
          <p:nvPr/>
        </p:nvSpPr>
        <p:spPr>
          <a:xfrm>
            <a:off x="3116943" y="7153608"/>
            <a:ext cx="10457619" cy="746125"/>
          </a:xfrm>
          <a:prstGeom prst="rect">
            <a:avLst/>
          </a:prstGeom>
        </p:spPr>
        <p:txBody>
          <a:bodyPr lIns="0" tIns="0" rIns="0" bIns="0" rtlCol="0" anchor="t">
            <a:spAutoFit/>
          </a:bodyPr>
          <a:lstStyle/>
          <a:p>
            <a:pPr marL="0" lvl="0" indent="0" algn="l">
              <a:lnSpc>
                <a:spcPts val="5599"/>
              </a:lnSpc>
              <a:spcBef>
                <a:spcPct val="0"/>
              </a:spcBef>
            </a:pPr>
            <a:r>
              <a:rPr lang="en-US" sz="3999" spc="39">
                <a:solidFill>
                  <a:srgbClr val="FFFFFF"/>
                </a:solidFill>
                <a:latin typeface="Codec Pro Bold"/>
              </a:rPr>
              <a:t>Undirected Graph Drawing</a:t>
            </a:r>
          </a:p>
        </p:txBody>
      </p:sp>
      <p:sp>
        <p:nvSpPr>
          <p:cNvPr id="13" name="TextBox 13"/>
          <p:cNvSpPr txBox="1"/>
          <p:nvPr/>
        </p:nvSpPr>
        <p:spPr>
          <a:xfrm>
            <a:off x="3107418" y="7843782"/>
            <a:ext cx="13120639" cy="1237120"/>
          </a:xfrm>
          <a:prstGeom prst="rect">
            <a:avLst/>
          </a:prstGeom>
        </p:spPr>
        <p:txBody>
          <a:bodyPr lIns="0" tIns="0" rIns="0" bIns="0" rtlCol="0" anchor="t">
            <a:spAutoFit/>
          </a:bodyPr>
          <a:lstStyle/>
          <a:p>
            <a:pPr>
              <a:lnSpc>
                <a:spcPts val="3212"/>
              </a:lnSpc>
              <a:spcBef>
                <a:spcPct val="0"/>
              </a:spcBef>
            </a:pPr>
            <a:r>
              <a:rPr lang="en-US" sz="2294" spc="22">
                <a:solidFill>
                  <a:srgbClr val="FFFFFF"/>
                </a:solidFill>
                <a:latin typeface="Codec Pro"/>
              </a:rPr>
              <a:t>this graph shows the co-occurrence of each pair of words in the top 5 complaints. Edge weights indicate the frequency of co-occurrence for combinations of these words and their occurrences.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grpSp>
        <p:nvGrpSpPr>
          <p:cNvPr id="2" name="Group 2"/>
          <p:cNvGrpSpPr/>
          <p:nvPr/>
        </p:nvGrpSpPr>
        <p:grpSpPr>
          <a:xfrm>
            <a:off x="1047750" y="2058403"/>
            <a:ext cx="3316786" cy="732817"/>
            <a:chOff x="0" y="-32152"/>
            <a:chExt cx="754309" cy="166658"/>
          </a:xfrm>
        </p:grpSpPr>
        <p:sp>
          <p:nvSpPr>
            <p:cNvPr id="3" name="Freeform 3"/>
            <p:cNvSpPr/>
            <p:nvPr/>
          </p:nvSpPr>
          <p:spPr>
            <a:xfrm>
              <a:off x="0" y="0"/>
              <a:ext cx="754309" cy="119033"/>
            </a:xfrm>
            <a:custGeom>
              <a:avLst/>
              <a:gdLst/>
              <a:ahLst/>
              <a:cxnLst/>
              <a:rect l="l" t="t" r="r" b="b"/>
              <a:pathLst>
                <a:path w="754309" h="119033">
                  <a:moveTo>
                    <a:pt x="32678" y="0"/>
                  </a:moveTo>
                  <a:lnTo>
                    <a:pt x="721631" y="0"/>
                  </a:lnTo>
                  <a:cubicBezTo>
                    <a:pt x="739679" y="0"/>
                    <a:pt x="754309" y="14631"/>
                    <a:pt x="754309" y="32678"/>
                  </a:cubicBezTo>
                  <a:lnTo>
                    <a:pt x="754309" y="86355"/>
                  </a:lnTo>
                  <a:cubicBezTo>
                    <a:pt x="754309" y="104403"/>
                    <a:pt x="739679" y="119033"/>
                    <a:pt x="721631" y="119033"/>
                  </a:cubicBezTo>
                  <a:lnTo>
                    <a:pt x="32678" y="119033"/>
                  </a:lnTo>
                  <a:cubicBezTo>
                    <a:pt x="24011" y="119033"/>
                    <a:pt x="15700" y="115590"/>
                    <a:pt x="9571" y="109462"/>
                  </a:cubicBezTo>
                  <a:cubicBezTo>
                    <a:pt x="3443" y="103334"/>
                    <a:pt x="0" y="95022"/>
                    <a:pt x="0" y="86355"/>
                  </a:cubicBezTo>
                  <a:lnTo>
                    <a:pt x="0" y="32678"/>
                  </a:lnTo>
                  <a:cubicBezTo>
                    <a:pt x="0" y="14631"/>
                    <a:pt x="14631" y="0"/>
                    <a:pt x="32678" y="0"/>
                  </a:cubicBezTo>
                  <a:close/>
                </a:path>
              </a:pathLst>
            </a:custGeom>
            <a:solidFill>
              <a:srgbClr val="F47C00"/>
            </a:solidFill>
          </p:spPr>
          <p:txBody>
            <a:bodyPr/>
            <a:lstStyle/>
            <a:p>
              <a:endParaRPr lang="en-US"/>
            </a:p>
          </p:txBody>
        </p:sp>
        <p:sp>
          <p:nvSpPr>
            <p:cNvPr id="4" name="TextBox 4"/>
            <p:cNvSpPr txBox="1"/>
            <p:nvPr/>
          </p:nvSpPr>
          <p:spPr>
            <a:xfrm>
              <a:off x="0" y="-32152"/>
              <a:ext cx="754309" cy="166658"/>
            </a:xfrm>
            <a:prstGeom prst="rect">
              <a:avLst/>
            </a:prstGeom>
          </p:spPr>
          <p:txBody>
            <a:bodyPr lIns="50800" tIns="50800" rIns="50800" bIns="50800" rtlCol="0" anchor="ctr"/>
            <a:lstStyle/>
            <a:p>
              <a:pPr algn="ctr">
                <a:lnSpc>
                  <a:spcPts val="3212"/>
                </a:lnSpc>
              </a:pPr>
              <a:r>
                <a:rPr lang="en-US" sz="2294" spc="22" dirty="0">
                  <a:solidFill>
                    <a:srgbClr val="FFFFFF"/>
                  </a:solidFill>
                  <a:latin typeface="Canva Sans 1 Bold"/>
                </a:rPr>
                <a:t>17,18,19th centuries</a:t>
              </a:r>
            </a:p>
          </p:txBody>
        </p:sp>
      </p:grpSp>
      <p:grpSp>
        <p:nvGrpSpPr>
          <p:cNvPr id="5" name="Group 5"/>
          <p:cNvGrpSpPr/>
          <p:nvPr/>
        </p:nvGrpSpPr>
        <p:grpSpPr>
          <a:xfrm>
            <a:off x="7757887" y="2059406"/>
            <a:ext cx="2583784" cy="732817"/>
            <a:chOff x="0" y="-31924"/>
            <a:chExt cx="587609" cy="166658"/>
          </a:xfrm>
        </p:grpSpPr>
        <p:sp>
          <p:nvSpPr>
            <p:cNvPr id="6" name="Freeform 6"/>
            <p:cNvSpPr/>
            <p:nvPr/>
          </p:nvSpPr>
          <p:spPr>
            <a:xfrm>
              <a:off x="0" y="0"/>
              <a:ext cx="580396" cy="119033"/>
            </a:xfrm>
            <a:custGeom>
              <a:avLst/>
              <a:gdLst/>
              <a:ahLst/>
              <a:cxnLst/>
              <a:rect l="l" t="t" r="r" b="b"/>
              <a:pathLst>
                <a:path w="580396" h="119033">
                  <a:moveTo>
                    <a:pt x="42470" y="0"/>
                  </a:moveTo>
                  <a:lnTo>
                    <a:pt x="537925" y="0"/>
                  </a:lnTo>
                  <a:cubicBezTo>
                    <a:pt x="549189" y="0"/>
                    <a:pt x="559992" y="4475"/>
                    <a:pt x="567956" y="12439"/>
                  </a:cubicBezTo>
                  <a:cubicBezTo>
                    <a:pt x="575921" y="20404"/>
                    <a:pt x="580396" y="31206"/>
                    <a:pt x="580396" y="42470"/>
                  </a:cubicBezTo>
                  <a:lnTo>
                    <a:pt x="580396" y="76563"/>
                  </a:lnTo>
                  <a:cubicBezTo>
                    <a:pt x="580396" y="87827"/>
                    <a:pt x="575921" y="98629"/>
                    <a:pt x="567956" y="106594"/>
                  </a:cubicBezTo>
                  <a:cubicBezTo>
                    <a:pt x="559992" y="114559"/>
                    <a:pt x="549189" y="119033"/>
                    <a:pt x="537925" y="119033"/>
                  </a:cubicBezTo>
                  <a:lnTo>
                    <a:pt x="42470" y="119033"/>
                  </a:lnTo>
                  <a:cubicBezTo>
                    <a:pt x="31206" y="119033"/>
                    <a:pt x="20404" y="114559"/>
                    <a:pt x="12439" y="106594"/>
                  </a:cubicBezTo>
                  <a:cubicBezTo>
                    <a:pt x="4475" y="98629"/>
                    <a:pt x="0" y="87827"/>
                    <a:pt x="0" y="76563"/>
                  </a:cubicBezTo>
                  <a:lnTo>
                    <a:pt x="0" y="42470"/>
                  </a:lnTo>
                  <a:cubicBezTo>
                    <a:pt x="0" y="31206"/>
                    <a:pt x="4475" y="20404"/>
                    <a:pt x="12439" y="12439"/>
                  </a:cubicBezTo>
                  <a:cubicBezTo>
                    <a:pt x="20404" y="4475"/>
                    <a:pt x="31206" y="0"/>
                    <a:pt x="42470" y="0"/>
                  </a:cubicBezTo>
                  <a:close/>
                </a:path>
              </a:pathLst>
            </a:custGeom>
            <a:solidFill>
              <a:srgbClr val="F47C00"/>
            </a:solidFill>
          </p:spPr>
          <p:txBody>
            <a:bodyPr/>
            <a:lstStyle/>
            <a:p>
              <a:endParaRPr lang="en-US"/>
            </a:p>
          </p:txBody>
        </p:sp>
        <p:sp>
          <p:nvSpPr>
            <p:cNvPr id="7" name="TextBox 7"/>
            <p:cNvSpPr txBox="1"/>
            <p:nvPr/>
          </p:nvSpPr>
          <p:spPr>
            <a:xfrm>
              <a:off x="7213" y="-31924"/>
              <a:ext cx="580396" cy="166658"/>
            </a:xfrm>
            <a:prstGeom prst="rect">
              <a:avLst/>
            </a:prstGeom>
          </p:spPr>
          <p:txBody>
            <a:bodyPr lIns="50800" tIns="50800" rIns="50800" bIns="50800" rtlCol="0" anchor="ctr"/>
            <a:lstStyle/>
            <a:p>
              <a:pPr algn="ctr">
                <a:lnSpc>
                  <a:spcPts val="3212"/>
                </a:lnSpc>
              </a:pPr>
              <a:r>
                <a:rPr lang="en-US" sz="2294" spc="22" dirty="0">
                  <a:solidFill>
                    <a:srgbClr val="FFFFFF"/>
                  </a:solidFill>
                  <a:latin typeface="Canva Sans 1 Bold"/>
                </a:rPr>
                <a:t>20th century</a:t>
              </a:r>
            </a:p>
          </p:txBody>
        </p:sp>
      </p:grpSp>
      <p:grpSp>
        <p:nvGrpSpPr>
          <p:cNvPr id="8" name="Group 8"/>
          <p:cNvGrpSpPr/>
          <p:nvPr/>
        </p:nvGrpSpPr>
        <p:grpSpPr>
          <a:xfrm>
            <a:off x="14307157" y="2058047"/>
            <a:ext cx="2410318" cy="732817"/>
            <a:chOff x="0" y="-32233"/>
            <a:chExt cx="548159" cy="166658"/>
          </a:xfrm>
        </p:grpSpPr>
        <p:sp>
          <p:nvSpPr>
            <p:cNvPr id="9" name="Freeform 9"/>
            <p:cNvSpPr/>
            <p:nvPr/>
          </p:nvSpPr>
          <p:spPr>
            <a:xfrm>
              <a:off x="0" y="0"/>
              <a:ext cx="548159" cy="119033"/>
            </a:xfrm>
            <a:custGeom>
              <a:avLst/>
              <a:gdLst/>
              <a:ahLst/>
              <a:cxnLst/>
              <a:rect l="l" t="t" r="r" b="b"/>
              <a:pathLst>
                <a:path w="548159" h="119033">
                  <a:moveTo>
                    <a:pt x="44968" y="0"/>
                  </a:moveTo>
                  <a:lnTo>
                    <a:pt x="503191" y="0"/>
                  </a:lnTo>
                  <a:cubicBezTo>
                    <a:pt x="515117" y="0"/>
                    <a:pt x="526555" y="4738"/>
                    <a:pt x="534988" y="13171"/>
                  </a:cubicBezTo>
                  <a:cubicBezTo>
                    <a:pt x="543421" y="21604"/>
                    <a:pt x="548159" y="33042"/>
                    <a:pt x="548159" y="44968"/>
                  </a:cubicBezTo>
                  <a:lnTo>
                    <a:pt x="548159" y="74065"/>
                  </a:lnTo>
                  <a:cubicBezTo>
                    <a:pt x="548159" y="85992"/>
                    <a:pt x="543421" y="97429"/>
                    <a:pt x="534988" y="105863"/>
                  </a:cubicBezTo>
                  <a:cubicBezTo>
                    <a:pt x="526555" y="114296"/>
                    <a:pt x="515117" y="119033"/>
                    <a:pt x="503191" y="119033"/>
                  </a:cubicBezTo>
                  <a:lnTo>
                    <a:pt x="44968" y="119033"/>
                  </a:lnTo>
                  <a:cubicBezTo>
                    <a:pt x="33042" y="119033"/>
                    <a:pt x="21604" y="114296"/>
                    <a:pt x="13171" y="105863"/>
                  </a:cubicBezTo>
                  <a:cubicBezTo>
                    <a:pt x="4738" y="97429"/>
                    <a:pt x="0" y="85992"/>
                    <a:pt x="0" y="74065"/>
                  </a:cubicBezTo>
                  <a:lnTo>
                    <a:pt x="0" y="44968"/>
                  </a:lnTo>
                  <a:cubicBezTo>
                    <a:pt x="0" y="33042"/>
                    <a:pt x="4738" y="21604"/>
                    <a:pt x="13171" y="13171"/>
                  </a:cubicBezTo>
                  <a:cubicBezTo>
                    <a:pt x="21604" y="4738"/>
                    <a:pt x="33042" y="0"/>
                    <a:pt x="44968" y="0"/>
                  </a:cubicBezTo>
                  <a:close/>
                </a:path>
              </a:pathLst>
            </a:custGeom>
            <a:solidFill>
              <a:srgbClr val="F47C00"/>
            </a:solidFill>
          </p:spPr>
          <p:txBody>
            <a:bodyPr/>
            <a:lstStyle/>
            <a:p>
              <a:endParaRPr lang="en-US"/>
            </a:p>
          </p:txBody>
        </p:sp>
        <p:sp>
          <p:nvSpPr>
            <p:cNvPr id="10" name="TextBox 10"/>
            <p:cNvSpPr txBox="1"/>
            <p:nvPr/>
          </p:nvSpPr>
          <p:spPr>
            <a:xfrm>
              <a:off x="0" y="-32233"/>
              <a:ext cx="548159" cy="166658"/>
            </a:xfrm>
            <a:prstGeom prst="rect">
              <a:avLst/>
            </a:prstGeom>
          </p:spPr>
          <p:txBody>
            <a:bodyPr lIns="50800" tIns="50800" rIns="50800" bIns="50800" rtlCol="0" anchor="ctr"/>
            <a:lstStyle/>
            <a:p>
              <a:pPr algn="ctr">
                <a:lnSpc>
                  <a:spcPts val="3212"/>
                </a:lnSpc>
              </a:pPr>
              <a:r>
                <a:rPr lang="en-US" sz="2294" spc="22" dirty="0">
                  <a:solidFill>
                    <a:srgbClr val="FFFFFF"/>
                  </a:solidFill>
                  <a:latin typeface="Canva Sans 1 Bold"/>
                </a:rPr>
                <a:t>21st century</a:t>
              </a:r>
            </a:p>
          </p:txBody>
        </p:sp>
      </p:grpSp>
      <p:sp>
        <p:nvSpPr>
          <p:cNvPr id="11" name="TextBox 11"/>
          <p:cNvSpPr txBox="1"/>
          <p:nvPr/>
        </p:nvSpPr>
        <p:spPr>
          <a:xfrm>
            <a:off x="5475152" y="742875"/>
            <a:ext cx="7337695" cy="851542"/>
          </a:xfrm>
          <a:prstGeom prst="rect">
            <a:avLst/>
          </a:prstGeom>
        </p:spPr>
        <p:txBody>
          <a:bodyPr lIns="0" tIns="0" rIns="0" bIns="0" rtlCol="0" anchor="t">
            <a:spAutoFit/>
          </a:bodyPr>
          <a:lstStyle/>
          <a:p>
            <a:pPr marL="0" lvl="0" indent="0" algn="ctr">
              <a:lnSpc>
                <a:spcPts val="6669"/>
              </a:lnSpc>
              <a:spcBef>
                <a:spcPct val="0"/>
              </a:spcBef>
            </a:pPr>
            <a:r>
              <a:rPr lang="en-US" sz="4833" spc="241">
                <a:solidFill>
                  <a:srgbClr val="F47C00"/>
                </a:solidFill>
                <a:latin typeface="Canva Sans 2 Bold"/>
              </a:rPr>
              <a:t>Historical background </a:t>
            </a:r>
          </a:p>
        </p:txBody>
      </p:sp>
      <p:sp>
        <p:nvSpPr>
          <p:cNvPr id="12" name="AutoShape 12"/>
          <p:cNvSpPr/>
          <p:nvPr/>
        </p:nvSpPr>
        <p:spPr>
          <a:xfrm flipV="1">
            <a:off x="4364536" y="2461482"/>
            <a:ext cx="3393351" cy="0"/>
          </a:xfrm>
          <a:prstGeom prst="line">
            <a:avLst/>
          </a:prstGeom>
          <a:ln w="38100" cap="flat">
            <a:solidFill>
              <a:srgbClr val="F47C00"/>
            </a:solidFill>
            <a:prstDash val="solid"/>
            <a:headEnd type="none" w="sm" len="sm"/>
            <a:tailEnd type="none" w="sm" len="sm"/>
          </a:ln>
        </p:spPr>
        <p:txBody>
          <a:bodyPr/>
          <a:lstStyle/>
          <a:p>
            <a:endParaRPr lang="en-US"/>
          </a:p>
        </p:txBody>
      </p:sp>
      <p:sp>
        <p:nvSpPr>
          <p:cNvPr id="13" name="AutoShape 13"/>
          <p:cNvSpPr/>
          <p:nvPr/>
        </p:nvSpPr>
        <p:spPr>
          <a:xfrm flipV="1">
            <a:off x="4294307" y="2461482"/>
            <a:ext cx="3527012" cy="4531"/>
          </a:xfrm>
          <a:prstGeom prst="line">
            <a:avLst/>
          </a:prstGeom>
          <a:ln w="95250" cap="flat">
            <a:solidFill>
              <a:srgbClr val="F47C00"/>
            </a:solidFill>
            <a:prstDash val="solid"/>
            <a:headEnd type="none" w="sm" len="sm"/>
            <a:tailEnd type="none" w="sm" len="sm"/>
          </a:ln>
        </p:spPr>
        <p:txBody>
          <a:bodyPr/>
          <a:lstStyle/>
          <a:p>
            <a:endParaRPr lang="en-US"/>
          </a:p>
        </p:txBody>
      </p:sp>
      <p:sp>
        <p:nvSpPr>
          <p:cNvPr id="14" name="AutoShape 14"/>
          <p:cNvSpPr/>
          <p:nvPr/>
        </p:nvSpPr>
        <p:spPr>
          <a:xfrm>
            <a:off x="10046947" y="2463747"/>
            <a:ext cx="4344034" cy="0"/>
          </a:xfrm>
          <a:prstGeom prst="line">
            <a:avLst/>
          </a:prstGeom>
          <a:ln w="95250" cap="flat">
            <a:solidFill>
              <a:srgbClr val="F47C00"/>
            </a:solidFill>
            <a:prstDash val="solid"/>
            <a:headEnd type="none" w="sm" len="sm"/>
            <a:tailEnd type="none" w="sm" len="sm"/>
          </a:ln>
        </p:spPr>
        <p:txBody>
          <a:bodyPr/>
          <a:lstStyle/>
          <a:p>
            <a:endParaRPr lang="en-US"/>
          </a:p>
        </p:txBody>
      </p:sp>
      <p:sp>
        <p:nvSpPr>
          <p:cNvPr id="16" name="TextBox 16"/>
          <p:cNvSpPr txBox="1"/>
          <p:nvPr/>
        </p:nvSpPr>
        <p:spPr>
          <a:xfrm>
            <a:off x="3276600" y="3413803"/>
            <a:ext cx="12679680" cy="1137424"/>
          </a:xfrm>
          <a:prstGeom prst="rect">
            <a:avLst/>
          </a:prstGeom>
        </p:spPr>
        <p:txBody>
          <a:bodyPr lIns="0" tIns="0" rIns="0" bIns="0" rtlCol="0" anchor="t">
            <a:spAutoFit/>
          </a:bodyPr>
          <a:lstStyle/>
          <a:p>
            <a:pPr>
              <a:lnSpc>
                <a:spcPts val="2932"/>
              </a:lnSpc>
              <a:spcBef>
                <a:spcPct val="0"/>
              </a:spcBef>
            </a:pPr>
            <a:r>
              <a:rPr lang="en-US" sz="2094" spc="20">
                <a:solidFill>
                  <a:srgbClr val="000000"/>
                </a:solidFill>
                <a:latin typeface="Codec Pro"/>
              </a:rPr>
              <a:t>Organizations and governments recorded data in economics, navigation, and astronomy to provide the groundwork for upcoming statistical analysis. Also, Blaise Pascal and Pierre de Fermat establish the foundation for probability theory</a:t>
            </a:r>
          </a:p>
        </p:txBody>
      </p:sp>
      <p:sp>
        <p:nvSpPr>
          <p:cNvPr id="19" name="TextBox 19"/>
          <p:cNvSpPr txBox="1"/>
          <p:nvPr/>
        </p:nvSpPr>
        <p:spPr>
          <a:xfrm>
            <a:off x="3276600" y="7298019"/>
            <a:ext cx="12679680" cy="1137424"/>
          </a:xfrm>
          <a:prstGeom prst="rect">
            <a:avLst/>
          </a:prstGeom>
        </p:spPr>
        <p:txBody>
          <a:bodyPr lIns="0" tIns="0" rIns="0" bIns="0" rtlCol="0" anchor="t">
            <a:spAutoFit/>
          </a:bodyPr>
          <a:lstStyle/>
          <a:p>
            <a:pPr marL="0" lvl="0" indent="0" algn="l">
              <a:lnSpc>
                <a:spcPts val="2932"/>
              </a:lnSpc>
              <a:spcBef>
                <a:spcPct val="0"/>
              </a:spcBef>
            </a:pPr>
            <a:r>
              <a:rPr lang="en-US" sz="2094" u="none" strike="noStrike" spc="20">
                <a:solidFill>
                  <a:srgbClr val="000000"/>
                </a:solidFill>
                <a:latin typeface="Codec Pro"/>
              </a:rPr>
              <a:t>mechanical tabulators using punch cards were invented which paved the way for automated data handling. Also, Karl Pearson and Ronald Fisher defined statistical methods such as regression analysis and hypothesis testing.</a:t>
            </a:r>
          </a:p>
        </p:txBody>
      </p:sp>
      <p:sp>
        <p:nvSpPr>
          <p:cNvPr id="20" name="TextBox 20"/>
          <p:cNvSpPr txBox="1"/>
          <p:nvPr/>
        </p:nvSpPr>
        <p:spPr>
          <a:xfrm>
            <a:off x="3276600" y="5324772"/>
            <a:ext cx="12679680" cy="1137424"/>
          </a:xfrm>
          <a:prstGeom prst="rect">
            <a:avLst/>
          </a:prstGeom>
        </p:spPr>
        <p:txBody>
          <a:bodyPr lIns="0" tIns="0" rIns="0" bIns="0" rtlCol="0" anchor="t">
            <a:spAutoFit/>
          </a:bodyPr>
          <a:lstStyle/>
          <a:p>
            <a:pPr marL="0" lvl="0" indent="0" algn="l">
              <a:lnSpc>
                <a:spcPts val="2932"/>
              </a:lnSpc>
              <a:spcBef>
                <a:spcPct val="0"/>
              </a:spcBef>
            </a:pPr>
            <a:r>
              <a:rPr lang="en-US" sz="2094" u="none" strike="noStrike" spc="20">
                <a:solidFill>
                  <a:srgbClr val="000000"/>
                </a:solidFill>
                <a:latin typeface="Codec Pro"/>
              </a:rPr>
              <a:t>Thomas Bayes developed Bayes' theorem, an essential concept for understanding probability and uncertainty in data. Moreover, Adrien-Marie Legendre and Carl Friedrich Gauss defined regression analysis, which is essential for understanding variable relationships.</a:t>
            </a:r>
          </a:p>
        </p:txBody>
      </p:sp>
      <p:grpSp>
        <p:nvGrpSpPr>
          <p:cNvPr id="21" name="Group 21"/>
          <p:cNvGrpSpPr/>
          <p:nvPr/>
        </p:nvGrpSpPr>
        <p:grpSpPr>
          <a:xfrm>
            <a:off x="2302095" y="3680200"/>
            <a:ext cx="808096" cy="649052"/>
            <a:chOff x="0" y="-17901"/>
            <a:chExt cx="183779" cy="147608"/>
          </a:xfrm>
        </p:grpSpPr>
        <p:sp>
          <p:nvSpPr>
            <p:cNvPr id="22" name="Freeform 22"/>
            <p:cNvSpPr/>
            <p:nvPr/>
          </p:nvSpPr>
          <p:spPr>
            <a:xfrm>
              <a:off x="0" y="0"/>
              <a:ext cx="183779" cy="119033"/>
            </a:xfrm>
            <a:custGeom>
              <a:avLst/>
              <a:gdLst/>
              <a:ahLst/>
              <a:cxnLst/>
              <a:rect l="l" t="t" r="r" b="b"/>
              <a:pathLst>
                <a:path w="183779" h="119033">
                  <a:moveTo>
                    <a:pt x="59517" y="0"/>
                  </a:moveTo>
                  <a:lnTo>
                    <a:pt x="124262" y="0"/>
                  </a:lnTo>
                  <a:cubicBezTo>
                    <a:pt x="157132" y="0"/>
                    <a:pt x="183779" y="26647"/>
                    <a:pt x="183779" y="59517"/>
                  </a:cubicBezTo>
                  <a:lnTo>
                    <a:pt x="183779" y="59517"/>
                  </a:lnTo>
                  <a:cubicBezTo>
                    <a:pt x="183779" y="92387"/>
                    <a:pt x="157132" y="119033"/>
                    <a:pt x="124262" y="119033"/>
                  </a:cubicBezTo>
                  <a:lnTo>
                    <a:pt x="59517" y="119033"/>
                  </a:lnTo>
                  <a:cubicBezTo>
                    <a:pt x="26647" y="119033"/>
                    <a:pt x="0" y="92387"/>
                    <a:pt x="0" y="59517"/>
                  </a:cubicBezTo>
                  <a:lnTo>
                    <a:pt x="0" y="59517"/>
                  </a:lnTo>
                  <a:cubicBezTo>
                    <a:pt x="0" y="26647"/>
                    <a:pt x="26647" y="0"/>
                    <a:pt x="59517" y="0"/>
                  </a:cubicBezTo>
                  <a:close/>
                </a:path>
              </a:pathLst>
            </a:custGeom>
            <a:solidFill>
              <a:srgbClr val="F47C00"/>
            </a:solidFill>
          </p:spPr>
          <p:txBody>
            <a:bodyPr/>
            <a:lstStyle/>
            <a:p>
              <a:endParaRPr lang="en-US"/>
            </a:p>
          </p:txBody>
        </p:sp>
        <p:sp>
          <p:nvSpPr>
            <p:cNvPr id="23" name="TextBox 23"/>
            <p:cNvSpPr txBox="1"/>
            <p:nvPr/>
          </p:nvSpPr>
          <p:spPr>
            <a:xfrm>
              <a:off x="0" y="-17901"/>
              <a:ext cx="183779" cy="147608"/>
            </a:xfrm>
            <a:prstGeom prst="rect">
              <a:avLst/>
            </a:prstGeom>
          </p:spPr>
          <p:txBody>
            <a:bodyPr lIns="50800" tIns="50800" rIns="50800" bIns="50800" rtlCol="0" anchor="ctr"/>
            <a:lstStyle/>
            <a:p>
              <a:pPr algn="ctr">
                <a:lnSpc>
                  <a:spcPts val="2380"/>
                </a:lnSpc>
              </a:pPr>
              <a:r>
                <a:rPr lang="en-US" sz="1700" spc="17" dirty="0">
                  <a:solidFill>
                    <a:srgbClr val="FFFFFF"/>
                  </a:solidFill>
                  <a:latin typeface="Canva Sans 1 Bold"/>
                </a:rPr>
                <a:t>17th</a:t>
              </a:r>
            </a:p>
          </p:txBody>
        </p:sp>
      </p:grpSp>
      <p:grpSp>
        <p:nvGrpSpPr>
          <p:cNvPr id="24" name="Group 24"/>
          <p:cNvGrpSpPr/>
          <p:nvPr/>
        </p:nvGrpSpPr>
        <p:grpSpPr>
          <a:xfrm>
            <a:off x="2302095" y="5580974"/>
            <a:ext cx="808096" cy="649052"/>
            <a:chOff x="0" y="-16409"/>
            <a:chExt cx="183779" cy="147608"/>
          </a:xfrm>
        </p:grpSpPr>
        <p:sp>
          <p:nvSpPr>
            <p:cNvPr id="25" name="Freeform 25"/>
            <p:cNvSpPr/>
            <p:nvPr/>
          </p:nvSpPr>
          <p:spPr>
            <a:xfrm>
              <a:off x="0" y="0"/>
              <a:ext cx="183779" cy="119033"/>
            </a:xfrm>
            <a:custGeom>
              <a:avLst/>
              <a:gdLst/>
              <a:ahLst/>
              <a:cxnLst/>
              <a:rect l="l" t="t" r="r" b="b"/>
              <a:pathLst>
                <a:path w="183779" h="119033">
                  <a:moveTo>
                    <a:pt x="59517" y="0"/>
                  </a:moveTo>
                  <a:lnTo>
                    <a:pt x="124262" y="0"/>
                  </a:lnTo>
                  <a:cubicBezTo>
                    <a:pt x="157132" y="0"/>
                    <a:pt x="183779" y="26647"/>
                    <a:pt x="183779" y="59517"/>
                  </a:cubicBezTo>
                  <a:lnTo>
                    <a:pt x="183779" y="59517"/>
                  </a:lnTo>
                  <a:cubicBezTo>
                    <a:pt x="183779" y="92387"/>
                    <a:pt x="157132" y="119033"/>
                    <a:pt x="124262" y="119033"/>
                  </a:cubicBezTo>
                  <a:lnTo>
                    <a:pt x="59517" y="119033"/>
                  </a:lnTo>
                  <a:cubicBezTo>
                    <a:pt x="26647" y="119033"/>
                    <a:pt x="0" y="92387"/>
                    <a:pt x="0" y="59517"/>
                  </a:cubicBezTo>
                  <a:lnTo>
                    <a:pt x="0" y="59517"/>
                  </a:lnTo>
                  <a:cubicBezTo>
                    <a:pt x="0" y="26647"/>
                    <a:pt x="26647" y="0"/>
                    <a:pt x="59517" y="0"/>
                  </a:cubicBezTo>
                  <a:close/>
                </a:path>
              </a:pathLst>
            </a:custGeom>
            <a:solidFill>
              <a:srgbClr val="F47C00"/>
            </a:solidFill>
          </p:spPr>
          <p:txBody>
            <a:bodyPr/>
            <a:lstStyle/>
            <a:p>
              <a:endParaRPr lang="en-US"/>
            </a:p>
          </p:txBody>
        </p:sp>
        <p:sp>
          <p:nvSpPr>
            <p:cNvPr id="26" name="TextBox 26"/>
            <p:cNvSpPr txBox="1"/>
            <p:nvPr/>
          </p:nvSpPr>
          <p:spPr>
            <a:xfrm>
              <a:off x="0" y="-16409"/>
              <a:ext cx="183779" cy="147608"/>
            </a:xfrm>
            <a:prstGeom prst="rect">
              <a:avLst/>
            </a:prstGeom>
          </p:spPr>
          <p:txBody>
            <a:bodyPr lIns="50800" tIns="50800" rIns="50800" bIns="50800" rtlCol="0" anchor="ctr"/>
            <a:lstStyle/>
            <a:p>
              <a:pPr algn="ctr">
                <a:lnSpc>
                  <a:spcPts val="2380"/>
                </a:lnSpc>
              </a:pPr>
              <a:r>
                <a:rPr lang="en-US" sz="1700" spc="17" dirty="0">
                  <a:solidFill>
                    <a:srgbClr val="FFFFFF"/>
                  </a:solidFill>
                  <a:latin typeface="Canva Sans 1 Bold"/>
                </a:rPr>
                <a:t>18th</a:t>
              </a:r>
            </a:p>
          </p:txBody>
        </p:sp>
      </p:grpSp>
      <p:grpSp>
        <p:nvGrpSpPr>
          <p:cNvPr id="27" name="Group 27"/>
          <p:cNvGrpSpPr/>
          <p:nvPr/>
        </p:nvGrpSpPr>
        <p:grpSpPr>
          <a:xfrm>
            <a:off x="2302095" y="7580307"/>
            <a:ext cx="808096" cy="649052"/>
            <a:chOff x="0" y="-14287"/>
            <a:chExt cx="183779" cy="147608"/>
          </a:xfrm>
        </p:grpSpPr>
        <p:sp>
          <p:nvSpPr>
            <p:cNvPr id="28" name="Freeform 28"/>
            <p:cNvSpPr/>
            <p:nvPr/>
          </p:nvSpPr>
          <p:spPr>
            <a:xfrm>
              <a:off x="0" y="0"/>
              <a:ext cx="183779" cy="119033"/>
            </a:xfrm>
            <a:custGeom>
              <a:avLst/>
              <a:gdLst/>
              <a:ahLst/>
              <a:cxnLst/>
              <a:rect l="l" t="t" r="r" b="b"/>
              <a:pathLst>
                <a:path w="183779" h="119033">
                  <a:moveTo>
                    <a:pt x="59517" y="0"/>
                  </a:moveTo>
                  <a:lnTo>
                    <a:pt x="124262" y="0"/>
                  </a:lnTo>
                  <a:cubicBezTo>
                    <a:pt x="157132" y="0"/>
                    <a:pt x="183779" y="26647"/>
                    <a:pt x="183779" y="59517"/>
                  </a:cubicBezTo>
                  <a:lnTo>
                    <a:pt x="183779" y="59517"/>
                  </a:lnTo>
                  <a:cubicBezTo>
                    <a:pt x="183779" y="92387"/>
                    <a:pt x="157132" y="119033"/>
                    <a:pt x="124262" y="119033"/>
                  </a:cubicBezTo>
                  <a:lnTo>
                    <a:pt x="59517" y="119033"/>
                  </a:lnTo>
                  <a:cubicBezTo>
                    <a:pt x="26647" y="119033"/>
                    <a:pt x="0" y="92387"/>
                    <a:pt x="0" y="59517"/>
                  </a:cubicBezTo>
                  <a:lnTo>
                    <a:pt x="0" y="59517"/>
                  </a:lnTo>
                  <a:cubicBezTo>
                    <a:pt x="0" y="26647"/>
                    <a:pt x="26647" y="0"/>
                    <a:pt x="59517" y="0"/>
                  </a:cubicBezTo>
                  <a:close/>
                </a:path>
              </a:pathLst>
            </a:custGeom>
            <a:solidFill>
              <a:srgbClr val="F47C00"/>
            </a:solidFill>
          </p:spPr>
          <p:txBody>
            <a:bodyPr/>
            <a:lstStyle/>
            <a:p>
              <a:endParaRPr lang="en-US"/>
            </a:p>
          </p:txBody>
        </p:sp>
        <p:sp>
          <p:nvSpPr>
            <p:cNvPr id="29" name="TextBox 29"/>
            <p:cNvSpPr txBox="1"/>
            <p:nvPr/>
          </p:nvSpPr>
          <p:spPr>
            <a:xfrm>
              <a:off x="0" y="-14287"/>
              <a:ext cx="183779" cy="147608"/>
            </a:xfrm>
            <a:prstGeom prst="rect">
              <a:avLst/>
            </a:prstGeom>
          </p:spPr>
          <p:txBody>
            <a:bodyPr lIns="50800" tIns="50800" rIns="50800" bIns="50800" rtlCol="0" anchor="ctr"/>
            <a:lstStyle/>
            <a:p>
              <a:pPr algn="ctr">
                <a:lnSpc>
                  <a:spcPts val="2380"/>
                </a:lnSpc>
              </a:pPr>
              <a:r>
                <a:rPr lang="en-US" sz="1700" spc="17" dirty="0">
                  <a:solidFill>
                    <a:srgbClr val="FFFFFF"/>
                  </a:solidFill>
                  <a:latin typeface="Canva Sans 1 Bold"/>
                </a:rPr>
                <a:t>19th</a:t>
              </a:r>
            </a:p>
          </p:txBody>
        </p:sp>
      </p:grpSp>
      <p:sp>
        <p:nvSpPr>
          <p:cNvPr id="30" name="Freeform 30"/>
          <p:cNvSpPr/>
          <p:nvPr/>
        </p:nvSpPr>
        <p:spPr>
          <a:xfrm>
            <a:off x="-3224443" y="9117635"/>
            <a:ext cx="5376236" cy="5376236"/>
          </a:xfrm>
          <a:custGeom>
            <a:avLst/>
            <a:gdLst/>
            <a:ahLst/>
            <a:cxnLst/>
            <a:rect l="l" t="t" r="r" b="b"/>
            <a:pathLst>
              <a:path w="5376236" h="5376236">
                <a:moveTo>
                  <a:pt x="0" y="0"/>
                </a:moveTo>
                <a:lnTo>
                  <a:pt x="5376235" y="0"/>
                </a:lnTo>
                <a:lnTo>
                  <a:pt x="5376235" y="5376236"/>
                </a:lnTo>
                <a:lnTo>
                  <a:pt x="0" y="53762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1" name="AutoShape 8">
            <a:extLst>
              <a:ext uri="{FF2B5EF4-FFF2-40B4-BE49-F238E27FC236}">
                <a16:creationId xmlns:a16="http://schemas.microsoft.com/office/drawing/2014/main" id="{AA09982B-63C5-3640-955B-744853259516}"/>
              </a:ext>
            </a:extLst>
          </p:cNvPr>
          <p:cNvSpPr/>
          <p:nvPr/>
        </p:nvSpPr>
        <p:spPr>
          <a:xfrm rot="10800000" flipH="1">
            <a:off x="1648233" y="2583862"/>
            <a:ext cx="653862" cy="1474134"/>
          </a:xfrm>
          <a:prstGeom prst="bentArrow">
            <a:avLst>
              <a:gd name="adj1" fmla="val 25000"/>
              <a:gd name="adj2" fmla="val 0"/>
              <a:gd name="adj3" fmla="val 25000"/>
              <a:gd name="adj4" fmla="val 43750"/>
            </a:avLst>
          </a:prstGeom>
          <a:ln w="38100" cap="flat">
            <a:solidFill>
              <a:srgbClr val="F47C00"/>
            </a:solidFill>
            <a:prstDash val="solid"/>
            <a:headEnd type="none" w="sm" len="sm"/>
            <a:tailEnd type="none" w="sm" len="sm"/>
          </a:ln>
        </p:spPr>
        <p:txBody>
          <a:bodyPr/>
          <a:lstStyle/>
          <a:p>
            <a:endParaRPr lang="en-US"/>
          </a:p>
        </p:txBody>
      </p:sp>
      <p:sp>
        <p:nvSpPr>
          <p:cNvPr id="32" name="AutoShape 8">
            <a:extLst>
              <a:ext uri="{FF2B5EF4-FFF2-40B4-BE49-F238E27FC236}">
                <a16:creationId xmlns:a16="http://schemas.microsoft.com/office/drawing/2014/main" id="{FDD1BD1A-29D4-1F54-0B61-947EC2E4E2E8}"/>
              </a:ext>
            </a:extLst>
          </p:cNvPr>
          <p:cNvSpPr/>
          <p:nvPr/>
        </p:nvSpPr>
        <p:spPr>
          <a:xfrm rot="10800000" flipH="1">
            <a:off x="1648233" y="3617552"/>
            <a:ext cx="653862" cy="2287947"/>
          </a:xfrm>
          <a:prstGeom prst="bentArrow">
            <a:avLst>
              <a:gd name="adj1" fmla="val 25000"/>
              <a:gd name="adj2" fmla="val 0"/>
              <a:gd name="adj3" fmla="val 25000"/>
              <a:gd name="adj4" fmla="val 43750"/>
            </a:avLst>
          </a:prstGeom>
          <a:ln w="38100" cap="flat">
            <a:solidFill>
              <a:srgbClr val="F47C00"/>
            </a:solidFill>
            <a:prstDash val="solid"/>
            <a:headEnd type="none" w="sm" len="sm"/>
            <a:tailEnd type="none" w="sm" len="sm"/>
          </a:ln>
        </p:spPr>
        <p:txBody>
          <a:bodyPr/>
          <a:lstStyle/>
          <a:p>
            <a:endParaRPr lang="en-US"/>
          </a:p>
        </p:txBody>
      </p:sp>
      <p:sp>
        <p:nvSpPr>
          <p:cNvPr id="33" name="AutoShape 8">
            <a:extLst>
              <a:ext uri="{FF2B5EF4-FFF2-40B4-BE49-F238E27FC236}">
                <a16:creationId xmlns:a16="http://schemas.microsoft.com/office/drawing/2014/main" id="{69528BA9-420F-0E68-245A-1DD8A0CF29F0}"/>
              </a:ext>
            </a:extLst>
          </p:cNvPr>
          <p:cNvSpPr/>
          <p:nvPr/>
        </p:nvSpPr>
        <p:spPr>
          <a:xfrm rot="10800000" flipH="1">
            <a:off x="1649690" y="5524016"/>
            <a:ext cx="653862" cy="2438883"/>
          </a:xfrm>
          <a:prstGeom prst="bentArrow">
            <a:avLst>
              <a:gd name="adj1" fmla="val 25000"/>
              <a:gd name="adj2" fmla="val 0"/>
              <a:gd name="adj3" fmla="val 25000"/>
              <a:gd name="adj4" fmla="val 43750"/>
            </a:avLst>
          </a:prstGeom>
          <a:ln w="38100" cap="flat">
            <a:solidFill>
              <a:srgbClr val="F47C00"/>
            </a:solidFill>
            <a:prstDash val="solid"/>
            <a:headEnd type="none" w="sm" len="sm"/>
            <a:tailEnd type="none" w="sm" len="sm"/>
          </a:ln>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Freeform 2"/>
          <p:cNvSpPr/>
          <p:nvPr/>
        </p:nvSpPr>
        <p:spPr>
          <a:xfrm rot="-2192198">
            <a:off x="11644745" y="-6624178"/>
            <a:ext cx="10901093" cy="10901093"/>
          </a:xfrm>
          <a:custGeom>
            <a:avLst/>
            <a:gdLst/>
            <a:ahLst/>
            <a:cxnLst/>
            <a:rect l="l" t="t" r="r" b="b"/>
            <a:pathLst>
              <a:path w="10901093" h="10901093">
                <a:moveTo>
                  <a:pt x="0" y="0"/>
                </a:moveTo>
                <a:lnTo>
                  <a:pt x="10901092" y="0"/>
                </a:lnTo>
                <a:lnTo>
                  <a:pt x="10901092" y="10901093"/>
                </a:lnTo>
                <a:lnTo>
                  <a:pt x="0" y="109010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2335306" y="8594810"/>
            <a:ext cx="4769224" cy="2384612"/>
          </a:xfrm>
          <a:custGeom>
            <a:avLst/>
            <a:gdLst/>
            <a:ahLst/>
            <a:cxnLst/>
            <a:rect l="l" t="t" r="r" b="b"/>
            <a:pathLst>
              <a:path w="4769224" h="2384612">
                <a:moveTo>
                  <a:pt x="0" y="0"/>
                </a:moveTo>
                <a:lnTo>
                  <a:pt x="4769224" y="0"/>
                </a:lnTo>
                <a:lnTo>
                  <a:pt x="4769224" y="2384612"/>
                </a:lnTo>
                <a:lnTo>
                  <a:pt x="0" y="238461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1840348" y="1033666"/>
            <a:ext cx="4040002" cy="880117"/>
          </a:xfrm>
          <a:prstGeom prst="rect">
            <a:avLst/>
          </a:prstGeom>
        </p:spPr>
        <p:txBody>
          <a:bodyPr lIns="0" tIns="0" rIns="0" bIns="0" rtlCol="0" anchor="t">
            <a:spAutoFit/>
          </a:bodyPr>
          <a:lstStyle/>
          <a:p>
            <a:pPr marL="0" lvl="0" indent="0" algn="ctr">
              <a:lnSpc>
                <a:spcPts val="6669"/>
              </a:lnSpc>
              <a:spcBef>
                <a:spcPct val="0"/>
              </a:spcBef>
            </a:pPr>
            <a:r>
              <a:rPr lang="en-US" sz="4833" spc="241">
                <a:solidFill>
                  <a:srgbClr val="000000"/>
                </a:solidFill>
                <a:latin typeface="Codec Pro ExtraBold"/>
              </a:rPr>
              <a:t>References</a:t>
            </a:r>
          </a:p>
        </p:txBody>
      </p:sp>
      <p:sp>
        <p:nvSpPr>
          <p:cNvPr id="5" name="TextBox 5"/>
          <p:cNvSpPr txBox="1"/>
          <p:nvPr/>
        </p:nvSpPr>
        <p:spPr>
          <a:xfrm>
            <a:off x="1028700" y="1992671"/>
            <a:ext cx="16230600" cy="6437770"/>
          </a:xfrm>
          <a:prstGeom prst="rect">
            <a:avLst/>
          </a:prstGeom>
        </p:spPr>
        <p:txBody>
          <a:bodyPr lIns="0" tIns="0" rIns="0" bIns="0" rtlCol="0" anchor="t">
            <a:spAutoFit/>
          </a:bodyPr>
          <a:lstStyle/>
          <a:p>
            <a:pPr marL="495384" lvl="1" indent="-247692">
              <a:lnSpc>
                <a:spcPts val="3212"/>
              </a:lnSpc>
              <a:buFont typeface="Arial"/>
              <a:buChar char="•"/>
            </a:pPr>
            <a:r>
              <a:rPr lang="en-US" sz="2294" spc="22">
                <a:solidFill>
                  <a:srgbClr val="000000"/>
                </a:solidFill>
                <a:latin typeface="Codec Pro"/>
              </a:rPr>
              <a:t>Wikipedia. (n.d.). Bayes' theorem. Available at: https://en.wikipedia.org/wiki/Bayes%27_theorem (Accessed: [19/12/2023])</a:t>
            </a:r>
          </a:p>
          <a:p>
            <a:pPr marL="495384" lvl="1" indent="-247692">
              <a:lnSpc>
                <a:spcPts val="3212"/>
              </a:lnSpc>
              <a:buFont typeface="Arial"/>
              <a:buChar char="•"/>
            </a:pPr>
            <a:r>
              <a:rPr lang="en-US" sz="2294" spc="22">
                <a:solidFill>
                  <a:srgbClr val="000000"/>
                </a:solidFill>
                <a:latin typeface="Codec Pro"/>
              </a:rPr>
              <a:t>Heinz Nixdorf MuseumsForum. (n.d.). Punched Card Systems: Early Days of Data Processing. Available at: https://www.hnf.de/en/permanent-exhibition/exhibition-areas/the-mechanization-of-information-technology/punched-card-systems-early-days-of-data-processing.html#:~:text=Punched%20cards%20were%20first%20used,a%20punch%2C%20sorter%20and%20tabulator.(Accessed: [20/12/2023])</a:t>
            </a:r>
          </a:p>
          <a:p>
            <a:pPr marL="495384" lvl="1" indent="-247692">
              <a:lnSpc>
                <a:spcPts val="3212"/>
              </a:lnSpc>
              <a:buFont typeface="Arial"/>
              <a:buChar char="•"/>
            </a:pPr>
            <a:r>
              <a:rPr lang="en-US" sz="2294" spc="22">
                <a:solidFill>
                  <a:srgbClr val="000000"/>
                </a:solidFill>
                <a:latin typeface="Codec Pro"/>
              </a:rPr>
              <a:t>Han, J., Kamber, M., &amp; Pei, J. (2011). Data mining: Concepts and techniques. Available at: https://www.researchgate.net/publication/220254364_Data_mining_Past_present_and_future (Accessed: [20/12/2023]).</a:t>
            </a:r>
          </a:p>
          <a:p>
            <a:pPr marL="495384" lvl="1" indent="-247692">
              <a:lnSpc>
                <a:spcPts val="3212"/>
              </a:lnSpc>
              <a:buFont typeface="Arial"/>
              <a:buChar char="•"/>
            </a:pPr>
            <a:r>
              <a:rPr lang="en-US" sz="2294" spc="22">
                <a:solidFill>
                  <a:srgbClr val="000000"/>
                </a:solidFill>
                <a:latin typeface="Codec Pro"/>
              </a:rPr>
              <a:t>Cockroach Labs. (n.d.). History of Databases: Distributed SQL. Available at: </a:t>
            </a:r>
            <a:r>
              <a:rPr lang="en-US" sz="2294" spc="22">
                <a:solidFill>
                  <a:srgbClr val="000000"/>
                </a:solidFill>
                <a:latin typeface="Codec Pro"/>
                <a:hlinkClick r:id="rId6" tooltip="https://www.cockroachlabs.com/blog/history-of-databases-distributed-sql/"/>
              </a:rPr>
              <a:t>https://www.cockroachlabs.com/blog/history-of-databases-distributed-sql/ </a:t>
            </a:r>
            <a:r>
              <a:rPr lang="en-US" sz="2294" spc="22">
                <a:solidFill>
                  <a:srgbClr val="000000"/>
                </a:solidFill>
                <a:latin typeface="Codec Pro"/>
              </a:rPr>
              <a:t>(Accessed: [20/12/2023]).</a:t>
            </a:r>
          </a:p>
          <a:p>
            <a:pPr marL="495384" lvl="1" indent="-247692">
              <a:lnSpc>
                <a:spcPts val="3212"/>
              </a:lnSpc>
              <a:buFont typeface="Arial"/>
              <a:buChar char="•"/>
            </a:pPr>
            <a:r>
              <a:rPr lang="en-US" sz="2294" spc="22">
                <a:solidFill>
                  <a:srgbClr val="000000"/>
                </a:solidFill>
                <a:latin typeface="Codec Pro"/>
              </a:rPr>
              <a:t>Copeland, B. J. (1997). Turing machines. Available at: </a:t>
            </a:r>
            <a:r>
              <a:rPr lang="en-US" sz="2294" spc="22">
                <a:solidFill>
                  <a:srgbClr val="000000"/>
                </a:solidFill>
                <a:latin typeface="Codec Pro"/>
                <a:hlinkClick r:id="rId7" tooltip="https://plato.stanford.edu/Archives/win1997/entries/turing-machine/"/>
              </a:rPr>
              <a:t>https://plato.stanford.edu/Archives/win1997/entries/turing-machine/</a:t>
            </a:r>
            <a:r>
              <a:rPr lang="en-US" sz="2294" spc="22">
                <a:solidFill>
                  <a:srgbClr val="000000"/>
                </a:solidFill>
                <a:latin typeface="Codec Pro"/>
              </a:rPr>
              <a:t> (Accessed: [20/12/2023]).</a:t>
            </a:r>
          </a:p>
          <a:p>
            <a:pPr marL="495384" lvl="1" indent="-247692">
              <a:lnSpc>
                <a:spcPts val="3212"/>
              </a:lnSpc>
              <a:buFont typeface="Arial"/>
              <a:buChar char="•"/>
            </a:pPr>
            <a:r>
              <a:rPr lang="en-US" sz="2294" spc="22">
                <a:solidFill>
                  <a:srgbClr val="000000"/>
                </a:solidFill>
                <a:latin typeface="Codec Pro"/>
              </a:rPr>
              <a:t>Dataversity. (n.d.). A Brief History of the Hadoop Ecosystem. Available at: </a:t>
            </a:r>
            <a:r>
              <a:rPr lang="en-US" sz="2294" spc="22">
                <a:solidFill>
                  <a:srgbClr val="000000"/>
                </a:solidFill>
                <a:latin typeface="Codec Pro"/>
                <a:hlinkClick r:id="rId8" tooltip="https://www.dataversity.net/a-brief-history-of-the-hadoop-ecosystem/"/>
              </a:rPr>
              <a:t>https://www.dataversity.net/a-brief-history-of-the-hadoop-ecosystem/</a:t>
            </a:r>
            <a:r>
              <a:rPr lang="en-US" sz="2294" spc="22">
                <a:solidFill>
                  <a:srgbClr val="000000"/>
                </a:solidFill>
                <a:latin typeface="Codec Pro"/>
              </a:rPr>
              <a:t> (Accessed: [20/12/2023]).</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Freeform 2"/>
          <p:cNvSpPr/>
          <p:nvPr/>
        </p:nvSpPr>
        <p:spPr>
          <a:xfrm rot="-2192198">
            <a:off x="11644745" y="-6624178"/>
            <a:ext cx="10901093" cy="10901093"/>
          </a:xfrm>
          <a:custGeom>
            <a:avLst/>
            <a:gdLst/>
            <a:ahLst/>
            <a:cxnLst/>
            <a:rect l="l" t="t" r="r" b="b"/>
            <a:pathLst>
              <a:path w="10901093" h="10901093">
                <a:moveTo>
                  <a:pt x="0" y="0"/>
                </a:moveTo>
                <a:lnTo>
                  <a:pt x="10901092" y="0"/>
                </a:lnTo>
                <a:lnTo>
                  <a:pt x="10901092" y="10901093"/>
                </a:lnTo>
                <a:lnTo>
                  <a:pt x="0" y="109010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2335306" y="8594810"/>
            <a:ext cx="4769224" cy="2384612"/>
          </a:xfrm>
          <a:custGeom>
            <a:avLst/>
            <a:gdLst/>
            <a:ahLst/>
            <a:cxnLst/>
            <a:rect l="l" t="t" r="r" b="b"/>
            <a:pathLst>
              <a:path w="4769224" h="2384612">
                <a:moveTo>
                  <a:pt x="0" y="0"/>
                </a:moveTo>
                <a:lnTo>
                  <a:pt x="4769224" y="0"/>
                </a:lnTo>
                <a:lnTo>
                  <a:pt x="4769224" y="2384612"/>
                </a:lnTo>
                <a:lnTo>
                  <a:pt x="0" y="238461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1840348" y="1033666"/>
            <a:ext cx="4040002" cy="880117"/>
          </a:xfrm>
          <a:prstGeom prst="rect">
            <a:avLst/>
          </a:prstGeom>
        </p:spPr>
        <p:txBody>
          <a:bodyPr lIns="0" tIns="0" rIns="0" bIns="0" rtlCol="0" anchor="t">
            <a:spAutoFit/>
          </a:bodyPr>
          <a:lstStyle/>
          <a:p>
            <a:pPr marL="0" lvl="0" indent="0" algn="ctr">
              <a:lnSpc>
                <a:spcPts val="6669"/>
              </a:lnSpc>
              <a:spcBef>
                <a:spcPct val="0"/>
              </a:spcBef>
            </a:pPr>
            <a:r>
              <a:rPr lang="en-US" sz="4833" spc="241">
                <a:solidFill>
                  <a:srgbClr val="000000"/>
                </a:solidFill>
                <a:latin typeface="Codec Pro ExtraBold"/>
              </a:rPr>
              <a:t>References</a:t>
            </a:r>
          </a:p>
        </p:txBody>
      </p:sp>
      <p:sp>
        <p:nvSpPr>
          <p:cNvPr id="5" name="TextBox 5"/>
          <p:cNvSpPr txBox="1"/>
          <p:nvPr/>
        </p:nvSpPr>
        <p:spPr>
          <a:xfrm>
            <a:off x="1028700" y="1992671"/>
            <a:ext cx="16230600" cy="7237870"/>
          </a:xfrm>
          <a:prstGeom prst="rect">
            <a:avLst/>
          </a:prstGeom>
        </p:spPr>
        <p:txBody>
          <a:bodyPr lIns="0" tIns="0" rIns="0" bIns="0" rtlCol="0" anchor="t">
            <a:spAutoFit/>
          </a:bodyPr>
          <a:lstStyle/>
          <a:p>
            <a:pPr marL="495384" lvl="1" indent="-247692">
              <a:lnSpc>
                <a:spcPts val="3212"/>
              </a:lnSpc>
              <a:buFont typeface="Arial"/>
              <a:buChar char="•"/>
            </a:pPr>
            <a:r>
              <a:rPr lang="en-US" sz="2294" spc="22">
                <a:solidFill>
                  <a:srgbClr val="000000"/>
                </a:solidFill>
                <a:latin typeface="Codec Pro"/>
              </a:rPr>
              <a:t>McFarland, D. (2019). AI &amp; Big Data: Better Together. Available at: </a:t>
            </a:r>
            <a:r>
              <a:rPr lang="en-US" sz="2294" spc="22">
                <a:solidFill>
                  <a:srgbClr val="000000"/>
                </a:solidFill>
                <a:latin typeface="Codec Pro"/>
                <a:hlinkClick r:id="rId6" tooltip="https://www.forbes.com/sites/cognitiveworld/2019/09/30/ai-big-data-better-together/?sh=6193d75a60b3"/>
              </a:rPr>
              <a:t>https://www.forbes.com/sites/cognitiveworld/2019/09/30/ai-big-data-better-together/?sh=6193d75a60b3</a:t>
            </a:r>
            <a:r>
              <a:rPr lang="en-US" sz="2294" spc="22">
                <a:solidFill>
                  <a:srgbClr val="000000"/>
                </a:solidFill>
                <a:latin typeface="Codec Pro"/>
              </a:rPr>
              <a:t> (Accessed: [21/12/2023])</a:t>
            </a:r>
          </a:p>
          <a:p>
            <a:pPr marL="495384" lvl="1" indent="-247692">
              <a:lnSpc>
                <a:spcPts val="3212"/>
              </a:lnSpc>
              <a:buFont typeface="Arial"/>
              <a:buChar char="•"/>
            </a:pPr>
            <a:r>
              <a:rPr lang="en-US" sz="2294" spc="22">
                <a:solidFill>
                  <a:srgbClr val="000000"/>
                </a:solidFill>
                <a:latin typeface="Codec Pro"/>
              </a:rPr>
              <a:t>ZDNet. (n.d.). The Internet of Things and Big Data: Unlocking the Power. Available at: </a:t>
            </a:r>
            <a:r>
              <a:rPr lang="en-US" sz="2294" spc="22">
                <a:solidFill>
                  <a:srgbClr val="000000"/>
                </a:solidFill>
                <a:latin typeface="Codec Pro"/>
                <a:hlinkClick r:id="rId7" tooltip="https://www.zdnet.com/article/the-internet-of-things-and-big-data-unlocking-the-power/"/>
              </a:rPr>
              <a:t>https://www.zdnet.com/article/the-internet-of-things-and-big-data-unlocking-the-power/</a:t>
            </a:r>
            <a:r>
              <a:rPr lang="en-US" sz="2294" spc="22">
                <a:solidFill>
                  <a:srgbClr val="000000"/>
                </a:solidFill>
                <a:latin typeface="Codec Pro"/>
              </a:rPr>
              <a:t> (Accessed: [22/12/2023]).</a:t>
            </a:r>
          </a:p>
          <a:p>
            <a:pPr marL="495384" lvl="1" indent="-247692">
              <a:lnSpc>
                <a:spcPts val="3212"/>
              </a:lnSpc>
              <a:buFont typeface="Arial"/>
              <a:buChar char="•"/>
            </a:pPr>
            <a:r>
              <a:rPr lang="en-US" sz="2294" spc="22">
                <a:solidFill>
                  <a:srgbClr val="000000"/>
                </a:solidFill>
                <a:latin typeface="Codec Pro"/>
              </a:rPr>
              <a:t>Liu, J., Li, L., &amp; Chang, V. (2022). A Review on Big Data Technologies. Available at: </a:t>
            </a:r>
            <a:r>
              <a:rPr lang="en-US" sz="2294" spc="22">
                <a:solidFill>
                  <a:srgbClr val="000000"/>
                </a:solidFill>
                <a:latin typeface="Codec Pro"/>
                <a:hlinkClick r:id="rId8" tooltip="https://www.sciencedirect.com/science/article/pii/S0148296322001321"/>
              </a:rPr>
              <a:t>https://www.sciencedirect.com/science/article/pii/S0148296322001321</a:t>
            </a:r>
            <a:r>
              <a:rPr lang="en-US" sz="2294" spc="22">
                <a:solidFill>
                  <a:srgbClr val="000000"/>
                </a:solidFill>
                <a:latin typeface="Codec Pro"/>
              </a:rPr>
              <a:t> (Accessed: [22/12/2023]).</a:t>
            </a:r>
          </a:p>
          <a:p>
            <a:pPr marL="495384" lvl="1" indent="-247692">
              <a:lnSpc>
                <a:spcPts val="3212"/>
              </a:lnSpc>
              <a:buFont typeface="Arial"/>
              <a:buChar char="•"/>
            </a:pPr>
            <a:r>
              <a:rPr lang="en-US" sz="2294" spc="22">
                <a:solidFill>
                  <a:srgbClr val="000000"/>
                </a:solidFill>
                <a:latin typeface="Codec Pro"/>
              </a:rPr>
              <a:t>Song, H. (2023). GPT-1, GPT-2, GPT-3, InstructGPT, ChatGPT, and GPT-4 Summary. Available at: [</a:t>
            </a:r>
            <a:r>
              <a:rPr lang="en-US" sz="2294" spc="22">
                <a:solidFill>
                  <a:srgbClr val="000000"/>
                </a:solidFill>
                <a:latin typeface="Codec Pro"/>
                <a:hlinkClick r:id="rId9" tooltip="https://songhuiming.github.io/pages/2023/05/28/gpt-1-gpt-2-gpt-3"/>
              </a:rPr>
              <a:t>https://songhuiming.github.io/pages/2023/05/28/gpt-1-gpt-2-gpt-3</a:t>
            </a:r>
            <a:r>
              <a:rPr lang="en-US" sz="2294" spc="22">
                <a:solidFill>
                  <a:srgbClr val="000000"/>
                </a:solidFill>
                <a:latin typeface="Codec Pro"/>
              </a:rPr>
              <a:t> (Accessed: [22/12/2023]).</a:t>
            </a:r>
          </a:p>
          <a:p>
            <a:pPr marL="495384" lvl="1" indent="-247692">
              <a:lnSpc>
                <a:spcPts val="3212"/>
              </a:lnSpc>
              <a:buFont typeface="Arial"/>
              <a:buChar char="•"/>
            </a:pPr>
            <a:r>
              <a:rPr lang="en-US" sz="2294" spc="22">
                <a:solidFill>
                  <a:srgbClr val="000000"/>
                </a:solidFill>
                <a:latin typeface="Codec Pro"/>
              </a:rPr>
              <a:t>UpGrad. (n.d.). Common Data Mining Algorithms. Available at: </a:t>
            </a:r>
            <a:r>
              <a:rPr lang="en-US" sz="2294" u="sng" spc="22">
                <a:solidFill>
                  <a:srgbClr val="000000"/>
                </a:solidFill>
                <a:latin typeface="Codec Pro"/>
                <a:hlinkClick r:id="rId10" tooltip="https://www.upgrad.com/blog/common-data-mining-algorithms/"/>
              </a:rPr>
              <a:t>https://www.upgrad.com/blog/common-data-mining-algorithms/</a:t>
            </a:r>
            <a:r>
              <a:rPr lang="en-US" sz="2294" spc="22">
                <a:solidFill>
                  <a:srgbClr val="000000"/>
                </a:solidFill>
                <a:latin typeface="Codec Pro"/>
              </a:rPr>
              <a:t> (Accessed: [23/12/2023])</a:t>
            </a:r>
          </a:p>
          <a:p>
            <a:pPr marL="495384" lvl="1" indent="-247692">
              <a:lnSpc>
                <a:spcPts val="3212"/>
              </a:lnSpc>
              <a:buFont typeface="Arial"/>
              <a:buChar char="•"/>
            </a:pPr>
            <a:r>
              <a:rPr lang="en-US" sz="2294" spc="22">
                <a:solidFill>
                  <a:srgbClr val="000000"/>
                </a:solidFill>
                <a:latin typeface="Codec Pro"/>
              </a:rPr>
              <a:t>GeeksforGeeks. (n.d.). Page Rank Algorithm Implementation. Available at: </a:t>
            </a:r>
            <a:r>
              <a:rPr lang="en-US" sz="2294" u="sng" spc="22">
                <a:solidFill>
                  <a:srgbClr val="000000"/>
                </a:solidFill>
                <a:latin typeface="Codec Pro"/>
                <a:hlinkClick r:id="rId11" tooltip="https://www.geeksforgeeks.org/page-rank-algorithm-implementation/"/>
              </a:rPr>
              <a:t>https://www.geeksforgeeks.org/page-rank-algorithm-implementation/</a:t>
            </a:r>
            <a:r>
              <a:rPr lang="en-US" sz="2294" spc="22">
                <a:solidFill>
                  <a:srgbClr val="000000"/>
                </a:solidFill>
                <a:latin typeface="Codec Pro"/>
              </a:rPr>
              <a:t> (Accessed: [23/12/2023]).</a:t>
            </a:r>
          </a:p>
          <a:p>
            <a:pPr marL="495384" lvl="1" indent="-247692">
              <a:lnSpc>
                <a:spcPts val="3212"/>
              </a:lnSpc>
              <a:buFont typeface="Arial"/>
              <a:buChar char="•"/>
            </a:pPr>
            <a:r>
              <a:rPr lang="en-US" sz="2294" spc="22">
                <a:solidFill>
                  <a:srgbClr val="000000"/>
                </a:solidFill>
                <a:latin typeface="Codec Pro"/>
              </a:rPr>
              <a:t>Bakrey, M. (n.d.). All About Latent Dirichlet Allocation (LDA) in NLP. Available at: </a:t>
            </a:r>
            <a:r>
              <a:rPr lang="en-US" sz="2294" u="sng" spc="22">
                <a:solidFill>
                  <a:srgbClr val="000000"/>
                </a:solidFill>
                <a:latin typeface="Codec Pro"/>
                <a:hlinkClick r:id="rId12" tooltip="https://mohamedbakrey094.medium.com/all-about-latent-dirichlet-allocation-lda-in-nlp-6cfa7825034e"/>
              </a:rPr>
              <a:t>https://mohamedbakrey094.medium.com/all-about-latent-dirichlet-allocation-lda-in-nlp-6cfa7825034e</a:t>
            </a:r>
            <a:r>
              <a:rPr lang="en-US" sz="2294" spc="22">
                <a:solidFill>
                  <a:srgbClr val="000000"/>
                </a:solidFill>
                <a:latin typeface="Codec Pro"/>
              </a:rPr>
              <a:t> (Accessed: [(Accessed: [23/12/2023]).]).</a:t>
            </a:r>
          </a:p>
          <a:p>
            <a:pPr>
              <a:lnSpc>
                <a:spcPts val="3212"/>
              </a:lnSpc>
            </a:pPr>
            <a:endParaRPr lang="en-US" sz="2294" spc="22">
              <a:solidFill>
                <a:srgbClr val="000000"/>
              </a:solidFill>
              <a:latin typeface="Codec Pr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258345" y="1569227"/>
            <a:ext cx="6029655" cy="12059310"/>
          </a:xfrm>
          <a:custGeom>
            <a:avLst/>
            <a:gdLst/>
            <a:ahLst/>
            <a:cxnLst/>
            <a:rect l="l" t="t" r="r" b="b"/>
            <a:pathLst>
              <a:path w="6029655" h="12059310">
                <a:moveTo>
                  <a:pt x="0" y="0"/>
                </a:moveTo>
                <a:lnTo>
                  <a:pt x="6029655" y="0"/>
                </a:lnTo>
                <a:lnTo>
                  <a:pt x="6029655" y="12059310"/>
                </a:lnTo>
                <a:lnTo>
                  <a:pt x="0" y="120593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3062443" y="7598882"/>
            <a:ext cx="5376236" cy="5376236"/>
          </a:xfrm>
          <a:custGeom>
            <a:avLst/>
            <a:gdLst/>
            <a:ahLst/>
            <a:cxnLst/>
            <a:rect l="l" t="t" r="r" b="b"/>
            <a:pathLst>
              <a:path w="5376236" h="5376236">
                <a:moveTo>
                  <a:pt x="0" y="0"/>
                </a:moveTo>
                <a:lnTo>
                  <a:pt x="5376236" y="0"/>
                </a:lnTo>
                <a:lnTo>
                  <a:pt x="5376236" y="5376236"/>
                </a:lnTo>
                <a:lnTo>
                  <a:pt x="0" y="53762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3153608" y="1895755"/>
            <a:ext cx="7322997" cy="2506451"/>
          </a:xfrm>
          <a:prstGeom prst="rect">
            <a:avLst/>
          </a:prstGeom>
        </p:spPr>
        <p:txBody>
          <a:bodyPr lIns="0" tIns="0" rIns="0" bIns="0" rtlCol="0" anchor="t">
            <a:spAutoFit/>
          </a:bodyPr>
          <a:lstStyle/>
          <a:p>
            <a:pPr>
              <a:lnSpc>
                <a:spcPts val="9220"/>
              </a:lnSpc>
            </a:pPr>
            <a:r>
              <a:rPr lang="en-US" sz="8781" spc="184">
                <a:solidFill>
                  <a:srgbClr val="000000"/>
                </a:solidFill>
                <a:latin typeface="Codec Pro ExtraBold"/>
              </a:rPr>
              <a:t>GOT QUESTIONS?</a:t>
            </a:r>
          </a:p>
        </p:txBody>
      </p:sp>
      <p:sp>
        <p:nvSpPr>
          <p:cNvPr id="5" name="Freeform 5"/>
          <p:cNvSpPr/>
          <p:nvPr/>
        </p:nvSpPr>
        <p:spPr>
          <a:xfrm>
            <a:off x="1028700" y="1163607"/>
            <a:ext cx="934283" cy="1815744"/>
          </a:xfrm>
          <a:custGeom>
            <a:avLst/>
            <a:gdLst/>
            <a:ahLst/>
            <a:cxnLst/>
            <a:rect l="l" t="t" r="r" b="b"/>
            <a:pathLst>
              <a:path w="934283" h="1815744">
                <a:moveTo>
                  <a:pt x="0" y="0"/>
                </a:moveTo>
                <a:lnTo>
                  <a:pt x="934283" y="0"/>
                </a:lnTo>
                <a:lnTo>
                  <a:pt x="934283" y="1815744"/>
                </a:lnTo>
                <a:lnTo>
                  <a:pt x="0" y="181574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grpSp>
        <p:nvGrpSpPr>
          <p:cNvPr id="2" name="Group 2"/>
          <p:cNvGrpSpPr/>
          <p:nvPr/>
        </p:nvGrpSpPr>
        <p:grpSpPr>
          <a:xfrm>
            <a:off x="1088706" y="2058034"/>
            <a:ext cx="2554372" cy="732817"/>
            <a:chOff x="-524" y="-32236"/>
            <a:chExt cx="580920" cy="166658"/>
          </a:xfrm>
        </p:grpSpPr>
        <p:sp>
          <p:nvSpPr>
            <p:cNvPr id="3" name="Freeform 3"/>
            <p:cNvSpPr/>
            <p:nvPr/>
          </p:nvSpPr>
          <p:spPr>
            <a:xfrm>
              <a:off x="0" y="0"/>
              <a:ext cx="580396" cy="119033"/>
            </a:xfrm>
            <a:custGeom>
              <a:avLst/>
              <a:gdLst/>
              <a:ahLst/>
              <a:cxnLst/>
              <a:rect l="l" t="t" r="r" b="b"/>
              <a:pathLst>
                <a:path w="580396" h="119033">
                  <a:moveTo>
                    <a:pt x="42470" y="0"/>
                  </a:moveTo>
                  <a:lnTo>
                    <a:pt x="537925" y="0"/>
                  </a:lnTo>
                  <a:cubicBezTo>
                    <a:pt x="549189" y="0"/>
                    <a:pt x="559992" y="4475"/>
                    <a:pt x="567956" y="12439"/>
                  </a:cubicBezTo>
                  <a:cubicBezTo>
                    <a:pt x="575921" y="20404"/>
                    <a:pt x="580396" y="31206"/>
                    <a:pt x="580396" y="42470"/>
                  </a:cubicBezTo>
                  <a:lnTo>
                    <a:pt x="580396" y="76563"/>
                  </a:lnTo>
                  <a:cubicBezTo>
                    <a:pt x="580396" y="87827"/>
                    <a:pt x="575921" y="98629"/>
                    <a:pt x="567956" y="106594"/>
                  </a:cubicBezTo>
                  <a:cubicBezTo>
                    <a:pt x="559992" y="114559"/>
                    <a:pt x="549189" y="119033"/>
                    <a:pt x="537925" y="119033"/>
                  </a:cubicBezTo>
                  <a:lnTo>
                    <a:pt x="42470" y="119033"/>
                  </a:lnTo>
                  <a:cubicBezTo>
                    <a:pt x="31206" y="119033"/>
                    <a:pt x="20404" y="114559"/>
                    <a:pt x="12439" y="106594"/>
                  </a:cubicBezTo>
                  <a:cubicBezTo>
                    <a:pt x="4475" y="98629"/>
                    <a:pt x="0" y="87827"/>
                    <a:pt x="0" y="76563"/>
                  </a:cubicBezTo>
                  <a:lnTo>
                    <a:pt x="0" y="42470"/>
                  </a:lnTo>
                  <a:cubicBezTo>
                    <a:pt x="0" y="31206"/>
                    <a:pt x="4475" y="20404"/>
                    <a:pt x="12439" y="12439"/>
                  </a:cubicBezTo>
                  <a:cubicBezTo>
                    <a:pt x="20404" y="4475"/>
                    <a:pt x="31206" y="0"/>
                    <a:pt x="42470" y="0"/>
                  </a:cubicBezTo>
                  <a:close/>
                </a:path>
              </a:pathLst>
            </a:custGeom>
            <a:solidFill>
              <a:srgbClr val="F47C00"/>
            </a:solidFill>
          </p:spPr>
          <p:txBody>
            <a:bodyPr/>
            <a:lstStyle/>
            <a:p>
              <a:endParaRPr lang="en-US"/>
            </a:p>
          </p:txBody>
        </p:sp>
        <p:sp>
          <p:nvSpPr>
            <p:cNvPr id="4" name="TextBox 4"/>
            <p:cNvSpPr txBox="1"/>
            <p:nvPr/>
          </p:nvSpPr>
          <p:spPr>
            <a:xfrm>
              <a:off x="-524" y="-32236"/>
              <a:ext cx="580396" cy="166658"/>
            </a:xfrm>
            <a:prstGeom prst="rect">
              <a:avLst/>
            </a:prstGeom>
          </p:spPr>
          <p:txBody>
            <a:bodyPr lIns="50800" tIns="50800" rIns="50800" bIns="50800" rtlCol="0" anchor="ctr"/>
            <a:lstStyle/>
            <a:p>
              <a:pPr algn="ctr">
                <a:lnSpc>
                  <a:spcPts val="3212"/>
                </a:lnSpc>
              </a:pPr>
              <a:r>
                <a:rPr lang="en-US" sz="2294" spc="22" dirty="0">
                  <a:solidFill>
                    <a:srgbClr val="FFFFFF"/>
                  </a:solidFill>
                  <a:latin typeface="Canva Sans 1 Bold"/>
                </a:rPr>
                <a:t>20th century</a:t>
              </a:r>
            </a:p>
          </p:txBody>
        </p:sp>
      </p:grpSp>
      <p:grpSp>
        <p:nvGrpSpPr>
          <p:cNvPr id="5" name="Group 5"/>
          <p:cNvGrpSpPr/>
          <p:nvPr/>
        </p:nvGrpSpPr>
        <p:grpSpPr>
          <a:xfrm>
            <a:off x="7640279" y="2058034"/>
            <a:ext cx="2414130" cy="732817"/>
            <a:chOff x="0" y="-32236"/>
            <a:chExt cx="549026" cy="166658"/>
          </a:xfrm>
        </p:grpSpPr>
        <p:sp>
          <p:nvSpPr>
            <p:cNvPr id="6" name="Freeform 6"/>
            <p:cNvSpPr/>
            <p:nvPr/>
          </p:nvSpPr>
          <p:spPr>
            <a:xfrm>
              <a:off x="0" y="0"/>
              <a:ext cx="548159" cy="119033"/>
            </a:xfrm>
            <a:custGeom>
              <a:avLst/>
              <a:gdLst/>
              <a:ahLst/>
              <a:cxnLst/>
              <a:rect l="l" t="t" r="r" b="b"/>
              <a:pathLst>
                <a:path w="548159" h="119033">
                  <a:moveTo>
                    <a:pt x="44968" y="0"/>
                  </a:moveTo>
                  <a:lnTo>
                    <a:pt x="503191" y="0"/>
                  </a:lnTo>
                  <a:cubicBezTo>
                    <a:pt x="515117" y="0"/>
                    <a:pt x="526555" y="4738"/>
                    <a:pt x="534988" y="13171"/>
                  </a:cubicBezTo>
                  <a:cubicBezTo>
                    <a:pt x="543421" y="21604"/>
                    <a:pt x="548159" y="33042"/>
                    <a:pt x="548159" y="44968"/>
                  </a:cubicBezTo>
                  <a:lnTo>
                    <a:pt x="548159" y="74065"/>
                  </a:lnTo>
                  <a:cubicBezTo>
                    <a:pt x="548159" y="85992"/>
                    <a:pt x="543421" y="97429"/>
                    <a:pt x="534988" y="105863"/>
                  </a:cubicBezTo>
                  <a:cubicBezTo>
                    <a:pt x="526555" y="114296"/>
                    <a:pt x="515117" y="119033"/>
                    <a:pt x="503191" y="119033"/>
                  </a:cubicBezTo>
                  <a:lnTo>
                    <a:pt x="44968" y="119033"/>
                  </a:lnTo>
                  <a:cubicBezTo>
                    <a:pt x="33042" y="119033"/>
                    <a:pt x="21604" y="114296"/>
                    <a:pt x="13171" y="105863"/>
                  </a:cubicBezTo>
                  <a:cubicBezTo>
                    <a:pt x="4738" y="97429"/>
                    <a:pt x="0" y="85992"/>
                    <a:pt x="0" y="74065"/>
                  </a:cubicBezTo>
                  <a:lnTo>
                    <a:pt x="0" y="44968"/>
                  </a:lnTo>
                  <a:cubicBezTo>
                    <a:pt x="0" y="33042"/>
                    <a:pt x="4738" y="21604"/>
                    <a:pt x="13171" y="13171"/>
                  </a:cubicBezTo>
                  <a:cubicBezTo>
                    <a:pt x="21604" y="4738"/>
                    <a:pt x="33042" y="0"/>
                    <a:pt x="44968" y="0"/>
                  </a:cubicBezTo>
                  <a:close/>
                </a:path>
              </a:pathLst>
            </a:custGeom>
            <a:solidFill>
              <a:srgbClr val="F47C00"/>
            </a:solidFill>
          </p:spPr>
          <p:txBody>
            <a:bodyPr/>
            <a:lstStyle/>
            <a:p>
              <a:endParaRPr lang="en-US"/>
            </a:p>
          </p:txBody>
        </p:sp>
        <p:sp>
          <p:nvSpPr>
            <p:cNvPr id="7" name="TextBox 7"/>
            <p:cNvSpPr txBox="1"/>
            <p:nvPr/>
          </p:nvSpPr>
          <p:spPr>
            <a:xfrm>
              <a:off x="867" y="-32236"/>
              <a:ext cx="548159" cy="166658"/>
            </a:xfrm>
            <a:prstGeom prst="rect">
              <a:avLst/>
            </a:prstGeom>
          </p:spPr>
          <p:txBody>
            <a:bodyPr lIns="50800" tIns="50800" rIns="50800" bIns="50800" rtlCol="0" anchor="ctr"/>
            <a:lstStyle/>
            <a:p>
              <a:pPr algn="ctr">
                <a:lnSpc>
                  <a:spcPts val="3212"/>
                </a:lnSpc>
              </a:pPr>
              <a:r>
                <a:rPr lang="en-US" sz="2294" spc="22" dirty="0">
                  <a:solidFill>
                    <a:srgbClr val="FFFFFF"/>
                  </a:solidFill>
                  <a:latin typeface="Canva Sans 1 Bold"/>
                </a:rPr>
                <a:t>21st century</a:t>
              </a:r>
            </a:p>
          </p:txBody>
        </p:sp>
      </p:grpSp>
      <p:sp>
        <p:nvSpPr>
          <p:cNvPr id="8" name="Freeform 8"/>
          <p:cNvSpPr/>
          <p:nvPr/>
        </p:nvSpPr>
        <p:spPr>
          <a:xfrm>
            <a:off x="-3224443" y="9117635"/>
            <a:ext cx="5376236" cy="5376236"/>
          </a:xfrm>
          <a:custGeom>
            <a:avLst/>
            <a:gdLst/>
            <a:ahLst/>
            <a:cxnLst/>
            <a:rect l="l" t="t" r="r" b="b"/>
            <a:pathLst>
              <a:path w="5376236" h="5376236">
                <a:moveTo>
                  <a:pt x="0" y="0"/>
                </a:moveTo>
                <a:lnTo>
                  <a:pt x="5376235" y="0"/>
                </a:lnTo>
                <a:lnTo>
                  <a:pt x="5376235" y="5376236"/>
                </a:lnTo>
                <a:lnTo>
                  <a:pt x="0" y="53762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5475152" y="742875"/>
            <a:ext cx="7337695" cy="851542"/>
          </a:xfrm>
          <a:prstGeom prst="rect">
            <a:avLst/>
          </a:prstGeom>
        </p:spPr>
        <p:txBody>
          <a:bodyPr lIns="0" tIns="0" rIns="0" bIns="0" rtlCol="0" anchor="t">
            <a:spAutoFit/>
          </a:bodyPr>
          <a:lstStyle/>
          <a:p>
            <a:pPr marL="0" lvl="0" indent="0" algn="ctr">
              <a:lnSpc>
                <a:spcPts val="6669"/>
              </a:lnSpc>
              <a:spcBef>
                <a:spcPct val="0"/>
              </a:spcBef>
            </a:pPr>
            <a:r>
              <a:rPr lang="en-US" sz="4833" spc="241">
                <a:solidFill>
                  <a:srgbClr val="F47C00"/>
                </a:solidFill>
                <a:latin typeface="Canva Sans 2 Bold"/>
              </a:rPr>
              <a:t>Historical background </a:t>
            </a:r>
          </a:p>
        </p:txBody>
      </p:sp>
      <p:sp>
        <p:nvSpPr>
          <p:cNvPr id="10" name="AutoShape 10"/>
          <p:cNvSpPr/>
          <p:nvPr/>
        </p:nvSpPr>
        <p:spPr>
          <a:xfrm flipV="1">
            <a:off x="-2302342" y="2461482"/>
            <a:ext cx="3393351" cy="0"/>
          </a:xfrm>
          <a:prstGeom prst="line">
            <a:avLst/>
          </a:prstGeom>
          <a:ln w="38100" cap="flat">
            <a:solidFill>
              <a:srgbClr val="F47C00"/>
            </a:solidFill>
            <a:prstDash val="solid"/>
            <a:headEnd type="none" w="sm" len="sm"/>
            <a:tailEnd type="none" w="sm" len="sm"/>
          </a:ln>
        </p:spPr>
        <p:txBody>
          <a:bodyPr/>
          <a:lstStyle/>
          <a:p>
            <a:endParaRPr lang="en-US"/>
          </a:p>
        </p:txBody>
      </p:sp>
      <p:sp>
        <p:nvSpPr>
          <p:cNvPr id="11" name="AutoShape 11"/>
          <p:cNvSpPr/>
          <p:nvPr/>
        </p:nvSpPr>
        <p:spPr>
          <a:xfrm flipV="1">
            <a:off x="-2372570" y="2461482"/>
            <a:ext cx="3527012" cy="4531"/>
          </a:xfrm>
          <a:prstGeom prst="line">
            <a:avLst/>
          </a:prstGeom>
          <a:ln w="95250" cap="flat">
            <a:solidFill>
              <a:srgbClr val="F47C00"/>
            </a:solidFill>
            <a:prstDash val="solid"/>
            <a:headEnd type="none" w="sm" len="sm"/>
            <a:tailEnd type="none" w="sm" len="sm"/>
          </a:ln>
        </p:spPr>
        <p:txBody>
          <a:bodyPr/>
          <a:lstStyle/>
          <a:p>
            <a:endParaRPr lang="en-US"/>
          </a:p>
        </p:txBody>
      </p:sp>
      <p:sp>
        <p:nvSpPr>
          <p:cNvPr id="12" name="AutoShape 12"/>
          <p:cNvSpPr/>
          <p:nvPr/>
        </p:nvSpPr>
        <p:spPr>
          <a:xfrm>
            <a:off x="3380070" y="2463747"/>
            <a:ext cx="4344034" cy="0"/>
          </a:xfrm>
          <a:prstGeom prst="line">
            <a:avLst/>
          </a:prstGeom>
          <a:ln w="95250" cap="flat">
            <a:solidFill>
              <a:srgbClr val="F47C00"/>
            </a:solidFill>
            <a:prstDash val="solid"/>
            <a:headEnd type="none" w="sm" len="sm"/>
            <a:tailEnd type="none" w="sm" len="sm"/>
          </a:ln>
        </p:spPr>
        <p:txBody>
          <a:bodyPr/>
          <a:lstStyle/>
          <a:p>
            <a:endParaRPr lang="en-US"/>
          </a:p>
        </p:txBody>
      </p:sp>
      <p:sp>
        <p:nvSpPr>
          <p:cNvPr id="14" name="TextBox 14"/>
          <p:cNvSpPr txBox="1"/>
          <p:nvPr/>
        </p:nvSpPr>
        <p:spPr>
          <a:xfrm>
            <a:off x="3643078" y="3227124"/>
            <a:ext cx="13616222" cy="765949"/>
          </a:xfrm>
          <a:prstGeom prst="rect">
            <a:avLst/>
          </a:prstGeom>
        </p:spPr>
        <p:txBody>
          <a:bodyPr lIns="0" tIns="0" rIns="0" bIns="0" rtlCol="0" anchor="t">
            <a:spAutoFit/>
          </a:bodyPr>
          <a:lstStyle/>
          <a:p>
            <a:pPr marL="0" lvl="0" indent="0" algn="l">
              <a:lnSpc>
                <a:spcPts val="2932"/>
              </a:lnSpc>
              <a:spcBef>
                <a:spcPct val="0"/>
              </a:spcBef>
            </a:pPr>
            <a:r>
              <a:rPr lang="en-US" sz="2094" u="none" strike="noStrike" spc="20">
                <a:solidFill>
                  <a:srgbClr val="000000"/>
                </a:solidFill>
                <a:latin typeface="Codec Pro"/>
              </a:rPr>
              <a:t>Advancements in cryptanalysis which is the process of breaking codes which refined the statistical methods used for data analysis and pattern recognition</a:t>
            </a:r>
          </a:p>
        </p:txBody>
      </p:sp>
      <p:grpSp>
        <p:nvGrpSpPr>
          <p:cNvPr id="17" name="Group 17"/>
          <p:cNvGrpSpPr/>
          <p:nvPr/>
        </p:nvGrpSpPr>
        <p:grpSpPr>
          <a:xfrm>
            <a:off x="2348653" y="3318414"/>
            <a:ext cx="1203590" cy="649052"/>
            <a:chOff x="0" y="-11424"/>
            <a:chExt cx="273723" cy="147608"/>
          </a:xfrm>
        </p:grpSpPr>
        <p:sp>
          <p:nvSpPr>
            <p:cNvPr id="18" name="Freeform 18"/>
            <p:cNvSpPr/>
            <p:nvPr/>
          </p:nvSpPr>
          <p:spPr>
            <a:xfrm>
              <a:off x="0" y="0"/>
              <a:ext cx="273723" cy="119033"/>
            </a:xfrm>
            <a:custGeom>
              <a:avLst/>
              <a:gdLst/>
              <a:ahLst/>
              <a:cxnLst/>
              <a:rect l="l" t="t" r="r" b="b"/>
              <a:pathLst>
                <a:path w="273723" h="119033">
                  <a:moveTo>
                    <a:pt x="59517" y="0"/>
                  </a:moveTo>
                  <a:lnTo>
                    <a:pt x="214206" y="0"/>
                  </a:lnTo>
                  <a:cubicBezTo>
                    <a:pt x="247076" y="0"/>
                    <a:pt x="273723" y="26647"/>
                    <a:pt x="273723" y="59517"/>
                  </a:cubicBezTo>
                  <a:lnTo>
                    <a:pt x="273723" y="59517"/>
                  </a:lnTo>
                  <a:cubicBezTo>
                    <a:pt x="273723" y="92387"/>
                    <a:pt x="247076" y="119033"/>
                    <a:pt x="214206" y="119033"/>
                  </a:cubicBezTo>
                  <a:lnTo>
                    <a:pt x="59517" y="119033"/>
                  </a:lnTo>
                  <a:cubicBezTo>
                    <a:pt x="26647" y="119033"/>
                    <a:pt x="0" y="92387"/>
                    <a:pt x="0" y="59517"/>
                  </a:cubicBezTo>
                  <a:lnTo>
                    <a:pt x="0" y="59517"/>
                  </a:lnTo>
                  <a:cubicBezTo>
                    <a:pt x="0" y="26647"/>
                    <a:pt x="26647" y="0"/>
                    <a:pt x="59517" y="0"/>
                  </a:cubicBezTo>
                  <a:close/>
                </a:path>
              </a:pathLst>
            </a:custGeom>
            <a:solidFill>
              <a:srgbClr val="F47C00"/>
            </a:solidFill>
          </p:spPr>
          <p:txBody>
            <a:bodyPr/>
            <a:lstStyle/>
            <a:p>
              <a:endParaRPr lang="en-US"/>
            </a:p>
          </p:txBody>
        </p:sp>
        <p:sp>
          <p:nvSpPr>
            <p:cNvPr id="19" name="TextBox 19"/>
            <p:cNvSpPr txBox="1"/>
            <p:nvPr/>
          </p:nvSpPr>
          <p:spPr>
            <a:xfrm>
              <a:off x="0" y="-11424"/>
              <a:ext cx="273723" cy="147608"/>
            </a:xfrm>
            <a:prstGeom prst="rect">
              <a:avLst/>
            </a:prstGeom>
          </p:spPr>
          <p:txBody>
            <a:bodyPr lIns="50800" tIns="50800" rIns="50800" bIns="50800" rtlCol="0" anchor="ctr"/>
            <a:lstStyle/>
            <a:p>
              <a:pPr algn="ctr">
                <a:lnSpc>
                  <a:spcPts val="2519"/>
                </a:lnSpc>
              </a:pPr>
              <a:r>
                <a:rPr lang="en-US" sz="1799" spc="17" dirty="0">
                  <a:solidFill>
                    <a:srgbClr val="FFFFFF"/>
                  </a:solidFill>
                  <a:latin typeface="Canva Sans 1 Bold"/>
                </a:rPr>
                <a:t>1900s</a:t>
              </a:r>
            </a:p>
          </p:txBody>
        </p:sp>
      </p:grpSp>
      <p:grpSp>
        <p:nvGrpSpPr>
          <p:cNvPr id="20" name="Group 20"/>
          <p:cNvGrpSpPr/>
          <p:nvPr/>
        </p:nvGrpSpPr>
        <p:grpSpPr>
          <a:xfrm>
            <a:off x="2348323" y="4242612"/>
            <a:ext cx="1185530" cy="649052"/>
            <a:chOff x="-75" y="-16311"/>
            <a:chExt cx="269615" cy="147608"/>
          </a:xfrm>
        </p:grpSpPr>
        <p:sp>
          <p:nvSpPr>
            <p:cNvPr id="21" name="Freeform 21"/>
            <p:cNvSpPr/>
            <p:nvPr/>
          </p:nvSpPr>
          <p:spPr>
            <a:xfrm>
              <a:off x="0" y="0"/>
              <a:ext cx="269540" cy="119033"/>
            </a:xfrm>
            <a:custGeom>
              <a:avLst/>
              <a:gdLst/>
              <a:ahLst/>
              <a:cxnLst/>
              <a:rect l="l" t="t" r="r" b="b"/>
              <a:pathLst>
                <a:path w="269540" h="119033">
                  <a:moveTo>
                    <a:pt x="59517" y="0"/>
                  </a:moveTo>
                  <a:lnTo>
                    <a:pt x="210023" y="0"/>
                  </a:lnTo>
                  <a:cubicBezTo>
                    <a:pt x="242894" y="0"/>
                    <a:pt x="269540" y="26647"/>
                    <a:pt x="269540" y="59517"/>
                  </a:cubicBezTo>
                  <a:lnTo>
                    <a:pt x="269540" y="59517"/>
                  </a:lnTo>
                  <a:cubicBezTo>
                    <a:pt x="269540" y="92387"/>
                    <a:pt x="242894" y="119033"/>
                    <a:pt x="210023" y="119033"/>
                  </a:cubicBezTo>
                  <a:lnTo>
                    <a:pt x="59517" y="119033"/>
                  </a:lnTo>
                  <a:cubicBezTo>
                    <a:pt x="26647" y="119033"/>
                    <a:pt x="0" y="92387"/>
                    <a:pt x="0" y="59517"/>
                  </a:cubicBezTo>
                  <a:lnTo>
                    <a:pt x="0" y="59517"/>
                  </a:lnTo>
                  <a:cubicBezTo>
                    <a:pt x="0" y="26647"/>
                    <a:pt x="26647" y="0"/>
                    <a:pt x="59517" y="0"/>
                  </a:cubicBezTo>
                  <a:close/>
                </a:path>
              </a:pathLst>
            </a:custGeom>
            <a:solidFill>
              <a:srgbClr val="F47C00"/>
            </a:solidFill>
          </p:spPr>
          <p:txBody>
            <a:bodyPr/>
            <a:lstStyle/>
            <a:p>
              <a:endParaRPr lang="en-US"/>
            </a:p>
          </p:txBody>
        </p:sp>
        <p:sp>
          <p:nvSpPr>
            <p:cNvPr id="22" name="TextBox 22"/>
            <p:cNvSpPr txBox="1"/>
            <p:nvPr/>
          </p:nvSpPr>
          <p:spPr>
            <a:xfrm>
              <a:off x="-75" y="-16311"/>
              <a:ext cx="269540" cy="147608"/>
            </a:xfrm>
            <a:prstGeom prst="rect">
              <a:avLst/>
            </a:prstGeom>
          </p:spPr>
          <p:txBody>
            <a:bodyPr lIns="50800" tIns="50800" rIns="50800" bIns="50800" rtlCol="0" anchor="ctr"/>
            <a:lstStyle/>
            <a:p>
              <a:pPr algn="ctr">
                <a:lnSpc>
                  <a:spcPts val="2519"/>
                </a:lnSpc>
              </a:pPr>
              <a:r>
                <a:rPr lang="en-US" sz="1799" spc="17" dirty="0">
                  <a:solidFill>
                    <a:srgbClr val="FFFFFF"/>
                  </a:solidFill>
                  <a:latin typeface="Canva Sans 1 Bold"/>
                </a:rPr>
                <a:t>1910-20s</a:t>
              </a:r>
            </a:p>
          </p:txBody>
        </p:sp>
      </p:grpSp>
      <p:grpSp>
        <p:nvGrpSpPr>
          <p:cNvPr id="23" name="Group 23"/>
          <p:cNvGrpSpPr/>
          <p:nvPr/>
        </p:nvGrpSpPr>
        <p:grpSpPr>
          <a:xfrm>
            <a:off x="2348653" y="5169792"/>
            <a:ext cx="1184540" cy="649052"/>
            <a:chOff x="0" y="-19796"/>
            <a:chExt cx="269390" cy="147608"/>
          </a:xfrm>
        </p:grpSpPr>
        <p:sp>
          <p:nvSpPr>
            <p:cNvPr id="24" name="Freeform 24"/>
            <p:cNvSpPr/>
            <p:nvPr/>
          </p:nvSpPr>
          <p:spPr>
            <a:xfrm>
              <a:off x="0" y="0"/>
              <a:ext cx="269390" cy="119033"/>
            </a:xfrm>
            <a:custGeom>
              <a:avLst/>
              <a:gdLst/>
              <a:ahLst/>
              <a:cxnLst/>
              <a:rect l="l" t="t" r="r" b="b"/>
              <a:pathLst>
                <a:path w="269390" h="119033">
                  <a:moveTo>
                    <a:pt x="59517" y="0"/>
                  </a:moveTo>
                  <a:lnTo>
                    <a:pt x="209873" y="0"/>
                  </a:lnTo>
                  <a:cubicBezTo>
                    <a:pt x="242744" y="0"/>
                    <a:pt x="269390" y="26647"/>
                    <a:pt x="269390" y="59517"/>
                  </a:cubicBezTo>
                  <a:lnTo>
                    <a:pt x="269390" y="59517"/>
                  </a:lnTo>
                  <a:cubicBezTo>
                    <a:pt x="269390" y="92387"/>
                    <a:pt x="242744" y="119033"/>
                    <a:pt x="209873" y="119033"/>
                  </a:cubicBezTo>
                  <a:lnTo>
                    <a:pt x="59517" y="119033"/>
                  </a:lnTo>
                  <a:cubicBezTo>
                    <a:pt x="26647" y="119033"/>
                    <a:pt x="0" y="92387"/>
                    <a:pt x="0" y="59517"/>
                  </a:cubicBezTo>
                  <a:lnTo>
                    <a:pt x="0" y="59517"/>
                  </a:lnTo>
                  <a:cubicBezTo>
                    <a:pt x="0" y="26647"/>
                    <a:pt x="26647" y="0"/>
                    <a:pt x="59517" y="0"/>
                  </a:cubicBezTo>
                  <a:close/>
                </a:path>
              </a:pathLst>
            </a:custGeom>
            <a:solidFill>
              <a:srgbClr val="F47C00"/>
            </a:solidFill>
          </p:spPr>
          <p:txBody>
            <a:bodyPr/>
            <a:lstStyle/>
            <a:p>
              <a:endParaRPr lang="en-US"/>
            </a:p>
          </p:txBody>
        </p:sp>
        <p:sp>
          <p:nvSpPr>
            <p:cNvPr id="25" name="TextBox 25"/>
            <p:cNvSpPr txBox="1"/>
            <p:nvPr/>
          </p:nvSpPr>
          <p:spPr>
            <a:xfrm>
              <a:off x="0" y="-19796"/>
              <a:ext cx="269390" cy="147608"/>
            </a:xfrm>
            <a:prstGeom prst="rect">
              <a:avLst/>
            </a:prstGeom>
          </p:spPr>
          <p:txBody>
            <a:bodyPr lIns="50800" tIns="50800" rIns="50800" bIns="50800" rtlCol="0" anchor="ctr"/>
            <a:lstStyle/>
            <a:p>
              <a:pPr algn="ctr">
                <a:lnSpc>
                  <a:spcPts val="2519"/>
                </a:lnSpc>
              </a:pPr>
              <a:r>
                <a:rPr lang="en-US" sz="1799" spc="17" dirty="0">
                  <a:solidFill>
                    <a:srgbClr val="FFFFFF"/>
                  </a:solidFill>
                  <a:latin typeface="Canva Sans 1 Bold"/>
                </a:rPr>
                <a:t>1930-40s</a:t>
              </a:r>
            </a:p>
          </p:txBody>
        </p:sp>
      </p:grpSp>
      <p:grpSp>
        <p:nvGrpSpPr>
          <p:cNvPr id="27" name="Group 27"/>
          <p:cNvGrpSpPr/>
          <p:nvPr/>
        </p:nvGrpSpPr>
        <p:grpSpPr>
          <a:xfrm>
            <a:off x="2311427" y="6139857"/>
            <a:ext cx="1287244" cy="649052"/>
            <a:chOff x="-8466" y="-13528"/>
            <a:chExt cx="292747" cy="147608"/>
          </a:xfrm>
        </p:grpSpPr>
        <p:sp>
          <p:nvSpPr>
            <p:cNvPr id="28" name="Freeform 28"/>
            <p:cNvSpPr/>
            <p:nvPr/>
          </p:nvSpPr>
          <p:spPr>
            <a:xfrm>
              <a:off x="0" y="0"/>
              <a:ext cx="269390" cy="119033"/>
            </a:xfrm>
            <a:custGeom>
              <a:avLst/>
              <a:gdLst/>
              <a:ahLst/>
              <a:cxnLst/>
              <a:rect l="l" t="t" r="r" b="b"/>
              <a:pathLst>
                <a:path w="269390" h="119033">
                  <a:moveTo>
                    <a:pt x="59517" y="0"/>
                  </a:moveTo>
                  <a:lnTo>
                    <a:pt x="209873" y="0"/>
                  </a:lnTo>
                  <a:cubicBezTo>
                    <a:pt x="242744" y="0"/>
                    <a:pt x="269390" y="26647"/>
                    <a:pt x="269390" y="59517"/>
                  </a:cubicBezTo>
                  <a:lnTo>
                    <a:pt x="269390" y="59517"/>
                  </a:lnTo>
                  <a:cubicBezTo>
                    <a:pt x="269390" y="92387"/>
                    <a:pt x="242744" y="119033"/>
                    <a:pt x="209873" y="119033"/>
                  </a:cubicBezTo>
                  <a:lnTo>
                    <a:pt x="59517" y="119033"/>
                  </a:lnTo>
                  <a:cubicBezTo>
                    <a:pt x="26647" y="119033"/>
                    <a:pt x="0" y="92387"/>
                    <a:pt x="0" y="59517"/>
                  </a:cubicBezTo>
                  <a:lnTo>
                    <a:pt x="0" y="59517"/>
                  </a:lnTo>
                  <a:cubicBezTo>
                    <a:pt x="0" y="26647"/>
                    <a:pt x="26647" y="0"/>
                    <a:pt x="59517" y="0"/>
                  </a:cubicBezTo>
                  <a:close/>
                </a:path>
              </a:pathLst>
            </a:custGeom>
            <a:solidFill>
              <a:srgbClr val="F47C00"/>
            </a:solidFill>
          </p:spPr>
          <p:txBody>
            <a:bodyPr/>
            <a:lstStyle/>
            <a:p>
              <a:endParaRPr lang="en-US"/>
            </a:p>
          </p:txBody>
        </p:sp>
        <p:sp>
          <p:nvSpPr>
            <p:cNvPr id="29" name="TextBox 29"/>
            <p:cNvSpPr txBox="1"/>
            <p:nvPr/>
          </p:nvSpPr>
          <p:spPr>
            <a:xfrm>
              <a:off x="-8466" y="-13528"/>
              <a:ext cx="292747" cy="147608"/>
            </a:xfrm>
            <a:prstGeom prst="rect">
              <a:avLst/>
            </a:prstGeom>
          </p:spPr>
          <p:txBody>
            <a:bodyPr lIns="50800" tIns="50800" rIns="50800" bIns="50800" rtlCol="0" anchor="ctr"/>
            <a:lstStyle/>
            <a:p>
              <a:pPr algn="ctr">
                <a:lnSpc>
                  <a:spcPts val="2519"/>
                </a:lnSpc>
              </a:pPr>
              <a:r>
                <a:rPr lang="en-US" sz="1799" spc="17" dirty="0">
                  <a:solidFill>
                    <a:srgbClr val="FFFFFF"/>
                  </a:solidFill>
                  <a:latin typeface="Canva Sans 1 Bold"/>
                </a:rPr>
                <a:t>1950-60s</a:t>
              </a:r>
            </a:p>
          </p:txBody>
        </p:sp>
      </p:grpSp>
      <p:grpSp>
        <p:nvGrpSpPr>
          <p:cNvPr id="31" name="Group 31"/>
          <p:cNvGrpSpPr/>
          <p:nvPr/>
        </p:nvGrpSpPr>
        <p:grpSpPr>
          <a:xfrm>
            <a:off x="2339129" y="7204013"/>
            <a:ext cx="1213114" cy="649052"/>
            <a:chOff x="-2166" y="-15620"/>
            <a:chExt cx="275889" cy="147608"/>
          </a:xfrm>
        </p:grpSpPr>
        <p:sp>
          <p:nvSpPr>
            <p:cNvPr id="32" name="Freeform 32"/>
            <p:cNvSpPr/>
            <p:nvPr/>
          </p:nvSpPr>
          <p:spPr>
            <a:xfrm>
              <a:off x="0" y="0"/>
              <a:ext cx="273723" cy="119033"/>
            </a:xfrm>
            <a:custGeom>
              <a:avLst/>
              <a:gdLst/>
              <a:ahLst/>
              <a:cxnLst/>
              <a:rect l="l" t="t" r="r" b="b"/>
              <a:pathLst>
                <a:path w="273723" h="119033">
                  <a:moveTo>
                    <a:pt x="59517" y="0"/>
                  </a:moveTo>
                  <a:lnTo>
                    <a:pt x="214206" y="0"/>
                  </a:lnTo>
                  <a:cubicBezTo>
                    <a:pt x="247076" y="0"/>
                    <a:pt x="273723" y="26647"/>
                    <a:pt x="273723" y="59517"/>
                  </a:cubicBezTo>
                  <a:lnTo>
                    <a:pt x="273723" y="59517"/>
                  </a:lnTo>
                  <a:cubicBezTo>
                    <a:pt x="273723" y="92387"/>
                    <a:pt x="247076" y="119033"/>
                    <a:pt x="214206" y="119033"/>
                  </a:cubicBezTo>
                  <a:lnTo>
                    <a:pt x="59517" y="119033"/>
                  </a:lnTo>
                  <a:cubicBezTo>
                    <a:pt x="26647" y="119033"/>
                    <a:pt x="0" y="92387"/>
                    <a:pt x="0" y="59517"/>
                  </a:cubicBezTo>
                  <a:lnTo>
                    <a:pt x="0" y="59517"/>
                  </a:lnTo>
                  <a:cubicBezTo>
                    <a:pt x="0" y="26647"/>
                    <a:pt x="26647" y="0"/>
                    <a:pt x="59517" y="0"/>
                  </a:cubicBezTo>
                  <a:close/>
                </a:path>
              </a:pathLst>
            </a:custGeom>
            <a:solidFill>
              <a:srgbClr val="F47C00"/>
            </a:solidFill>
          </p:spPr>
          <p:txBody>
            <a:bodyPr/>
            <a:lstStyle/>
            <a:p>
              <a:endParaRPr lang="en-US"/>
            </a:p>
          </p:txBody>
        </p:sp>
        <p:sp>
          <p:nvSpPr>
            <p:cNvPr id="33" name="TextBox 33"/>
            <p:cNvSpPr txBox="1"/>
            <p:nvPr/>
          </p:nvSpPr>
          <p:spPr>
            <a:xfrm>
              <a:off x="-2166" y="-15620"/>
              <a:ext cx="273723" cy="147608"/>
            </a:xfrm>
            <a:prstGeom prst="rect">
              <a:avLst/>
            </a:prstGeom>
          </p:spPr>
          <p:txBody>
            <a:bodyPr lIns="50800" tIns="50800" rIns="50800" bIns="50800" rtlCol="0" anchor="ctr"/>
            <a:lstStyle/>
            <a:p>
              <a:pPr algn="ctr">
                <a:lnSpc>
                  <a:spcPts val="2519"/>
                </a:lnSpc>
              </a:pPr>
              <a:r>
                <a:rPr lang="en-US" sz="1799" spc="17" dirty="0">
                  <a:solidFill>
                    <a:srgbClr val="FFFFFF"/>
                  </a:solidFill>
                  <a:latin typeface="Canva Sans 1 Bold"/>
                </a:rPr>
                <a:t>1970-80s</a:t>
              </a:r>
            </a:p>
          </p:txBody>
        </p:sp>
      </p:grpSp>
      <p:grpSp>
        <p:nvGrpSpPr>
          <p:cNvPr id="35" name="Group 35"/>
          <p:cNvGrpSpPr/>
          <p:nvPr/>
        </p:nvGrpSpPr>
        <p:grpSpPr>
          <a:xfrm>
            <a:off x="2339128" y="8527801"/>
            <a:ext cx="1194064" cy="649052"/>
            <a:chOff x="0" y="-13389"/>
            <a:chExt cx="271556" cy="147608"/>
          </a:xfrm>
        </p:grpSpPr>
        <p:sp>
          <p:nvSpPr>
            <p:cNvPr id="36" name="Freeform 36"/>
            <p:cNvSpPr/>
            <p:nvPr/>
          </p:nvSpPr>
          <p:spPr>
            <a:xfrm>
              <a:off x="0" y="0"/>
              <a:ext cx="269390" cy="119033"/>
            </a:xfrm>
            <a:custGeom>
              <a:avLst/>
              <a:gdLst/>
              <a:ahLst/>
              <a:cxnLst/>
              <a:rect l="l" t="t" r="r" b="b"/>
              <a:pathLst>
                <a:path w="269390" h="119033">
                  <a:moveTo>
                    <a:pt x="59517" y="0"/>
                  </a:moveTo>
                  <a:lnTo>
                    <a:pt x="209873" y="0"/>
                  </a:lnTo>
                  <a:cubicBezTo>
                    <a:pt x="242744" y="0"/>
                    <a:pt x="269390" y="26647"/>
                    <a:pt x="269390" y="59517"/>
                  </a:cubicBezTo>
                  <a:lnTo>
                    <a:pt x="269390" y="59517"/>
                  </a:lnTo>
                  <a:cubicBezTo>
                    <a:pt x="269390" y="92387"/>
                    <a:pt x="242744" y="119033"/>
                    <a:pt x="209873" y="119033"/>
                  </a:cubicBezTo>
                  <a:lnTo>
                    <a:pt x="59517" y="119033"/>
                  </a:lnTo>
                  <a:cubicBezTo>
                    <a:pt x="26647" y="119033"/>
                    <a:pt x="0" y="92387"/>
                    <a:pt x="0" y="59517"/>
                  </a:cubicBezTo>
                  <a:lnTo>
                    <a:pt x="0" y="59517"/>
                  </a:lnTo>
                  <a:cubicBezTo>
                    <a:pt x="0" y="26647"/>
                    <a:pt x="26647" y="0"/>
                    <a:pt x="59517" y="0"/>
                  </a:cubicBezTo>
                  <a:close/>
                </a:path>
              </a:pathLst>
            </a:custGeom>
            <a:solidFill>
              <a:srgbClr val="F47C00"/>
            </a:solidFill>
          </p:spPr>
          <p:txBody>
            <a:bodyPr/>
            <a:lstStyle/>
            <a:p>
              <a:endParaRPr lang="en-US"/>
            </a:p>
          </p:txBody>
        </p:sp>
        <p:sp>
          <p:nvSpPr>
            <p:cNvPr id="37" name="TextBox 37"/>
            <p:cNvSpPr txBox="1"/>
            <p:nvPr/>
          </p:nvSpPr>
          <p:spPr>
            <a:xfrm>
              <a:off x="2166" y="-13389"/>
              <a:ext cx="269390" cy="147608"/>
            </a:xfrm>
            <a:prstGeom prst="rect">
              <a:avLst/>
            </a:prstGeom>
          </p:spPr>
          <p:txBody>
            <a:bodyPr lIns="50800" tIns="50800" rIns="50800" bIns="50800" rtlCol="0" anchor="ctr"/>
            <a:lstStyle/>
            <a:p>
              <a:pPr algn="ctr">
                <a:lnSpc>
                  <a:spcPts val="2519"/>
                </a:lnSpc>
              </a:pPr>
              <a:r>
                <a:rPr lang="en-US" sz="1799" spc="17" dirty="0">
                  <a:solidFill>
                    <a:srgbClr val="FFFFFF"/>
                  </a:solidFill>
                  <a:latin typeface="Canva Sans 1 Bold"/>
                </a:rPr>
                <a:t>1990s</a:t>
              </a:r>
            </a:p>
          </p:txBody>
        </p:sp>
      </p:grpSp>
      <p:sp>
        <p:nvSpPr>
          <p:cNvPr id="38" name="TextBox 38"/>
          <p:cNvSpPr txBox="1"/>
          <p:nvPr/>
        </p:nvSpPr>
        <p:spPr>
          <a:xfrm>
            <a:off x="3643078" y="4154961"/>
            <a:ext cx="13616222" cy="765949"/>
          </a:xfrm>
          <a:prstGeom prst="rect">
            <a:avLst/>
          </a:prstGeom>
        </p:spPr>
        <p:txBody>
          <a:bodyPr lIns="0" tIns="0" rIns="0" bIns="0" rtlCol="0" anchor="t">
            <a:spAutoFit/>
          </a:bodyPr>
          <a:lstStyle/>
          <a:p>
            <a:pPr marL="0" lvl="0" indent="0" algn="l">
              <a:lnSpc>
                <a:spcPts val="2932"/>
              </a:lnSpc>
              <a:spcBef>
                <a:spcPct val="0"/>
              </a:spcBef>
            </a:pPr>
            <a:r>
              <a:rPr lang="en-US" sz="2094" u="none" strike="noStrike" spc="20">
                <a:solidFill>
                  <a:srgbClr val="000000"/>
                </a:solidFill>
                <a:latin typeface="Codec Pro"/>
              </a:rPr>
              <a:t>developed algorithms that could predict new, unknown data and learn from existing data, Such as early decision tree models and statistical regression.</a:t>
            </a:r>
          </a:p>
        </p:txBody>
      </p:sp>
      <p:sp>
        <p:nvSpPr>
          <p:cNvPr id="39" name="TextBox 39"/>
          <p:cNvSpPr txBox="1"/>
          <p:nvPr/>
        </p:nvSpPr>
        <p:spPr>
          <a:xfrm>
            <a:off x="3643078" y="5097465"/>
            <a:ext cx="13616222" cy="765949"/>
          </a:xfrm>
          <a:prstGeom prst="rect">
            <a:avLst/>
          </a:prstGeom>
        </p:spPr>
        <p:txBody>
          <a:bodyPr lIns="0" tIns="0" rIns="0" bIns="0" rtlCol="0" anchor="t">
            <a:spAutoFit/>
          </a:bodyPr>
          <a:lstStyle/>
          <a:p>
            <a:pPr marL="0" lvl="0" indent="0" algn="l">
              <a:lnSpc>
                <a:spcPts val="2932"/>
              </a:lnSpc>
              <a:spcBef>
                <a:spcPct val="0"/>
              </a:spcBef>
            </a:pPr>
            <a:r>
              <a:rPr lang="en-US" sz="2094" u="none" strike="noStrike" spc="20">
                <a:solidFill>
                  <a:srgbClr val="000000"/>
                </a:solidFill>
                <a:latin typeface="Codec Pro"/>
              </a:rPr>
              <a:t>Invention of Turing machine concept which offered a theoretical foundation information processing, useful in the powerful computer systems  development that could process enormous volumes of data.</a:t>
            </a:r>
          </a:p>
        </p:txBody>
      </p:sp>
      <p:sp>
        <p:nvSpPr>
          <p:cNvPr id="40" name="TextBox 40"/>
          <p:cNvSpPr txBox="1"/>
          <p:nvPr/>
        </p:nvSpPr>
        <p:spPr>
          <a:xfrm>
            <a:off x="3643078" y="6044389"/>
            <a:ext cx="13616222" cy="765949"/>
          </a:xfrm>
          <a:prstGeom prst="rect">
            <a:avLst/>
          </a:prstGeom>
        </p:spPr>
        <p:txBody>
          <a:bodyPr lIns="0" tIns="0" rIns="0" bIns="0" rtlCol="0" anchor="t">
            <a:spAutoFit/>
          </a:bodyPr>
          <a:lstStyle/>
          <a:p>
            <a:pPr marL="0" lvl="0" indent="0" algn="l">
              <a:lnSpc>
                <a:spcPts val="2932"/>
              </a:lnSpc>
              <a:spcBef>
                <a:spcPct val="0"/>
              </a:spcBef>
            </a:pPr>
            <a:r>
              <a:rPr lang="en-US" sz="2094" spc="20">
                <a:solidFill>
                  <a:srgbClr val="000000"/>
                </a:solidFill>
                <a:latin typeface="Codec Pro"/>
              </a:rPr>
              <a:t>D</a:t>
            </a:r>
            <a:r>
              <a:rPr lang="en-US" sz="2094" u="none" strike="noStrike" spc="20">
                <a:solidFill>
                  <a:srgbClr val="000000"/>
                </a:solidFill>
                <a:latin typeface="Codec Pro"/>
              </a:rPr>
              <a:t>evelopment of data mining algorithms like decision trees. which classified data based on questions, allowing insights extraction. Also, the rise of statistical software like SPSS and SAS.</a:t>
            </a:r>
          </a:p>
        </p:txBody>
      </p:sp>
      <p:sp>
        <p:nvSpPr>
          <p:cNvPr id="41" name="TextBox 41"/>
          <p:cNvSpPr txBox="1"/>
          <p:nvPr/>
        </p:nvSpPr>
        <p:spPr>
          <a:xfrm>
            <a:off x="3643078" y="6927585"/>
            <a:ext cx="13616222" cy="1137424"/>
          </a:xfrm>
          <a:prstGeom prst="rect">
            <a:avLst/>
          </a:prstGeom>
        </p:spPr>
        <p:txBody>
          <a:bodyPr lIns="0" tIns="0" rIns="0" bIns="0" rtlCol="0" anchor="t">
            <a:spAutoFit/>
          </a:bodyPr>
          <a:lstStyle/>
          <a:p>
            <a:pPr marL="0" lvl="0" indent="0" algn="l">
              <a:lnSpc>
                <a:spcPts val="2932"/>
              </a:lnSpc>
              <a:spcBef>
                <a:spcPct val="0"/>
              </a:spcBef>
            </a:pPr>
            <a:r>
              <a:rPr lang="en-US" sz="2094" u="none" strike="noStrike" spc="20">
                <a:solidFill>
                  <a:srgbClr val="000000"/>
                </a:solidFill>
                <a:latin typeface="Codec Pro"/>
              </a:rPr>
              <a:t>The rise of relational databases, such as Microsoft SQL Server and Oracle, transformed data management and storage. which store, manage vast amounts of data and analyze massive datasets. The term KDD (knowledge discovery in databases) first emerged.</a:t>
            </a:r>
          </a:p>
        </p:txBody>
      </p:sp>
      <p:sp>
        <p:nvSpPr>
          <p:cNvPr id="42" name="TextBox 42"/>
          <p:cNvSpPr txBox="1"/>
          <p:nvPr/>
        </p:nvSpPr>
        <p:spPr>
          <a:xfrm>
            <a:off x="3643078" y="8269850"/>
            <a:ext cx="13616222" cy="1137424"/>
          </a:xfrm>
          <a:prstGeom prst="rect">
            <a:avLst/>
          </a:prstGeom>
        </p:spPr>
        <p:txBody>
          <a:bodyPr lIns="0" tIns="0" rIns="0" bIns="0" rtlCol="0" anchor="t">
            <a:spAutoFit/>
          </a:bodyPr>
          <a:lstStyle/>
          <a:p>
            <a:pPr marL="0" lvl="0" indent="0" algn="l">
              <a:lnSpc>
                <a:spcPts val="2932"/>
              </a:lnSpc>
              <a:spcBef>
                <a:spcPct val="0"/>
              </a:spcBef>
            </a:pPr>
            <a:r>
              <a:rPr lang="en-US" sz="2094" u="none" strike="noStrike" spc="20">
                <a:solidFill>
                  <a:srgbClr val="000000"/>
                </a:solidFill>
                <a:latin typeface="Codec Pro"/>
              </a:rPr>
              <a:t>the phrase data mining gained recognition, taking the place of more general terms like KDD and recognition of data mining dedicated to uncovering knowledge hidden within data. Also, Neural networks pop up which reshaped data processing and pattern recognition. </a:t>
            </a:r>
          </a:p>
        </p:txBody>
      </p:sp>
      <p:sp>
        <p:nvSpPr>
          <p:cNvPr id="43" name="AutoShape 8">
            <a:extLst>
              <a:ext uri="{FF2B5EF4-FFF2-40B4-BE49-F238E27FC236}">
                <a16:creationId xmlns:a16="http://schemas.microsoft.com/office/drawing/2014/main" id="{C083E676-9A53-C707-76F4-BE5EB0EE31A3}"/>
              </a:ext>
            </a:extLst>
          </p:cNvPr>
          <p:cNvSpPr/>
          <p:nvPr/>
        </p:nvSpPr>
        <p:spPr>
          <a:xfrm rot="10800000" flipH="1">
            <a:off x="1694792" y="3078379"/>
            <a:ext cx="653862" cy="1513532"/>
          </a:xfrm>
          <a:prstGeom prst="bentArrow">
            <a:avLst>
              <a:gd name="adj1" fmla="val 25000"/>
              <a:gd name="adj2" fmla="val 0"/>
              <a:gd name="adj3" fmla="val 25000"/>
              <a:gd name="adj4" fmla="val 43750"/>
            </a:avLst>
          </a:prstGeom>
          <a:ln w="38100" cap="flat">
            <a:solidFill>
              <a:srgbClr val="F47C00"/>
            </a:solidFill>
            <a:prstDash val="solid"/>
            <a:headEnd type="none" w="sm" len="sm"/>
            <a:tailEnd type="none" w="sm" len="sm"/>
          </a:ln>
        </p:spPr>
        <p:txBody>
          <a:bodyPr/>
          <a:lstStyle/>
          <a:p>
            <a:endParaRPr lang="en-US"/>
          </a:p>
        </p:txBody>
      </p:sp>
      <p:sp>
        <p:nvSpPr>
          <p:cNvPr id="44" name="AutoShape 8">
            <a:extLst>
              <a:ext uri="{FF2B5EF4-FFF2-40B4-BE49-F238E27FC236}">
                <a16:creationId xmlns:a16="http://schemas.microsoft.com/office/drawing/2014/main" id="{AA76BC5F-5FCA-9C8A-C5D9-7EB16B76A53E}"/>
              </a:ext>
            </a:extLst>
          </p:cNvPr>
          <p:cNvSpPr/>
          <p:nvPr/>
        </p:nvSpPr>
        <p:spPr>
          <a:xfrm rot="10800000" flipH="1">
            <a:off x="1694791" y="2752713"/>
            <a:ext cx="824653" cy="896693"/>
          </a:xfrm>
          <a:prstGeom prst="bentArrow">
            <a:avLst>
              <a:gd name="adj1" fmla="val 25000"/>
              <a:gd name="adj2" fmla="val 0"/>
              <a:gd name="adj3" fmla="val 25000"/>
              <a:gd name="adj4" fmla="val 43750"/>
            </a:avLst>
          </a:prstGeom>
          <a:ln w="38100" cap="flat">
            <a:solidFill>
              <a:srgbClr val="F47C00"/>
            </a:solidFill>
            <a:prstDash val="solid"/>
            <a:headEnd type="none" w="sm" len="sm"/>
            <a:tailEnd type="none" w="sm" len="sm"/>
          </a:ln>
        </p:spPr>
        <p:txBody>
          <a:bodyPr/>
          <a:lstStyle/>
          <a:p>
            <a:endParaRPr lang="en-US"/>
          </a:p>
        </p:txBody>
      </p:sp>
      <p:sp>
        <p:nvSpPr>
          <p:cNvPr id="45" name="AutoShape 8">
            <a:extLst>
              <a:ext uri="{FF2B5EF4-FFF2-40B4-BE49-F238E27FC236}">
                <a16:creationId xmlns:a16="http://schemas.microsoft.com/office/drawing/2014/main" id="{9DA61482-E4AD-44A6-4E53-C1729C8BBF0D}"/>
              </a:ext>
            </a:extLst>
          </p:cNvPr>
          <p:cNvSpPr/>
          <p:nvPr/>
        </p:nvSpPr>
        <p:spPr>
          <a:xfrm rot="10800000" flipH="1">
            <a:off x="1698812" y="4242611"/>
            <a:ext cx="653862" cy="1289284"/>
          </a:xfrm>
          <a:prstGeom prst="bentArrow">
            <a:avLst>
              <a:gd name="adj1" fmla="val 25000"/>
              <a:gd name="adj2" fmla="val 0"/>
              <a:gd name="adj3" fmla="val 25000"/>
              <a:gd name="adj4" fmla="val 43750"/>
            </a:avLst>
          </a:prstGeom>
          <a:ln w="38100" cap="flat">
            <a:solidFill>
              <a:srgbClr val="F47C00"/>
            </a:solidFill>
            <a:prstDash val="solid"/>
            <a:headEnd type="none" w="sm" len="sm"/>
            <a:tailEnd type="none" w="sm" len="sm"/>
          </a:ln>
        </p:spPr>
        <p:txBody>
          <a:bodyPr/>
          <a:lstStyle/>
          <a:p>
            <a:endParaRPr lang="en-US"/>
          </a:p>
        </p:txBody>
      </p:sp>
      <p:sp>
        <p:nvSpPr>
          <p:cNvPr id="46" name="AutoShape 8">
            <a:extLst>
              <a:ext uri="{FF2B5EF4-FFF2-40B4-BE49-F238E27FC236}">
                <a16:creationId xmlns:a16="http://schemas.microsoft.com/office/drawing/2014/main" id="{1998C8B7-310F-C3BF-8B87-E0D913587C2D}"/>
              </a:ext>
            </a:extLst>
          </p:cNvPr>
          <p:cNvSpPr/>
          <p:nvPr/>
        </p:nvSpPr>
        <p:spPr>
          <a:xfrm rot="10800000" flipH="1">
            <a:off x="1699308" y="5207918"/>
            <a:ext cx="653862" cy="1289284"/>
          </a:xfrm>
          <a:prstGeom prst="bentArrow">
            <a:avLst>
              <a:gd name="adj1" fmla="val 25000"/>
              <a:gd name="adj2" fmla="val 0"/>
              <a:gd name="adj3" fmla="val 25000"/>
              <a:gd name="adj4" fmla="val 43750"/>
            </a:avLst>
          </a:prstGeom>
          <a:ln w="38100" cap="flat">
            <a:solidFill>
              <a:srgbClr val="F47C00"/>
            </a:solidFill>
            <a:prstDash val="solid"/>
            <a:headEnd type="none" w="sm" len="sm"/>
            <a:tailEnd type="none" w="sm" len="sm"/>
          </a:ln>
        </p:spPr>
        <p:txBody>
          <a:bodyPr/>
          <a:lstStyle/>
          <a:p>
            <a:endParaRPr lang="en-US"/>
          </a:p>
        </p:txBody>
      </p:sp>
      <p:sp>
        <p:nvSpPr>
          <p:cNvPr id="47" name="AutoShape 8">
            <a:extLst>
              <a:ext uri="{FF2B5EF4-FFF2-40B4-BE49-F238E27FC236}">
                <a16:creationId xmlns:a16="http://schemas.microsoft.com/office/drawing/2014/main" id="{6A102588-A39C-CB4B-B824-79256A0D1077}"/>
              </a:ext>
            </a:extLst>
          </p:cNvPr>
          <p:cNvSpPr/>
          <p:nvPr/>
        </p:nvSpPr>
        <p:spPr>
          <a:xfrm rot="10800000" flipH="1">
            <a:off x="1694132" y="7411897"/>
            <a:ext cx="653862" cy="1474134"/>
          </a:xfrm>
          <a:prstGeom prst="bentArrow">
            <a:avLst>
              <a:gd name="adj1" fmla="val 25000"/>
              <a:gd name="adj2" fmla="val 0"/>
              <a:gd name="adj3" fmla="val 25000"/>
              <a:gd name="adj4" fmla="val 43750"/>
            </a:avLst>
          </a:prstGeom>
          <a:ln w="38100" cap="flat">
            <a:solidFill>
              <a:srgbClr val="F47C00"/>
            </a:solidFill>
            <a:prstDash val="solid"/>
            <a:headEnd type="none" w="sm" len="sm"/>
            <a:tailEnd type="none" w="sm" len="sm"/>
          </a:ln>
        </p:spPr>
        <p:txBody>
          <a:bodyPr/>
          <a:lstStyle/>
          <a:p>
            <a:endParaRPr lang="en-US"/>
          </a:p>
        </p:txBody>
      </p:sp>
      <p:sp>
        <p:nvSpPr>
          <p:cNvPr id="48" name="AutoShape 8">
            <a:extLst>
              <a:ext uri="{FF2B5EF4-FFF2-40B4-BE49-F238E27FC236}">
                <a16:creationId xmlns:a16="http://schemas.microsoft.com/office/drawing/2014/main" id="{2265E841-A358-9387-F3CF-5E93F6E1AC72}"/>
              </a:ext>
            </a:extLst>
          </p:cNvPr>
          <p:cNvSpPr/>
          <p:nvPr/>
        </p:nvSpPr>
        <p:spPr>
          <a:xfrm rot="10800000" flipH="1">
            <a:off x="1698812" y="6195649"/>
            <a:ext cx="653862" cy="1474134"/>
          </a:xfrm>
          <a:prstGeom prst="bentArrow">
            <a:avLst>
              <a:gd name="adj1" fmla="val 25000"/>
              <a:gd name="adj2" fmla="val 0"/>
              <a:gd name="adj3" fmla="val 25000"/>
              <a:gd name="adj4" fmla="val 43750"/>
            </a:avLst>
          </a:prstGeom>
          <a:ln w="38100" cap="flat">
            <a:solidFill>
              <a:srgbClr val="F47C00"/>
            </a:solidFill>
            <a:prstDash val="solid"/>
            <a:headEnd type="none" w="sm" len="sm"/>
            <a:tailEnd type="none" w="sm" len="sm"/>
          </a:ln>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grpSp>
        <p:nvGrpSpPr>
          <p:cNvPr id="2" name="Group 2"/>
          <p:cNvGrpSpPr/>
          <p:nvPr/>
        </p:nvGrpSpPr>
        <p:grpSpPr>
          <a:xfrm>
            <a:off x="1141925" y="2078164"/>
            <a:ext cx="2410318" cy="732817"/>
            <a:chOff x="0" y="-27658"/>
            <a:chExt cx="548159" cy="166658"/>
          </a:xfrm>
        </p:grpSpPr>
        <p:sp>
          <p:nvSpPr>
            <p:cNvPr id="3" name="Freeform 3"/>
            <p:cNvSpPr/>
            <p:nvPr/>
          </p:nvSpPr>
          <p:spPr>
            <a:xfrm>
              <a:off x="0" y="0"/>
              <a:ext cx="548159" cy="119033"/>
            </a:xfrm>
            <a:custGeom>
              <a:avLst/>
              <a:gdLst/>
              <a:ahLst/>
              <a:cxnLst/>
              <a:rect l="l" t="t" r="r" b="b"/>
              <a:pathLst>
                <a:path w="548159" h="119033">
                  <a:moveTo>
                    <a:pt x="44968" y="0"/>
                  </a:moveTo>
                  <a:lnTo>
                    <a:pt x="503191" y="0"/>
                  </a:lnTo>
                  <a:cubicBezTo>
                    <a:pt x="515117" y="0"/>
                    <a:pt x="526555" y="4738"/>
                    <a:pt x="534988" y="13171"/>
                  </a:cubicBezTo>
                  <a:cubicBezTo>
                    <a:pt x="543421" y="21604"/>
                    <a:pt x="548159" y="33042"/>
                    <a:pt x="548159" y="44968"/>
                  </a:cubicBezTo>
                  <a:lnTo>
                    <a:pt x="548159" y="74065"/>
                  </a:lnTo>
                  <a:cubicBezTo>
                    <a:pt x="548159" y="85992"/>
                    <a:pt x="543421" y="97429"/>
                    <a:pt x="534988" y="105863"/>
                  </a:cubicBezTo>
                  <a:cubicBezTo>
                    <a:pt x="526555" y="114296"/>
                    <a:pt x="515117" y="119033"/>
                    <a:pt x="503191" y="119033"/>
                  </a:cubicBezTo>
                  <a:lnTo>
                    <a:pt x="44968" y="119033"/>
                  </a:lnTo>
                  <a:cubicBezTo>
                    <a:pt x="33042" y="119033"/>
                    <a:pt x="21604" y="114296"/>
                    <a:pt x="13171" y="105863"/>
                  </a:cubicBezTo>
                  <a:cubicBezTo>
                    <a:pt x="4738" y="97429"/>
                    <a:pt x="0" y="85992"/>
                    <a:pt x="0" y="74065"/>
                  </a:cubicBezTo>
                  <a:lnTo>
                    <a:pt x="0" y="44968"/>
                  </a:lnTo>
                  <a:cubicBezTo>
                    <a:pt x="0" y="33042"/>
                    <a:pt x="4738" y="21604"/>
                    <a:pt x="13171" y="13171"/>
                  </a:cubicBezTo>
                  <a:cubicBezTo>
                    <a:pt x="21604" y="4738"/>
                    <a:pt x="33042" y="0"/>
                    <a:pt x="44968" y="0"/>
                  </a:cubicBezTo>
                  <a:close/>
                </a:path>
              </a:pathLst>
            </a:custGeom>
            <a:solidFill>
              <a:srgbClr val="F47C00"/>
            </a:solidFill>
          </p:spPr>
          <p:txBody>
            <a:bodyPr/>
            <a:lstStyle/>
            <a:p>
              <a:endParaRPr lang="en-US"/>
            </a:p>
          </p:txBody>
        </p:sp>
        <p:sp>
          <p:nvSpPr>
            <p:cNvPr id="4" name="TextBox 4"/>
            <p:cNvSpPr txBox="1"/>
            <p:nvPr/>
          </p:nvSpPr>
          <p:spPr>
            <a:xfrm>
              <a:off x="0" y="-27658"/>
              <a:ext cx="548159" cy="166658"/>
            </a:xfrm>
            <a:prstGeom prst="rect">
              <a:avLst/>
            </a:prstGeom>
          </p:spPr>
          <p:txBody>
            <a:bodyPr lIns="50800" tIns="50800" rIns="50800" bIns="50800" rtlCol="0" anchor="ctr"/>
            <a:lstStyle/>
            <a:p>
              <a:pPr algn="ctr">
                <a:lnSpc>
                  <a:spcPts val="3212"/>
                </a:lnSpc>
              </a:pPr>
              <a:r>
                <a:rPr lang="en-US" sz="2294" spc="22" dirty="0">
                  <a:solidFill>
                    <a:srgbClr val="FFFFFF"/>
                  </a:solidFill>
                  <a:latin typeface="Canva Sans 1 Bold"/>
                </a:rPr>
                <a:t>21st century</a:t>
              </a:r>
            </a:p>
          </p:txBody>
        </p:sp>
      </p:grpSp>
      <p:sp>
        <p:nvSpPr>
          <p:cNvPr id="5" name="Freeform 5"/>
          <p:cNvSpPr/>
          <p:nvPr/>
        </p:nvSpPr>
        <p:spPr>
          <a:xfrm>
            <a:off x="-3224443" y="9117635"/>
            <a:ext cx="5376236" cy="5376236"/>
          </a:xfrm>
          <a:custGeom>
            <a:avLst/>
            <a:gdLst/>
            <a:ahLst/>
            <a:cxnLst/>
            <a:rect l="l" t="t" r="r" b="b"/>
            <a:pathLst>
              <a:path w="5376236" h="5376236">
                <a:moveTo>
                  <a:pt x="0" y="0"/>
                </a:moveTo>
                <a:lnTo>
                  <a:pt x="5376235" y="0"/>
                </a:lnTo>
                <a:lnTo>
                  <a:pt x="5376235" y="5376236"/>
                </a:lnTo>
                <a:lnTo>
                  <a:pt x="0" y="53762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5475152" y="742875"/>
            <a:ext cx="7337695" cy="851542"/>
          </a:xfrm>
          <a:prstGeom prst="rect">
            <a:avLst/>
          </a:prstGeom>
        </p:spPr>
        <p:txBody>
          <a:bodyPr lIns="0" tIns="0" rIns="0" bIns="0" rtlCol="0" anchor="t">
            <a:spAutoFit/>
          </a:bodyPr>
          <a:lstStyle/>
          <a:p>
            <a:pPr marL="0" lvl="0" indent="0" algn="ctr">
              <a:lnSpc>
                <a:spcPts val="6669"/>
              </a:lnSpc>
              <a:spcBef>
                <a:spcPct val="0"/>
              </a:spcBef>
            </a:pPr>
            <a:r>
              <a:rPr lang="en-US" sz="4833" spc="241">
                <a:solidFill>
                  <a:srgbClr val="F47C00"/>
                </a:solidFill>
                <a:latin typeface="Canva Sans 2 Bold"/>
              </a:rPr>
              <a:t>Historical background </a:t>
            </a:r>
          </a:p>
        </p:txBody>
      </p:sp>
      <p:sp>
        <p:nvSpPr>
          <p:cNvPr id="7" name="AutoShape 7"/>
          <p:cNvSpPr/>
          <p:nvPr/>
        </p:nvSpPr>
        <p:spPr>
          <a:xfrm>
            <a:off x="-3118284" y="2463747"/>
            <a:ext cx="4344034" cy="0"/>
          </a:xfrm>
          <a:prstGeom prst="line">
            <a:avLst/>
          </a:prstGeom>
          <a:ln w="95250" cap="flat">
            <a:solidFill>
              <a:srgbClr val="F47C00"/>
            </a:solidFill>
            <a:prstDash val="solid"/>
            <a:headEnd type="none" w="sm" len="sm"/>
            <a:tailEnd type="none" w="sm" len="sm"/>
          </a:ln>
        </p:spPr>
        <p:txBody>
          <a:bodyPr/>
          <a:lstStyle/>
          <a:p>
            <a:endParaRPr lang="en-US"/>
          </a:p>
        </p:txBody>
      </p:sp>
      <p:sp>
        <p:nvSpPr>
          <p:cNvPr id="8" name="AutoShape 8"/>
          <p:cNvSpPr/>
          <p:nvPr/>
        </p:nvSpPr>
        <p:spPr>
          <a:xfrm rot="10800000" flipH="1">
            <a:off x="1524000" y="2594068"/>
            <a:ext cx="824653" cy="1036281"/>
          </a:xfrm>
          <a:prstGeom prst="bentArrow">
            <a:avLst>
              <a:gd name="adj1" fmla="val 25000"/>
              <a:gd name="adj2" fmla="val 0"/>
              <a:gd name="adj3" fmla="val 25000"/>
              <a:gd name="adj4" fmla="val 43750"/>
            </a:avLst>
          </a:prstGeom>
          <a:ln w="38100" cap="flat">
            <a:solidFill>
              <a:srgbClr val="F47C00"/>
            </a:solidFill>
            <a:prstDash val="solid"/>
            <a:headEnd type="none" w="sm" len="sm"/>
            <a:tailEnd type="none" w="sm" len="sm"/>
          </a:ln>
        </p:spPr>
        <p:txBody>
          <a:bodyPr/>
          <a:lstStyle/>
          <a:p>
            <a:endParaRPr lang="en-US"/>
          </a:p>
        </p:txBody>
      </p:sp>
      <p:sp>
        <p:nvSpPr>
          <p:cNvPr id="9" name="TextBox 9"/>
          <p:cNvSpPr txBox="1"/>
          <p:nvPr/>
        </p:nvSpPr>
        <p:spPr>
          <a:xfrm>
            <a:off x="3643078" y="3023536"/>
            <a:ext cx="13616222" cy="1137424"/>
          </a:xfrm>
          <a:prstGeom prst="rect">
            <a:avLst/>
          </a:prstGeom>
        </p:spPr>
        <p:txBody>
          <a:bodyPr lIns="0" tIns="0" rIns="0" bIns="0" rtlCol="0" anchor="t">
            <a:spAutoFit/>
          </a:bodyPr>
          <a:lstStyle/>
          <a:p>
            <a:pPr marL="0" lvl="0" indent="0" algn="l">
              <a:lnSpc>
                <a:spcPts val="2932"/>
              </a:lnSpc>
              <a:spcBef>
                <a:spcPct val="0"/>
              </a:spcBef>
            </a:pPr>
            <a:r>
              <a:rPr lang="en-US" sz="2094" spc="20">
                <a:solidFill>
                  <a:srgbClr val="000000"/>
                </a:solidFill>
                <a:latin typeface="Codec Pro"/>
              </a:rPr>
              <a:t>The amount and diversity of data produced by social media, sensors, and the internet has exceeded the capacity of conventional data analysis tools. Moreover, Hadoop, a distributed computing framework for effectively analyzing massive datasets across numerous computers, was introduced in 2006.</a:t>
            </a:r>
          </a:p>
        </p:txBody>
      </p:sp>
      <p:grpSp>
        <p:nvGrpSpPr>
          <p:cNvPr id="12" name="Group 12"/>
          <p:cNvGrpSpPr/>
          <p:nvPr/>
        </p:nvGrpSpPr>
        <p:grpSpPr>
          <a:xfrm>
            <a:off x="2337559" y="3301041"/>
            <a:ext cx="1214684" cy="649052"/>
            <a:chOff x="-2523" y="-15375"/>
            <a:chExt cx="276246" cy="147608"/>
          </a:xfrm>
        </p:grpSpPr>
        <p:sp>
          <p:nvSpPr>
            <p:cNvPr id="13" name="Freeform 13"/>
            <p:cNvSpPr/>
            <p:nvPr/>
          </p:nvSpPr>
          <p:spPr>
            <a:xfrm>
              <a:off x="0" y="0"/>
              <a:ext cx="273723" cy="119033"/>
            </a:xfrm>
            <a:custGeom>
              <a:avLst/>
              <a:gdLst/>
              <a:ahLst/>
              <a:cxnLst/>
              <a:rect l="l" t="t" r="r" b="b"/>
              <a:pathLst>
                <a:path w="273723" h="119033">
                  <a:moveTo>
                    <a:pt x="59517" y="0"/>
                  </a:moveTo>
                  <a:lnTo>
                    <a:pt x="214206" y="0"/>
                  </a:lnTo>
                  <a:cubicBezTo>
                    <a:pt x="247076" y="0"/>
                    <a:pt x="273723" y="26647"/>
                    <a:pt x="273723" y="59517"/>
                  </a:cubicBezTo>
                  <a:lnTo>
                    <a:pt x="273723" y="59517"/>
                  </a:lnTo>
                  <a:cubicBezTo>
                    <a:pt x="273723" y="92387"/>
                    <a:pt x="247076" y="119033"/>
                    <a:pt x="214206" y="119033"/>
                  </a:cubicBezTo>
                  <a:lnTo>
                    <a:pt x="59517" y="119033"/>
                  </a:lnTo>
                  <a:cubicBezTo>
                    <a:pt x="26647" y="119033"/>
                    <a:pt x="0" y="92387"/>
                    <a:pt x="0" y="59517"/>
                  </a:cubicBezTo>
                  <a:lnTo>
                    <a:pt x="0" y="59517"/>
                  </a:lnTo>
                  <a:cubicBezTo>
                    <a:pt x="0" y="26647"/>
                    <a:pt x="26647" y="0"/>
                    <a:pt x="59517" y="0"/>
                  </a:cubicBezTo>
                  <a:close/>
                </a:path>
              </a:pathLst>
            </a:custGeom>
            <a:solidFill>
              <a:srgbClr val="F47C00"/>
            </a:solidFill>
          </p:spPr>
          <p:txBody>
            <a:bodyPr/>
            <a:lstStyle/>
            <a:p>
              <a:endParaRPr lang="en-US"/>
            </a:p>
          </p:txBody>
        </p:sp>
        <p:sp>
          <p:nvSpPr>
            <p:cNvPr id="14" name="TextBox 14"/>
            <p:cNvSpPr txBox="1"/>
            <p:nvPr/>
          </p:nvSpPr>
          <p:spPr>
            <a:xfrm>
              <a:off x="-2523" y="-15375"/>
              <a:ext cx="273723" cy="147608"/>
            </a:xfrm>
            <a:prstGeom prst="rect">
              <a:avLst/>
            </a:prstGeom>
          </p:spPr>
          <p:txBody>
            <a:bodyPr lIns="50800" tIns="50800" rIns="50800" bIns="50800" rtlCol="0" anchor="ctr"/>
            <a:lstStyle/>
            <a:p>
              <a:pPr algn="ctr">
                <a:lnSpc>
                  <a:spcPts val="2519"/>
                </a:lnSpc>
              </a:pPr>
              <a:r>
                <a:rPr lang="en-US" sz="1799" spc="17" dirty="0">
                  <a:solidFill>
                    <a:srgbClr val="FFFFFF"/>
                  </a:solidFill>
                  <a:latin typeface="Canva Sans 1 Bold"/>
                </a:rPr>
                <a:t>2000s</a:t>
              </a:r>
            </a:p>
          </p:txBody>
        </p:sp>
      </p:grpSp>
      <p:grpSp>
        <p:nvGrpSpPr>
          <p:cNvPr id="15" name="Group 15"/>
          <p:cNvGrpSpPr/>
          <p:nvPr/>
        </p:nvGrpSpPr>
        <p:grpSpPr>
          <a:xfrm>
            <a:off x="2347084" y="5352373"/>
            <a:ext cx="1194394" cy="649052"/>
            <a:chOff x="0" y="-14344"/>
            <a:chExt cx="271631" cy="147608"/>
          </a:xfrm>
        </p:grpSpPr>
        <p:sp>
          <p:nvSpPr>
            <p:cNvPr id="16" name="Freeform 16"/>
            <p:cNvSpPr/>
            <p:nvPr/>
          </p:nvSpPr>
          <p:spPr>
            <a:xfrm>
              <a:off x="0" y="0"/>
              <a:ext cx="269540" cy="119033"/>
            </a:xfrm>
            <a:custGeom>
              <a:avLst/>
              <a:gdLst/>
              <a:ahLst/>
              <a:cxnLst/>
              <a:rect l="l" t="t" r="r" b="b"/>
              <a:pathLst>
                <a:path w="269540" h="119033">
                  <a:moveTo>
                    <a:pt x="59517" y="0"/>
                  </a:moveTo>
                  <a:lnTo>
                    <a:pt x="210023" y="0"/>
                  </a:lnTo>
                  <a:cubicBezTo>
                    <a:pt x="242894" y="0"/>
                    <a:pt x="269540" y="26647"/>
                    <a:pt x="269540" y="59517"/>
                  </a:cubicBezTo>
                  <a:lnTo>
                    <a:pt x="269540" y="59517"/>
                  </a:lnTo>
                  <a:cubicBezTo>
                    <a:pt x="269540" y="92387"/>
                    <a:pt x="242894" y="119033"/>
                    <a:pt x="210023" y="119033"/>
                  </a:cubicBezTo>
                  <a:lnTo>
                    <a:pt x="59517" y="119033"/>
                  </a:lnTo>
                  <a:cubicBezTo>
                    <a:pt x="26647" y="119033"/>
                    <a:pt x="0" y="92387"/>
                    <a:pt x="0" y="59517"/>
                  </a:cubicBezTo>
                  <a:lnTo>
                    <a:pt x="0" y="59517"/>
                  </a:lnTo>
                  <a:cubicBezTo>
                    <a:pt x="0" y="26647"/>
                    <a:pt x="26647" y="0"/>
                    <a:pt x="59517" y="0"/>
                  </a:cubicBezTo>
                  <a:close/>
                </a:path>
              </a:pathLst>
            </a:custGeom>
            <a:solidFill>
              <a:srgbClr val="F47C00"/>
            </a:solidFill>
          </p:spPr>
          <p:txBody>
            <a:bodyPr/>
            <a:lstStyle/>
            <a:p>
              <a:endParaRPr lang="en-US"/>
            </a:p>
          </p:txBody>
        </p:sp>
        <p:sp>
          <p:nvSpPr>
            <p:cNvPr id="17" name="TextBox 17"/>
            <p:cNvSpPr txBox="1"/>
            <p:nvPr/>
          </p:nvSpPr>
          <p:spPr>
            <a:xfrm>
              <a:off x="2091" y="-14344"/>
              <a:ext cx="269540" cy="147608"/>
            </a:xfrm>
            <a:prstGeom prst="rect">
              <a:avLst/>
            </a:prstGeom>
          </p:spPr>
          <p:txBody>
            <a:bodyPr lIns="50800" tIns="50800" rIns="50800" bIns="50800" rtlCol="0" anchor="ctr"/>
            <a:lstStyle/>
            <a:p>
              <a:pPr algn="ctr">
                <a:lnSpc>
                  <a:spcPts val="2519"/>
                </a:lnSpc>
              </a:pPr>
              <a:r>
                <a:rPr lang="en-US" sz="1799" spc="17" dirty="0">
                  <a:solidFill>
                    <a:srgbClr val="FFFFFF"/>
                  </a:solidFill>
                  <a:latin typeface="Canva Sans 1 Bold"/>
                </a:rPr>
                <a:t>2010s</a:t>
              </a:r>
            </a:p>
          </p:txBody>
        </p:sp>
      </p:grpSp>
      <p:grpSp>
        <p:nvGrpSpPr>
          <p:cNvPr id="18" name="Group 18"/>
          <p:cNvGrpSpPr/>
          <p:nvPr/>
        </p:nvGrpSpPr>
        <p:grpSpPr>
          <a:xfrm>
            <a:off x="2347084" y="7647581"/>
            <a:ext cx="1194064" cy="649052"/>
            <a:chOff x="0" y="-18342"/>
            <a:chExt cx="271556" cy="147608"/>
          </a:xfrm>
        </p:grpSpPr>
        <p:sp>
          <p:nvSpPr>
            <p:cNvPr id="19" name="Freeform 19"/>
            <p:cNvSpPr/>
            <p:nvPr/>
          </p:nvSpPr>
          <p:spPr>
            <a:xfrm>
              <a:off x="0" y="0"/>
              <a:ext cx="269390" cy="119033"/>
            </a:xfrm>
            <a:custGeom>
              <a:avLst/>
              <a:gdLst/>
              <a:ahLst/>
              <a:cxnLst/>
              <a:rect l="l" t="t" r="r" b="b"/>
              <a:pathLst>
                <a:path w="269390" h="119033">
                  <a:moveTo>
                    <a:pt x="59517" y="0"/>
                  </a:moveTo>
                  <a:lnTo>
                    <a:pt x="209873" y="0"/>
                  </a:lnTo>
                  <a:cubicBezTo>
                    <a:pt x="242744" y="0"/>
                    <a:pt x="269390" y="26647"/>
                    <a:pt x="269390" y="59517"/>
                  </a:cubicBezTo>
                  <a:lnTo>
                    <a:pt x="269390" y="59517"/>
                  </a:lnTo>
                  <a:cubicBezTo>
                    <a:pt x="269390" y="92387"/>
                    <a:pt x="242744" y="119033"/>
                    <a:pt x="209873" y="119033"/>
                  </a:cubicBezTo>
                  <a:lnTo>
                    <a:pt x="59517" y="119033"/>
                  </a:lnTo>
                  <a:cubicBezTo>
                    <a:pt x="26647" y="119033"/>
                    <a:pt x="0" y="92387"/>
                    <a:pt x="0" y="59517"/>
                  </a:cubicBezTo>
                  <a:lnTo>
                    <a:pt x="0" y="59517"/>
                  </a:lnTo>
                  <a:cubicBezTo>
                    <a:pt x="0" y="26647"/>
                    <a:pt x="26647" y="0"/>
                    <a:pt x="59517" y="0"/>
                  </a:cubicBezTo>
                  <a:close/>
                </a:path>
              </a:pathLst>
            </a:custGeom>
            <a:solidFill>
              <a:srgbClr val="F47C00"/>
            </a:solidFill>
          </p:spPr>
          <p:txBody>
            <a:bodyPr/>
            <a:lstStyle/>
            <a:p>
              <a:endParaRPr lang="en-US"/>
            </a:p>
          </p:txBody>
        </p:sp>
        <p:sp>
          <p:nvSpPr>
            <p:cNvPr id="20" name="TextBox 20"/>
            <p:cNvSpPr txBox="1"/>
            <p:nvPr/>
          </p:nvSpPr>
          <p:spPr>
            <a:xfrm>
              <a:off x="2166" y="-18342"/>
              <a:ext cx="269390" cy="147608"/>
            </a:xfrm>
            <a:prstGeom prst="rect">
              <a:avLst/>
            </a:prstGeom>
          </p:spPr>
          <p:txBody>
            <a:bodyPr lIns="50800" tIns="50800" rIns="50800" bIns="50800" rtlCol="0" anchor="ctr"/>
            <a:lstStyle/>
            <a:p>
              <a:pPr algn="ctr">
                <a:lnSpc>
                  <a:spcPts val="2519"/>
                </a:lnSpc>
              </a:pPr>
              <a:r>
                <a:rPr lang="en-US" sz="1799" spc="17" dirty="0">
                  <a:solidFill>
                    <a:srgbClr val="FFFFFF"/>
                  </a:solidFill>
                  <a:latin typeface="Canva Sans 1 Bold"/>
                </a:rPr>
                <a:t>2020s</a:t>
              </a:r>
            </a:p>
          </p:txBody>
        </p:sp>
      </p:grpSp>
      <p:sp>
        <p:nvSpPr>
          <p:cNvPr id="21" name="TextBox 21"/>
          <p:cNvSpPr txBox="1"/>
          <p:nvPr/>
        </p:nvSpPr>
        <p:spPr>
          <a:xfrm>
            <a:off x="3643078" y="4325135"/>
            <a:ext cx="13616222" cy="2623324"/>
          </a:xfrm>
          <a:prstGeom prst="rect">
            <a:avLst/>
          </a:prstGeom>
        </p:spPr>
        <p:txBody>
          <a:bodyPr lIns="0" tIns="0" rIns="0" bIns="0" rtlCol="0" anchor="t">
            <a:spAutoFit/>
          </a:bodyPr>
          <a:lstStyle/>
          <a:p>
            <a:pPr marL="0" lvl="0" indent="0" algn="l">
              <a:lnSpc>
                <a:spcPts val="2932"/>
              </a:lnSpc>
              <a:spcBef>
                <a:spcPct val="0"/>
              </a:spcBef>
            </a:pPr>
            <a:r>
              <a:rPr lang="en-US" sz="2094" spc="20">
                <a:solidFill>
                  <a:srgbClr val="000000"/>
                </a:solidFill>
                <a:latin typeface="Codec Pro"/>
              </a:rPr>
              <a:t>Revaluation of deep Learning and technologies such as TensorFlow emerged. This made it possible for data mining to handle complex, unstructured data, such as text, video, and images. It also made new applications possible in fields like machine translation, sentiment analysis, and image recognition. Furthermore, user-friendly data mining platforms and tools like RapidMiner and KNIME have appeared, expanding data analysis across industries and disciplines and increasing technology accessibility. Additionally, the General Data Protection Regulation (GDPR), carried out by the European Union, places a major priority on data privacy and openness in data mining operations</a:t>
            </a:r>
          </a:p>
        </p:txBody>
      </p:sp>
      <p:sp>
        <p:nvSpPr>
          <p:cNvPr id="22" name="TextBox 22"/>
          <p:cNvSpPr txBox="1"/>
          <p:nvPr/>
        </p:nvSpPr>
        <p:spPr>
          <a:xfrm>
            <a:off x="3643078" y="7112634"/>
            <a:ext cx="13616222" cy="2623324"/>
          </a:xfrm>
          <a:prstGeom prst="rect">
            <a:avLst/>
          </a:prstGeom>
        </p:spPr>
        <p:txBody>
          <a:bodyPr lIns="0" tIns="0" rIns="0" bIns="0" rtlCol="0" anchor="t">
            <a:spAutoFit/>
          </a:bodyPr>
          <a:lstStyle/>
          <a:p>
            <a:pPr marL="0" lvl="0" indent="0" algn="l">
              <a:lnSpc>
                <a:spcPts val="2932"/>
              </a:lnSpc>
              <a:spcBef>
                <a:spcPct val="0"/>
              </a:spcBef>
            </a:pPr>
            <a:r>
              <a:rPr lang="en-US" sz="2094" spc="20">
                <a:solidFill>
                  <a:srgbClr val="000000"/>
                </a:solidFill>
                <a:latin typeface="Codec Pro"/>
              </a:rPr>
              <a:t>Even more advanced data mining applications are being produced by the ongoing integration of AI and deep learning. facilitating more precise and nuanced data mining from texts and documents. Additionally, more opportunities are being opened up by the exploration of new data limits like social media and Internet of Things (IoT) sensors data. Moreover, 2018 saw the release of the GPT-1, a simple text reader. By 2019, GPT-2 was writing code and poetry in a responsible use. When GPT-3 arrived in 2020, it answered inquiries and translated texts. GPT-4 now comes  with even more intelligence and a commitment to using its abilities.</a:t>
            </a:r>
          </a:p>
        </p:txBody>
      </p:sp>
      <p:sp>
        <p:nvSpPr>
          <p:cNvPr id="23" name="AutoShape 8">
            <a:extLst>
              <a:ext uri="{FF2B5EF4-FFF2-40B4-BE49-F238E27FC236}">
                <a16:creationId xmlns:a16="http://schemas.microsoft.com/office/drawing/2014/main" id="{D288AEAC-4E6E-4559-554A-B87E3F8859FF}"/>
              </a:ext>
            </a:extLst>
          </p:cNvPr>
          <p:cNvSpPr/>
          <p:nvPr/>
        </p:nvSpPr>
        <p:spPr>
          <a:xfrm rot="10800000" flipH="1">
            <a:off x="1524000" y="3133714"/>
            <a:ext cx="824653" cy="2543185"/>
          </a:xfrm>
          <a:prstGeom prst="bentArrow">
            <a:avLst>
              <a:gd name="adj1" fmla="val 25000"/>
              <a:gd name="adj2" fmla="val 0"/>
              <a:gd name="adj3" fmla="val 25000"/>
              <a:gd name="adj4" fmla="val 43750"/>
            </a:avLst>
          </a:prstGeom>
          <a:ln w="38100" cap="flat">
            <a:solidFill>
              <a:srgbClr val="F47C00"/>
            </a:solidFill>
            <a:prstDash val="solid"/>
            <a:headEnd type="none" w="sm" len="sm"/>
            <a:tailEnd type="none" w="sm" len="sm"/>
          </a:ln>
        </p:spPr>
        <p:txBody>
          <a:bodyPr/>
          <a:lstStyle/>
          <a:p>
            <a:endParaRPr lang="en-US"/>
          </a:p>
        </p:txBody>
      </p:sp>
      <p:sp>
        <p:nvSpPr>
          <p:cNvPr id="24" name="AutoShape 8">
            <a:extLst>
              <a:ext uri="{FF2B5EF4-FFF2-40B4-BE49-F238E27FC236}">
                <a16:creationId xmlns:a16="http://schemas.microsoft.com/office/drawing/2014/main" id="{56739B08-D440-F75D-6E20-6BC541EC8C68}"/>
              </a:ext>
            </a:extLst>
          </p:cNvPr>
          <p:cNvSpPr/>
          <p:nvPr/>
        </p:nvSpPr>
        <p:spPr>
          <a:xfrm rot="10800000" flipH="1">
            <a:off x="1522431" y="4411865"/>
            <a:ext cx="824653" cy="3551034"/>
          </a:xfrm>
          <a:prstGeom prst="bentArrow">
            <a:avLst>
              <a:gd name="adj1" fmla="val 25000"/>
              <a:gd name="adj2" fmla="val 0"/>
              <a:gd name="adj3" fmla="val 25000"/>
              <a:gd name="adj4" fmla="val 43750"/>
            </a:avLst>
          </a:prstGeom>
          <a:ln w="38100" cap="flat">
            <a:solidFill>
              <a:srgbClr val="F47C00"/>
            </a:solidFill>
            <a:prstDash val="solid"/>
            <a:headEnd type="none" w="sm" len="sm"/>
            <a:tailEnd type="none" w="sm" len="sm"/>
          </a:ln>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grpSp>
        <p:nvGrpSpPr>
          <p:cNvPr id="2" name="Group 2"/>
          <p:cNvGrpSpPr/>
          <p:nvPr/>
        </p:nvGrpSpPr>
        <p:grpSpPr>
          <a:xfrm>
            <a:off x="-1312840" y="0"/>
            <a:ext cx="3086100" cy="10287000"/>
            <a:chOff x="0" y="0"/>
            <a:chExt cx="812800" cy="2709333"/>
          </a:xfrm>
        </p:grpSpPr>
        <p:sp>
          <p:nvSpPr>
            <p:cNvPr id="3" name="Freeform 3"/>
            <p:cNvSpPr/>
            <p:nvPr/>
          </p:nvSpPr>
          <p:spPr>
            <a:xfrm>
              <a:off x="0" y="0"/>
              <a:ext cx="812800" cy="2709333"/>
            </a:xfrm>
            <a:custGeom>
              <a:avLst/>
              <a:gdLst/>
              <a:ahLst/>
              <a:cxnLst/>
              <a:rect l="l" t="t" r="r" b="b"/>
              <a:pathLst>
                <a:path w="812800" h="2709333">
                  <a:moveTo>
                    <a:pt x="250864" y="0"/>
                  </a:moveTo>
                  <a:lnTo>
                    <a:pt x="561936" y="0"/>
                  </a:lnTo>
                  <a:cubicBezTo>
                    <a:pt x="700484" y="0"/>
                    <a:pt x="812800" y="112316"/>
                    <a:pt x="812800" y="250864"/>
                  </a:cubicBezTo>
                  <a:lnTo>
                    <a:pt x="812800" y="2458469"/>
                  </a:lnTo>
                  <a:cubicBezTo>
                    <a:pt x="812800" y="2525002"/>
                    <a:pt x="786370" y="2588811"/>
                    <a:pt x="739324" y="2635857"/>
                  </a:cubicBezTo>
                  <a:cubicBezTo>
                    <a:pt x="692277" y="2682903"/>
                    <a:pt x="628469" y="2709333"/>
                    <a:pt x="561936" y="2709333"/>
                  </a:cubicBezTo>
                  <a:lnTo>
                    <a:pt x="250864" y="2709333"/>
                  </a:lnTo>
                  <a:cubicBezTo>
                    <a:pt x="112316" y="2709333"/>
                    <a:pt x="0" y="2597018"/>
                    <a:pt x="0" y="2458469"/>
                  </a:cubicBezTo>
                  <a:lnTo>
                    <a:pt x="0" y="250864"/>
                  </a:lnTo>
                  <a:cubicBezTo>
                    <a:pt x="0" y="112316"/>
                    <a:pt x="112316" y="0"/>
                    <a:pt x="250864" y="0"/>
                  </a:cubicBezTo>
                  <a:close/>
                </a:path>
              </a:pathLst>
            </a:custGeom>
            <a:solidFill>
              <a:srgbClr val="F47C00"/>
            </a:solidFill>
          </p:spPr>
          <p:txBody>
            <a:bodyPr/>
            <a:lstStyle/>
            <a:p>
              <a:endParaRPr lang="en-US"/>
            </a:p>
          </p:txBody>
        </p:sp>
        <p:sp>
          <p:nvSpPr>
            <p:cNvPr id="4" name="TextBox 4"/>
            <p:cNvSpPr txBox="1"/>
            <p:nvPr/>
          </p:nvSpPr>
          <p:spPr>
            <a:xfrm>
              <a:off x="0" y="-38100"/>
              <a:ext cx="812800" cy="2747433"/>
            </a:xfrm>
            <a:prstGeom prst="rect">
              <a:avLst/>
            </a:prstGeom>
          </p:spPr>
          <p:txBody>
            <a:bodyPr lIns="50800" tIns="50800" rIns="50800" bIns="50800" rtlCol="0" anchor="ctr"/>
            <a:lstStyle/>
            <a:p>
              <a:pPr algn="ctr">
                <a:lnSpc>
                  <a:spcPts val="2932"/>
                </a:lnSpc>
              </a:pPr>
              <a:endParaRPr/>
            </a:p>
          </p:txBody>
        </p:sp>
      </p:grpSp>
      <p:sp>
        <p:nvSpPr>
          <p:cNvPr id="5" name="TextBox 5"/>
          <p:cNvSpPr txBox="1"/>
          <p:nvPr/>
        </p:nvSpPr>
        <p:spPr>
          <a:xfrm>
            <a:off x="5405274" y="538519"/>
            <a:ext cx="8970109" cy="856537"/>
          </a:xfrm>
          <a:prstGeom prst="rect">
            <a:avLst/>
          </a:prstGeom>
        </p:spPr>
        <p:txBody>
          <a:bodyPr lIns="0" tIns="0" rIns="0" bIns="0" rtlCol="0" anchor="t">
            <a:spAutoFit/>
          </a:bodyPr>
          <a:lstStyle/>
          <a:p>
            <a:pPr marL="0" lvl="0" indent="0" algn="ctr">
              <a:lnSpc>
                <a:spcPts val="6669"/>
              </a:lnSpc>
              <a:spcBef>
                <a:spcPct val="0"/>
              </a:spcBef>
            </a:pPr>
            <a:r>
              <a:rPr lang="en-US" sz="4833" u="none" strike="noStrike" spc="241">
                <a:solidFill>
                  <a:srgbClr val="F47C00"/>
                </a:solidFill>
                <a:latin typeface="Canva Sans 2 Bold"/>
              </a:rPr>
              <a:t>Theoretical background </a:t>
            </a:r>
          </a:p>
        </p:txBody>
      </p:sp>
      <p:sp>
        <p:nvSpPr>
          <p:cNvPr id="6" name="Freeform 6"/>
          <p:cNvSpPr/>
          <p:nvPr/>
        </p:nvSpPr>
        <p:spPr>
          <a:xfrm>
            <a:off x="14652297" y="990357"/>
            <a:ext cx="1955505" cy="2133983"/>
          </a:xfrm>
          <a:custGeom>
            <a:avLst/>
            <a:gdLst/>
            <a:ahLst/>
            <a:cxnLst/>
            <a:rect l="l" t="t" r="r" b="b"/>
            <a:pathLst>
              <a:path w="1955505" h="2133983">
                <a:moveTo>
                  <a:pt x="0" y="0"/>
                </a:moveTo>
                <a:lnTo>
                  <a:pt x="1955505" y="0"/>
                </a:lnTo>
                <a:lnTo>
                  <a:pt x="1955505" y="2133983"/>
                </a:lnTo>
                <a:lnTo>
                  <a:pt x="0" y="21339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TextBox 7"/>
          <p:cNvSpPr txBox="1"/>
          <p:nvPr/>
        </p:nvSpPr>
        <p:spPr>
          <a:xfrm>
            <a:off x="2521356" y="1895424"/>
            <a:ext cx="14737944" cy="7748778"/>
          </a:xfrm>
          <a:prstGeom prst="rect">
            <a:avLst/>
          </a:prstGeom>
        </p:spPr>
        <p:txBody>
          <a:bodyPr lIns="0" tIns="0" rIns="0" bIns="0" rtlCol="0" anchor="t">
            <a:spAutoFit/>
          </a:bodyPr>
          <a:lstStyle/>
          <a:p>
            <a:pPr marL="0" lvl="1" indent="0" algn="l">
              <a:lnSpc>
                <a:spcPts val="4401"/>
              </a:lnSpc>
              <a:spcBef>
                <a:spcPct val="0"/>
              </a:spcBef>
            </a:pPr>
            <a:r>
              <a:rPr lang="en-US" sz="2700" u="none" strike="noStrike" spc="16">
                <a:solidFill>
                  <a:srgbClr val="231F20"/>
                </a:solidFill>
                <a:latin typeface="Codec Pro"/>
              </a:rPr>
              <a:t>Knowledge Discovery in Databases (KDD) is an extensive theoretical framework that leads the process of extracting valuable insights from massive data sets, resulting in the discovery of hidden knowledge for better decision-making across a wide range of domains. The iterative KDD process has several stages:</a:t>
            </a:r>
          </a:p>
          <a:p>
            <a:pPr marL="582930" lvl="1" indent="-291465" algn="l">
              <a:lnSpc>
                <a:spcPts val="4401"/>
              </a:lnSpc>
              <a:buFont typeface="Arial"/>
              <a:buChar char="•"/>
            </a:pPr>
            <a:r>
              <a:rPr lang="en-US" sz="2700" u="none" strike="noStrike" spc="16">
                <a:solidFill>
                  <a:srgbClr val="231F20"/>
                </a:solidFill>
                <a:latin typeface="Codec Pro"/>
              </a:rPr>
              <a:t>Data collection is the systematic collection and recording of information from different sources.</a:t>
            </a:r>
          </a:p>
          <a:p>
            <a:pPr marL="582930" lvl="1" indent="-291465" algn="l">
              <a:lnSpc>
                <a:spcPts val="4401"/>
              </a:lnSpc>
              <a:buFont typeface="Arial"/>
              <a:buChar char="•"/>
            </a:pPr>
            <a:r>
              <a:rPr lang="en-US" sz="2700" u="none" strike="noStrike" spc="16">
                <a:solidFill>
                  <a:srgbClr val="231F20"/>
                </a:solidFill>
                <a:latin typeface="Codec Pro"/>
              </a:rPr>
              <a:t>Data Selection: the selection of relevant data and features</a:t>
            </a:r>
          </a:p>
          <a:p>
            <a:pPr marL="582930" lvl="1" indent="-291465" algn="l">
              <a:lnSpc>
                <a:spcPts val="4401"/>
              </a:lnSpc>
              <a:buFont typeface="Arial"/>
              <a:buChar char="•"/>
            </a:pPr>
            <a:r>
              <a:rPr lang="en-US" sz="2700" u="none" strike="noStrike" spc="16">
                <a:solidFill>
                  <a:srgbClr val="231F20"/>
                </a:solidFill>
                <a:latin typeface="Codec Pro"/>
              </a:rPr>
              <a:t>Data preprocessing: the cleaning and transformation of raw data.</a:t>
            </a:r>
          </a:p>
          <a:p>
            <a:pPr marL="582930" lvl="1" indent="-291465" algn="l">
              <a:lnSpc>
                <a:spcPts val="4401"/>
              </a:lnSpc>
              <a:buFont typeface="Arial"/>
              <a:buChar char="•"/>
            </a:pPr>
            <a:r>
              <a:rPr lang="en-US" sz="2700" u="none" strike="noStrike" spc="16">
                <a:solidFill>
                  <a:srgbClr val="231F20"/>
                </a:solidFill>
                <a:latin typeface="Codec Pro"/>
              </a:rPr>
              <a:t>Data Transformation: is the process of optimizing the format of data for analysis.</a:t>
            </a:r>
          </a:p>
          <a:p>
            <a:pPr marL="582930" lvl="1" indent="-291465" algn="l">
              <a:lnSpc>
                <a:spcPts val="4401"/>
              </a:lnSpc>
              <a:buFont typeface="Arial"/>
              <a:buChar char="•"/>
            </a:pPr>
            <a:r>
              <a:rPr lang="en-US" sz="2700" u="none" strike="noStrike" spc="16">
                <a:solidFill>
                  <a:srgbClr val="231F20"/>
                </a:solidFill>
                <a:latin typeface="Codec Pro"/>
              </a:rPr>
              <a:t>Data mining: the use of techniques such as classification and clustering to uncover patterns in data. </a:t>
            </a:r>
          </a:p>
          <a:p>
            <a:pPr marL="582930" lvl="1" indent="-291465" algn="l">
              <a:lnSpc>
                <a:spcPts val="4401"/>
              </a:lnSpc>
              <a:spcBef>
                <a:spcPct val="0"/>
              </a:spcBef>
              <a:buFont typeface="Arial"/>
              <a:buChar char="•"/>
            </a:pPr>
            <a:r>
              <a:rPr lang="en-US" sz="2700" u="none" strike="noStrike" spc="16">
                <a:solidFill>
                  <a:srgbClr val="231F20"/>
                </a:solidFill>
                <a:latin typeface="Codec Pro"/>
              </a:rPr>
              <a:t>evaluation and analysis of results involves evaluating the importance, validity, and relevance of data mining outcomes in order to obtain useful insights and guide decision-making processes.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grpSp>
        <p:nvGrpSpPr>
          <p:cNvPr id="2" name="Group 2"/>
          <p:cNvGrpSpPr/>
          <p:nvPr/>
        </p:nvGrpSpPr>
        <p:grpSpPr>
          <a:xfrm>
            <a:off x="-1312840" y="0"/>
            <a:ext cx="3086100" cy="10287000"/>
            <a:chOff x="0" y="0"/>
            <a:chExt cx="812800" cy="2709333"/>
          </a:xfrm>
        </p:grpSpPr>
        <p:sp>
          <p:nvSpPr>
            <p:cNvPr id="3" name="Freeform 3"/>
            <p:cNvSpPr/>
            <p:nvPr/>
          </p:nvSpPr>
          <p:spPr>
            <a:xfrm>
              <a:off x="0" y="0"/>
              <a:ext cx="812800" cy="2709333"/>
            </a:xfrm>
            <a:custGeom>
              <a:avLst/>
              <a:gdLst/>
              <a:ahLst/>
              <a:cxnLst/>
              <a:rect l="l" t="t" r="r" b="b"/>
              <a:pathLst>
                <a:path w="812800" h="2709333">
                  <a:moveTo>
                    <a:pt x="250864" y="0"/>
                  </a:moveTo>
                  <a:lnTo>
                    <a:pt x="561936" y="0"/>
                  </a:lnTo>
                  <a:cubicBezTo>
                    <a:pt x="700484" y="0"/>
                    <a:pt x="812800" y="112316"/>
                    <a:pt x="812800" y="250864"/>
                  </a:cubicBezTo>
                  <a:lnTo>
                    <a:pt x="812800" y="2458469"/>
                  </a:lnTo>
                  <a:cubicBezTo>
                    <a:pt x="812800" y="2525002"/>
                    <a:pt x="786370" y="2588811"/>
                    <a:pt x="739324" y="2635857"/>
                  </a:cubicBezTo>
                  <a:cubicBezTo>
                    <a:pt x="692277" y="2682903"/>
                    <a:pt x="628469" y="2709333"/>
                    <a:pt x="561936" y="2709333"/>
                  </a:cubicBezTo>
                  <a:lnTo>
                    <a:pt x="250864" y="2709333"/>
                  </a:lnTo>
                  <a:cubicBezTo>
                    <a:pt x="112316" y="2709333"/>
                    <a:pt x="0" y="2597018"/>
                    <a:pt x="0" y="2458469"/>
                  </a:cubicBezTo>
                  <a:lnTo>
                    <a:pt x="0" y="250864"/>
                  </a:lnTo>
                  <a:cubicBezTo>
                    <a:pt x="0" y="112316"/>
                    <a:pt x="112316" y="0"/>
                    <a:pt x="250864" y="0"/>
                  </a:cubicBezTo>
                  <a:close/>
                </a:path>
              </a:pathLst>
            </a:custGeom>
            <a:solidFill>
              <a:srgbClr val="F47C00"/>
            </a:solidFill>
          </p:spPr>
          <p:txBody>
            <a:bodyPr/>
            <a:lstStyle/>
            <a:p>
              <a:endParaRPr lang="en-US"/>
            </a:p>
          </p:txBody>
        </p:sp>
        <p:sp>
          <p:nvSpPr>
            <p:cNvPr id="4" name="TextBox 4"/>
            <p:cNvSpPr txBox="1"/>
            <p:nvPr/>
          </p:nvSpPr>
          <p:spPr>
            <a:xfrm>
              <a:off x="0" y="-38100"/>
              <a:ext cx="812800" cy="2747433"/>
            </a:xfrm>
            <a:prstGeom prst="rect">
              <a:avLst/>
            </a:prstGeom>
          </p:spPr>
          <p:txBody>
            <a:bodyPr lIns="50800" tIns="50800" rIns="50800" bIns="50800" rtlCol="0" anchor="ctr"/>
            <a:lstStyle/>
            <a:p>
              <a:pPr algn="ctr">
                <a:lnSpc>
                  <a:spcPts val="2932"/>
                </a:lnSpc>
              </a:pPr>
              <a:endParaRPr/>
            </a:p>
          </p:txBody>
        </p:sp>
      </p:grpSp>
      <p:sp>
        <p:nvSpPr>
          <p:cNvPr id="5" name="TextBox 5"/>
          <p:cNvSpPr txBox="1"/>
          <p:nvPr/>
        </p:nvSpPr>
        <p:spPr>
          <a:xfrm>
            <a:off x="5405274" y="538519"/>
            <a:ext cx="8970109" cy="856537"/>
          </a:xfrm>
          <a:prstGeom prst="rect">
            <a:avLst/>
          </a:prstGeom>
        </p:spPr>
        <p:txBody>
          <a:bodyPr lIns="0" tIns="0" rIns="0" bIns="0" rtlCol="0" anchor="t">
            <a:spAutoFit/>
          </a:bodyPr>
          <a:lstStyle/>
          <a:p>
            <a:pPr marL="0" lvl="0" indent="0" algn="ctr">
              <a:lnSpc>
                <a:spcPts val="6669"/>
              </a:lnSpc>
              <a:spcBef>
                <a:spcPct val="0"/>
              </a:spcBef>
            </a:pPr>
            <a:r>
              <a:rPr lang="en-US" sz="4833" u="none" strike="noStrike" spc="241">
                <a:solidFill>
                  <a:srgbClr val="F47C00"/>
                </a:solidFill>
                <a:latin typeface="Canva Sans 2 Bold"/>
              </a:rPr>
              <a:t>Theoretical background </a:t>
            </a:r>
          </a:p>
        </p:txBody>
      </p:sp>
      <p:sp>
        <p:nvSpPr>
          <p:cNvPr id="6" name="Freeform 6"/>
          <p:cNvSpPr/>
          <p:nvPr/>
        </p:nvSpPr>
        <p:spPr>
          <a:xfrm>
            <a:off x="14652297" y="990357"/>
            <a:ext cx="1955505" cy="2133983"/>
          </a:xfrm>
          <a:custGeom>
            <a:avLst/>
            <a:gdLst/>
            <a:ahLst/>
            <a:cxnLst/>
            <a:rect l="l" t="t" r="r" b="b"/>
            <a:pathLst>
              <a:path w="1955505" h="2133983">
                <a:moveTo>
                  <a:pt x="0" y="0"/>
                </a:moveTo>
                <a:lnTo>
                  <a:pt x="1955505" y="0"/>
                </a:lnTo>
                <a:lnTo>
                  <a:pt x="1955505" y="2133983"/>
                </a:lnTo>
                <a:lnTo>
                  <a:pt x="0" y="21339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TextBox 7"/>
          <p:cNvSpPr txBox="1"/>
          <p:nvPr/>
        </p:nvSpPr>
        <p:spPr>
          <a:xfrm>
            <a:off x="2521356" y="1580437"/>
            <a:ext cx="14737944" cy="8488998"/>
          </a:xfrm>
          <a:prstGeom prst="rect">
            <a:avLst/>
          </a:prstGeom>
        </p:spPr>
        <p:txBody>
          <a:bodyPr lIns="0" tIns="0" rIns="0" bIns="0" rtlCol="0" anchor="t">
            <a:spAutoFit/>
          </a:bodyPr>
          <a:lstStyle/>
          <a:p>
            <a:pPr>
              <a:lnSpc>
                <a:spcPts val="4726"/>
              </a:lnSpc>
            </a:pPr>
            <a:r>
              <a:rPr lang="en-US" sz="2899" spc="17">
                <a:solidFill>
                  <a:srgbClr val="231F20"/>
                </a:solidFill>
                <a:latin typeface="Codec Pro Bold"/>
              </a:rPr>
              <a:t>Statistics in Data Mining</a:t>
            </a:r>
          </a:p>
          <a:p>
            <a:pPr>
              <a:lnSpc>
                <a:spcPts val="4238"/>
              </a:lnSpc>
            </a:pPr>
            <a:r>
              <a:rPr lang="en-US" sz="2600" spc="15">
                <a:solidFill>
                  <a:srgbClr val="231F20"/>
                </a:solidFill>
                <a:latin typeface="Codec Pro"/>
              </a:rPr>
              <a:t>Statistics is the foundational rock of data mining, providing techniques for descriptive and inferential analysis. Descriptive statistics, such as mean and median, provide an an overview of data distributions, assisting in initial data exploration. Inferential statistics, on the other hand, allow for the extraction of insights about populations based on sample data. </a:t>
            </a:r>
          </a:p>
          <a:p>
            <a:pPr>
              <a:lnSpc>
                <a:spcPts val="1300"/>
              </a:lnSpc>
            </a:pPr>
            <a:endParaRPr lang="en-US" sz="2600" spc="15">
              <a:solidFill>
                <a:srgbClr val="231F20"/>
              </a:solidFill>
              <a:latin typeface="Codec Pro"/>
            </a:endParaRPr>
          </a:p>
          <a:p>
            <a:pPr>
              <a:lnSpc>
                <a:spcPts val="4726"/>
              </a:lnSpc>
            </a:pPr>
            <a:r>
              <a:rPr lang="en-US" sz="2899" spc="17">
                <a:solidFill>
                  <a:srgbClr val="231F20"/>
                </a:solidFill>
                <a:latin typeface="Codec Pro Bold"/>
              </a:rPr>
              <a:t>Machine Learning in Data Mining</a:t>
            </a:r>
          </a:p>
          <a:p>
            <a:pPr>
              <a:lnSpc>
                <a:spcPts val="4238"/>
              </a:lnSpc>
            </a:pPr>
            <a:r>
              <a:rPr lang="en-US" sz="2600" spc="15">
                <a:solidFill>
                  <a:srgbClr val="231F20"/>
                </a:solidFill>
                <a:latin typeface="Codec Pro"/>
              </a:rPr>
              <a:t>Machine learning extends data mining's capabilities by utilizing algorithms that automatically recognize patterns and make predictions. Supervised learning algorithms, such as decision trees and support vector machines, enable classification tasks, whereas unsupervised learning, such as clustering algorithms like k-means, aids in the discovery of hidden structures within data. Reinforcement learning and neural networks also add to the complexity of pattern discovery. </a:t>
            </a:r>
          </a:p>
          <a:p>
            <a:pPr>
              <a:lnSpc>
                <a:spcPts val="1300"/>
              </a:lnSpc>
            </a:pPr>
            <a:endParaRPr lang="en-US" sz="2600" spc="15">
              <a:solidFill>
                <a:srgbClr val="231F20"/>
              </a:solidFill>
              <a:latin typeface="Codec Pro"/>
            </a:endParaRPr>
          </a:p>
          <a:p>
            <a:pPr algn="l">
              <a:lnSpc>
                <a:spcPts val="4238"/>
              </a:lnSpc>
            </a:pPr>
            <a:r>
              <a:rPr lang="en-US" sz="2600" spc="15">
                <a:solidFill>
                  <a:srgbClr val="231F20"/>
                </a:solidFill>
                <a:latin typeface="Codec Pro"/>
              </a:rPr>
              <a:t>In the field of data mining, the collaboration between statistical basis and machine learning enables data scientists to explore, model, and extract valuable knowledge from diverse datasets.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7C00"/>
        </a:solidFill>
        <a:effectLst/>
      </p:bgPr>
    </p:bg>
    <p:spTree>
      <p:nvGrpSpPr>
        <p:cNvPr id="1" name=""/>
        <p:cNvGrpSpPr/>
        <p:nvPr/>
      </p:nvGrpSpPr>
      <p:grpSpPr>
        <a:xfrm>
          <a:off x="0" y="0"/>
          <a:ext cx="0" cy="0"/>
          <a:chOff x="0" y="0"/>
          <a:chExt cx="0" cy="0"/>
        </a:xfrm>
      </p:grpSpPr>
      <p:sp>
        <p:nvSpPr>
          <p:cNvPr id="2" name="Freeform 2"/>
          <p:cNvSpPr/>
          <p:nvPr/>
        </p:nvSpPr>
        <p:spPr>
          <a:xfrm flipV="1">
            <a:off x="12180179" y="-232773"/>
            <a:ext cx="6107821" cy="6107821"/>
          </a:xfrm>
          <a:custGeom>
            <a:avLst/>
            <a:gdLst/>
            <a:ahLst/>
            <a:cxnLst/>
            <a:rect l="l" t="t" r="r" b="b"/>
            <a:pathLst>
              <a:path w="6107821" h="6107821">
                <a:moveTo>
                  <a:pt x="0" y="6107821"/>
                </a:moveTo>
                <a:lnTo>
                  <a:pt x="6107821" y="6107821"/>
                </a:lnTo>
                <a:lnTo>
                  <a:pt x="6107821" y="0"/>
                </a:lnTo>
                <a:lnTo>
                  <a:pt x="0" y="0"/>
                </a:lnTo>
                <a:lnTo>
                  <a:pt x="0" y="6107821"/>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722049" y="1963778"/>
            <a:ext cx="2222506" cy="8794090"/>
          </a:xfrm>
          <a:custGeom>
            <a:avLst/>
            <a:gdLst/>
            <a:ahLst/>
            <a:cxnLst/>
            <a:rect l="l" t="t" r="r" b="b"/>
            <a:pathLst>
              <a:path w="2222506" h="8794090">
                <a:moveTo>
                  <a:pt x="0" y="0"/>
                </a:moveTo>
                <a:lnTo>
                  <a:pt x="2222507" y="0"/>
                </a:lnTo>
                <a:lnTo>
                  <a:pt x="2222507" y="8794090"/>
                </a:lnTo>
                <a:lnTo>
                  <a:pt x="0" y="879409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13617368" y="954032"/>
            <a:ext cx="3233443" cy="3222887"/>
          </a:xfrm>
          <a:custGeom>
            <a:avLst/>
            <a:gdLst/>
            <a:ahLst/>
            <a:cxnLst/>
            <a:rect l="l" t="t" r="r" b="b"/>
            <a:pathLst>
              <a:path w="3233443" h="3222887">
                <a:moveTo>
                  <a:pt x="0" y="0"/>
                </a:moveTo>
                <a:lnTo>
                  <a:pt x="3233443" y="0"/>
                </a:lnTo>
                <a:lnTo>
                  <a:pt x="3233443" y="3222887"/>
                </a:lnTo>
                <a:lnTo>
                  <a:pt x="0" y="3222887"/>
                </a:lnTo>
                <a:lnTo>
                  <a:pt x="0" y="0"/>
                </a:lnTo>
                <a:close/>
              </a:path>
            </a:pathLst>
          </a:custGeom>
          <a:blipFill>
            <a:blip r:embed="rId6"/>
            <a:stretch>
              <a:fillRect r="-333363"/>
            </a:stretch>
          </a:blipFill>
        </p:spPr>
        <p:txBody>
          <a:bodyPr/>
          <a:lstStyle/>
          <a:p>
            <a:endParaRPr lang="en-US"/>
          </a:p>
        </p:txBody>
      </p:sp>
      <p:grpSp>
        <p:nvGrpSpPr>
          <p:cNvPr id="5" name="Group 5"/>
          <p:cNvGrpSpPr/>
          <p:nvPr/>
        </p:nvGrpSpPr>
        <p:grpSpPr>
          <a:xfrm>
            <a:off x="1981482" y="3819358"/>
            <a:ext cx="437366" cy="437366"/>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519"/>
                </a:lnSpc>
              </a:pPr>
              <a:endParaRPr/>
            </a:p>
          </p:txBody>
        </p:sp>
      </p:grpSp>
      <p:sp>
        <p:nvSpPr>
          <p:cNvPr id="8" name="TextBox 8"/>
          <p:cNvSpPr txBox="1"/>
          <p:nvPr/>
        </p:nvSpPr>
        <p:spPr>
          <a:xfrm>
            <a:off x="1981482" y="1957780"/>
            <a:ext cx="6056180" cy="1062991"/>
          </a:xfrm>
          <a:prstGeom prst="rect">
            <a:avLst/>
          </a:prstGeom>
        </p:spPr>
        <p:txBody>
          <a:bodyPr lIns="0" tIns="0" rIns="0" bIns="0" rtlCol="0" anchor="t">
            <a:spAutoFit/>
          </a:bodyPr>
          <a:lstStyle/>
          <a:p>
            <a:pPr marL="0" lvl="0" indent="0" algn="l">
              <a:lnSpc>
                <a:spcPts val="8279"/>
              </a:lnSpc>
              <a:spcBef>
                <a:spcPct val="0"/>
              </a:spcBef>
            </a:pPr>
            <a:r>
              <a:rPr lang="en-US" sz="5999" spc="299">
                <a:solidFill>
                  <a:srgbClr val="FFFFFF"/>
                </a:solidFill>
                <a:latin typeface="Canva Sans 2 Bold"/>
              </a:rPr>
              <a:t>RapidMiner </a:t>
            </a:r>
          </a:p>
        </p:txBody>
      </p:sp>
      <p:sp>
        <p:nvSpPr>
          <p:cNvPr id="9" name="TextBox 9"/>
          <p:cNvSpPr txBox="1"/>
          <p:nvPr/>
        </p:nvSpPr>
        <p:spPr>
          <a:xfrm>
            <a:off x="2604178" y="3563696"/>
            <a:ext cx="9576001" cy="862965"/>
          </a:xfrm>
          <a:prstGeom prst="rect">
            <a:avLst/>
          </a:prstGeom>
        </p:spPr>
        <p:txBody>
          <a:bodyPr lIns="0" tIns="0" rIns="0" bIns="0" rtlCol="0" anchor="t">
            <a:spAutoFit/>
          </a:bodyPr>
          <a:lstStyle/>
          <a:p>
            <a:pPr marL="0" lvl="0" indent="0" algn="l">
              <a:lnSpc>
                <a:spcPts val="3359"/>
              </a:lnSpc>
              <a:spcBef>
                <a:spcPct val="0"/>
              </a:spcBef>
            </a:pPr>
            <a:r>
              <a:rPr lang="en-US" sz="2400" u="none" strike="noStrike" spc="24">
                <a:solidFill>
                  <a:srgbClr val="FFFFFF"/>
                </a:solidFill>
                <a:latin typeface="Codec Pro"/>
              </a:rPr>
              <a:t>A data processing platform that allows users to import, clean, and transform various datasets.</a:t>
            </a:r>
          </a:p>
        </p:txBody>
      </p:sp>
      <p:sp>
        <p:nvSpPr>
          <p:cNvPr id="10" name="TextBox 10"/>
          <p:cNvSpPr txBox="1"/>
          <p:nvPr/>
        </p:nvSpPr>
        <p:spPr>
          <a:xfrm>
            <a:off x="764237" y="421005"/>
            <a:ext cx="7587093" cy="1062991"/>
          </a:xfrm>
          <a:prstGeom prst="rect">
            <a:avLst/>
          </a:prstGeom>
        </p:spPr>
        <p:txBody>
          <a:bodyPr lIns="0" tIns="0" rIns="0" bIns="0" rtlCol="0" anchor="t">
            <a:spAutoFit/>
          </a:bodyPr>
          <a:lstStyle/>
          <a:p>
            <a:pPr marL="0" lvl="0" indent="0" algn="l">
              <a:lnSpc>
                <a:spcPts val="8279"/>
              </a:lnSpc>
              <a:spcBef>
                <a:spcPct val="0"/>
              </a:spcBef>
            </a:pPr>
            <a:r>
              <a:rPr lang="en-US" sz="5999" spc="299">
                <a:solidFill>
                  <a:srgbClr val="FFFFFF"/>
                </a:solidFill>
                <a:latin typeface="Canva Sans 2 Bold"/>
              </a:rPr>
              <a:t>Data mining tools</a:t>
            </a:r>
          </a:p>
        </p:txBody>
      </p:sp>
      <p:grpSp>
        <p:nvGrpSpPr>
          <p:cNvPr id="11" name="Group 11"/>
          <p:cNvGrpSpPr/>
          <p:nvPr/>
        </p:nvGrpSpPr>
        <p:grpSpPr>
          <a:xfrm>
            <a:off x="1981482" y="5064261"/>
            <a:ext cx="437366" cy="437366"/>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13" name="TextBox 13"/>
            <p:cNvSpPr txBox="1"/>
            <p:nvPr/>
          </p:nvSpPr>
          <p:spPr>
            <a:xfrm>
              <a:off x="76200" y="47625"/>
              <a:ext cx="660400" cy="688975"/>
            </a:xfrm>
            <a:prstGeom prst="rect">
              <a:avLst/>
            </a:prstGeom>
          </p:spPr>
          <p:txBody>
            <a:bodyPr lIns="50800" tIns="50800" rIns="50800" bIns="50800" rtlCol="0" anchor="ctr"/>
            <a:lstStyle/>
            <a:p>
              <a:pPr algn="ctr">
                <a:lnSpc>
                  <a:spcPts val="2519"/>
                </a:lnSpc>
              </a:pPr>
              <a:endParaRPr/>
            </a:p>
          </p:txBody>
        </p:sp>
      </p:grpSp>
      <p:sp>
        <p:nvSpPr>
          <p:cNvPr id="14" name="TextBox 14"/>
          <p:cNvSpPr txBox="1"/>
          <p:nvPr/>
        </p:nvSpPr>
        <p:spPr>
          <a:xfrm>
            <a:off x="2604178" y="4808599"/>
            <a:ext cx="9576001" cy="862965"/>
          </a:xfrm>
          <a:prstGeom prst="rect">
            <a:avLst/>
          </a:prstGeom>
        </p:spPr>
        <p:txBody>
          <a:bodyPr lIns="0" tIns="0" rIns="0" bIns="0" rtlCol="0" anchor="t">
            <a:spAutoFit/>
          </a:bodyPr>
          <a:lstStyle/>
          <a:p>
            <a:pPr marL="0" lvl="0" indent="0" algn="l">
              <a:lnSpc>
                <a:spcPts val="3359"/>
              </a:lnSpc>
              <a:spcBef>
                <a:spcPct val="0"/>
              </a:spcBef>
            </a:pPr>
            <a:r>
              <a:rPr lang="en-US" sz="2400" spc="24">
                <a:solidFill>
                  <a:srgbClr val="FFFFFF"/>
                </a:solidFill>
                <a:latin typeface="Codec Pro"/>
              </a:rPr>
              <a:t>Has a user-friendly interface with drag-and-drop functionality that allows for the creation of simple visual workflows</a:t>
            </a:r>
          </a:p>
        </p:txBody>
      </p:sp>
      <p:grpSp>
        <p:nvGrpSpPr>
          <p:cNvPr id="15" name="Group 15"/>
          <p:cNvGrpSpPr/>
          <p:nvPr/>
        </p:nvGrpSpPr>
        <p:grpSpPr>
          <a:xfrm>
            <a:off x="1981482" y="6308226"/>
            <a:ext cx="437366" cy="437366"/>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17" name="TextBox 17"/>
            <p:cNvSpPr txBox="1"/>
            <p:nvPr/>
          </p:nvSpPr>
          <p:spPr>
            <a:xfrm>
              <a:off x="76200" y="47625"/>
              <a:ext cx="660400" cy="688975"/>
            </a:xfrm>
            <a:prstGeom prst="rect">
              <a:avLst/>
            </a:prstGeom>
          </p:spPr>
          <p:txBody>
            <a:bodyPr lIns="50800" tIns="50800" rIns="50800" bIns="50800" rtlCol="0" anchor="ctr"/>
            <a:lstStyle/>
            <a:p>
              <a:pPr algn="ctr">
                <a:lnSpc>
                  <a:spcPts val="2519"/>
                </a:lnSpc>
              </a:pPr>
              <a:endParaRPr/>
            </a:p>
          </p:txBody>
        </p:sp>
      </p:grpSp>
      <p:sp>
        <p:nvSpPr>
          <p:cNvPr id="18" name="TextBox 18"/>
          <p:cNvSpPr txBox="1"/>
          <p:nvPr/>
        </p:nvSpPr>
        <p:spPr>
          <a:xfrm>
            <a:off x="2604178" y="6052564"/>
            <a:ext cx="9576001" cy="862965"/>
          </a:xfrm>
          <a:prstGeom prst="rect">
            <a:avLst/>
          </a:prstGeom>
        </p:spPr>
        <p:txBody>
          <a:bodyPr lIns="0" tIns="0" rIns="0" bIns="0" rtlCol="0" anchor="t">
            <a:spAutoFit/>
          </a:bodyPr>
          <a:lstStyle/>
          <a:p>
            <a:pPr marL="0" lvl="0" indent="0" algn="l">
              <a:lnSpc>
                <a:spcPts val="3359"/>
              </a:lnSpc>
              <a:spcBef>
                <a:spcPct val="0"/>
              </a:spcBef>
            </a:pPr>
            <a:r>
              <a:rPr lang="en-US" sz="2400" spc="24">
                <a:solidFill>
                  <a:srgbClr val="FFFFFF"/>
                </a:solidFill>
                <a:latin typeface="Codec Pro"/>
              </a:rPr>
              <a:t>offers an extensive range of integrated machine learning algorithms and model evaluation tools</a:t>
            </a:r>
          </a:p>
        </p:txBody>
      </p:sp>
      <p:grpSp>
        <p:nvGrpSpPr>
          <p:cNvPr id="19" name="Group 19"/>
          <p:cNvGrpSpPr/>
          <p:nvPr/>
        </p:nvGrpSpPr>
        <p:grpSpPr>
          <a:xfrm>
            <a:off x="1981482" y="7552191"/>
            <a:ext cx="437366" cy="437366"/>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21" name="TextBox 21"/>
            <p:cNvSpPr txBox="1"/>
            <p:nvPr/>
          </p:nvSpPr>
          <p:spPr>
            <a:xfrm>
              <a:off x="76200" y="47625"/>
              <a:ext cx="660400" cy="688975"/>
            </a:xfrm>
            <a:prstGeom prst="rect">
              <a:avLst/>
            </a:prstGeom>
          </p:spPr>
          <p:txBody>
            <a:bodyPr lIns="50800" tIns="50800" rIns="50800" bIns="50800" rtlCol="0" anchor="ctr"/>
            <a:lstStyle/>
            <a:p>
              <a:pPr algn="ctr">
                <a:lnSpc>
                  <a:spcPts val="2519"/>
                </a:lnSpc>
              </a:pPr>
              <a:endParaRPr/>
            </a:p>
          </p:txBody>
        </p:sp>
      </p:grpSp>
      <p:sp>
        <p:nvSpPr>
          <p:cNvPr id="22" name="TextBox 22"/>
          <p:cNvSpPr txBox="1"/>
          <p:nvPr/>
        </p:nvSpPr>
        <p:spPr>
          <a:xfrm>
            <a:off x="2604178" y="7296529"/>
            <a:ext cx="10826071" cy="862965"/>
          </a:xfrm>
          <a:prstGeom prst="rect">
            <a:avLst/>
          </a:prstGeom>
        </p:spPr>
        <p:txBody>
          <a:bodyPr lIns="0" tIns="0" rIns="0" bIns="0" rtlCol="0" anchor="t">
            <a:spAutoFit/>
          </a:bodyPr>
          <a:lstStyle/>
          <a:p>
            <a:pPr marL="0" lvl="0" indent="0" algn="l">
              <a:lnSpc>
                <a:spcPts val="3359"/>
              </a:lnSpc>
              <a:spcBef>
                <a:spcPct val="0"/>
              </a:spcBef>
            </a:pPr>
            <a:r>
              <a:rPr lang="en-US" sz="2400" spc="24">
                <a:solidFill>
                  <a:srgbClr val="FFFFFF"/>
                </a:solidFill>
                <a:latin typeface="Codec Pro"/>
              </a:rPr>
              <a:t>Supports large-scale data analytics and integrates with a variety of external systems and data sources due to its flexibility and scalability.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7C00"/>
        </a:solidFill>
        <a:effectLst/>
      </p:bgPr>
    </p:bg>
    <p:spTree>
      <p:nvGrpSpPr>
        <p:cNvPr id="1" name=""/>
        <p:cNvGrpSpPr/>
        <p:nvPr/>
      </p:nvGrpSpPr>
      <p:grpSpPr>
        <a:xfrm>
          <a:off x="0" y="0"/>
          <a:ext cx="0" cy="0"/>
          <a:chOff x="0" y="0"/>
          <a:chExt cx="0" cy="0"/>
        </a:xfrm>
      </p:grpSpPr>
      <p:sp>
        <p:nvSpPr>
          <p:cNvPr id="2" name="Freeform 2"/>
          <p:cNvSpPr/>
          <p:nvPr/>
        </p:nvSpPr>
        <p:spPr>
          <a:xfrm flipV="1">
            <a:off x="12180179" y="-232773"/>
            <a:ext cx="6107821" cy="6107821"/>
          </a:xfrm>
          <a:custGeom>
            <a:avLst/>
            <a:gdLst/>
            <a:ahLst/>
            <a:cxnLst/>
            <a:rect l="l" t="t" r="r" b="b"/>
            <a:pathLst>
              <a:path w="6107821" h="6107821">
                <a:moveTo>
                  <a:pt x="0" y="6107821"/>
                </a:moveTo>
                <a:lnTo>
                  <a:pt x="6107821" y="6107821"/>
                </a:lnTo>
                <a:lnTo>
                  <a:pt x="6107821" y="0"/>
                </a:lnTo>
                <a:lnTo>
                  <a:pt x="0" y="0"/>
                </a:lnTo>
                <a:lnTo>
                  <a:pt x="0" y="6107821"/>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722049" y="1963778"/>
            <a:ext cx="2222506" cy="8794090"/>
          </a:xfrm>
          <a:custGeom>
            <a:avLst/>
            <a:gdLst/>
            <a:ahLst/>
            <a:cxnLst/>
            <a:rect l="l" t="t" r="r" b="b"/>
            <a:pathLst>
              <a:path w="2222506" h="8794090">
                <a:moveTo>
                  <a:pt x="0" y="0"/>
                </a:moveTo>
                <a:lnTo>
                  <a:pt x="2222507" y="0"/>
                </a:lnTo>
                <a:lnTo>
                  <a:pt x="2222507" y="8794090"/>
                </a:lnTo>
                <a:lnTo>
                  <a:pt x="0" y="879409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p:cNvGrpSpPr/>
          <p:nvPr/>
        </p:nvGrpSpPr>
        <p:grpSpPr>
          <a:xfrm>
            <a:off x="1981482" y="3819358"/>
            <a:ext cx="437366" cy="43736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6" name="TextBox 6"/>
            <p:cNvSpPr txBox="1"/>
            <p:nvPr/>
          </p:nvSpPr>
          <p:spPr>
            <a:xfrm>
              <a:off x="76200" y="47625"/>
              <a:ext cx="660400" cy="688975"/>
            </a:xfrm>
            <a:prstGeom prst="rect">
              <a:avLst/>
            </a:prstGeom>
          </p:spPr>
          <p:txBody>
            <a:bodyPr lIns="50800" tIns="50800" rIns="50800" bIns="50800" rtlCol="0" anchor="ctr"/>
            <a:lstStyle/>
            <a:p>
              <a:pPr algn="ctr">
                <a:lnSpc>
                  <a:spcPts val="2519"/>
                </a:lnSpc>
              </a:pPr>
              <a:endParaRPr/>
            </a:p>
          </p:txBody>
        </p:sp>
      </p:grpSp>
      <p:grpSp>
        <p:nvGrpSpPr>
          <p:cNvPr id="7" name="Group 7"/>
          <p:cNvGrpSpPr/>
          <p:nvPr/>
        </p:nvGrpSpPr>
        <p:grpSpPr>
          <a:xfrm>
            <a:off x="1981482" y="5064261"/>
            <a:ext cx="437366" cy="43736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9" name="TextBox 9"/>
            <p:cNvSpPr txBox="1"/>
            <p:nvPr/>
          </p:nvSpPr>
          <p:spPr>
            <a:xfrm>
              <a:off x="76200" y="47625"/>
              <a:ext cx="660400" cy="688975"/>
            </a:xfrm>
            <a:prstGeom prst="rect">
              <a:avLst/>
            </a:prstGeom>
          </p:spPr>
          <p:txBody>
            <a:bodyPr lIns="50800" tIns="50800" rIns="50800" bIns="50800" rtlCol="0" anchor="ctr"/>
            <a:lstStyle/>
            <a:p>
              <a:pPr algn="ctr">
                <a:lnSpc>
                  <a:spcPts val="2519"/>
                </a:lnSpc>
              </a:pPr>
              <a:endParaRPr/>
            </a:p>
          </p:txBody>
        </p:sp>
      </p:grpSp>
      <p:grpSp>
        <p:nvGrpSpPr>
          <p:cNvPr id="10" name="Group 10"/>
          <p:cNvGrpSpPr/>
          <p:nvPr/>
        </p:nvGrpSpPr>
        <p:grpSpPr>
          <a:xfrm>
            <a:off x="1981482" y="6432051"/>
            <a:ext cx="437366" cy="437366"/>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12" name="TextBox 12"/>
            <p:cNvSpPr txBox="1"/>
            <p:nvPr/>
          </p:nvSpPr>
          <p:spPr>
            <a:xfrm>
              <a:off x="76200" y="47625"/>
              <a:ext cx="660400" cy="688975"/>
            </a:xfrm>
            <a:prstGeom prst="rect">
              <a:avLst/>
            </a:prstGeom>
          </p:spPr>
          <p:txBody>
            <a:bodyPr lIns="50800" tIns="50800" rIns="50800" bIns="50800" rtlCol="0" anchor="ctr"/>
            <a:lstStyle/>
            <a:p>
              <a:pPr algn="ctr">
                <a:lnSpc>
                  <a:spcPts val="2519"/>
                </a:lnSpc>
              </a:pPr>
              <a:endParaRPr/>
            </a:p>
          </p:txBody>
        </p:sp>
      </p:grpSp>
      <p:grpSp>
        <p:nvGrpSpPr>
          <p:cNvPr id="13" name="Group 13"/>
          <p:cNvGrpSpPr/>
          <p:nvPr/>
        </p:nvGrpSpPr>
        <p:grpSpPr>
          <a:xfrm>
            <a:off x="1981482" y="8009391"/>
            <a:ext cx="437366" cy="437366"/>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15" name="TextBox 15"/>
            <p:cNvSpPr txBox="1"/>
            <p:nvPr/>
          </p:nvSpPr>
          <p:spPr>
            <a:xfrm>
              <a:off x="76200" y="47625"/>
              <a:ext cx="660400" cy="688975"/>
            </a:xfrm>
            <a:prstGeom prst="rect">
              <a:avLst/>
            </a:prstGeom>
          </p:spPr>
          <p:txBody>
            <a:bodyPr lIns="50800" tIns="50800" rIns="50800" bIns="50800" rtlCol="0" anchor="ctr"/>
            <a:lstStyle/>
            <a:p>
              <a:pPr algn="ctr">
                <a:lnSpc>
                  <a:spcPts val="2519"/>
                </a:lnSpc>
              </a:pPr>
              <a:endParaRPr/>
            </a:p>
          </p:txBody>
        </p:sp>
      </p:grpSp>
      <p:sp>
        <p:nvSpPr>
          <p:cNvPr id="16" name="Freeform 16"/>
          <p:cNvSpPr/>
          <p:nvPr/>
        </p:nvSpPr>
        <p:spPr>
          <a:xfrm>
            <a:off x="13415408" y="991366"/>
            <a:ext cx="3637364" cy="3148219"/>
          </a:xfrm>
          <a:custGeom>
            <a:avLst/>
            <a:gdLst/>
            <a:ahLst/>
            <a:cxnLst/>
            <a:rect l="l" t="t" r="r" b="b"/>
            <a:pathLst>
              <a:path w="3637364" h="3148219">
                <a:moveTo>
                  <a:pt x="0" y="0"/>
                </a:moveTo>
                <a:lnTo>
                  <a:pt x="3637363" y="0"/>
                </a:lnTo>
                <a:lnTo>
                  <a:pt x="3637363" y="3148219"/>
                </a:lnTo>
                <a:lnTo>
                  <a:pt x="0" y="3148219"/>
                </a:lnTo>
                <a:lnTo>
                  <a:pt x="0" y="0"/>
                </a:lnTo>
                <a:close/>
              </a:path>
            </a:pathLst>
          </a:custGeom>
          <a:blipFill>
            <a:blip r:embed="rId6"/>
            <a:stretch>
              <a:fillRect/>
            </a:stretch>
          </a:blipFill>
        </p:spPr>
        <p:txBody>
          <a:bodyPr/>
          <a:lstStyle/>
          <a:p>
            <a:endParaRPr lang="en-US"/>
          </a:p>
        </p:txBody>
      </p:sp>
      <p:sp>
        <p:nvSpPr>
          <p:cNvPr id="17" name="TextBox 17"/>
          <p:cNvSpPr txBox="1"/>
          <p:nvPr/>
        </p:nvSpPr>
        <p:spPr>
          <a:xfrm>
            <a:off x="1981482" y="1957780"/>
            <a:ext cx="6056180" cy="1062991"/>
          </a:xfrm>
          <a:prstGeom prst="rect">
            <a:avLst/>
          </a:prstGeom>
        </p:spPr>
        <p:txBody>
          <a:bodyPr lIns="0" tIns="0" rIns="0" bIns="0" rtlCol="0" anchor="t">
            <a:spAutoFit/>
          </a:bodyPr>
          <a:lstStyle/>
          <a:p>
            <a:pPr marL="0" lvl="0" indent="0" algn="l">
              <a:lnSpc>
                <a:spcPts val="8279"/>
              </a:lnSpc>
              <a:spcBef>
                <a:spcPct val="0"/>
              </a:spcBef>
            </a:pPr>
            <a:r>
              <a:rPr lang="en-US" sz="5999" spc="299">
                <a:solidFill>
                  <a:srgbClr val="FFFFFF"/>
                </a:solidFill>
                <a:latin typeface="Canva Sans 2 Bold"/>
              </a:rPr>
              <a:t>KNIME</a:t>
            </a:r>
          </a:p>
        </p:txBody>
      </p:sp>
      <p:sp>
        <p:nvSpPr>
          <p:cNvPr id="18" name="TextBox 18"/>
          <p:cNvSpPr txBox="1"/>
          <p:nvPr/>
        </p:nvSpPr>
        <p:spPr>
          <a:xfrm>
            <a:off x="2604178" y="3563696"/>
            <a:ext cx="9576001" cy="862965"/>
          </a:xfrm>
          <a:prstGeom prst="rect">
            <a:avLst/>
          </a:prstGeom>
        </p:spPr>
        <p:txBody>
          <a:bodyPr lIns="0" tIns="0" rIns="0" bIns="0" rtlCol="0" anchor="t">
            <a:spAutoFit/>
          </a:bodyPr>
          <a:lstStyle/>
          <a:p>
            <a:pPr marL="0" lvl="0" indent="0" algn="l">
              <a:lnSpc>
                <a:spcPts val="3359"/>
              </a:lnSpc>
              <a:spcBef>
                <a:spcPct val="0"/>
              </a:spcBef>
            </a:pPr>
            <a:r>
              <a:rPr lang="en-US" sz="2400" spc="24">
                <a:solidFill>
                  <a:srgbClr val="FFFFFF"/>
                </a:solidFill>
                <a:latin typeface="Codec Pro"/>
              </a:rPr>
              <a:t>an open-source platform for data analytics , reporting , and integration</a:t>
            </a:r>
          </a:p>
        </p:txBody>
      </p:sp>
      <p:sp>
        <p:nvSpPr>
          <p:cNvPr id="19" name="TextBox 19"/>
          <p:cNvSpPr txBox="1"/>
          <p:nvPr/>
        </p:nvSpPr>
        <p:spPr>
          <a:xfrm>
            <a:off x="764237" y="421005"/>
            <a:ext cx="7587093" cy="1062991"/>
          </a:xfrm>
          <a:prstGeom prst="rect">
            <a:avLst/>
          </a:prstGeom>
        </p:spPr>
        <p:txBody>
          <a:bodyPr lIns="0" tIns="0" rIns="0" bIns="0" rtlCol="0" anchor="t">
            <a:spAutoFit/>
          </a:bodyPr>
          <a:lstStyle/>
          <a:p>
            <a:pPr marL="0" lvl="0" indent="0" algn="l">
              <a:lnSpc>
                <a:spcPts val="8279"/>
              </a:lnSpc>
              <a:spcBef>
                <a:spcPct val="0"/>
              </a:spcBef>
            </a:pPr>
            <a:r>
              <a:rPr lang="en-US" sz="5999" spc="299">
                <a:solidFill>
                  <a:srgbClr val="FFFFFF"/>
                </a:solidFill>
                <a:latin typeface="Canva Sans 2 Bold"/>
              </a:rPr>
              <a:t>Data mining tools</a:t>
            </a:r>
          </a:p>
        </p:txBody>
      </p:sp>
      <p:sp>
        <p:nvSpPr>
          <p:cNvPr id="20" name="TextBox 20"/>
          <p:cNvSpPr txBox="1"/>
          <p:nvPr/>
        </p:nvSpPr>
        <p:spPr>
          <a:xfrm>
            <a:off x="2604178" y="4599049"/>
            <a:ext cx="9576001" cy="1282065"/>
          </a:xfrm>
          <a:prstGeom prst="rect">
            <a:avLst/>
          </a:prstGeom>
        </p:spPr>
        <p:txBody>
          <a:bodyPr lIns="0" tIns="0" rIns="0" bIns="0" rtlCol="0" anchor="t">
            <a:spAutoFit/>
          </a:bodyPr>
          <a:lstStyle/>
          <a:p>
            <a:pPr marL="0" lvl="0" indent="0" algn="l">
              <a:lnSpc>
                <a:spcPts val="3359"/>
              </a:lnSpc>
              <a:spcBef>
                <a:spcPct val="0"/>
              </a:spcBef>
            </a:pPr>
            <a:r>
              <a:rPr lang="en-US" sz="2400" spc="24">
                <a:solidFill>
                  <a:srgbClr val="FFFFFF"/>
                </a:solidFill>
                <a:latin typeface="Codec Pro"/>
              </a:rPr>
              <a:t>Offers a modular workflow design that gives users the ability to plan, execute, and keep track on data workflows visually, which made data manipulation, transformation, and analysis easier </a:t>
            </a:r>
          </a:p>
        </p:txBody>
      </p:sp>
      <p:sp>
        <p:nvSpPr>
          <p:cNvPr id="21" name="TextBox 21"/>
          <p:cNvSpPr txBox="1"/>
          <p:nvPr/>
        </p:nvSpPr>
        <p:spPr>
          <a:xfrm>
            <a:off x="2604178" y="6176389"/>
            <a:ext cx="10502777" cy="862965"/>
          </a:xfrm>
          <a:prstGeom prst="rect">
            <a:avLst/>
          </a:prstGeom>
        </p:spPr>
        <p:txBody>
          <a:bodyPr lIns="0" tIns="0" rIns="0" bIns="0" rtlCol="0" anchor="t">
            <a:spAutoFit/>
          </a:bodyPr>
          <a:lstStyle/>
          <a:p>
            <a:pPr marL="0" lvl="0" indent="0" algn="l">
              <a:lnSpc>
                <a:spcPts val="3359"/>
              </a:lnSpc>
              <a:spcBef>
                <a:spcPct val="0"/>
              </a:spcBef>
            </a:pPr>
            <a:r>
              <a:rPr lang="en-US" sz="2400" spc="24">
                <a:solidFill>
                  <a:srgbClr val="FFFFFF"/>
                </a:solidFill>
                <a:latin typeface="Codec Pro"/>
              </a:rPr>
              <a:t>Enable users to connect to a wide range of databases, external tools, and data sources due to its comprehensive integration capabilities. </a:t>
            </a:r>
          </a:p>
        </p:txBody>
      </p:sp>
      <p:sp>
        <p:nvSpPr>
          <p:cNvPr id="22" name="TextBox 22"/>
          <p:cNvSpPr txBox="1"/>
          <p:nvPr/>
        </p:nvSpPr>
        <p:spPr>
          <a:xfrm>
            <a:off x="2604178" y="7334629"/>
            <a:ext cx="11673347" cy="1282065"/>
          </a:xfrm>
          <a:prstGeom prst="rect">
            <a:avLst/>
          </a:prstGeom>
        </p:spPr>
        <p:txBody>
          <a:bodyPr lIns="0" tIns="0" rIns="0" bIns="0" rtlCol="0" anchor="t">
            <a:spAutoFit/>
          </a:bodyPr>
          <a:lstStyle/>
          <a:p>
            <a:pPr marL="0" lvl="0" indent="0" algn="l">
              <a:lnSpc>
                <a:spcPts val="3359"/>
              </a:lnSpc>
              <a:spcBef>
                <a:spcPct val="0"/>
              </a:spcBef>
            </a:pPr>
            <a:r>
              <a:rPr lang="en-US" sz="2400" spc="24">
                <a:solidFill>
                  <a:srgbClr val="FFFFFF"/>
                </a:solidFill>
                <a:latin typeface="Codec Pro"/>
              </a:rPr>
              <a:t>incorporates numerous statistical and machine learning algorithms, giving users the ability to conduct data-driven decision-making, predictive modeling, and advanced analytics in a unified environment.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3598</Words>
  <Application>Microsoft Office PowerPoint</Application>
  <PresentationFormat>Custom</PresentationFormat>
  <Paragraphs>223</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Codec Pro</vt:lpstr>
      <vt:lpstr>Arial</vt:lpstr>
      <vt:lpstr>Calibri</vt:lpstr>
      <vt:lpstr>Canva Sans 2 Bold</vt:lpstr>
      <vt:lpstr>Canva Sans 2</vt:lpstr>
      <vt:lpstr>Codec Pro Bold</vt:lpstr>
      <vt:lpstr>Canva Sans 1 Bold</vt:lpstr>
      <vt:lpstr>Codec Pro ExtraBold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Olivia Wilson</dc:title>
  <cp:lastModifiedBy>MOHAMMAD AL-HAKAWATI</cp:lastModifiedBy>
  <cp:revision>4</cp:revision>
  <dcterms:created xsi:type="dcterms:W3CDTF">2006-08-16T00:00:00Z</dcterms:created>
  <dcterms:modified xsi:type="dcterms:W3CDTF">2023-12-23T17:54:47Z</dcterms:modified>
  <dc:identifier>DAF3tSfQ3fE</dc:identifier>
</cp:coreProperties>
</file>