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6" r:id="rId9"/>
    <p:sldId id="273" r:id="rId10"/>
    <p:sldId id="274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BCC0C-A9B8-4F5C-B570-1F2BD58A426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59D5E-DC3C-4415-8DBE-25EC19016C87}">
      <dgm:prSet phldrT="[Text]"/>
      <dgm:spPr/>
      <dgm:t>
        <a:bodyPr/>
        <a:lstStyle/>
        <a:p>
          <a:r>
            <a:rPr lang="en-US" dirty="0"/>
            <a:t>Customer Satisfaction </a:t>
          </a:r>
        </a:p>
      </dgm:t>
    </dgm:pt>
    <dgm:pt modelId="{EEBF0FDA-6DA6-407D-B6C9-51261BFF372E}" type="parTrans" cxnId="{B1C4A167-B2F8-4F9E-8B7B-56C0C1E85BC6}">
      <dgm:prSet/>
      <dgm:spPr/>
      <dgm:t>
        <a:bodyPr/>
        <a:lstStyle/>
        <a:p>
          <a:endParaRPr lang="en-US"/>
        </a:p>
      </dgm:t>
    </dgm:pt>
    <dgm:pt modelId="{D2DD966D-B53C-4A01-A1F3-2A286B3456BF}" type="sibTrans" cxnId="{B1C4A167-B2F8-4F9E-8B7B-56C0C1E85BC6}">
      <dgm:prSet/>
      <dgm:spPr/>
      <dgm:t>
        <a:bodyPr/>
        <a:lstStyle/>
        <a:p>
          <a:endParaRPr lang="en-US"/>
        </a:p>
      </dgm:t>
    </dgm:pt>
    <dgm:pt modelId="{FEC9FD47-1EC9-402A-B67D-5A6B3505250E}">
      <dgm:prSet phldrT="[Text]"/>
      <dgm:spPr/>
      <dgm:t>
        <a:bodyPr/>
        <a:lstStyle/>
        <a:p>
          <a:r>
            <a:rPr lang="en-US" dirty="0"/>
            <a:t>Satisfied </a:t>
          </a:r>
        </a:p>
      </dgm:t>
    </dgm:pt>
    <dgm:pt modelId="{BDA8A4D6-8B63-43B9-8BB5-FFFA0203BC3C}" type="parTrans" cxnId="{EB4BD5F9-D445-4C23-9525-C61209E9C6D1}">
      <dgm:prSet/>
      <dgm:spPr/>
      <dgm:t>
        <a:bodyPr/>
        <a:lstStyle/>
        <a:p>
          <a:endParaRPr lang="en-US"/>
        </a:p>
      </dgm:t>
    </dgm:pt>
    <dgm:pt modelId="{821B8666-9E66-482F-8402-8670AC60D288}" type="sibTrans" cxnId="{EB4BD5F9-D445-4C23-9525-C61209E9C6D1}">
      <dgm:prSet/>
      <dgm:spPr/>
      <dgm:t>
        <a:bodyPr/>
        <a:lstStyle/>
        <a:p>
          <a:endParaRPr lang="en-US"/>
        </a:p>
      </dgm:t>
    </dgm:pt>
    <dgm:pt modelId="{000944D8-914F-4303-9AB0-4F634561D789}">
      <dgm:prSet phldrT="[Text]"/>
      <dgm:spPr/>
      <dgm:t>
        <a:bodyPr/>
        <a:lstStyle/>
        <a:p>
          <a:r>
            <a:rPr lang="en-US" dirty="0"/>
            <a:t>Neutral or Dissatisfied</a:t>
          </a:r>
        </a:p>
      </dgm:t>
    </dgm:pt>
    <dgm:pt modelId="{DA47855C-CBD9-4CF2-B6A5-2D0F81C91F34}" type="parTrans" cxnId="{8C662AA8-4991-4FCA-9763-5C7CB1D48817}">
      <dgm:prSet/>
      <dgm:spPr/>
      <dgm:t>
        <a:bodyPr/>
        <a:lstStyle/>
        <a:p>
          <a:endParaRPr lang="en-US"/>
        </a:p>
      </dgm:t>
    </dgm:pt>
    <dgm:pt modelId="{8F0B543A-DB61-4DD0-9FDB-5E62E1A65AB0}" type="sibTrans" cxnId="{8C662AA8-4991-4FCA-9763-5C7CB1D48817}">
      <dgm:prSet/>
      <dgm:spPr/>
      <dgm:t>
        <a:bodyPr/>
        <a:lstStyle/>
        <a:p>
          <a:endParaRPr lang="en-US"/>
        </a:p>
      </dgm:t>
    </dgm:pt>
    <dgm:pt modelId="{DDCF3060-D349-468B-8844-A201797FE4D1}" type="pres">
      <dgm:prSet presAssocID="{DA1BCC0C-A9B8-4F5C-B570-1F2BD58A42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586F9B-2A27-4DF0-8B63-82F2893447DE}" type="pres">
      <dgm:prSet presAssocID="{E5E59D5E-DC3C-4415-8DBE-25EC19016C87}" presName="hierRoot1" presStyleCnt="0">
        <dgm:presLayoutVars>
          <dgm:hierBranch val="init"/>
        </dgm:presLayoutVars>
      </dgm:prSet>
      <dgm:spPr/>
    </dgm:pt>
    <dgm:pt modelId="{A271CD8F-0456-46EE-B53F-E288C4B01D2E}" type="pres">
      <dgm:prSet presAssocID="{E5E59D5E-DC3C-4415-8DBE-25EC19016C87}" presName="rootComposite1" presStyleCnt="0"/>
      <dgm:spPr/>
    </dgm:pt>
    <dgm:pt modelId="{EF80F169-E2CA-4C82-BE24-B4DAF8E280AD}" type="pres">
      <dgm:prSet presAssocID="{E5E59D5E-DC3C-4415-8DBE-25EC19016C87}" presName="rootText1" presStyleLbl="node0" presStyleIdx="0" presStyleCnt="1">
        <dgm:presLayoutVars>
          <dgm:chMax/>
          <dgm:chPref val="3"/>
        </dgm:presLayoutVars>
      </dgm:prSet>
      <dgm:spPr/>
    </dgm:pt>
    <dgm:pt modelId="{9F4C7E56-144D-4058-AE0D-ECE6601761E7}" type="pres">
      <dgm:prSet presAssocID="{E5E59D5E-DC3C-4415-8DBE-25EC19016C87}" presName="titleText1" presStyleLbl="fgAcc0" presStyleIdx="0" presStyleCnt="1">
        <dgm:presLayoutVars>
          <dgm:chMax val="0"/>
          <dgm:chPref val="0"/>
        </dgm:presLayoutVars>
      </dgm:prSet>
      <dgm:spPr/>
    </dgm:pt>
    <dgm:pt modelId="{5381003A-6338-44C0-9AC0-7BCBB1116443}" type="pres">
      <dgm:prSet presAssocID="{E5E59D5E-DC3C-4415-8DBE-25EC19016C87}" presName="rootConnector1" presStyleLbl="node1" presStyleIdx="0" presStyleCnt="2"/>
      <dgm:spPr/>
    </dgm:pt>
    <dgm:pt modelId="{0AE923A0-7D29-4435-9F18-3B2E6B81E105}" type="pres">
      <dgm:prSet presAssocID="{E5E59D5E-DC3C-4415-8DBE-25EC19016C87}" presName="hierChild2" presStyleCnt="0"/>
      <dgm:spPr/>
    </dgm:pt>
    <dgm:pt modelId="{8FE05E2E-3E57-42B0-8C67-DEC2A4E60EE3}" type="pres">
      <dgm:prSet presAssocID="{BDA8A4D6-8B63-43B9-8BB5-FFFA0203BC3C}" presName="Name37" presStyleLbl="parChTrans1D2" presStyleIdx="0" presStyleCnt="2"/>
      <dgm:spPr/>
    </dgm:pt>
    <dgm:pt modelId="{203BBD35-CB06-42A1-86CD-5C7A21B69FC1}" type="pres">
      <dgm:prSet presAssocID="{FEC9FD47-1EC9-402A-B67D-5A6B3505250E}" presName="hierRoot2" presStyleCnt="0">
        <dgm:presLayoutVars>
          <dgm:hierBranch val="init"/>
        </dgm:presLayoutVars>
      </dgm:prSet>
      <dgm:spPr/>
    </dgm:pt>
    <dgm:pt modelId="{6B16F543-D9CA-4899-9BB4-AD00B53CC116}" type="pres">
      <dgm:prSet presAssocID="{FEC9FD47-1EC9-402A-B67D-5A6B3505250E}" presName="rootComposite" presStyleCnt="0"/>
      <dgm:spPr/>
    </dgm:pt>
    <dgm:pt modelId="{2F8072CE-7E26-4F81-AB73-28F292588A2D}" type="pres">
      <dgm:prSet presAssocID="{FEC9FD47-1EC9-402A-B67D-5A6B3505250E}" presName="rootText" presStyleLbl="node1" presStyleIdx="0" presStyleCnt="2">
        <dgm:presLayoutVars>
          <dgm:chMax/>
          <dgm:chPref val="3"/>
        </dgm:presLayoutVars>
      </dgm:prSet>
      <dgm:spPr/>
    </dgm:pt>
    <dgm:pt modelId="{6A93F7D1-5668-4642-A31A-4499E3BC7DE8}" type="pres">
      <dgm:prSet presAssocID="{FEC9FD47-1EC9-402A-B67D-5A6B3505250E}" presName="titleText2" presStyleLbl="fgAcc1" presStyleIdx="0" presStyleCnt="2">
        <dgm:presLayoutVars>
          <dgm:chMax val="0"/>
          <dgm:chPref val="0"/>
        </dgm:presLayoutVars>
      </dgm:prSet>
      <dgm:spPr/>
    </dgm:pt>
    <dgm:pt modelId="{38C6DB23-B299-4873-B287-8A9BF9A9A1D7}" type="pres">
      <dgm:prSet presAssocID="{FEC9FD47-1EC9-402A-B67D-5A6B3505250E}" presName="rootConnector" presStyleLbl="node2" presStyleIdx="0" presStyleCnt="0"/>
      <dgm:spPr/>
    </dgm:pt>
    <dgm:pt modelId="{40CDC8B8-A11B-4C85-AE2A-35824FD462BA}" type="pres">
      <dgm:prSet presAssocID="{FEC9FD47-1EC9-402A-B67D-5A6B3505250E}" presName="hierChild4" presStyleCnt="0"/>
      <dgm:spPr/>
    </dgm:pt>
    <dgm:pt modelId="{2B510547-997C-481B-AB62-DE374DBE9C52}" type="pres">
      <dgm:prSet presAssocID="{FEC9FD47-1EC9-402A-B67D-5A6B3505250E}" presName="hierChild5" presStyleCnt="0"/>
      <dgm:spPr/>
    </dgm:pt>
    <dgm:pt modelId="{B05BDC5C-CEEE-44DF-B193-85F3FFE7E60E}" type="pres">
      <dgm:prSet presAssocID="{DA47855C-CBD9-4CF2-B6A5-2D0F81C91F34}" presName="Name37" presStyleLbl="parChTrans1D2" presStyleIdx="1" presStyleCnt="2"/>
      <dgm:spPr/>
    </dgm:pt>
    <dgm:pt modelId="{4A4B3080-1548-4284-A842-D62C682BAA4C}" type="pres">
      <dgm:prSet presAssocID="{000944D8-914F-4303-9AB0-4F634561D789}" presName="hierRoot2" presStyleCnt="0">
        <dgm:presLayoutVars>
          <dgm:hierBranch val="init"/>
        </dgm:presLayoutVars>
      </dgm:prSet>
      <dgm:spPr/>
    </dgm:pt>
    <dgm:pt modelId="{582ECDC0-432A-4640-B575-8409F22CA74C}" type="pres">
      <dgm:prSet presAssocID="{000944D8-914F-4303-9AB0-4F634561D789}" presName="rootComposite" presStyleCnt="0"/>
      <dgm:spPr/>
    </dgm:pt>
    <dgm:pt modelId="{B14235EA-7EC6-4611-8887-8C847D3DB2BE}" type="pres">
      <dgm:prSet presAssocID="{000944D8-914F-4303-9AB0-4F634561D789}" presName="rootText" presStyleLbl="node1" presStyleIdx="1" presStyleCnt="2">
        <dgm:presLayoutVars>
          <dgm:chMax/>
          <dgm:chPref val="3"/>
        </dgm:presLayoutVars>
      </dgm:prSet>
      <dgm:spPr/>
    </dgm:pt>
    <dgm:pt modelId="{EC0D54D8-9878-4929-B272-3D42EB4DB9DF}" type="pres">
      <dgm:prSet presAssocID="{000944D8-914F-4303-9AB0-4F634561D789}" presName="titleText2" presStyleLbl="fgAcc1" presStyleIdx="1" presStyleCnt="2">
        <dgm:presLayoutVars>
          <dgm:chMax val="0"/>
          <dgm:chPref val="0"/>
        </dgm:presLayoutVars>
      </dgm:prSet>
      <dgm:spPr/>
    </dgm:pt>
    <dgm:pt modelId="{DBEFE70C-4C0D-4F57-B777-540BF157F6C0}" type="pres">
      <dgm:prSet presAssocID="{000944D8-914F-4303-9AB0-4F634561D789}" presName="rootConnector" presStyleLbl="node2" presStyleIdx="0" presStyleCnt="0"/>
      <dgm:spPr/>
    </dgm:pt>
    <dgm:pt modelId="{C319F2A9-DFB8-4D9C-B562-1CC82F6E6834}" type="pres">
      <dgm:prSet presAssocID="{000944D8-914F-4303-9AB0-4F634561D789}" presName="hierChild4" presStyleCnt="0"/>
      <dgm:spPr/>
    </dgm:pt>
    <dgm:pt modelId="{A008A6EA-3AC4-4871-93FA-CCEE654066FF}" type="pres">
      <dgm:prSet presAssocID="{000944D8-914F-4303-9AB0-4F634561D789}" presName="hierChild5" presStyleCnt="0"/>
      <dgm:spPr/>
    </dgm:pt>
    <dgm:pt modelId="{AA9FFA07-F5E0-4A8B-8E2D-94AD31E33E16}" type="pres">
      <dgm:prSet presAssocID="{E5E59D5E-DC3C-4415-8DBE-25EC19016C87}" presName="hierChild3" presStyleCnt="0"/>
      <dgm:spPr/>
    </dgm:pt>
  </dgm:ptLst>
  <dgm:cxnLst>
    <dgm:cxn modelId="{E9DBF02C-4492-428F-B244-B0D0BE3C6651}" type="presOf" srcId="{D2DD966D-B53C-4A01-A1F3-2A286B3456BF}" destId="{9F4C7E56-144D-4058-AE0D-ECE6601761E7}" srcOrd="0" destOrd="0" presId="urn:microsoft.com/office/officeart/2008/layout/NameandTitleOrganizationalChart"/>
    <dgm:cxn modelId="{79DD0E39-1974-40E8-9D8F-340F9FE39DFC}" type="presOf" srcId="{000944D8-914F-4303-9AB0-4F634561D789}" destId="{DBEFE70C-4C0D-4F57-B777-540BF157F6C0}" srcOrd="1" destOrd="0" presId="urn:microsoft.com/office/officeart/2008/layout/NameandTitleOrganizationalChart"/>
    <dgm:cxn modelId="{B1C4A167-B2F8-4F9E-8B7B-56C0C1E85BC6}" srcId="{DA1BCC0C-A9B8-4F5C-B570-1F2BD58A426C}" destId="{E5E59D5E-DC3C-4415-8DBE-25EC19016C87}" srcOrd="0" destOrd="0" parTransId="{EEBF0FDA-6DA6-407D-B6C9-51261BFF372E}" sibTransId="{D2DD966D-B53C-4A01-A1F3-2A286B3456BF}"/>
    <dgm:cxn modelId="{D8AF154C-1440-41B8-BE83-42DC48DBAF48}" type="presOf" srcId="{821B8666-9E66-482F-8402-8670AC60D288}" destId="{6A93F7D1-5668-4642-A31A-4499E3BC7DE8}" srcOrd="0" destOrd="0" presId="urn:microsoft.com/office/officeart/2008/layout/NameandTitleOrganizationalChart"/>
    <dgm:cxn modelId="{231FFA6C-6C6C-47F1-BA5D-391BF9A11A20}" type="presOf" srcId="{FEC9FD47-1EC9-402A-B67D-5A6B3505250E}" destId="{2F8072CE-7E26-4F81-AB73-28F292588A2D}" srcOrd="0" destOrd="0" presId="urn:microsoft.com/office/officeart/2008/layout/NameandTitleOrganizationalChart"/>
    <dgm:cxn modelId="{B76E3251-33BC-4171-A737-B4E59B99DC03}" type="presOf" srcId="{E5E59D5E-DC3C-4415-8DBE-25EC19016C87}" destId="{EF80F169-E2CA-4C82-BE24-B4DAF8E280AD}" srcOrd="0" destOrd="0" presId="urn:microsoft.com/office/officeart/2008/layout/NameandTitleOrganizationalChart"/>
    <dgm:cxn modelId="{BF366754-F38B-420E-A515-94E7FC954399}" type="presOf" srcId="{E5E59D5E-DC3C-4415-8DBE-25EC19016C87}" destId="{5381003A-6338-44C0-9AC0-7BCBB1116443}" srcOrd="1" destOrd="0" presId="urn:microsoft.com/office/officeart/2008/layout/NameandTitleOrganizationalChart"/>
    <dgm:cxn modelId="{996BA385-410B-49AC-98CC-41274C907A9E}" type="presOf" srcId="{FEC9FD47-1EC9-402A-B67D-5A6B3505250E}" destId="{38C6DB23-B299-4873-B287-8A9BF9A9A1D7}" srcOrd="1" destOrd="0" presId="urn:microsoft.com/office/officeart/2008/layout/NameandTitleOrganizationalChart"/>
    <dgm:cxn modelId="{E55A8698-33B0-4598-B82B-01AA707B13ED}" type="presOf" srcId="{000944D8-914F-4303-9AB0-4F634561D789}" destId="{B14235EA-7EC6-4611-8887-8C847D3DB2BE}" srcOrd="0" destOrd="0" presId="urn:microsoft.com/office/officeart/2008/layout/NameandTitleOrganizationalChart"/>
    <dgm:cxn modelId="{8C662AA8-4991-4FCA-9763-5C7CB1D48817}" srcId="{E5E59D5E-DC3C-4415-8DBE-25EC19016C87}" destId="{000944D8-914F-4303-9AB0-4F634561D789}" srcOrd="1" destOrd="0" parTransId="{DA47855C-CBD9-4CF2-B6A5-2D0F81C91F34}" sibTransId="{8F0B543A-DB61-4DD0-9FDB-5E62E1A65AB0}"/>
    <dgm:cxn modelId="{354A8FB4-FE51-4C46-AF8A-B1FF817ED63E}" type="presOf" srcId="{DA47855C-CBD9-4CF2-B6A5-2D0F81C91F34}" destId="{B05BDC5C-CEEE-44DF-B193-85F3FFE7E60E}" srcOrd="0" destOrd="0" presId="urn:microsoft.com/office/officeart/2008/layout/NameandTitleOrganizationalChart"/>
    <dgm:cxn modelId="{0BB059D3-1D8F-452E-935A-5BD992818FAB}" type="presOf" srcId="{8F0B543A-DB61-4DD0-9FDB-5E62E1A65AB0}" destId="{EC0D54D8-9878-4929-B272-3D42EB4DB9DF}" srcOrd="0" destOrd="0" presId="urn:microsoft.com/office/officeart/2008/layout/NameandTitleOrganizationalChart"/>
    <dgm:cxn modelId="{178258E2-2453-4B53-AD0B-503ECFBF6178}" type="presOf" srcId="{DA1BCC0C-A9B8-4F5C-B570-1F2BD58A426C}" destId="{DDCF3060-D349-468B-8844-A201797FE4D1}" srcOrd="0" destOrd="0" presId="urn:microsoft.com/office/officeart/2008/layout/NameandTitleOrganizationalChart"/>
    <dgm:cxn modelId="{FDB874EC-DEAD-45B4-848C-5792068F87D3}" type="presOf" srcId="{BDA8A4D6-8B63-43B9-8BB5-FFFA0203BC3C}" destId="{8FE05E2E-3E57-42B0-8C67-DEC2A4E60EE3}" srcOrd="0" destOrd="0" presId="urn:microsoft.com/office/officeart/2008/layout/NameandTitleOrganizationalChart"/>
    <dgm:cxn modelId="{EB4BD5F9-D445-4C23-9525-C61209E9C6D1}" srcId="{E5E59D5E-DC3C-4415-8DBE-25EC19016C87}" destId="{FEC9FD47-1EC9-402A-B67D-5A6B3505250E}" srcOrd="0" destOrd="0" parTransId="{BDA8A4D6-8B63-43B9-8BB5-FFFA0203BC3C}" sibTransId="{821B8666-9E66-482F-8402-8670AC60D288}"/>
    <dgm:cxn modelId="{6902C3AD-721E-42F8-9795-0FFAAC98A8AF}" type="presParOf" srcId="{DDCF3060-D349-468B-8844-A201797FE4D1}" destId="{27586F9B-2A27-4DF0-8B63-82F2893447DE}" srcOrd="0" destOrd="0" presId="urn:microsoft.com/office/officeart/2008/layout/NameandTitleOrganizationalChart"/>
    <dgm:cxn modelId="{37886CCD-7EDC-4B0B-BA37-D3113ABE08D3}" type="presParOf" srcId="{27586F9B-2A27-4DF0-8B63-82F2893447DE}" destId="{A271CD8F-0456-46EE-B53F-E288C4B01D2E}" srcOrd="0" destOrd="0" presId="urn:microsoft.com/office/officeart/2008/layout/NameandTitleOrganizationalChart"/>
    <dgm:cxn modelId="{2B96EE2A-7C01-4850-B5A7-C73EE9560820}" type="presParOf" srcId="{A271CD8F-0456-46EE-B53F-E288C4B01D2E}" destId="{EF80F169-E2CA-4C82-BE24-B4DAF8E280AD}" srcOrd="0" destOrd="0" presId="urn:microsoft.com/office/officeart/2008/layout/NameandTitleOrganizationalChart"/>
    <dgm:cxn modelId="{4A91D75F-0039-4EF3-AA32-675F39266298}" type="presParOf" srcId="{A271CD8F-0456-46EE-B53F-E288C4B01D2E}" destId="{9F4C7E56-144D-4058-AE0D-ECE6601761E7}" srcOrd="1" destOrd="0" presId="urn:microsoft.com/office/officeart/2008/layout/NameandTitleOrganizationalChart"/>
    <dgm:cxn modelId="{1CD15C09-5A27-43EB-8DDB-01DE5FE85A23}" type="presParOf" srcId="{A271CD8F-0456-46EE-B53F-E288C4B01D2E}" destId="{5381003A-6338-44C0-9AC0-7BCBB1116443}" srcOrd="2" destOrd="0" presId="urn:microsoft.com/office/officeart/2008/layout/NameandTitleOrganizationalChart"/>
    <dgm:cxn modelId="{68DDDBFD-0A68-4C9A-9CCC-5CF9038B0728}" type="presParOf" srcId="{27586F9B-2A27-4DF0-8B63-82F2893447DE}" destId="{0AE923A0-7D29-4435-9F18-3B2E6B81E105}" srcOrd="1" destOrd="0" presId="urn:microsoft.com/office/officeart/2008/layout/NameandTitleOrganizationalChart"/>
    <dgm:cxn modelId="{BAF73DB3-2529-4BFF-9686-8B30EE6F4721}" type="presParOf" srcId="{0AE923A0-7D29-4435-9F18-3B2E6B81E105}" destId="{8FE05E2E-3E57-42B0-8C67-DEC2A4E60EE3}" srcOrd="0" destOrd="0" presId="urn:microsoft.com/office/officeart/2008/layout/NameandTitleOrganizationalChart"/>
    <dgm:cxn modelId="{52B46235-0512-41BF-B854-CB1531F4405C}" type="presParOf" srcId="{0AE923A0-7D29-4435-9F18-3B2E6B81E105}" destId="{203BBD35-CB06-42A1-86CD-5C7A21B69FC1}" srcOrd="1" destOrd="0" presId="urn:microsoft.com/office/officeart/2008/layout/NameandTitleOrganizationalChart"/>
    <dgm:cxn modelId="{82FE9E72-7DC8-46DF-8C25-AE600B6BAEA9}" type="presParOf" srcId="{203BBD35-CB06-42A1-86CD-5C7A21B69FC1}" destId="{6B16F543-D9CA-4899-9BB4-AD00B53CC116}" srcOrd="0" destOrd="0" presId="urn:microsoft.com/office/officeart/2008/layout/NameandTitleOrganizationalChart"/>
    <dgm:cxn modelId="{CD6FDBB3-EA63-49A9-B11B-CBD5024FD7BE}" type="presParOf" srcId="{6B16F543-D9CA-4899-9BB4-AD00B53CC116}" destId="{2F8072CE-7E26-4F81-AB73-28F292588A2D}" srcOrd="0" destOrd="0" presId="urn:microsoft.com/office/officeart/2008/layout/NameandTitleOrganizationalChart"/>
    <dgm:cxn modelId="{5D242736-E750-4E6A-AD52-888F86BEE040}" type="presParOf" srcId="{6B16F543-D9CA-4899-9BB4-AD00B53CC116}" destId="{6A93F7D1-5668-4642-A31A-4499E3BC7DE8}" srcOrd="1" destOrd="0" presId="urn:microsoft.com/office/officeart/2008/layout/NameandTitleOrganizationalChart"/>
    <dgm:cxn modelId="{81C5E900-436B-493F-86F1-6E56D8458A5E}" type="presParOf" srcId="{6B16F543-D9CA-4899-9BB4-AD00B53CC116}" destId="{38C6DB23-B299-4873-B287-8A9BF9A9A1D7}" srcOrd="2" destOrd="0" presId="urn:microsoft.com/office/officeart/2008/layout/NameandTitleOrganizationalChart"/>
    <dgm:cxn modelId="{210EDAAA-D774-4F8C-AA4C-8500DFCAC842}" type="presParOf" srcId="{203BBD35-CB06-42A1-86CD-5C7A21B69FC1}" destId="{40CDC8B8-A11B-4C85-AE2A-35824FD462BA}" srcOrd="1" destOrd="0" presId="urn:microsoft.com/office/officeart/2008/layout/NameandTitleOrganizationalChart"/>
    <dgm:cxn modelId="{57F0572E-ADB2-4915-8FE6-20D05F04E906}" type="presParOf" srcId="{203BBD35-CB06-42A1-86CD-5C7A21B69FC1}" destId="{2B510547-997C-481B-AB62-DE374DBE9C52}" srcOrd="2" destOrd="0" presId="urn:microsoft.com/office/officeart/2008/layout/NameandTitleOrganizationalChart"/>
    <dgm:cxn modelId="{D417C2DE-0F39-4BCF-8D1D-C62E32113ECD}" type="presParOf" srcId="{0AE923A0-7D29-4435-9F18-3B2E6B81E105}" destId="{B05BDC5C-CEEE-44DF-B193-85F3FFE7E60E}" srcOrd="2" destOrd="0" presId="urn:microsoft.com/office/officeart/2008/layout/NameandTitleOrganizationalChart"/>
    <dgm:cxn modelId="{75C1F56C-D57C-4BEF-BC13-0B9886B0F19D}" type="presParOf" srcId="{0AE923A0-7D29-4435-9F18-3B2E6B81E105}" destId="{4A4B3080-1548-4284-A842-D62C682BAA4C}" srcOrd="3" destOrd="0" presId="urn:microsoft.com/office/officeart/2008/layout/NameandTitleOrganizationalChart"/>
    <dgm:cxn modelId="{6B9C4CB5-5663-4355-B18E-A31318E96647}" type="presParOf" srcId="{4A4B3080-1548-4284-A842-D62C682BAA4C}" destId="{582ECDC0-432A-4640-B575-8409F22CA74C}" srcOrd="0" destOrd="0" presId="urn:microsoft.com/office/officeart/2008/layout/NameandTitleOrganizationalChart"/>
    <dgm:cxn modelId="{8FCAAE56-41DD-46D6-81D2-CEF57D6C3298}" type="presParOf" srcId="{582ECDC0-432A-4640-B575-8409F22CA74C}" destId="{B14235EA-7EC6-4611-8887-8C847D3DB2BE}" srcOrd="0" destOrd="0" presId="urn:microsoft.com/office/officeart/2008/layout/NameandTitleOrganizationalChart"/>
    <dgm:cxn modelId="{4B776EB1-2BDD-448D-90ED-73AAA68ECCE0}" type="presParOf" srcId="{582ECDC0-432A-4640-B575-8409F22CA74C}" destId="{EC0D54D8-9878-4929-B272-3D42EB4DB9DF}" srcOrd="1" destOrd="0" presId="urn:microsoft.com/office/officeart/2008/layout/NameandTitleOrganizationalChart"/>
    <dgm:cxn modelId="{DD0FA2F9-8D48-4636-AFC0-9B9E7B6BD425}" type="presParOf" srcId="{582ECDC0-432A-4640-B575-8409F22CA74C}" destId="{DBEFE70C-4C0D-4F57-B777-540BF157F6C0}" srcOrd="2" destOrd="0" presId="urn:microsoft.com/office/officeart/2008/layout/NameandTitleOrganizationalChart"/>
    <dgm:cxn modelId="{1F42BC49-8F1F-4F07-AC2E-678EFD500957}" type="presParOf" srcId="{4A4B3080-1548-4284-A842-D62C682BAA4C}" destId="{C319F2A9-DFB8-4D9C-B562-1CC82F6E6834}" srcOrd="1" destOrd="0" presId="urn:microsoft.com/office/officeart/2008/layout/NameandTitleOrganizationalChart"/>
    <dgm:cxn modelId="{06FFEB4B-9536-4D2F-B200-52AEE3A0B4CA}" type="presParOf" srcId="{4A4B3080-1548-4284-A842-D62C682BAA4C}" destId="{A008A6EA-3AC4-4871-93FA-CCEE654066FF}" srcOrd="2" destOrd="0" presId="urn:microsoft.com/office/officeart/2008/layout/NameandTitleOrganizationalChart"/>
    <dgm:cxn modelId="{46A3E720-1A56-46AD-B006-9F9C8C5034C2}" type="presParOf" srcId="{27586F9B-2A27-4DF0-8B63-82F2893447DE}" destId="{AA9FFA07-F5E0-4A8B-8E2D-94AD31E33E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BDC5C-CEEE-44DF-B193-85F3FFE7E60E}">
      <dsp:nvSpPr>
        <dsp:cNvPr id="0" name=""/>
        <dsp:cNvSpPr/>
      </dsp:nvSpPr>
      <dsp:spPr>
        <a:xfrm>
          <a:off x="3205618" y="2111411"/>
          <a:ext cx="1796827" cy="80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95"/>
              </a:lnTo>
              <a:lnTo>
                <a:pt x="1796827" y="477695"/>
              </a:lnTo>
              <a:lnTo>
                <a:pt x="1796827" y="801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05E2E-3E57-42B0-8C67-DEC2A4E60EE3}">
      <dsp:nvSpPr>
        <dsp:cNvPr id="0" name=""/>
        <dsp:cNvSpPr/>
      </dsp:nvSpPr>
      <dsp:spPr>
        <a:xfrm>
          <a:off x="1408790" y="2111411"/>
          <a:ext cx="1796827" cy="801295"/>
        </a:xfrm>
        <a:custGeom>
          <a:avLst/>
          <a:gdLst/>
          <a:ahLst/>
          <a:cxnLst/>
          <a:rect l="0" t="0" r="0" b="0"/>
          <a:pathLst>
            <a:path>
              <a:moveTo>
                <a:pt x="1796827" y="0"/>
              </a:moveTo>
              <a:lnTo>
                <a:pt x="1796827" y="477695"/>
              </a:lnTo>
              <a:lnTo>
                <a:pt x="0" y="477695"/>
              </a:lnTo>
              <a:lnTo>
                <a:pt x="0" y="8012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0F169-E2CA-4C82-BE24-B4DAF8E280AD}">
      <dsp:nvSpPr>
        <dsp:cNvPr id="0" name=""/>
        <dsp:cNvSpPr/>
      </dsp:nvSpPr>
      <dsp:spPr>
        <a:xfrm>
          <a:off x="1866320" y="724553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Customer Satisfaction </a:t>
          </a:r>
        </a:p>
      </dsp:txBody>
      <dsp:txXfrm>
        <a:off x="1866320" y="724553"/>
        <a:ext cx="2678595" cy="1386858"/>
      </dsp:txXfrm>
    </dsp:sp>
    <dsp:sp modelId="{9F4C7E56-144D-4058-AE0D-ECE6601761E7}">
      <dsp:nvSpPr>
        <dsp:cNvPr id="0" name=""/>
        <dsp:cNvSpPr/>
      </dsp:nvSpPr>
      <dsp:spPr>
        <a:xfrm>
          <a:off x="2402039" y="1803220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2402039" y="1803220"/>
        <a:ext cx="2410736" cy="462286"/>
      </dsp:txXfrm>
    </dsp:sp>
    <dsp:sp modelId="{2F8072CE-7E26-4F81-AB73-28F292588A2D}">
      <dsp:nvSpPr>
        <dsp:cNvPr id="0" name=""/>
        <dsp:cNvSpPr/>
      </dsp:nvSpPr>
      <dsp:spPr>
        <a:xfrm>
          <a:off x="69492" y="2912707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Satisfied </a:t>
          </a:r>
        </a:p>
      </dsp:txBody>
      <dsp:txXfrm>
        <a:off x="69492" y="2912707"/>
        <a:ext cx="2678595" cy="1386858"/>
      </dsp:txXfrm>
    </dsp:sp>
    <dsp:sp modelId="{6A93F7D1-5668-4642-A31A-4499E3BC7DE8}">
      <dsp:nvSpPr>
        <dsp:cNvPr id="0" name=""/>
        <dsp:cNvSpPr/>
      </dsp:nvSpPr>
      <dsp:spPr>
        <a:xfrm>
          <a:off x="605211" y="3991374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05211" y="3991374"/>
        <a:ext cx="2410736" cy="462286"/>
      </dsp:txXfrm>
    </dsp:sp>
    <dsp:sp modelId="{B14235EA-7EC6-4611-8887-8C847D3DB2BE}">
      <dsp:nvSpPr>
        <dsp:cNvPr id="0" name=""/>
        <dsp:cNvSpPr/>
      </dsp:nvSpPr>
      <dsp:spPr>
        <a:xfrm>
          <a:off x="3663148" y="2912707"/>
          <a:ext cx="2678595" cy="1386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195701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Neutral or Dissatisfied</a:t>
          </a:r>
        </a:p>
      </dsp:txBody>
      <dsp:txXfrm>
        <a:off x="3663148" y="2912707"/>
        <a:ext cx="2678595" cy="1386858"/>
      </dsp:txXfrm>
    </dsp:sp>
    <dsp:sp modelId="{EC0D54D8-9878-4929-B272-3D42EB4DB9DF}">
      <dsp:nvSpPr>
        <dsp:cNvPr id="0" name=""/>
        <dsp:cNvSpPr/>
      </dsp:nvSpPr>
      <dsp:spPr>
        <a:xfrm>
          <a:off x="4198867" y="3991374"/>
          <a:ext cx="2410736" cy="4622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98867" y="3991374"/>
        <a:ext cx="2410736" cy="46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Passenger Satisfaction on Airline Company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Done by: Sara Alqhtani</a:t>
            </a:r>
          </a:p>
          <a:p>
            <a:pPr>
              <a:spcAft>
                <a:spcPts val="600"/>
              </a:spcAft>
            </a:pPr>
            <a:r>
              <a:rPr lang="en-US" dirty="0"/>
              <a:t>Submit to: Dr.Essam Al Daoud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78DF-9880-419D-B0BD-40BB4EB7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6" y="2175938"/>
            <a:ext cx="8933688" cy="457200"/>
          </a:xfrm>
        </p:spPr>
        <p:txBody>
          <a:bodyPr>
            <a:noAutofit/>
          </a:bodyPr>
          <a:lstStyle/>
          <a:p>
            <a:r>
              <a:rPr lang="en-US" sz="3600" dirty="0"/>
              <a:t>Logistic regression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D2B5-1700-4DFD-B783-880EC0C1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108" y="2895600"/>
            <a:ext cx="8939784" cy="143086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Y= B1x1+…………..+</a:t>
            </a:r>
            <a:r>
              <a:rPr lang="en-US" sz="2400" b="1" dirty="0" err="1"/>
              <a:t>Bixi</a:t>
            </a:r>
            <a:endParaRPr lang="en-US" sz="2400" b="1" dirty="0"/>
          </a:p>
          <a:p>
            <a:r>
              <a:rPr lang="en-US" sz="2400" b="1" dirty="0"/>
              <a:t>Y0: satisfied </a:t>
            </a:r>
          </a:p>
          <a:p>
            <a:r>
              <a:rPr lang="en-US" sz="2400" b="1" dirty="0"/>
              <a:t>Y1: neutral or dissatisfied </a:t>
            </a:r>
          </a:p>
        </p:txBody>
      </p:sp>
    </p:spTree>
    <p:extLst>
      <p:ext uri="{BB962C8B-B14F-4D97-AF65-F5344CB8AC3E}">
        <p14:creationId xmlns:p14="http://schemas.microsoft.com/office/powerpoint/2010/main" val="34790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A8DAD9F-DE62-4017-AEAE-BBC2540D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3881094"/>
            <a:ext cx="11563351" cy="1371600"/>
          </a:xfrm>
        </p:spPr>
        <p:txBody>
          <a:bodyPr>
            <a:normAutofit/>
          </a:bodyPr>
          <a:lstStyle/>
          <a:p>
            <a:r>
              <a:rPr lang="en-US" sz="3600" dirty="0"/>
              <a:t>The model predicted most of the data correctly</a:t>
            </a: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72A31F-7F0F-4EBB-864C-E06B8229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77588"/>
              </p:ext>
            </p:extLst>
          </p:nvPr>
        </p:nvGraphicFramePr>
        <p:xfrm>
          <a:off x="628649" y="2213095"/>
          <a:ext cx="10934701" cy="146947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246241">
                  <a:extLst>
                    <a:ext uri="{9D8B030D-6E8A-4147-A177-3AD203B41FA5}">
                      <a16:colId xmlns:a16="http://schemas.microsoft.com/office/drawing/2014/main" val="166960521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3489051778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920243420"/>
                    </a:ext>
                  </a:extLst>
                </a:gridCol>
                <a:gridCol w="1246241">
                  <a:extLst>
                    <a:ext uri="{9D8B030D-6E8A-4147-A177-3AD203B41FA5}">
                      <a16:colId xmlns:a16="http://schemas.microsoft.com/office/drawing/2014/main" val="2704690561"/>
                    </a:ext>
                  </a:extLst>
                </a:gridCol>
                <a:gridCol w="1189641">
                  <a:extLst>
                    <a:ext uri="{9D8B030D-6E8A-4147-A177-3AD203B41FA5}">
                      <a16:colId xmlns:a16="http://schemas.microsoft.com/office/drawing/2014/main" val="4145659688"/>
                    </a:ext>
                  </a:extLst>
                </a:gridCol>
                <a:gridCol w="1561364">
                  <a:extLst>
                    <a:ext uri="{9D8B030D-6E8A-4147-A177-3AD203B41FA5}">
                      <a16:colId xmlns:a16="http://schemas.microsoft.com/office/drawing/2014/main" val="1754022127"/>
                    </a:ext>
                  </a:extLst>
                </a:gridCol>
                <a:gridCol w="1333437">
                  <a:extLst>
                    <a:ext uri="{9D8B030D-6E8A-4147-A177-3AD203B41FA5}">
                      <a16:colId xmlns:a16="http://schemas.microsoft.com/office/drawing/2014/main" val="1121093216"/>
                    </a:ext>
                  </a:extLst>
                </a:gridCol>
                <a:gridCol w="1056556">
                  <a:extLst>
                    <a:ext uri="{9D8B030D-6E8A-4147-A177-3AD203B41FA5}">
                      <a16:colId xmlns:a16="http://schemas.microsoft.com/office/drawing/2014/main" val="662875437"/>
                    </a:ext>
                  </a:extLst>
                </a:gridCol>
                <a:gridCol w="1027490">
                  <a:extLst>
                    <a:ext uri="{9D8B030D-6E8A-4147-A177-3AD203B41FA5}">
                      <a16:colId xmlns:a16="http://schemas.microsoft.com/office/drawing/2014/main" val="2481912942"/>
                    </a:ext>
                  </a:extLst>
                </a:gridCol>
              </a:tblGrid>
              <a:tr h="646438">
                <a:tc>
                  <a:txBody>
                    <a:bodyPr/>
                    <a:lstStyle/>
                    <a:p>
                      <a:pPr algn="r" fontAlgn="ctr"/>
                      <a:endParaRPr lang="en-US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Mean_CV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Std_CV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Train_Score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Test_Score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Precision_Score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Recall_Score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      F1_Score</a:t>
                      </a: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01978"/>
                  </a:ext>
                </a:extLst>
              </a:tr>
              <a:tr h="64643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</a:p>
                    <a:p>
                      <a:pPr algn="r" fontAlgn="ctr"/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0.872872</a:t>
                      </a:r>
                    </a:p>
                    <a:p>
                      <a:pPr algn="r" fontAlgn="ctr"/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0.00206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0.872894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0.873755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0.868855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0.836679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0.852464</a:t>
                      </a:r>
                    </a:p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8920" marR="91477" marT="91477" marB="9147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59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6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F01A-60EC-4662-918B-7D065602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028930"/>
            <a:ext cx="8933796" cy="917470"/>
          </a:xfrm>
        </p:spPr>
        <p:txBody>
          <a:bodyPr>
            <a:noAutofit/>
          </a:bodyPr>
          <a:lstStyle/>
          <a:p>
            <a:r>
              <a:rPr lang="en-US" sz="4000" dirty="0"/>
              <a:t>Findings and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6CD4F-7E5D-413C-9B5B-8A061B54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946400"/>
            <a:ext cx="8936846" cy="2192863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would be more meaningful if the data were divided into 3 groups as satisfied, neutral and dissatisfied passengers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services that affect satisfaction the most are Online boarding, Inflight </a:t>
            </a:r>
            <a:r>
              <a:rPr lang="en-US" dirty="0" err="1"/>
              <a:t>wifi</a:t>
            </a:r>
            <a:r>
              <a:rPr lang="en-US" dirty="0"/>
              <a:t> service, Inflight entertainment, Seat comfort, Cleanliness, and On board service.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Gender has no obvious effect on overall satisfaction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Passengers whose age is between 40 to 51 are more likely to be satisfied</a:t>
            </a:r>
          </a:p>
        </p:txBody>
      </p:sp>
    </p:spTree>
    <p:extLst>
      <p:ext uri="{BB962C8B-B14F-4D97-AF65-F5344CB8AC3E}">
        <p14:creationId xmlns:p14="http://schemas.microsoft.com/office/powerpoint/2010/main" val="352986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74F-103E-4367-9B90-91B6C997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  </a:t>
            </a:r>
          </a:p>
        </p:txBody>
      </p:sp>
    </p:spTree>
    <p:extLst>
      <p:ext uri="{BB962C8B-B14F-4D97-AF65-F5344CB8AC3E}">
        <p14:creationId xmlns:p14="http://schemas.microsoft.com/office/powerpoint/2010/main" val="85068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D0A8-A964-44F3-960B-BE1059BB3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5944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5C8458D-77F0-4087-A9AE-ADF4BE5AC1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9D78-9FC0-4AF5-9A64-25F00379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702365"/>
            <a:ext cx="3144774" cy="565867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dirty="0"/>
              <a:t> consists of the details of customers in an airline company who have already flown with them.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Project Goal </a:t>
            </a:r>
            <a:r>
              <a:rPr lang="en-US" dirty="0"/>
              <a:t>is to forecast whether a future customer will be satisfied with their service and which aspects of their services should be highlighted more to increase customer satisfaction.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Model Benefit </a:t>
            </a:r>
            <a:r>
              <a:rPr lang="en-US" dirty="0"/>
              <a:t>to increase the quality of their services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B3E446-B68A-4C67-8C25-E02994657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103705"/>
              </p:ext>
            </p:extLst>
          </p:nvPr>
        </p:nvGraphicFramePr>
        <p:xfrm>
          <a:off x="755374" y="719667"/>
          <a:ext cx="6679096" cy="517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1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47AE-CDDA-4DF1-8B19-321C1F9F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387600"/>
            <a:ext cx="8939784" cy="29718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129880 observation (train data 103904, test data 25976).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25 features :numeric and object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ID, Age, Fight Distance, infight </a:t>
            </a:r>
            <a:r>
              <a:rPr lang="en-US" dirty="0" err="1"/>
              <a:t>wifi</a:t>
            </a:r>
            <a:r>
              <a:rPr lang="en-US" dirty="0"/>
              <a:t> service, Department/Arrival time convenient, Ease of online booking, Gate location, Food and drink, online boarding, seat comfort, inflight entertainment, on-board service, baggage handling, check in  service, inflight service, cleanliness, departure delay in minutes, arrival delay in minutes.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youngest passenger is 7 years old, and the oldest passenger is 85 years old. Average age is 39.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Flight Distance column, we see that the minimum value is 414 and the maximum value is 4983. The average distance of flight is 1190.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8ED55-F539-4A1E-A29A-B7602EE20544}"/>
              </a:ext>
            </a:extLst>
          </p:cNvPr>
          <p:cNvSpPr txBox="1">
            <a:spLocks/>
          </p:cNvSpPr>
          <p:nvPr/>
        </p:nvSpPr>
        <p:spPr>
          <a:xfrm>
            <a:off x="1629102" y="1901930"/>
            <a:ext cx="8933796" cy="70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Exploring data </a:t>
            </a:r>
          </a:p>
        </p:txBody>
      </p:sp>
    </p:spTree>
    <p:extLst>
      <p:ext uri="{BB962C8B-B14F-4D97-AF65-F5344CB8AC3E}">
        <p14:creationId xmlns:p14="http://schemas.microsoft.com/office/powerpoint/2010/main" val="321971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ED8-7EFD-4CDE-B403-F92EB600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927330"/>
            <a:ext cx="8933796" cy="701570"/>
          </a:xfrm>
        </p:spPr>
        <p:txBody>
          <a:bodyPr>
            <a:noAutofit/>
          </a:bodyPr>
          <a:lstStyle/>
          <a:p>
            <a:r>
              <a:rPr lang="en-US" sz="3600" dirty="0"/>
              <a:t>Exploring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F863F-84B4-404E-931A-13D6EBFF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2" y="2438400"/>
            <a:ext cx="8936846" cy="28829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Departure Delay in Minutes and Arrival Delay in Minutes columns, the minimum value is 0 (which corresponds to no delay in that flights), and the maximum value is around 1500.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Categorical features evaluated in 0-1-2-3-4-5 degrees of satisfaction. Inflight service the highest level and Inflight </a:t>
            </a:r>
            <a:r>
              <a:rPr lang="en-US" dirty="0" err="1"/>
              <a:t>wifi</a:t>
            </a:r>
            <a:r>
              <a:rPr lang="en-US" dirty="0"/>
              <a:t> service the lowest.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target column consists of two categories which are "neutral or dissatisfied" and "satisfied".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have 310 missing values in the Arrival Delay in Minutes 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There are no duplicates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D7B-2552-4ACF-8266-21B8C02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Exploring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F70C3-298E-49CE-A438-DC1A952B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3718"/>
            <a:ext cx="10058400" cy="4310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902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A6A-6CE9-4EE4-9BD8-141DD75A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Exploring data 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FB09A1A-371C-4ACF-862A-B81DCB89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98" y="2014194"/>
            <a:ext cx="8234472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90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DE4530-802E-42CA-A54C-FB3ECF67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0" y="1783080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7" name="Picture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68701C8-2643-4FD7-9454-8BD3CFA6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96" y="736600"/>
            <a:ext cx="6753586" cy="5791200"/>
          </a:xfrm>
          <a:noFill/>
        </p:spPr>
      </p:pic>
    </p:spTree>
    <p:extLst>
      <p:ext uri="{BB962C8B-B14F-4D97-AF65-F5344CB8AC3E}">
        <p14:creationId xmlns:p14="http://schemas.microsoft.com/office/powerpoint/2010/main" val="1060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3827A593-653A-42D7-AC14-1F983DB4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1123950"/>
            <a:ext cx="7696201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C62C9B-48EB-4CD4-BE7C-F74B7564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495552"/>
            <a:ext cx="3144774" cy="7553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Correlation to the target 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66ED312-7A21-4F4D-99FA-3D3DC96C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3022600"/>
            <a:ext cx="3144774" cy="2162048"/>
          </a:xfrm>
        </p:spPr>
        <p:txBody>
          <a:bodyPr/>
          <a:lstStyle/>
          <a:p>
            <a:r>
              <a:rPr lang="en-US" dirty="0"/>
              <a:t>Online boarding:</a:t>
            </a:r>
            <a:r>
              <a:rPr lang="en-US" sz="2400" b="1" dirty="0">
                <a:solidFill>
                  <a:srgbClr val="C00000"/>
                </a:solidFill>
              </a:rPr>
              <a:t>~</a:t>
            </a:r>
            <a:r>
              <a:rPr lang="en-US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50%</a:t>
            </a:r>
          </a:p>
          <a:p>
            <a:r>
              <a:rPr lang="en-US" dirty="0"/>
              <a:t>Gate location:</a:t>
            </a:r>
            <a:r>
              <a:rPr lang="en-US" sz="2000" b="1" dirty="0">
                <a:solidFill>
                  <a:srgbClr val="C00000"/>
                </a:solidFill>
              </a:rPr>
              <a:t> ~ no correlation 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SavonVTI</vt:lpstr>
      <vt:lpstr>Passenger Satisfaction on Airline Company </vt:lpstr>
      <vt:lpstr>Introduction </vt:lpstr>
      <vt:lpstr>PowerPoint Presentation</vt:lpstr>
      <vt:lpstr>PowerPoint Presentation</vt:lpstr>
      <vt:lpstr>Exploring data </vt:lpstr>
      <vt:lpstr>Exploring data </vt:lpstr>
      <vt:lpstr>Exploring data </vt:lpstr>
      <vt:lpstr>Correlation</vt:lpstr>
      <vt:lpstr>Correlation to the target  </vt:lpstr>
      <vt:lpstr>Logistic regression model</vt:lpstr>
      <vt:lpstr>The model predicted most of the data correctly</vt:lpstr>
      <vt:lpstr>Findings and Recommendations </vt:lpstr>
      <vt:lpstr>Thank you for listening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2021-10-21T05:43:02Z</dcterms:created>
  <dcterms:modified xsi:type="dcterms:W3CDTF">2021-10-21T05:56:44Z</dcterms:modified>
</cp:coreProperties>
</file>