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78" r:id="rId2"/>
    <p:sldId id="279" r:id="rId3"/>
    <p:sldId id="280" r:id="rId4"/>
    <p:sldId id="281" r:id="rId5"/>
    <p:sldId id="283" r:id="rId6"/>
    <p:sldId id="284" r:id="rId7"/>
    <p:sldId id="294" r:id="rId8"/>
    <p:sldId id="295" r:id="rId9"/>
    <p:sldId id="296" r:id="rId10"/>
    <p:sldId id="297" r:id="rId11"/>
    <p:sldId id="300" r:id="rId12"/>
    <p:sldId id="301" r:id="rId13"/>
    <p:sldId id="302" r:id="rId14"/>
    <p:sldId id="303" r:id="rId15"/>
    <p:sldId id="298" r:id="rId16"/>
    <p:sldId id="299" r:id="rId17"/>
    <p:sldId id="304" r:id="rId18"/>
    <p:sldId id="292"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72" y="51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Ayoob" userId="9a482e01db949bcf" providerId="LiveId" clId="{B8F9EB9C-9BB2-407F-ACD0-B1CEE9DE8F5E}"/>
    <pc:docChg chg="modSld">
      <pc:chgData name="Sarah Ayoob" userId="9a482e01db949bcf" providerId="LiveId" clId="{B8F9EB9C-9BB2-407F-ACD0-B1CEE9DE8F5E}" dt="2023-03-17T11:49:00.282" v="28" actId="20577"/>
      <pc:docMkLst>
        <pc:docMk/>
      </pc:docMkLst>
      <pc:sldChg chg="modSp mod">
        <pc:chgData name="Sarah Ayoob" userId="9a482e01db949bcf" providerId="LiveId" clId="{B8F9EB9C-9BB2-407F-ACD0-B1CEE9DE8F5E}" dt="2023-03-17T11:49:00.282" v="28" actId="20577"/>
        <pc:sldMkLst>
          <pc:docMk/>
          <pc:sldMk cId="1003962426" sldId="293"/>
        </pc:sldMkLst>
        <pc:spChg chg="mod">
          <ac:chgData name="Sarah Ayoob" userId="9a482e01db949bcf" providerId="LiveId" clId="{B8F9EB9C-9BB2-407F-ACD0-B1CEE9DE8F5E}" dt="2023-03-17T11:49:00.282" v="28" actId="20577"/>
          <ac:spMkLst>
            <pc:docMk/>
            <pc:sldMk cId="1003962426" sldId="293"/>
            <ac:spMk id="3" creationId="{B787DFD8-D262-D485-B1F2-817C5A0928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IPL Tableau visualization</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20675"/>
            <a:ext cx="10671048" cy="768096"/>
          </a:xfrm>
        </p:spPr>
        <p:txBody>
          <a:bodyPr/>
          <a:lstStyle/>
          <a:p>
            <a:r>
              <a:rPr lang="en-US" sz="3600" b="1" dirty="0">
                <a:solidFill>
                  <a:schemeClr val="accent6"/>
                </a:solidFill>
                <a:latin typeface="Arial Black" panose="020B0604020202020204" pitchFamily="34" charset="0"/>
                <a:cs typeface="Arial Black" panose="020B0604020202020204" pitchFamily="34" charset="0"/>
              </a:rPr>
              <a:t>player Statistics Dashboard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6" name="Content Placeholder 5">
            <a:extLst>
              <a:ext uri="{FF2B5EF4-FFF2-40B4-BE49-F238E27FC236}">
                <a16:creationId xmlns:a16="http://schemas.microsoft.com/office/drawing/2014/main" id="{F660D76C-65D5-DF90-1913-F83396975BDA}"/>
              </a:ext>
            </a:extLst>
          </p:cNvPr>
          <p:cNvPicPr>
            <a:picLocks noGrp="1" noChangeAspect="1"/>
          </p:cNvPicPr>
          <p:nvPr>
            <p:ph sz="half" idx="1"/>
          </p:nvPr>
        </p:nvPicPr>
        <p:blipFill rotWithShape="1">
          <a:blip r:embed="rId2"/>
          <a:srcRect t="8138"/>
          <a:stretch/>
        </p:blipFill>
        <p:spPr>
          <a:xfrm>
            <a:off x="274320" y="1225296"/>
            <a:ext cx="11344656" cy="5455920"/>
          </a:xfrm>
        </p:spPr>
      </p:pic>
    </p:spTree>
    <p:extLst>
      <p:ext uri="{BB962C8B-B14F-4D97-AF65-F5344CB8AC3E}">
        <p14:creationId xmlns:p14="http://schemas.microsoft.com/office/powerpoint/2010/main" val="126750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302" y="422525"/>
            <a:ext cx="10671048" cy="768096"/>
          </a:xfrm>
        </p:spPr>
        <p:txBody>
          <a:bodyPr/>
          <a:lstStyle/>
          <a:p>
            <a:r>
              <a:rPr lang="en-US" sz="2000" b="1" dirty="0">
                <a:solidFill>
                  <a:srgbClr val="FFC000"/>
                </a:solidFill>
                <a:latin typeface="Arial Black" panose="020B0604020202020204" pitchFamily="34" charset="0"/>
                <a:cs typeface="Arial Black" panose="020B0604020202020204" pitchFamily="34" charset="0"/>
              </a:rPr>
              <a:t>ORANGE CAP CONTENDERS – BATSMEN SCORING HIGHEST RUNS DURING A PARTICULAR SEASON </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0" name="TextBox 9">
            <a:extLst>
              <a:ext uri="{FF2B5EF4-FFF2-40B4-BE49-F238E27FC236}">
                <a16:creationId xmlns:a16="http://schemas.microsoft.com/office/drawing/2014/main" id="{E45B1642-78C2-C455-9219-E7AA3678EC86}"/>
              </a:ext>
            </a:extLst>
          </p:cNvPr>
          <p:cNvSpPr txBox="1"/>
          <p:nvPr/>
        </p:nvSpPr>
        <p:spPr>
          <a:xfrm>
            <a:off x="168276" y="1015738"/>
            <a:ext cx="3185160"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effectLst/>
                <a:latin typeface="Tableau Book"/>
              </a:rPr>
              <a:t>The visualization represents the batsmen who have scored the highest number of runs during a particular season from 2008 to 2017. </a:t>
            </a:r>
          </a:p>
          <a:p>
            <a:pPr marL="285750" indent="-285750">
              <a:buFont typeface="Arial" panose="020B0604020202020204" pitchFamily="34" charset="0"/>
              <a:buChar char="•"/>
            </a:pPr>
            <a:endParaRPr lang="en-US" dirty="0">
              <a:solidFill>
                <a:srgbClr val="002060"/>
              </a:solidFill>
              <a:effectLst/>
              <a:latin typeface="Tableau Book"/>
            </a:endParaRPr>
          </a:p>
          <a:p>
            <a:pPr marL="285750" indent="-285750">
              <a:buFont typeface="Arial" panose="020B0604020202020204" pitchFamily="34" charset="0"/>
              <a:buChar char="•"/>
            </a:pPr>
            <a:r>
              <a:rPr lang="en-US" dirty="0">
                <a:solidFill>
                  <a:srgbClr val="002060"/>
                </a:solidFill>
                <a:effectLst/>
                <a:latin typeface="Tableau Book"/>
              </a:rPr>
              <a:t>The data is filtered based on year.</a:t>
            </a:r>
          </a:p>
          <a:p>
            <a:pPr marL="285750" indent="-285750">
              <a:buFont typeface="Arial" panose="020B0604020202020204" pitchFamily="34" charset="0"/>
              <a:buChar char="•"/>
            </a:pPr>
            <a:endParaRPr lang="en-US" dirty="0">
              <a:solidFill>
                <a:srgbClr val="002060"/>
              </a:solidFill>
              <a:effectLst/>
              <a:latin typeface="Tableau Book"/>
            </a:endParaRPr>
          </a:p>
          <a:p>
            <a:pPr marL="285750" indent="-285750">
              <a:buFont typeface="Arial" panose="020B0604020202020204" pitchFamily="34" charset="0"/>
              <a:buChar char="•"/>
            </a:pPr>
            <a:r>
              <a:rPr lang="en-US" dirty="0">
                <a:solidFill>
                  <a:srgbClr val="002060"/>
                </a:solidFill>
                <a:latin typeface="Tableau Book"/>
              </a:rPr>
              <a:t>The title is named orange cap contenders and we have used a treemap in the color orange to depict the highest performers. </a:t>
            </a:r>
          </a:p>
          <a:p>
            <a:pPr marL="285750" indent="-285750">
              <a:buFont typeface="Arial" panose="020B0604020202020204" pitchFamily="34" charset="0"/>
              <a:buChar char="•"/>
            </a:pPr>
            <a:endParaRPr lang="en-US" dirty="0">
              <a:solidFill>
                <a:srgbClr val="002060"/>
              </a:solidFill>
              <a:latin typeface="Tableau Book"/>
            </a:endParaRPr>
          </a:p>
          <a:p>
            <a:pPr marL="285750" indent="-285750">
              <a:buFont typeface="Arial" panose="020B0604020202020204" pitchFamily="34" charset="0"/>
              <a:buChar char="•"/>
            </a:pPr>
            <a:r>
              <a:rPr lang="en-US" dirty="0">
                <a:solidFill>
                  <a:srgbClr val="002060"/>
                </a:solidFill>
                <a:latin typeface="Tableau Book"/>
              </a:rPr>
              <a:t>Gautam Gambhir is the best performer with 534, and Suresh Raina and Rohit Sharma are in tough competition. </a:t>
            </a:r>
          </a:p>
        </p:txBody>
      </p:sp>
      <p:pic>
        <p:nvPicPr>
          <p:cNvPr id="6" name="Content Placeholder 5">
            <a:extLst>
              <a:ext uri="{FF2B5EF4-FFF2-40B4-BE49-F238E27FC236}">
                <a16:creationId xmlns:a16="http://schemas.microsoft.com/office/drawing/2014/main" id="{E6BE5B56-F6FE-9D81-2CD7-D505D8DA26C2}"/>
              </a:ext>
            </a:extLst>
          </p:cNvPr>
          <p:cNvPicPr>
            <a:picLocks noGrp="1" noChangeAspect="1"/>
          </p:cNvPicPr>
          <p:nvPr>
            <p:ph sz="half" idx="1"/>
          </p:nvPr>
        </p:nvPicPr>
        <p:blipFill rotWithShape="1">
          <a:blip r:embed="rId2"/>
          <a:srcRect b="6434"/>
          <a:stretch/>
        </p:blipFill>
        <p:spPr>
          <a:xfrm>
            <a:off x="3577166" y="1159279"/>
            <a:ext cx="8324638" cy="5276196"/>
          </a:xfrm>
        </p:spPr>
      </p:pic>
    </p:spTree>
    <p:extLst>
      <p:ext uri="{BB962C8B-B14F-4D97-AF65-F5344CB8AC3E}">
        <p14:creationId xmlns:p14="http://schemas.microsoft.com/office/powerpoint/2010/main" val="2210985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302" y="422525"/>
            <a:ext cx="10671048" cy="768096"/>
          </a:xfrm>
        </p:spPr>
        <p:txBody>
          <a:bodyPr/>
          <a:lstStyle/>
          <a:p>
            <a:r>
              <a:rPr lang="en-US" sz="2000" dirty="0">
                <a:solidFill>
                  <a:srgbClr val="7030A0"/>
                </a:solidFill>
                <a:latin typeface="Arial Black" panose="020B0604020202020204" pitchFamily="34" charset="0"/>
                <a:cs typeface="Arial Black" panose="020B0604020202020204" pitchFamily="34" charset="0"/>
              </a:rPr>
              <a:t>PURPLE</a:t>
            </a:r>
            <a:r>
              <a:rPr lang="en-US" sz="2000" b="1" dirty="0">
                <a:solidFill>
                  <a:srgbClr val="7030A0"/>
                </a:solidFill>
                <a:latin typeface="Arial Black" panose="020B0604020202020204" pitchFamily="34" charset="0"/>
                <a:cs typeface="Arial Black" panose="020B0604020202020204" pitchFamily="34" charset="0"/>
              </a:rPr>
              <a:t> CAP CONTENDERS – BOWLERS TAKING THE HIGHEST WICKETS DURING A PARTICULAR SEASON </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0" name="TextBox 9">
            <a:extLst>
              <a:ext uri="{FF2B5EF4-FFF2-40B4-BE49-F238E27FC236}">
                <a16:creationId xmlns:a16="http://schemas.microsoft.com/office/drawing/2014/main" id="{E45B1642-78C2-C455-9219-E7AA3678EC86}"/>
              </a:ext>
            </a:extLst>
          </p:cNvPr>
          <p:cNvSpPr txBox="1"/>
          <p:nvPr/>
        </p:nvSpPr>
        <p:spPr>
          <a:xfrm>
            <a:off x="168276" y="1015738"/>
            <a:ext cx="3185160" cy="535531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effectLst/>
                <a:latin typeface="Tableau Book"/>
              </a:rPr>
              <a:t>The visualization represents the bowlers who have taken the highest number of wickets during a particular season from 2008 to 2017. </a:t>
            </a:r>
          </a:p>
          <a:p>
            <a:pPr marL="285750" indent="-285750">
              <a:buFont typeface="Arial" panose="020B0604020202020204" pitchFamily="34" charset="0"/>
              <a:buChar char="•"/>
            </a:pPr>
            <a:endParaRPr lang="en-US" dirty="0">
              <a:solidFill>
                <a:srgbClr val="002060"/>
              </a:solidFill>
              <a:effectLst/>
              <a:latin typeface="Tableau Book"/>
            </a:endParaRPr>
          </a:p>
          <a:p>
            <a:pPr marL="285750" indent="-285750">
              <a:buFont typeface="Arial" panose="020B0604020202020204" pitchFamily="34" charset="0"/>
              <a:buChar char="•"/>
            </a:pPr>
            <a:r>
              <a:rPr lang="en-US" dirty="0">
                <a:solidFill>
                  <a:srgbClr val="002060"/>
                </a:solidFill>
                <a:effectLst/>
                <a:latin typeface="Tableau Book"/>
              </a:rPr>
              <a:t>The data is filtered based on the year and total wickets.</a:t>
            </a:r>
          </a:p>
          <a:p>
            <a:pPr marL="285750" indent="-285750">
              <a:buFont typeface="Arial" panose="020B0604020202020204" pitchFamily="34" charset="0"/>
              <a:buChar char="•"/>
            </a:pPr>
            <a:endParaRPr lang="en-US" dirty="0">
              <a:solidFill>
                <a:srgbClr val="002060"/>
              </a:solidFill>
              <a:effectLst/>
              <a:latin typeface="Tableau Book"/>
            </a:endParaRPr>
          </a:p>
          <a:p>
            <a:pPr marL="285750" indent="-285750">
              <a:buFont typeface="Arial" panose="020B0604020202020204" pitchFamily="34" charset="0"/>
              <a:buChar char="•"/>
            </a:pPr>
            <a:r>
              <a:rPr lang="en-US" dirty="0">
                <a:solidFill>
                  <a:srgbClr val="002060"/>
                </a:solidFill>
                <a:latin typeface="Tableau Book"/>
              </a:rPr>
              <a:t>The title is named purple cap contenders and we have used a treemap in the color purple to depict the highest performers. </a:t>
            </a:r>
          </a:p>
          <a:p>
            <a:pPr marL="285750" indent="-285750">
              <a:buFont typeface="Arial" panose="020B0604020202020204" pitchFamily="34" charset="0"/>
              <a:buChar char="•"/>
            </a:pPr>
            <a:endParaRPr lang="en-US" dirty="0">
              <a:solidFill>
                <a:srgbClr val="002060"/>
              </a:solidFill>
              <a:latin typeface="Tableau Book"/>
            </a:endParaRPr>
          </a:p>
          <a:p>
            <a:pPr marL="285750" indent="-285750">
              <a:buFont typeface="Arial" panose="020B0604020202020204" pitchFamily="34" charset="0"/>
              <a:buChar char="•"/>
            </a:pPr>
            <a:r>
              <a:rPr lang="en-US" dirty="0">
                <a:solidFill>
                  <a:srgbClr val="002060"/>
                </a:solidFill>
                <a:latin typeface="Tableau Book"/>
              </a:rPr>
              <a:t>SL Malinga is the best performer with 170 with Mishra and Harbhajan competing for the same. </a:t>
            </a:r>
          </a:p>
        </p:txBody>
      </p:sp>
      <p:pic>
        <p:nvPicPr>
          <p:cNvPr id="6" name="Content Placeholder 5">
            <a:extLst>
              <a:ext uri="{FF2B5EF4-FFF2-40B4-BE49-F238E27FC236}">
                <a16:creationId xmlns:a16="http://schemas.microsoft.com/office/drawing/2014/main" id="{E6BE5B56-F6FE-9D81-2CD7-D505D8DA26C2}"/>
              </a:ext>
            </a:extLst>
          </p:cNvPr>
          <p:cNvPicPr>
            <a:picLocks noGrp="1" noChangeAspect="1"/>
          </p:cNvPicPr>
          <p:nvPr>
            <p:ph sz="half" idx="1"/>
          </p:nvPr>
        </p:nvPicPr>
        <p:blipFill rotWithShape="1">
          <a:blip r:embed="rId2"/>
          <a:srcRect l="503" r="2530" b="4586"/>
          <a:stretch/>
        </p:blipFill>
        <p:spPr>
          <a:xfrm>
            <a:off x="3276600" y="1159279"/>
            <a:ext cx="8656320" cy="5034257"/>
          </a:xfrm>
        </p:spPr>
      </p:pic>
    </p:spTree>
    <p:extLst>
      <p:ext uri="{BB962C8B-B14F-4D97-AF65-F5344CB8AC3E}">
        <p14:creationId xmlns:p14="http://schemas.microsoft.com/office/powerpoint/2010/main" val="118141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302" y="422525"/>
            <a:ext cx="10671048" cy="768096"/>
          </a:xfrm>
        </p:spPr>
        <p:txBody>
          <a:bodyPr/>
          <a:lstStyle/>
          <a:p>
            <a:r>
              <a:rPr lang="en-US" sz="2000" dirty="0">
                <a:solidFill>
                  <a:schemeClr val="accent5">
                    <a:lumMod val="75000"/>
                  </a:schemeClr>
                </a:solidFill>
                <a:latin typeface="Arial Black" panose="020B0604020202020204" pitchFamily="34" charset="0"/>
                <a:cs typeface="Arial Black" panose="020B0604020202020204" pitchFamily="34" charset="0"/>
              </a:rPr>
              <a:t>Batsmen who have hit the most number of 4’s in each season and overall</a:t>
            </a:r>
            <a:endParaRPr lang="en-US" sz="2000" b="1" dirty="0">
              <a:solidFill>
                <a:schemeClr val="accent5">
                  <a:lumMod val="75000"/>
                </a:schemeClr>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0" name="TextBox 9">
            <a:extLst>
              <a:ext uri="{FF2B5EF4-FFF2-40B4-BE49-F238E27FC236}">
                <a16:creationId xmlns:a16="http://schemas.microsoft.com/office/drawing/2014/main" id="{E45B1642-78C2-C455-9219-E7AA3678EC86}"/>
              </a:ext>
            </a:extLst>
          </p:cNvPr>
          <p:cNvSpPr txBox="1"/>
          <p:nvPr/>
        </p:nvSpPr>
        <p:spPr>
          <a:xfrm>
            <a:off x="509652" y="1735066"/>
            <a:ext cx="3185160"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effectLst/>
                <a:latin typeface="Tableau Book"/>
              </a:rPr>
              <a:t>The visualization represents the batsmen who have taken the highest number of fours during a particular season from 2008 to 2017. </a:t>
            </a:r>
          </a:p>
          <a:p>
            <a:pPr marL="285750" indent="-285750">
              <a:buFont typeface="Arial" panose="020B0604020202020204" pitchFamily="34" charset="0"/>
              <a:buChar char="•"/>
            </a:pPr>
            <a:endParaRPr lang="en-US" dirty="0">
              <a:solidFill>
                <a:srgbClr val="002060"/>
              </a:solidFill>
              <a:effectLst/>
              <a:latin typeface="Tableau Book"/>
            </a:endParaRPr>
          </a:p>
          <a:p>
            <a:pPr marL="285750" indent="-285750">
              <a:buFont typeface="Arial" panose="020B0604020202020204" pitchFamily="34" charset="0"/>
              <a:buChar char="•"/>
            </a:pPr>
            <a:r>
              <a:rPr lang="en-US" dirty="0">
                <a:solidFill>
                  <a:srgbClr val="002060"/>
                </a:solidFill>
                <a:effectLst/>
                <a:latin typeface="Tableau Book"/>
              </a:rPr>
              <a:t>The data is filtered based on the year and the total number of batsmen who have achieved this. </a:t>
            </a:r>
          </a:p>
          <a:p>
            <a:pPr marL="285750" indent="-285750">
              <a:buFont typeface="Arial" panose="020B0604020202020204" pitchFamily="34" charset="0"/>
              <a:buChar char="•"/>
            </a:pPr>
            <a:endParaRPr lang="en-US" dirty="0">
              <a:solidFill>
                <a:srgbClr val="002060"/>
              </a:solidFill>
              <a:latin typeface="Tableau Book"/>
            </a:endParaRPr>
          </a:p>
          <a:p>
            <a:pPr marL="285750" indent="-285750">
              <a:buFont typeface="Arial" panose="020B0604020202020204" pitchFamily="34" charset="0"/>
              <a:buChar char="•"/>
            </a:pPr>
            <a:r>
              <a:rPr lang="en-US" dirty="0">
                <a:solidFill>
                  <a:srgbClr val="002060"/>
                </a:solidFill>
                <a:effectLst/>
                <a:latin typeface="Tableau Book"/>
              </a:rPr>
              <a:t>Gambhir has hit the highest number of fours on average with 484 runs. </a:t>
            </a:r>
          </a:p>
          <a:p>
            <a:pPr marL="285750" indent="-285750">
              <a:buFont typeface="Arial" panose="020B0604020202020204" pitchFamily="34" charset="0"/>
              <a:buChar char="•"/>
            </a:pPr>
            <a:endParaRPr lang="en-US" dirty="0">
              <a:solidFill>
                <a:srgbClr val="002060"/>
              </a:solidFill>
              <a:latin typeface="Tableau Book"/>
            </a:endParaRPr>
          </a:p>
          <a:p>
            <a:pPr marL="285750" indent="-285750">
              <a:buFont typeface="Arial" panose="020B0604020202020204" pitchFamily="34" charset="0"/>
              <a:buChar char="•"/>
            </a:pPr>
            <a:endParaRPr lang="en-US" dirty="0">
              <a:solidFill>
                <a:srgbClr val="002060"/>
              </a:solidFill>
              <a:effectLst/>
              <a:latin typeface="Tableau Book"/>
            </a:endParaRPr>
          </a:p>
        </p:txBody>
      </p:sp>
      <p:pic>
        <p:nvPicPr>
          <p:cNvPr id="7" name="Content Placeholder 6">
            <a:extLst>
              <a:ext uri="{FF2B5EF4-FFF2-40B4-BE49-F238E27FC236}">
                <a16:creationId xmlns:a16="http://schemas.microsoft.com/office/drawing/2014/main" id="{E6D37AD8-6231-F0D9-441F-9CC38609E8B6}"/>
              </a:ext>
            </a:extLst>
          </p:cNvPr>
          <p:cNvPicPr>
            <a:picLocks noGrp="1" noChangeAspect="1"/>
          </p:cNvPicPr>
          <p:nvPr>
            <p:ph sz="half" idx="1"/>
          </p:nvPr>
        </p:nvPicPr>
        <p:blipFill rotWithShape="1">
          <a:blip r:embed="rId2"/>
          <a:srcRect l="10796"/>
          <a:stretch/>
        </p:blipFill>
        <p:spPr>
          <a:xfrm>
            <a:off x="4087622" y="1241873"/>
            <a:ext cx="7594726" cy="5193602"/>
          </a:xfrm>
        </p:spPr>
      </p:pic>
    </p:spTree>
    <p:extLst>
      <p:ext uri="{BB962C8B-B14F-4D97-AF65-F5344CB8AC3E}">
        <p14:creationId xmlns:p14="http://schemas.microsoft.com/office/powerpoint/2010/main" val="4117045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302" y="422525"/>
            <a:ext cx="10671048" cy="768096"/>
          </a:xfrm>
        </p:spPr>
        <p:txBody>
          <a:bodyPr/>
          <a:lstStyle/>
          <a:p>
            <a:r>
              <a:rPr lang="en-US" sz="2000" dirty="0">
                <a:solidFill>
                  <a:schemeClr val="accent5">
                    <a:lumMod val="75000"/>
                  </a:schemeClr>
                </a:solidFill>
                <a:latin typeface="Arial Black" panose="020B0604020202020204" pitchFamily="34" charset="0"/>
                <a:cs typeface="Arial Black" panose="020B0604020202020204" pitchFamily="34" charset="0"/>
              </a:rPr>
              <a:t>Batsmen who have hit the most number of 6’s in each season and overall</a:t>
            </a:r>
            <a:endParaRPr lang="en-US" sz="2000" b="1" dirty="0">
              <a:solidFill>
                <a:schemeClr val="accent5">
                  <a:lumMod val="75000"/>
                </a:schemeClr>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0" name="TextBox 9">
            <a:extLst>
              <a:ext uri="{FF2B5EF4-FFF2-40B4-BE49-F238E27FC236}">
                <a16:creationId xmlns:a16="http://schemas.microsoft.com/office/drawing/2014/main" id="{E45B1642-78C2-C455-9219-E7AA3678EC86}"/>
              </a:ext>
            </a:extLst>
          </p:cNvPr>
          <p:cNvSpPr txBox="1"/>
          <p:nvPr/>
        </p:nvSpPr>
        <p:spPr>
          <a:xfrm>
            <a:off x="509652" y="1735066"/>
            <a:ext cx="3185160"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effectLst/>
                <a:latin typeface="Tableau Book"/>
              </a:rPr>
              <a:t>The visualization represents the batsmen who have taken the highest number of sixes during a particular season from 2008 to 2017. </a:t>
            </a:r>
          </a:p>
          <a:p>
            <a:pPr marL="285750" indent="-285750">
              <a:buFont typeface="Arial" panose="020B0604020202020204" pitchFamily="34" charset="0"/>
              <a:buChar char="•"/>
            </a:pPr>
            <a:endParaRPr lang="en-US" dirty="0">
              <a:solidFill>
                <a:srgbClr val="002060"/>
              </a:solidFill>
              <a:effectLst/>
              <a:latin typeface="Tableau Book"/>
            </a:endParaRPr>
          </a:p>
          <a:p>
            <a:pPr marL="285750" indent="-285750">
              <a:buFont typeface="Arial" panose="020B0604020202020204" pitchFamily="34" charset="0"/>
              <a:buChar char="•"/>
            </a:pPr>
            <a:r>
              <a:rPr lang="en-US" dirty="0">
                <a:solidFill>
                  <a:srgbClr val="002060"/>
                </a:solidFill>
                <a:effectLst/>
                <a:latin typeface="Tableau Book"/>
              </a:rPr>
              <a:t>The data is filtered based on the year and the total number of batsmen who have achieved this. </a:t>
            </a:r>
          </a:p>
          <a:p>
            <a:pPr marL="285750" indent="-285750">
              <a:buFont typeface="Arial" panose="020B0604020202020204" pitchFamily="34" charset="0"/>
              <a:buChar char="•"/>
            </a:pPr>
            <a:endParaRPr lang="en-US" dirty="0">
              <a:solidFill>
                <a:srgbClr val="002060"/>
              </a:solidFill>
              <a:latin typeface="Tableau Book"/>
            </a:endParaRPr>
          </a:p>
          <a:p>
            <a:pPr marL="285750" indent="-285750">
              <a:buFont typeface="Arial" panose="020B0604020202020204" pitchFamily="34" charset="0"/>
              <a:buChar char="•"/>
            </a:pPr>
            <a:r>
              <a:rPr lang="en-US" dirty="0">
                <a:solidFill>
                  <a:srgbClr val="002060"/>
                </a:solidFill>
                <a:latin typeface="Tableau Book"/>
              </a:rPr>
              <a:t>CH Gayle</a:t>
            </a:r>
            <a:r>
              <a:rPr lang="en-US" dirty="0">
                <a:solidFill>
                  <a:srgbClr val="002060"/>
                </a:solidFill>
                <a:effectLst/>
                <a:latin typeface="Tableau Book"/>
              </a:rPr>
              <a:t> has hit the highest number of sixes on average with 266 each. </a:t>
            </a:r>
          </a:p>
          <a:p>
            <a:pPr marL="285750" indent="-285750">
              <a:buFont typeface="Arial" panose="020B0604020202020204" pitchFamily="34" charset="0"/>
              <a:buChar char="•"/>
            </a:pPr>
            <a:endParaRPr lang="en-US" dirty="0">
              <a:solidFill>
                <a:srgbClr val="002060"/>
              </a:solidFill>
              <a:latin typeface="Tableau Book"/>
            </a:endParaRPr>
          </a:p>
          <a:p>
            <a:pPr marL="285750" indent="-285750">
              <a:buFont typeface="Arial" panose="020B0604020202020204" pitchFamily="34" charset="0"/>
              <a:buChar char="•"/>
            </a:pPr>
            <a:endParaRPr lang="en-US" dirty="0">
              <a:solidFill>
                <a:srgbClr val="002060"/>
              </a:solidFill>
              <a:effectLst/>
              <a:latin typeface="Tableau Book"/>
            </a:endParaRPr>
          </a:p>
        </p:txBody>
      </p:sp>
      <p:pic>
        <p:nvPicPr>
          <p:cNvPr id="6" name="Content Placeholder 5">
            <a:extLst>
              <a:ext uri="{FF2B5EF4-FFF2-40B4-BE49-F238E27FC236}">
                <a16:creationId xmlns:a16="http://schemas.microsoft.com/office/drawing/2014/main" id="{8213D80D-E9B0-ED9D-25B7-A3049BBDD268}"/>
              </a:ext>
            </a:extLst>
          </p:cNvPr>
          <p:cNvPicPr>
            <a:picLocks noGrp="1" noChangeAspect="1"/>
          </p:cNvPicPr>
          <p:nvPr>
            <p:ph sz="half" idx="1"/>
          </p:nvPr>
        </p:nvPicPr>
        <p:blipFill rotWithShape="1">
          <a:blip r:embed="rId2"/>
          <a:srcRect r="36707"/>
          <a:stretch/>
        </p:blipFill>
        <p:spPr>
          <a:xfrm>
            <a:off x="4133088" y="1463041"/>
            <a:ext cx="6812280" cy="5120640"/>
          </a:xfrm>
        </p:spPr>
      </p:pic>
    </p:spTree>
    <p:extLst>
      <p:ext uri="{BB962C8B-B14F-4D97-AF65-F5344CB8AC3E}">
        <p14:creationId xmlns:p14="http://schemas.microsoft.com/office/powerpoint/2010/main" val="15393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08355" y="2856375"/>
            <a:ext cx="6638144"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TEAM statistics</a:t>
            </a:r>
            <a:br>
              <a:rPr lang="en-US"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45698" y="3624471"/>
            <a:ext cx="6937947" cy="512064"/>
          </a:xfrm>
        </p:spPr>
        <p:txBody>
          <a:bodyPr/>
          <a:lstStyle/>
          <a:p>
            <a:pPr algn="l">
              <a:buFont typeface="Arial" panose="020B0604020202020204" pitchFamily="34" charset="0"/>
              <a:buChar char="•"/>
            </a:pPr>
            <a:r>
              <a:rPr lang="en-US" sz="1600" b="0" i="0" dirty="0">
                <a:solidFill>
                  <a:srgbClr val="091E42"/>
                </a:solidFill>
                <a:effectLst/>
                <a:latin typeface="freight-text-pro"/>
              </a:rPr>
              <a:t>Season-wise team performance (wins vs losses)</a:t>
            </a:r>
          </a:p>
          <a:p>
            <a:pPr algn="l">
              <a:buFont typeface="Arial" panose="020B0604020202020204" pitchFamily="34" charset="0"/>
              <a:buChar char="•"/>
            </a:pPr>
            <a:r>
              <a:rPr lang="en-US" sz="1600" b="0" i="0" dirty="0">
                <a:solidFill>
                  <a:srgbClr val="091E42"/>
                </a:solidFill>
                <a:effectLst/>
                <a:latin typeface="freight-text-pro"/>
              </a:rPr>
              <a:t>Win % ( home vs away)</a:t>
            </a:r>
          </a:p>
        </p:txBody>
      </p:sp>
    </p:spTree>
    <p:extLst>
      <p:ext uri="{BB962C8B-B14F-4D97-AF65-F5344CB8AC3E}">
        <p14:creationId xmlns:p14="http://schemas.microsoft.com/office/powerpoint/2010/main" val="2631108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20675"/>
            <a:ext cx="10671048" cy="768096"/>
          </a:xfrm>
        </p:spPr>
        <p:txBody>
          <a:bodyPr/>
          <a:lstStyle/>
          <a:p>
            <a:r>
              <a:rPr lang="en-US" sz="3600" b="1" dirty="0">
                <a:solidFill>
                  <a:schemeClr val="accent6"/>
                </a:solidFill>
                <a:latin typeface="Arial Black" panose="020B0604020202020204" pitchFamily="34" charset="0"/>
                <a:cs typeface="Arial Black" panose="020B0604020202020204" pitchFamily="34" charset="0"/>
              </a:rPr>
              <a:t>TEAM Statistics Dashboard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8" name="Content Placeholder 7">
            <a:extLst>
              <a:ext uri="{FF2B5EF4-FFF2-40B4-BE49-F238E27FC236}">
                <a16:creationId xmlns:a16="http://schemas.microsoft.com/office/drawing/2014/main" id="{234C422D-7999-5EE4-5AFE-8FA8B417B27B}"/>
              </a:ext>
            </a:extLst>
          </p:cNvPr>
          <p:cNvPicPr>
            <a:picLocks noGrp="1" noChangeAspect="1"/>
          </p:cNvPicPr>
          <p:nvPr>
            <p:ph sz="half" idx="1"/>
          </p:nvPr>
        </p:nvPicPr>
        <p:blipFill rotWithShape="1">
          <a:blip r:embed="rId2"/>
          <a:srcRect t="12239" r="6234" b="5415"/>
          <a:stretch/>
        </p:blipFill>
        <p:spPr>
          <a:xfrm>
            <a:off x="353568" y="1088771"/>
            <a:ext cx="10887456" cy="5448553"/>
          </a:xfrm>
        </p:spPr>
      </p:pic>
    </p:spTree>
    <p:extLst>
      <p:ext uri="{BB962C8B-B14F-4D97-AF65-F5344CB8AC3E}">
        <p14:creationId xmlns:p14="http://schemas.microsoft.com/office/powerpoint/2010/main" val="31173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20675"/>
            <a:ext cx="10671048" cy="768096"/>
          </a:xfrm>
        </p:spPr>
        <p:txBody>
          <a:bodyPr/>
          <a:lstStyle/>
          <a:p>
            <a:r>
              <a:rPr lang="en-US" sz="3600" b="1" dirty="0">
                <a:solidFill>
                  <a:schemeClr val="accent6"/>
                </a:solidFill>
                <a:latin typeface="Arial Black" panose="020B0604020202020204" pitchFamily="34" charset="0"/>
                <a:cs typeface="Arial Black" panose="020B0604020202020204" pitchFamily="34" charset="0"/>
              </a:rPr>
              <a:t>Team performance (wins vs losses)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6" name="Content Placeholder 5">
            <a:extLst>
              <a:ext uri="{FF2B5EF4-FFF2-40B4-BE49-F238E27FC236}">
                <a16:creationId xmlns:a16="http://schemas.microsoft.com/office/drawing/2014/main" id="{9E5A4DCF-22C3-4E5E-0D42-DE18FBD57813}"/>
              </a:ext>
            </a:extLst>
          </p:cNvPr>
          <p:cNvPicPr>
            <a:picLocks noGrp="1" noChangeAspect="1"/>
          </p:cNvPicPr>
          <p:nvPr>
            <p:ph sz="half" idx="1"/>
          </p:nvPr>
        </p:nvPicPr>
        <p:blipFill>
          <a:blip r:embed="rId2"/>
          <a:stretch>
            <a:fillRect/>
          </a:stretch>
        </p:blipFill>
        <p:spPr>
          <a:xfrm>
            <a:off x="1194816" y="1225296"/>
            <a:ext cx="10034016" cy="5312029"/>
          </a:xfrm>
        </p:spPr>
      </p:pic>
    </p:spTree>
    <p:extLst>
      <p:ext uri="{BB962C8B-B14F-4D97-AF65-F5344CB8AC3E}">
        <p14:creationId xmlns:p14="http://schemas.microsoft.com/office/powerpoint/2010/main" val="2967610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From this IPL Dataset, we were provided with 2 excel sheets, with information pertaining to matches and deliveries. This covered all aspects such as batsmen, bowlers, players who have scored the highest sixes and fours, each team that has performed well across all seasons from 2008 to 2016, and much more. We have analyzed all aspects of these data sets and created a visually interactive dashboard. </a:t>
            </a:r>
          </a:p>
        </p:txBody>
      </p:sp>
    </p:spTree>
    <p:extLst>
      <p:ext uri="{BB962C8B-B14F-4D97-AF65-F5344CB8AC3E}">
        <p14:creationId xmlns:p14="http://schemas.microsoft.com/office/powerpoint/2010/main" val="9481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a:t>Sara Ayoob</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Creating an interactive and visual dashboard that highlights essential statistics of IPL over the years.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We were presented with 2 data sets with information pertaining to the Matches and Deliveries of each batsman, bowler, and team across each season from 2008 to 2017.  By combining these two data sets, we have collectively designed a tableau workbook along with 3 dashboards namely, Match Statistics, Team Statistics, and Player statistics.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45699" y="285637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Match statistics</a:t>
            </a:r>
            <a:br>
              <a:rPr lang="en-US"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45698" y="3624471"/>
            <a:ext cx="6937947" cy="512064"/>
          </a:xfrm>
        </p:spPr>
        <p:txBody>
          <a:bodyPr/>
          <a:lstStyle/>
          <a:p>
            <a:pPr algn="l">
              <a:buFont typeface="Arial" panose="020B0604020202020204" pitchFamily="34" charset="0"/>
              <a:buChar char="•"/>
            </a:pPr>
            <a:r>
              <a:rPr lang="en-US" sz="2000" b="0" i="0" dirty="0">
                <a:solidFill>
                  <a:srgbClr val="091E42"/>
                </a:solidFill>
                <a:effectLst/>
                <a:latin typeface="freight-text-pro"/>
              </a:rPr>
              <a:t>Toss outcome vs Match outcome (for each Ground/Venue)</a:t>
            </a:r>
          </a:p>
          <a:p>
            <a:pPr algn="l">
              <a:buFont typeface="Arial" panose="020B0604020202020204" pitchFamily="34" charset="0"/>
              <a:buChar char="•"/>
            </a:pPr>
            <a:r>
              <a:rPr lang="en-US" sz="2000" b="0" i="0" dirty="0">
                <a:solidFill>
                  <a:srgbClr val="091E42"/>
                </a:solidFill>
                <a:effectLst/>
                <a:latin typeface="freight-text-pro"/>
              </a:rPr>
              <a:t>Biggest wins (by runs and by wicket)</a:t>
            </a:r>
          </a:p>
          <a:p>
            <a:pPr algn="l">
              <a:buFont typeface="Arial" panose="020B0604020202020204" pitchFamily="34" charset="0"/>
              <a:buChar char="•"/>
            </a:pPr>
            <a:r>
              <a:rPr lang="en-US" sz="2000" b="0" i="0" dirty="0">
                <a:solidFill>
                  <a:srgbClr val="091E42"/>
                </a:solidFill>
                <a:effectLst/>
                <a:latin typeface="freight-text-pro"/>
              </a:rPr>
              <a:t>Highest totals (across all the seasons)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320675"/>
            <a:ext cx="10671048" cy="768096"/>
          </a:xfrm>
        </p:spPr>
        <p:txBody>
          <a:bodyPr/>
          <a:lstStyle/>
          <a:p>
            <a:r>
              <a:rPr lang="en-US" sz="3600" b="1" dirty="0">
                <a:solidFill>
                  <a:schemeClr val="accent6"/>
                </a:solidFill>
                <a:latin typeface="Arial Black" panose="020B0604020202020204" pitchFamily="34" charset="0"/>
                <a:cs typeface="Arial Black" panose="020B0604020202020204" pitchFamily="34" charset="0"/>
              </a:rPr>
              <a:t>Match Statistics Dashboard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Content Placeholder 8">
            <a:extLst>
              <a:ext uri="{FF2B5EF4-FFF2-40B4-BE49-F238E27FC236}">
                <a16:creationId xmlns:a16="http://schemas.microsoft.com/office/drawing/2014/main" id="{A747ED66-5256-0183-FBC9-BC5E3E306AB6}"/>
              </a:ext>
            </a:extLst>
          </p:cNvPr>
          <p:cNvPicPr>
            <a:picLocks noGrp="1" noChangeAspect="1"/>
          </p:cNvPicPr>
          <p:nvPr>
            <p:ph sz="half" idx="1"/>
          </p:nvPr>
        </p:nvPicPr>
        <p:blipFill rotWithShape="1">
          <a:blip r:embed="rId2"/>
          <a:srcRect t="6198"/>
          <a:stretch/>
        </p:blipFill>
        <p:spPr>
          <a:xfrm>
            <a:off x="736976" y="1225296"/>
            <a:ext cx="10671048" cy="5312030"/>
          </a:xfr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302" y="422525"/>
            <a:ext cx="10671048" cy="768096"/>
          </a:xfrm>
        </p:spPr>
        <p:txBody>
          <a:bodyPr/>
          <a:lstStyle/>
          <a:p>
            <a:r>
              <a:rPr lang="en-US" sz="2000" b="1" dirty="0">
                <a:solidFill>
                  <a:schemeClr val="accent6"/>
                </a:solidFill>
                <a:latin typeface="Arial Black" panose="020B0604020202020204" pitchFamily="34" charset="0"/>
                <a:cs typeface="Arial Black" panose="020B0604020202020204" pitchFamily="34" charset="0"/>
              </a:rPr>
              <a:t>Toss outcome vs match outcome – Based on venue and ground</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Content Placeholder 8">
            <a:extLst>
              <a:ext uri="{FF2B5EF4-FFF2-40B4-BE49-F238E27FC236}">
                <a16:creationId xmlns:a16="http://schemas.microsoft.com/office/drawing/2014/main" id="{F5B97AB2-A3CE-38CE-5C25-CD9A020E9708}"/>
              </a:ext>
            </a:extLst>
          </p:cNvPr>
          <p:cNvPicPr>
            <a:picLocks noGrp="1" noChangeAspect="1"/>
          </p:cNvPicPr>
          <p:nvPr>
            <p:ph sz="half" idx="1"/>
          </p:nvPr>
        </p:nvPicPr>
        <p:blipFill rotWithShape="1">
          <a:blip r:embed="rId2"/>
          <a:srcRect b="15527"/>
          <a:stretch/>
        </p:blipFill>
        <p:spPr>
          <a:xfrm>
            <a:off x="268732" y="1054263"/>
            <a:ext cx="8351012" cy="5078313"/>
          </a:xfrm>
        </p:spPr>
      </p:pic>
      <p:sp>
        <p:nvSpPr>
          <p:cNvPr id="10" name="TextBox 9">
            <a:extLst>
              <a:ext uri="{FF2B5EF4-FFF2-40B4-BE49-F238E27FC236}">
                <a16:creationId xmlns:a16="http://schemas.microsoft.com/office/drawing/2014/main" id="{E45B1642-78C2-C455-9219-E7AA3678EC86}"/>
              </a:ext>
            </a:extLst>
          </p:cNvPr>
          <p:cNvSpPr txBox="1"/>
          <p:nvPr/>
        </p:nvSpPr>
        <p:spPr>
          <a:xfrm>
            <a:off x="8738108" y="1037876"/>
            <a:ext cx="3185160"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effectLst/>
                <a:latin typeface="Tableau Book"/>
              </a:rPr>
              <a:t>The distinct count of Id for each Toss Decision is broken down by Toss Outcome. The color shows details about Toss Decision. </a:t>
            </a:r>
          </a:p>
          <a:p>
            <a:pPr marL="285750" indent="-285750">
              <a:buFont typeface="Arial" panose="020B0604020202020204" pitchFamily="34" charset="0"/>
              <a:buChar char="•"/>
            </a:pPr>
            <a:endParaRPr lang="en-US" dirty="0">
              <a:solidFill>
                <a:srgbClr val="002060"/>
              </a:solidFill>
              <a:effectLst/>
              <a:latin typeface="Tableau Book"/>
            </a:endParaRPr>
          </a:p>
          <a:p>
            <a:pPr marL="285750" indent="-285750">
              <a:buFont typeface="Arial" panose="020B0604020202020204" pitchFamily="34" charset="0"/>
              <a:buChar char="•"/>
            </a:pPr>
            <a:r>
              <a:rPr lang="en-US" dirty="0">
                <a:solidFill>
                  <a:srgbClr val="002060"/>
                </a:solidFill>
                <a:effectLst/>
                <a:latin typeface="Tableau Book"/>
              </a:rPr>
              <a:t>The data is filtered on Venue which includes 35 places. There is a comparison between Toss Results.</a:t>
            </a:r>
          </a:p>
          <a:p>
            <a:pPr marL="285750" indent="-285750">
              <a:buFont typeface="Arial" panose="020B0604020202020204" pitchFamily="34" charset="0"/>
              <a:buChar char="•"/>
            </a:pPr>
            <a:endParaRPr lang="en-US" dirty="0">
              <a:solidFill>
                <a:srgbClr val="002060"/>
              </a:solidFill>
              <a:effectLst/>
            </a:endParaRPr>
          </a:p>
          <a:p>
            <a:pPr marL="285750" indent="-285750">
              <a:buFont typeface="Arial" panose="020B0604020202020204" pitchFamily="34" charset="0"/>
              <a:buChar char="•"/>
            </a:pPr>
            <a:r>
              <a:rPr lang="en-US" dirty="0">
                <a:solidFill>
                  <a:srgbClr val="002060"/>
                </a:solidFill>
                <a:effectLst/>
                <a:latin typeface="Tableau Book"/>
              </a:rPr>
              <a:t>The Toss winning Team has a high chance to win the match if Field First.</a:t>
            </a:r>
          </a:p>
          <a:p>
            <a:pPr marL="285750" indent="-285750">
              <a:buFontTx/>
              <a:buChar char="-"/>
            </a:pPr>
            <a:endParaRPr lang="en-US" dirty="0">
              <a:solidFill>
                <a:srgbClr val="002060"/>
              </a:solidFill>
              <a:effectLst/>
            </a:endParaRPr>
          </a:p>
          <a:p>
            <a:pPr marL="285750" indent="-285750">
              <a:buFont typeface="Arial" panose="020B0604020202020204" pitchFamily="34" charset="0"/>
              <a:buChar char="•"/>
            </a:pPr>
            <a:r>
              <a:rPr lang="en-US" dirty="0">
                <a:solidFill>
                  <a:srgbClr val="002060"/>
                </a:solidFill>
                <a:effectLst/>
                <a:latin typeface="Tableau Book"/>
              </a:rPr>
              <a:t>We notice that those who got to Bat first has the least chance to win.</a:t>
            </a:r>
            <a:endParaRPr lang="en-IN" dirty="0">
              <a:solidFill>
                <a:srgbClr val="002060"/>
              </a:solidFill>
            </a:endParaRP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302" y="422525"/>
            <a:ext cx="10671048" cy="768096"/>
          </a:xfrm>
        </p:spPr>
        <p:txBody>
          <a:bodyPr/>
          <a:lstStyle/>
          <a:p>
            <a:r>
              <a:rPr lang="en-US" sz="2000" b="1" dirty="0">
                <a:solidFill>
                  <a:schemeClr val="accent6"/>
                </a:solidFill>
                <a:latin typeface="Arial Black" panose="020B0604020202020204" pitchFamily="34" charset="0"/>
                <a:cs typeface="Arial Black" panose="020B0604020202020204" pitchFamily="34" charset="0"/>
              </a:rPr>
              <a:t>Biggest wins by runs and wickets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0" name="TextBox 9">
            <a:extLst>
              <a:ext uri="{FF2B5EF4-FFF2-40B4-BE49-F238E27FC236}">
                <a16:creationId xmlns:a16="http://schemas.microsoft.com/office/drawing/2014/main" id="{E45B1642-78C2-C455-9219-E7AA3678EC86}"/>
              </a:ext>
            </a:extLst>
          </p:cNvPr>
          <p:cNvSpPr txBox="1"/>
          <p:nvPr/>
        </p:nvSpPr>
        <p:spPr>
          <a:xfrm>
            <a:off x="8759571" y="1192177"/>
            <a:ext cx="3185160"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effectLst/>
                <a:latin typeface="Tableau Book"/>
              </a:rPr>
              <a:t>Maximum matches won by respective runs and wickets are calculated and visualized. </a:t>
            </a:r>
          </a:p>
          <a:p>
            <a:pPr marL="285750" indent="-285750">
              <a:buFont typeface="Arial" panose="020B0604020202020204" pitchFamily="34" charset="0"/>
              <a:buChar char="•"/>
            </a:pPr>
            <a:endParaRPr lang="en-US" dirty="0">
              <a:solidFill>
                <a:srgbClr val="002060"/>
              </a:solidFill>
              <a:latin typeface="Tableau Book"/>
            </a:endParaRPr>
          </a:p>
          <a:p>
            <a:pPr marL="285750" indent="-285750">
              <a:buFont typeface="Arial" panose="020B0604020202020204" pitchFamily="34" charset="0"/>
              <a:buChar char="•"/>
            </a:pPr>
            <a:r>
              <a:rPr lang="en-US" dirty="0">
                <a:solidFill>
                  <a:srgbClr val="002060"/>
                </a:solidFill>
                <a:effectLst/>
                <a:latin typeface="Tableau Book"/>
              </a:rPr>
              <a:t>Matches lost are depicted in red whereas matches won are depicted in green. </a:t>
            </a:r>
          </a:p>
          <a:p>
            <a:pPr marL="285750" indent="-285750">
              <a:buFont typeface="Arial" panose="020B0604020202020204" pitchFamily="34" charset="0"/>
              <a:buChar char="•"/>
            </a:pPr>
            <a:endParaRPr lang="en-US" dirty="0">
              <a:solidFill>
                <a:srgbClr val="002060"/>
              </a:solidFill>
              <a:effectLst/>
              <a:latin typeface="Tableau Book"/>
            </a:endParaRPr>
          </a:p>
          <a:p>
            <a:pPr marL="285750" indent="-285750">
              <a:buFont typeface="Arial" panose="020B0604020202020204" pitchFamily="34" charset="0"/>
              <a:buChar char="•"/>
            </a:pPr>
            <a:r>
              <a:rPr lang="en-US" dirty="0">
                <a:solidFill>
                  <a:srgbClr val="002060"/>
                </a:solidFill>
                <a:effectLst/>
                <a:latin typeface="Tableau Book"/>
              </a:rPr>
              <a:t>The data is filtered </a:t>
            </a:r>
            <a:r>
              <a:rPr lang="en-US" dirty="0">
                <a:solidFill>
                  <a:srgbClr val="002060"/>
                </a:solidFill>
                <a:latin typeface="Tableau Book"/>
              </a:rPr>
              <a:t>based on the total outcome of each match played during each season. </a:t>
            </a:r>
          </a:p>
          <a:p>
            <a:pPr marL="285750" indent="-285750">
              <a:buFont typeface="Arial" panose="020B0604020202020204" pitchFamily="34" charset="0"/>
              <a:buChar char="•"/>
            </a:pPr>
            <a:endParaRPr lang="en-US" dirty="0">
              <a:solidFill>
                <a:srgbClr val="002060"/>
              </a:solidFill>
              <a:effectLst/>
            </a:endParaRPr>
          </a:p>
        </p:txBody>
      </p:sp>
      <p:pic>
        <p:nvPicPr>
          <p:cNvPr id="13" name="Content Placeholder 12">
            <a:extLst>
              <a:ext uri="{FF2B5EF4-FFF2-40B4-BE49-F238E27FC236}">
                <a16:creationId xmlns:a16="http://schemas.microsoft.com/office/drawing/2014/main" id="{7185D167-28AE-ECAC-51DE-0215B66265E9}"/>
              </a:ext>
            </a:extLst>
          </p:cNvPr>
          <p:cNvPicPr>
            <a:picLocks noGrp="1" noChangeAspect="1"/>
          </p:cNvPicPr>
          <p:nvPr>
            <p:ph sz="half" idx="1"/>
          </p:nvPr>
        </p:nvPicPr>
        <p:blipFill rotWithShape="1">
          <a:blip r:embed="rId2"/>
          <a:srcRect l="24830" t="16019" b="10839"/>
          <a:stretch/>
        </p:blipFill>
        <p:spPr>
          <a:xfrm>
            <a:off x="268732" y="1271133"/>
            <a:ext cx="8425948" cy="4611797"/>
          </a:xfrm>
        </p:spPr>
      </p:pic>
    </p:spTree>
    <p:extLst>
      <p:ext uri="{BB962C8B-B14F-4D97-AF65-F5344CB8AC3E}">
        <p14:creationId xmlns:p14="http://schemas.microsoft.com/office/powerpoint/2010/main" val="257995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302" y="422525"/>
            <a:ext cx="10671048" cy="768096"/>
          </a:xfrm>
        </p:spPr>
        <p:txBody>
          <a:bodyPr/>
          <a:lstStyle/>
          <a:p>
            <a:r>
              <a:rPr lang="en-US" sz="2000" b="1" dirty="0">
                <a:solidFill>
                  <a:schemeClr val="accent6"/>
                </a:solidFill>
                <a:latin typeface="Arial Black" panose="020B0604020202020204" pitchFamily="34" charset="0"/>
                <a:cs typeface="Arial Black" panose="020B0604020202020204" pitchFamily="34" charset="0"/>
              </a:rPr>
              <a:t>Highest totals across all seasons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0" name="TextBox 9">
            <a:extLst>
              <a:ext uri="{FF2B5EF4-FFF2-40B4-BE49-F238E27FC236}">
                <a16:creationId xmlns:a16="http://schemas.microsoft.com/office/drawing/2014/main" id="{E45B1642-78C2-C455-9219-E7AA3678EC86}"/>
              </a:ext>
            </a:extLst>
          </p:cNvPr>
          <p:cNvSpPr txBox="1"/>
          <p:nvPr/>
        </p:nvSpPr>
        <p:spPr>
          <a:xfrm>
            <a:off x="8089011" y="1271133"/>
            <a:ext cx="3185160" cy="535531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2060"/>
                </a:solidFill>
                <a:effectLst/>
                <a:latin typeface="Tableau Book"/>
              </a:rPr>
              <a:t>The visualization depicts the highest totals </a:t>
            </a:r>
            <a:r>
              <a:rPr lang="en-US" dirty="0">
                <a:solidFill>
                  <a:srgbClr val="002060"/>
                </a:solidFill>
                <a:latin typeface="Tableau Book"/>
              </a:rPr>
              <a:t>of each team across each season. </a:t>
            </a:r>
          </a:p>
          <a:p>
            <a:pPr marL="285750" indent="-285750">
              <a:buFont typeface="Arial" panose="020B0604020202020204" pitchFamily="34" charset="0"/>
              <a:buChar char="•"/>
            </a:pPr>
            <a:endParaRPr lang="en-US" sz="1800" dirty="0">
              <a:solidFill>
                <a:srgbClr val="002060"/>
              </a:solidFill>
              <a:effectLst/>
              <a:latin typeface="Tableau Book"/>
            </a:endParaRPr>
          </a:p>
          <a:p>
            <a:pPr marL="285750" indent="-285750">
              <a:buFont typeface="Arial" panose="020B0604020202020204" pitchFamily="34" charset="0"/>
              <a:buChar char="•"/>
            </a:pPr>
            <a:r>
              <a:rPr lang="en-US" sz="1800" dirty="0">
                <a:solidFill>
                  <a:srgbClr val="002060"/>
                </a:solidFill>
                <a:effectLst/>
                <a:latin typeface="Tableau Book"/>
              </a:rPr>
              <a:t>The distinctive color shows details about Batting Team and the Size shows the sum of Total Runs. </a:t>
            </a:r>
          </a:p>
          <a:p>
            <a:pPr marL="285750" indent="-285750">
              <a:buFont typeface="Arial" panose="020B0604020202020204" pitchFamily="34" charset="0"/>
              <a:buChar char="•"/>
            </a:pPr>
            <a:endParaRPr lang="en-US" dirty="0">
              <a:solidFill>
                <a:srgbClr val="002060"/>
              </a:solidFill>
              <a:latin typeface="Tableau Book"/>
            </a:endParaRPr>
          </a:p>
          <a:p>
            <a:pPr marL="285750" indent="-285750">
              <a:buFont typeface="Arial" panose="020B0604020202020204" pitchFamily="34" charset="0"/>
              <a:buChar char="•"/>
            </a:pPr>
            <a:r>
              <a:rPr lang="en-US" sz="1800" dirty="0">
                <a:solidFill>
                  <a:srgbClr val="002060"/>
                </a:solidFill>
                <a:effectLst/>
                <a:latin typeface="Tableau Book"/>
              </a:rPr>
              <a:t>The marks are labeled by Batting Team and Match Id. The data is filtered on Rounds, which keeps 10 of 1,284 members.</a:t>
            </a:r>
          </a:p>
          <a:p>
            <a:pPr marL="285750" indent="-285750">
              <a:buFont typeface="Arial" panose="020B0604020202020204" pitchFamily="34" charset="0"/>
              <a:buChar char="•"/>
            </a:pPr>
            <a:endParaRPr lang="en-US" dirty="0">
              <a:solidFill>
                <a:srgbClr val="002060"/>
              </a:solidFill>
              <a:latin typeface="Tableau Book"/>
            </a:endParaRPr>
          </a:p>
          <a:p>
            <a:pPr marL="285750" indent="-285750">
              <a:buFont typeface="Arial" panose="020B0604020202020204" pitchFamily="34" charset="0"/>
              <a:buChar char="•"/>
            </a:pPr>
            <a:r>
              <a:rPr lang="en-US" dirty="0">
                <a:solidFill>
                  <a:srgbClr val="002060"/>
                </a:solidFill>
                <a:effectLst/>
                <a:latin typeface="Tableau Book"/>
              </a:rPr>
              <a:t>We understand through the visualization the Kolkata Knight Riders is trailing at the highest with 570. </a:t>
            </a:r>
            <a:endParaRPr lang="en-US" dirty="0">
              <a:solidFill>
                <a:srgbClr val="002060"/>
              </a:solidFill>
              <a:effectLst/>
            </a:endParaRPr>
          </a:p>
        </p:txBody>
      </p:sp>
      <p:pic>
        <p:nvPicPr>
          <p:cNvPr id="13" name="Content Placeholder 12">
            <a:extLst>
              <a:ext uri="{FF2B5EF4-FFF2-40B4-BE49-F238E27FC236}">
                <a16:creationId xmlns:a16="http://schemas.microsoft.com/office/drawing/2014/main" id="{7185D167-28AE-ECAC-51DE-0215B66265E9}"/>
              </a:ext>
            </a:extLst>
          </p:cNvPr>
          <p:cNvPicPr>
            <a:picLocks noGrp="1" noChangeAspect="1"/>
          </p:cNvPicPr>
          <p:nvPr>
            <p:ph sz="half" idx="1"/>
          </p:nvPr>
        </p:nvPicPr>
        <p:blipFill rotWithShape="1">
          <a:blip r:embed="rId2"/>
          <a:srcRect t="1348" r="36340" b="9200"/>
          <a:stretch/>
        </p:blipFill>
        <p:spPr>
          <a:xfrm>
            <a:off x="268732" y="1097280"/>
            <a:ext cx="7570724" cy="5666863"/>
          </a:xfrm>
        </p:spPr>
      </p:pic>
    </p:spTree>
    <p:extLst>
      <p:ext uri="{BB962C8B-B14F-4D97-AF65-F5344CB8AC3E}">
        <p14:creationId xmlns:p14="http://schemas.microsoft.com/office/powerpoint/2010/main" val="113302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08355" y="2856375"/>
            <a:ext cx="6638144"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player statistics</a:t>
            </a:r>
            <a:br>
              <a:rPr lang="en-US"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45698" y="3624471"/>
            <a:ext cx="6937947" cy="512064"/>
          </a:xfrm>
        </p:spPr>
        <p:txBody>
          <a:bodyPr/>
          <a:lstStyle/>
          <a:p>
            <a:pPr algn="l">
              <a:buFont typeface="Arial" panose="020B0604020202020204" pitchFamily="34" charset="0"/>
              <a:buChar char="•"/>
            </a:pPr>
            <a:r>
              <a:rPr lang="en-US" sz="1600" b="0" i="0" dirty="0">
                <a:solidFill>
                  <a:srgbClr val="091E42"/>
                </a:solidFill>
                <a:effectLst/>
                <a:latin typeface="freight-text-pro"/>
              </a:rPr>
              <a:t>Orange Cap contenders (The batsmen who have scored the maximum number of runs in a season)</a:t>
            </a:r>
          </a:p>
          <a:p>
            <a:pPr algn="l">
              <a:buFont typeface="Arial" panose="020B0604020202020204" pitchFamily="34" charset="0"/>
              <a:buChar char="•"/>
            </a:pPr>
            <a:r>
              <a:rPr lang="en-US" sz="1600" b="0" i="0" dirty="0">
                <a:solidFill>
                  <a:srgbClr val="091E42"/>
                </a:solidFill>
                <a:effectLst/>
                <a:latin typeface="freight-text-pro"/>
              </a:rPr>
              <a:t>Purple Cap contenders (The bowlers who have taken the maximum number of wickets in a season)</a:t>
            </a:r>
          </a:p>
          <a:p>
            <a:pPr algn="l">
              <a:buFont typeface="Arial" panose="020B0604020202020204" pitchFamily="34" charset="0"/>
              <a:buChar char="•"/>
            </a:pPr>
            <a:r>
              <a:rPr lang="en-US" sz="1600" b="0" i="0" dirty="0">
                <a:solidFill>
                  <a:srgbClr val="091E42"/>
                </a:solidFill>
                <a:effectLst/>
                <a:latin typeface="freight-text-pro"/>
              </a:rPr>
              <a:t>Batsmen who have hit the most number of fours and sixes (per season and overall)</a:t>
            </a:r>
          </a:p>
          <a:p>
            <a:pPr algn="l"/>
            <a:endParaRPr lang="en-US" sz="2000" b="0" i="0" dirty="0">
              <a:solidFill>
                <a:srgbClr val="091E42"/>
              </a:solidFill>
              <a:effectLst/>
              <a:latin typeface="freight-text-pro"/>
            </a:endParaRPr>
          </a:p>
        </p:txBody>
      </p:sp>
    </p:spTree>
    <p:extLst>
      <p:ext uri="{BB962C8B-B14F-4D97-AF65-F5344CB8AC3E}">
        <p14:creationId xmlns:p14="http://schemas.microsoft.com/office/powerpoint/2010/main" val="104332819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{10F4BE74-78F7-4662-9ADA-EE64A891A004}tf78438558_win32</Template>
  <TotalTime>274</TotalTime>
  <Words>823</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freight-text-pro</vt:lpstr>
      <vt:lpstr>Sabon Next LT</vt:lpstr>
      <vt:lpstr>Tableau Book</vt:lpstr>
      <vt:lpstr>Office Theme</vt:lpstr>
      <vt:lpstr>IPL Tableau visualization </vt:lpstr>
      <vt:lpstr>AGENDA</vt:lpstr>
      <vt:lpstr>Introduction</vt:lpstr>
      <vt:lpstr>Match statistics </vt:lpstr>
      <vt:lpstr>Match Statistics Dashboard</vt:lpstr>
      <vt:lpstr>Toss outcome vs match outcome – Based on venue and ground</vt:lpstr>
      <vt:lpstr>Biggest wins by runs and wickets</vt:lpstr>
      <vt:lpstr>Highest totals across all seasons</vt:lpstr>
      <vt:lpstr>player statistics </vt:lpstr>
      <vt:lpstr>player Statistics Dashboard</vt:lpstr>
      <vt:lpstr>ORANGE CAP CONTENDERS – BATSMEN SCORING HIGHEST RUNS DURING A PARTICULAR SEASON </vt:lpstr>
      <vt:lpstr>PURPLE CAP CONTENDERS – BOWLERS TAKING THE HIGHEST WICKETS DURING A PARTICULAR SEASON </vt:lpstr>
      <vt:lpstr>Batsmen who have hit the most number of 4’s in each season and overall</vt:lpstr>
      <vt:lpstr>Batsmen who have hit the most number of 6’s in each season and overall</vt:lpstr>
      <vt:lpstr>TEAM statistics </vt:lpstr>
      <vt:lpstr>TEAM Statistics Dashboard</vt:lpstr>
      <vt:lpstr>Team performance (wins vs losses)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Tableau visualization </dc:title>
  <dc:subject/>
  <dc:creator>Sarah Ayoob</dc:creator>
  <cp:lastModifiedBy>Sarah Ayoob</cp:lastModifiedBy>
  <cp:revision>1</cp:revision>
  <dcterms:created xsi:type="dcterms:W3CDTF">2023-03-08T09:52:48Z</dcterms:created>
  <dcterms:modified xsi:type="dcterms:W3CDTF">2023-03-17T11:49:04Z</dcterms:modified>
</cp:coreProperties>
</file>