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8" r:id="rId2"/>
    <p:sldId id="263" r:id="rId3"/>
    <p:sldId id="260" r:id="rId4"/>
    <p:sldId id="265" r:id="rId5"/>
    <p:sldId id="262" r:id="rId6"/>
    <p:sldId id="264" r:id="rId7"/>
    <p:sldId id="267" r:id="rId8"/>
    <p:sldId id="268" r:id="rId9"/>
    <p:sldId id="269" r:id="rId10"/>
    <p:sldId id="259" r:id="rId11"/>
    <p:sldId id="266"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nOSfq5JHF0wOO9/nqXBBA==" hashData="/etFx+OuogaDONyhg5s+ElIPIlYeKGNf+mcFzJJ1e1DG6s4OarqlF+N6LVkE6NFdcm+LC4IE1e3XJmLGFsrRF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95CB"/>
    <a:srgbClr val="5BA199"/>
    <a:srgbClr val="FEFFFD"/>
    <a:srgbClr val="FEEBCD"/>
    <a:srgbClr val="DDBEAA"/>
    <a:srgbClr val="DDACB4"/>
    <a:srgbClr val="E5E3E4"/>
    <a:srgbClr val="469597"/>
    <a:srgbClr val="AFB6DB"/>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086" autoAdjust="0"/>
  </p:normalViewPr>
  <p:slideViewPr>
    <p:cSldViewPr snapToGrid="0">
      <p:cViewPr varScale="1">
        <p:scale>
          <a:sx n="69" d="100"/>
          <a:sy n="69" d="100"/>
        </p:scale>
        <p:origin x="25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B8568-4A33-4897-A1CE-D6286DB56581}" type="datetimeFigureOut">
              <a:rPr lang="en-GB" smtClean="0"/>
              <a:t>21/10/2023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D7291B-BEF7-46EE-977D-94D81A767ECF}" type="slidenum">
              <a:rPr lang="en-GB" smtClean="0"/>
              <a:t>‹#›</a:t>
            </a:fld>
            <a:endParaRPr lang="en-GB"/>
          </a:p>
        </p:txBody>
      </p:sp>
    </p:spTree>
    <p:extLst>
      <p:ext uri="{BB962C8B-B14F-4D97-AF65-F5344CB8AC3E}">
        <p14:creationId xmlns:p14="http://schemas.microsoft.com/office/powerpoint/2010/main" val="2495695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D7291B-BEF7-46EE-977D-94D81A767ECF}" type="slidenum">
              <a:rPr lang="en-GB" smtClean="0"/>
              <a:t>1</a:t>
            </a:fld>
            <a:endParaRPr lang="en-GB"/>
          </a:p>
        </p:txBody>
      </p:sp>
    </p:spTree>
    <p:extLst>
      <p:ext uri="{BB962C8B-B14F-4D97-AF65-F5344CB8AC3E}">
        <p14:creationId xmlns:p14="http://schemas.microsoft.com/office/powerpoint/2010/main" val="2040346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machine learning exercise, we will employ the following models to formulate our predictions:</a:t>
            </a:r>
          </a:p>
          <a:p>
            <a:endParaRPr lang="en-GB" dirty="0"/>
          </a:p>
          <a:p>
            <a:r>
              <a:rPr lang="en-GB" dirty="0"/>
              <a:t>1. Logistic Regression</a:t>
            </a:r>
          </a:p>
          <a:p>
            <a:r>
              <a:rPr lang="en-GB" dirty="0"/>
              <a:t>2. K-Nearest </a:t>
            </a:r>
            <a:r>
              <a:rPr lang="en-GB" dirty="0" err="1"/>
              <a:t>Neighbors</a:t>
            </a:r>
            <a:r>
              <a:rPr lang="en-GB" dirty="0"/>
              <a:t> (KNN)</a:t>
            </a:r>
          </a:p>
          <a:p>
            <a:r>
              <a:rPr lang="en-GB" dirty="0"/>
              <a:t>3. Random Forest</a:t>
            </a:r>
          </a:p>
          <a:p>
            <a:r>
              <a:rPr lang="en-GB" dirty="0"/>
              <a:t>4. Decision Tree</a:t>
            </a:r>
          </a:p>
        </p:txBody>
      </p:sp>
      <p:sp>
        <p:nvSpPr>
          <p:cNvPr id="4" name="Slide Number Placeholder 3"/>
          <p:cNvSpPr>
            <a:spLocks noGrp="1"/>
          </p:cNvSpPr>
          <p:nvPr>
            <p:ph type="sldNum" sz="quarter" idx="5"/>
          </p:nvPr>
        </p:nvSpPr>
        <p:spPr/>
        <p:txBody>
          <a:bodyPr/>
          <a:lstStyle/>
          <a:p>
            <a:fld id="{83D7291B-BEF7-46EE-977D-94D81A767ECF}" type="slidenum">
              <a:rPr lang="en-GB" smtClean="0"/>
              <a:t>10</a:t>
            </a:fld>
            <a:endParaRPr lang="en-GB"/>
          </a:p>
        </p:txBody>
      </p:sp>
    </p:spTree>
    <p:extLst>
      <p:ext uri="{BB962C8B-B14F-4D97-AF65-F5344CB8AC3E}">
        <p14:creationId xmlns:p14="http://schemas.microsoft.com/office/powerpoint/2010/main" val="271514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endParaRPr lang="en-GB" dirty="0"/>
          </a:p>
        </p:txBody>
      </p:sp>
      <p:sp>
        <p:nvSpPr>
          <p:cNvPr id="4" name="Slide Number Placeholder 3"/>
          <p:cNvSpPr>
            <a:spLocks noGrp="1"/>
          </p:cNvSpPr>
          <p:nvPr>
            <p:ph type="sldNum" sz="quarter" idx="5"/>
          </p:nvPr>
        </p:nvSpPr>
        <p:spPr/>
        <p:txBody>
          <a:bodyPr/>
          <a:lstStyle/>
          <a:p>
            <a:fld id="{83D7291B-BEF7-46EE-977D-94D81A767ECF}" type="slidenum">
              <a:rPr lang="en-GB" smtClean="0"/>
              <a:t>11</a:t>
            </a:fld>
            <a:endParaRPr lang="en-GB"/>
          </a:p>
        </p:txBody>
      </p:sp>
    </p:spTree>
    <p:extLst>
      <p:ext uri="{BB962C8B-B14F-4D97-AF65-F5344CB8AC3E}">
        <p14:creationId xmlns:p14="http://schemas.microsoft.com/office/powerpoint/2010/main" val="3748012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this exercise primarily deals with facts and figures, it's essential to bear in mind that we are discussing human lives. This tragedy serves as an educational example, but it's a historical moment that warrants sensitivity. Much like our world today, it prompts us to reflect on our lives and be grateful for them. Simultaneously, it underscores our responsibility to seek knowledge, self-improvement, and the betterment of the lives of those around us.</a:t>
            </a:r>
          </a:p>
        </p:txBody>
      </p:sp>
      <p:sp>
        <p:nvSpPr>
          <p:cNvPr id="4" name="Slide Number Placeholder 3"/>
          <p:cNvSpPr>
            <a:spLocks noGrp="1"/>
          </p:cNvSpPr>
          <p:nvPr>
            <p:ph type="sldNum" sz="quarter" idx="5"/>
          </p:nvPr>
        </p:nvSpPr>
        <p:spPr/>
        <p:txBody>
          <a:bodyPr/>
          <a:lstStyle/>
          <a:p>
            <a:fld id="{83D7291B-BEF7-46EE-977D-94D81A767ECF}" type="slidenum">
              <a:rPr lang="en-GB" smtClean="0"/>
              <a:t>12</a:t>
            </a:fld>
            <a:endParaRPr lang="en-GB"/>
          </a:p>
        </p:txBody>
      </p:sp>
    </p:spTree>
    <p:extLst>
      <p:ext uri="{BB962C8B-B14F-4D97-AF65-F5344CB8AC3E}">
        <p14:creationId xmlns:p14="http://schemas.microsoft.com/office/powerpoint/2010/main" val="297244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Titanic was completed and prepared for its maiden voyage on March 31, 1912, following three years of construction. It stood as a marvel of its era, boasting the impressive length equivalent to three football fields. On April 10, 1912, the Titanic embarked on its inaugural journey from Southampton, England, destined for New York. Along the way, it made stops in Cherbourg, France, and Queenstown, Ireland, to board additional passengers, resulting in a total of 2,224 individuals on board.</a:t>
            </a:r>
          </a:p>
          <a:p>
            <a:endParaRPr lang="en-GB" dirty="0"/>
          </a:p>
          <a:p>
            <a:r>
              <a:rPr lang="en-GB" dirty="0"/>
              <a:t>Tragically, on April 15th, the so-called "unsinkable" ship collided with an iceberg. Regrettably, there were an insufficient number of lifeboats available for the passengers and crew. Although luck played a role in survival, it becomes evident that certain groups of people had a higher likelihood of surviving this disaster than others.</a:t>
            </a:r>
          </a:p>
        </p:txBody>
      </p:sp>
      <p:sp>
        <p:nvSpPr>
          <p:cNvPr id="4" name="Slide Number Placeholder 3"/>
          <p:cNvSpPr>
            <a:spLocks noGrp="1"/>
          </p:cNvSpPr>
          <p:nvPr>
            <p:ph type="sldNum" sz="quarter" idx="5"/>
          </p:nvPr>
        </p:nvSpPr>
        <p:spPr/>
        <p:txBody>
          <a:bodyPr/>
          <a:lstStyle/>
          <a:p>
            <a:fld id="{83D7291B-BEF7-46EE-977D-94D81A767ECF}" type="slidenum">
              <a:rPr lang="en-GB" smtClean="0"/>
              <a:t>2</a:t>
            </a:fld>
            <a:endParaRPr lang="en-GB"/>
          </a:p>
        </p:txBody>
      </p:sp>
    </p:spTree>
    <p:extLst>
      <p:ext uri="{BB962C8B-B14F-4D97-AF65-F5344CB8AC3E}">
        <p14:creationId xmlns:p14="http://schemas.microsoft.com/office/powerpoint/2010/main" val="156316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GB" dirty="0"/>
              <a:t>Our objective is to forecast the likelihood of passengers surviving the Titanic disaster. To achieve this, we have access to a dataset that provides information on various factors, including survival, gender, family relationships, fare, ticket number, age, cabin number, class, and embarkation point. For our prediction, we will utilize gender, fare age, and class as key factors.</a:t>
            </a:r>
          </a:p>
        </p:txBody>
      </p:sp>
      <p:sp>
        <p:nvSpPr>
          <p:cNvPr id="4" name="Slide Number Placeholder 3"/>
          <p:cNvSpPr>
            <a:spLocks noGrp="1"/>
          </p:cNvSpPr>
          <p:nvPr>
            <p:ph type="sldNum" sz="quarter" idx="5"/>
          </p:nvPr>
        </p:nvSpPr>
        <p:spPr/>
        <p:txBody>
          <a:bodyPr/>
          <a:lstStyle/>
          <a:p>
            <a:fld id="{83D7291B-BEF7-46EE-977D-94D81A767ECF}" type="slidenum">
              <a:rPr lang="en-GB" smtClean="0"/>
              <a:t>3</a:t>
            </a:fld>
            <a:endParaRPr lang="en-GB"/>
          </a:p>
        </p:txBody>
      </p:sp>
    </p:spTree>
    <p:extLst>
      <p:ext uri="{BB962C8B-B14F-4D97-AF65-F5344CB8AC3E}">
        <p14:creationId xmlns:p14="http://schemas.microsoft.com/office/powerpoint/2010/main" val="28026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motivates the use of these factors? The heatmap analysis reveals interesting correlations. There is a negative correlation between class and fare, as well as class and age. This is logical, as first-class passengers are typically adults who pay the highest fares. Additionally, there is a positive correlation between survival and gender.</a:t>
            </a:r>
          </a:p>
        </p:txBody>
      </p:sp>
      <p:sp>
        <p:nvSpPr>
          <p:cNvPr id="4" name="Slide Number Placeholder 3"/>
          <p:cNvSpPr>
            <a:spLocks noGrp="1"/>
          </p:cNvSpPr>
          <p:nvPr>
            <p:ph type="sldNum" sz="quarter" idx="5"/>
          </p:nvPr>
        </p:nvSpPr>
        <p:spPr/>
        <p:txBody>
          <a:bodyPr/>
          <a:lstStyle/>
          <a:p>
            <a:fld id="{83D7291B-BEF7-46EE-977D-94D81A767ECF}" type="slidenum">
              <a:rPr lang="en-GB" smtClean="0"/>
              <a:t>4</a:t>
            </a:fld>
            <a:endParaRPr lang="en-GB"/>
          </a:p>
        </p:txBody>
      </p:sp>
    </p:spTree>
    <p:extLst>
      <p:ext uri="{BB962C8B-B14F-4D97-AF65-F5344CB8AC3E}">
        <p14:creationId xmlns:p14="http://schemas.microsoft.com/office/powerpoint/2010/main" val="7785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initial approach involved an examination of the data to determine the necessary steps for proceeding with our analysis. Our objectives included addressing missing values, numerical data and gaining insights from data exploration.</a:t>
            </a:r>
          </a:p>
        </p:txBody>
      </p:sp>
      <p:sp>
        <p:nvSpPr>
          <p:cNvPr id="4" name="Slide Number Placeholder 3"/>
          <p:cNvSpPr>
            <a:spLocks noGrp="1"/>
          </p:cNvSpPr>
          <p:nvPr>
            <p:ph type="sldNum" sz="quarter" idx="5"/>
          </p:nvPr>
        </p:nvSpPr>
        <p:spPr/>
        <p:txBody>
          <a:bodyPr/>
          <a:lstStyle/>
          <a:p>
            <a:fld id="{83D7291B-BEF7-46EE-977D-94D81A767ECF}" type="slidenum">
              <a:rPr lang="en-GB" smtClean="0"/>
              <a:t>5</a:t>
            </a:fld>
            <a:endParaRPr lang="en-GB"/>
          </a:p>
        </p:txBody>
      </p:sp>
    </p:spTree>
    <p:extLst>
      <p:ext uri="{BB962C8B-B14F-4D97-AF65-F5344CB8AC3E}">
        <p14:creationId xmlns:p14="http://schemas.microsoft.com/office/powerpoint/2010/main" val="916882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heatmap, it becomes evident where our data contains null values. Notably, we observed that 21% of the 'Age' data was missing, while a substantial 77% of the 'Cabin' data was also null. While one approach could have been to impute the null values with the median, we opted to exclude the 'Cabin' data due to the remarkably high percentage of missing values. This significant absence of cabin numbers is likely attributed to the fact that many passengers didn't record specific cabin locations but instead lodged in various other parts of the ship. There was also missing values in the Embarked data which was replaced with the mode. There was one missing in Fare which was replaced with the median</a:t>
            </a:r>
          </a:p>
        </p:txBody>
      </p:sp>
      <p:sp>
        <p:nvSpPr>
          <p:cNvPr id="4" name="Slide Number Placeholder 3"/>
          <p:cNvSpPr>
            <a:spLocks noGrp="1"/>
          </p:cNvSpPr>
          <p:nvPr>
            <p:ph type="sldNum" sz="quarter" idx="5"/>
          </p:nvPr>
        </p:nvSpPr>
        <p:spPr/>
        <p:txBody>
          <a:bodyPr/>
          <a:lstStyle/>
          <a:p>
            <a:fld id="{83D7291B-BEF7-46EE-977D-94D81A767ECF}" type="slidenum">
              <a:rPr lang="en-GB" smtClean="0"/>
              <a:t>6</a:t>
            </a:fld>
            <a:endParaRPr lang="en-GB"/>
          </a:p>
        </p:txBody>
      </p:sp>
    </p:spTree>
    <p:extLst>
      <p:ext uri="{BB962C8B-B14F-4D97-AF65-F5344CB8AC3E}">
        <p14:creationId xmlns:p14="http://schemas.microsoft.com/office/powerpoint/2010/main" val="1307292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Upon closer examination of the gender-based split, it becomes evident that a larger proportion of men did not survive, while more women managed to survive. This observation aligns with the prioritization of women and children during the evacuation process.</a:t>
            </a:r>
          </a:p>
        </p:txBody>
      </p:sp>
      <p:sp>
        <p:nvSpPr>
          <p:cNvPr id="4" name="Slide Number Placeholder 3"/>
          <p:cNvSpPr>
            <a:spLocks noGrp="1"/>
          </p:cNvSpPr>
          <p:nvPr>
            <p:ph type="sldNum" sz="quarter" idx="5"/>
          </p:nvPr>
        </p:nvSpPr>
        <p:spPr/>
        <p:txBody>
          <a:bodyPr/>
          <a:lstStyle/>
          <a:p>
            <a:fld id="{83D7291B-BEF7-46EE-977D-94D81A767ECF}" type="slidenum">
              <a:rPr lang="en-GB" smtClean="0"/>
              <a:t>7</a:t>
            </a:fld>
            <a:endParaRPr lang="en-GB"/>
          </a:p>
        </p:txBody>
      </p:sp>
    </p:spTree>
    <p:extLst>
      <p:ext uri="{BB962C8B-B14F-4D97-AF65-F5344CB8AC3E}">
        <p14:creationId xmlns:p14="http://schemas.microsoft.com/office/powerpoint/2010/main" val="122489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bar chart, the distribution of passengers is depicted based on their respective classes. It is evident that there were more passengers in the third class than in the other two classes. This observation provides context for the subsequent chart.</a:t>
            </a:r>
          </a:p>
        </p:txBody>
      </p:sp>
      <p:sp>
        <p:nvSpPr>
          <p:cNvPr id="4" name="Slide Number Placeholder 3"/>
          <p:cNvSpPr>
            <a:spLocks noGrp="1"/>
          </p:cNvSpPr>
          <p:nvPr>
            <p:ph type="sldNum" sz="quarter" idx="5"/>
          </p:nvPr>
        </p:nvSpPr>
        <p:spPr/>
        <p:txBody>
          <a:bodyPr/>
          <a:lstStyle/>
          <a:p>
            <a:fld id="{83D7291B-BEF7-46EE-977D-94D81A767ECF}" type="slidenum">
              <a:rPr lang="en-GB" smtClean="0"/>
              <a:t>8</a:t>
            </a:fld>
            <a:endParaRPr lang="en-GB"/>
          </a:p>
        </p:txBody>
      </p:sp>
    </p:spTree>
    <p:extLst>
      <p:ext uri="{BB962C8B-B14F-4D97-AF65-F5344CB8AC3E}">
        <p14:creationId xmlns:p14="http://schemas.microsoft.com/office/powerpoint/2010/main" val="195286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First-class passengers exhibited a greater likelihood of survival, in contrast to the lower survival rates among third-class passengers. This insight underscores the societal dynamics in operation during the Titanic's tragedy. The prioritization of first-class passengers during the evacuation process raises emotional reflections on the tragic loss of lives associated with social status and financial means.</a:t>
            </a:r>
          </a:p>
        </p:txBody>
      </p:sp>
      <p:sp>
        <p:nvSpPr>
          <p:cNvPr id="4" name="Slide Number Placeholder 3"/>
          <p:cNvSpPr>
            <a:spLocks noGrp="1"/>
          </p:cNvSpPr>
          <p:nvPr>
            <p:ph type="sldNum" sz="quarter" idx="5"/>
          </p:nvPr>
        </p:nvSpPr>
        <p:spPr/>
        <p:txBody>
          <a:bodyPr/>
          <a:lstStyle/>
          <a:p>
            <a:fld id="{83D7291B-BEF7-46EE-977D-94D81A767ECF}" type="slidenum">
              <a:rPr lang="en-GB" smtClean="0"/>
              <a:t>9</a:t>
            </a:fld>
            <a:endParaRPr lang="en-GB"/>
          </a:p>
        </p:txBody>
      </p:sp>
    </p:spTree>
    <p:extLst>
      <p:ext uri="{BB962C8B-B14F-4D97-AF65-F5344CB8AC3E}">
        <p14:creationId xmlns:p14="http://schemas.microsoft.com/office/powerpoint/2010/main" val="1817296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504A-B4ED-96B6-DD94-7EA5434C2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15DFE7-3B1B-7049-E717-32FFEB1E6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BF53B4-4D6D-EC52-CE23-64A25418B3AE}"/>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5" name="Footer Placeholder 4">
            <a:extLst>
              <a:ext uri="{FF2B5EF4-FFF2-40B4-BE49-F238E27FC236}">
                <a16:creationId xmlns:a16="http://schemas.microsoft.com/office/drawing/2014/main" id="{F93A89A2-B6BA-E5D8-017F-AB0FFEA8D1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53FAA4-8EBF-02BB-B37A-488C1E3C5E73}"/>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404283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4EE2-A91E-2BD4-7986-6A80D3D9C0F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EA6540-98E0-0AAB-1CA6-1F76814E6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01EB01-C039-CE54-184D-1CCCF23D449A}"/>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5" name="Footer Placeholder 4">
            <a:extLst>
              <a:ext uri="{FF2B5EF4-FFF2-40B4-BE49-F238E27FC236}">
                <a16:creationId xmlns:a16="http://schemas.microsoft.com/office/drawing/2014/main" id="{E9C0AC86-6CF9-D178-E265-38D73F5AEE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2B1FA1-EC52-1848-ACAB-1110C4D71783}"/>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12667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18140-FC5E-55F7-E282-1C06511B98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A1E132-2760-E772-8107-0E83D79DD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A85202-33BA-E40F-2B63-B023B2D491A3}"/>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5" name="Footer Placeholder 4">
            <a:extLst>
              <a:ext uri="{FF2B5EF4-FFF2-40B4-BE49-F238E27FC236}">
                <a16:creationId xmlns:a16="http://schemas.microsoft.com/office/drawing/2014/main" id="{150911D4-CF25-1A0E-2E9D-D53CFB1FD2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139FE1-6551-C7DD-4D7E-3A9168A7A8CE}"/>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405586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3975-17C4-EEBC-1DC1-1568D7BB12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FE226D-0A90-DEC5-5F39-CCC06F8E3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AB9904-112C-2069-8FAD-E03DE48C3D2A}"/>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5" name="Footer Placeholder 4">
            <a:extLst>
              <a:ext uri="{FF2B5EF4-FFF2-40B4-BE49-F238E27FC236}">
                <a16:creationId xmlns:a16="http://schemas.microsoft.com/office/drawing/2014/main" id="{10C909FA-9A5A-422C-826D-977DED1DC9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7DE240-3EA3-80B0-5727-35B954AE94EC}"/>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279061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7A63-50EB-79CD-F89C-743E7C35BB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A3C644A-5F75-E4F9-48A1-D549E2852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21A3C-7986-054F-0258-6E21530B0C6D}"/>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5" name="Footer Placeholder 4">
            <a:extLst>
              <a:ext uri="{FF2B5EF4-FFF2-40B4-BE49-F238E27FC236}">
                <a16:creationId xmlns:a16="http://schemas.microsoft.com/office/drawing/2014/main" id="{7D42F887-1684-9E1A-1DB8-EFEF6BB74B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7310F5-66DA-3570-A1A8-3B3A2AA813FA}"/>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182504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5DDB-2602-DD1D-5E37-9368962B8B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D58252-A9CE-D86A-E743-AFCA71F78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B9C2EE-CFD5-7C08-E3D7-2402F72E1C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4F43B2-E4DB-4BAB-E927-58F785B8FCDD}"/>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6" name="Footer Placeholder 5">
            <a:extLst>
              <a:ext uri="{FF2B5EF4-FFF2-40B4-BE49-F238E27FC236}">
                <a16:creationId xmlns:a16="http://schemas.microsoft.com/office/drawing/2014/main" id="{66D37110-D6CD-C20C-5CC7-EF90DCDF85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952FE8-B5D9-F96D-32A0-3B2F819D2144}"/>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52413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872F-CC48-478B-859E-0A6DC1A843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6D2646-CFA9-1E90-B299-204FA8AF4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1D06E-3881-77ED-84EE-92E685DC18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8A11D6B-3006-3E6C-EA7C-21D3D326B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410B7A-EB90-0848-5392-33BDB5B9E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13BE39D-CE1A-48EA-5186-D36E0ECA29F5}"/>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8" name="Footer Placeholder 7">
            <a:extLst>
              <a:ext uri="{FF2B5EF4-FFF2-40B4-BE49-F238E27FC236}">
                <a16:creationId xmlns:a16="http://schemas.microsoft.com/office/drawing/2014/main" id="{2C95B9A9-C373-5766-4585-9E178B8B33D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EDDC0B7-F69B-F8E5-0ED8-DE9252772144}"/>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447584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39BD-A6FF-807A-46A5-3ED1C85F27A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0D1CF5E-D1BF-7BEC-F970-FB1B29D5257F}"/>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4" name="Footer Placeholder 3">
            <a:extLst>
              <a:ext uri="{FF2B5EF4-FFF2-40B4-BE49-F238E27FC236}">
                <a16:creationId xmlns:a16="http://schemas.microsoft.com/office/drawing/2014/main" id="{B77825B4-40FD-B1F3-FD8F-24591976194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101584D-018C-7B46-AC1A-049116963729}"/>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222242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CF4114-0A6B-8F73-0D72-DB27FE2CE1FB}"/>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3" name="Footer Placeholder 2">
            <a:extLst>
              <a:ext uri="{FF2B5EF4-FFF2-40B4-BE49-F238E27FC236}">
                <a16:creationId xmlns:a16="http://schemas.microsoft.com/office/drawing/2014/main" id="{4D9A43DD-B44B-4BEB-758F-586D5C93C19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477542-D66C-7708-B334-CC054F2B48C3}"/>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299443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CF42-2D96-4D75-4226-84EEFEECF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E1CA44-5782-ED0B-404E-3697DD2B4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2CDA816-0CF4-A3BF-E6F8-7B8987A36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4A999-DDD3-20D1-FEC4-47368F4CD671}"/>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6" name="Footer Placeholder 5">
            <a:extLst>
              <a:ext uri="{FF2B5EF4-FFF2-40B4-BE49-F238E27FC236}">
                <a16:creationId xmlns:a16="http://schemas.microsoft.com/office/drawing/2014/main" id="{49A251BA-D2D8-9F69-9785-396D8F191F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DA6FCD-9234-CF92-1691-90E98233889E}"/>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327399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F886-E910-433E-D2CA-EE8E382AD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AB7C972-F185-FBA2-95F4-457691B57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9553BFA-7941-E033-B17B-3D2A45FC9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664E5-0313-6E2C-0456-83273AD9503A}"/>
              </a:ext>
            </a:extLst>
          </p:cNvPr>
          <p:cNvSpPr>
            <a:spLocks noGrp="1"/>
          </p:cNvSpPr>
          <p:nvPr>
            <p:ph type="dt" sz="half" idx="10"/>
          </p:nvPr>
        </p:nvSpPr>
        <p:spPr/>
        <p:txBody>
          <a:bodyPr/>
          <a:lstStyle/>
          <a:p>
            <a:fld id="{527C5633-0867-4BED-AF84-57ED8796B9BC}" type="datetimeFigureOut">
              <a:rPr lang="en-GB" smtClean="0"/>
              <a:t>21/10/2023</a:t>
            </a:fld>
            <a:endParaRPr lang="en-GB"/>
          </a:p>
        </p:txBody>
      </p:sp>
      <p:sp>
        <p:nvSpPr>
          <p:cNvPr id="6" name="Footer Placeholder 5">
            <a:extLst>
              <a:ext uri="{FF2B5EF4-FFF2-40B4-BE49-F238E27FC236}">
                <a16:creationId xmlns:a16="http://schemas.microsoft.com/office/drawing/2014/main" id="{E0D26EBF-FCAF-AB41-3297-3E7573EB54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168155-5916-C134-C7FB-5BE3E3E04500}"/>
              </a:ext>
            </a:extLst>
          </p:cNvPr>
          <p:cNvSpPr>
            <a:spLocks noGrp="1"/>
          </p:cNvSpPr>
          <p:nvPr>
            <p:ph type="sldNum" sz="quarter" idx="12"/>
          </p:nvPr>
        </p:nvSpPr>
        <p:spPr/>
        <p:txBody>
          <a:bodyPr/>
          <a:lstStyle/>
          <a:p>
            <a:fld id="{64DAF45A-2539-4D37-B1CD-0D77F073FC59}" type="slidenum">
              <a:rPr lang="en-GB" smtClean="0"/>
              <a:t>‹#›</a:t>
            </a:fld>
            <a:endParaRPr lang="en-GB"/>
          </a:p>
        </p:txBody>
      </p:sp>
    </p:spTree>
    <p:extLst>
      <p:ext uri="{BB962C8B-B14F-4D97-AF65-F5344CB8AC3E}">
        <p14:creationId xmlns:p14="http://schemas.microsoft.com/office/powerpoint/2010/main" val="287212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0A980-6E4A-9A64-E5C1-E5584BF3B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C981F5-DEA8-E9E7-5158-8387FE1FB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D45EE-7B87-A0F1-D8EE-9977023AB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C5633-0867-4BED-AF84-57ED8796B9BC}" type="datetimeFigureOut">
              <a:rPr lang="en-GB" smtClean="0"/>
              <a:t>21/10/2023</a:t>
            </a:fld>
            <a:endParaRPr lang="en-GB"/>
          </a:p>
        </p:txBody>
      </p:sp>
      <p:sp>
        <p:nvSpPr>
          <p:cNvPr id="5" name="Footer Placeholder 4">
            <a:extLst>
              <a:ext uri="{FF2B5EF4-FFF2-40B4-BE49-F238E27FC236}">
                <a16:creationId xmlns:a16="http://schemas.microsoft.com/office/drawing/2014/main" id="{93F62D6E-07B7-451A-49D1-F066307D0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569D36-4E93-3906-ED52-9A8A3C5F8D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AF45A-2539-4D37-B1CD-0D77F073FC59}" type="slidenum">
              <a:rPr lang="en-GB" smtClean="0"/>
              <a:t>‹#›</a:t>
            </a:fld>
            <a:endParaRPr lang="en-GB"/>
          </a:p>
        </p:txBody>
      </p:sp>
    </p:spTree>
    <p:extLst>
      <p:ext uri="{BB962C8B-B14F-4D97-AF65-F5344CB8AC3E}">
        <p14:creationId xmlns:p14="http://schemas.microsoft.com/office/powerpoint/2010/main" val="227153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2200F50D-B4FF-4C54-3CEF-76D417E3F70F}"/>
              </a:ext>
            </a:extLst>
          </p:cNvPr>
          <p:cNvSpPr/>
          <p:nvPr/>
        </p:nvSpPr>
        <p:spPr>
          <a:xfrm>
            <a:off x="-2390273" y="0"/>
            <a:ext cx="10026316" cy="946483"/>
          </a:xfrm>
          <a:prstGeom prst="roundRect">
            <a:avLst>
              <a:gd name="adj" fmla="val 50000"/>
            </a:avLst>
          </a:prstGeom>
          <a:gradFill flip="none" rotWithShape="1">
            <a:gsLst>
              <a:gs pos="0">
                <a:srgbClr val="DDACB4"/>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Rounded Corners 20">
            <a:extLst>
              <a:ext uri="{FF2B5EF4-FFF2-40B4-BE49-F238E27FC236}">
                <a16:creationId xmlns:a16="http://schemas.microsoft.com/office/drawing/2014/main" id="{63BD3206-0332-37D8-D187-77CBF1D6B127}"/>
              </a:ext>
            </a:extLst>
          </p:cNvPr>
          <p:cNvSpPr/>
          <p:nvPr/>
        </p:nvSpPr>
        <p:spPr>
          <a:xfrm>
            <a:off x="-5241760" y="3128204"/>
            <a:ext cx="10002253" cy="946483"/>
          </a:xfrm>
          <a:prstGeom prst="roundRect">
            <a:avLst>
              <a:gd name="adj" fmla="val 50000"/>
            </a:avLst>
          </a:prstGeom>
          <a:gradFill flip="none" rotWithShape="1">
            <a:gsLst>
              <a:gs pos="0">
                <a:srgbClr val="5BA199"/>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9A00C909-62DC-B209-8399-9EF73B679B06}"/>
              </a:ext>
            </a:extLst>
          </p:cNvPr>
          <p:cNvSpPr/>
          <p:nvPr/>
        </p:nvSpPr>
        <p:spPr>
          <a:xfrm>
            <a:off x="-5911516" y="2181721"/>
            <a:ext cx="11823031" cy="946483"/>
          </a:xfrm>
          <a:prstGeom prst="roundRect">
            <a:avLst>
              <a:gd name="adj" fmla="val 50000"/>
            </a:avLst>
          </a:prstGeom>
          <a:gradFill flip="none" rotWithShape="1">
            <a:gsLst>
              <a:gs pos="0">
                <a:srgbClr val="DDBEAA"/>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563EDB85-6C48-1707-5743-006F16ACF422}"/>
              </a:ext>
            </a:extLst>
          </p:cNvPr>
          <p:cNvSpPr/>
          <p:nvPr/>
        </p:nvSpPr>
        <p:spPr>
          <a:xfrm>
            <a:off x="-4058653" y="862265"/>
            <a:ext cx="10154653" cy="946483"/>
          </a:xfrm>
          <a:prstGeom prst="roundRect">
            <a:avLst>
              <a:gd name="adj" fmla="val 50000"/>
            </a:avLst>
          </a:prstGeom>
          <a:gradFill flip="none" rotWithShape="1">
            <a:gsLst>
              <a:gs pos="0">
                <a:srgbClr val="DDACB4"/>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E2FEDD51-3D38-7A15-A0E3-7A7EABBAD74A}"/>
              </a:ext>
            </a:extLst>
          </p:cNvPr>
          <p:cNvSpPr/>
          <p:nvPr/>
        </p:nvSpPr>
        <p:spPr>
          <a:xfrm>
            <a:off x="-4836695" y="4082711"/>
            <a:ext cx="10154653" cy="689811"/>
          </a:xfrm>
          <a:prstGeom prst="roundRect">
            <a:avLst>
              <a:gd name="adj" fmla="val 50000"/>
            </a:avLst>
          </a:prstGeom>
          <a:gradFill flip="none" rotWithShape="1">
            <a:gsLst>
              <a:gs pos="0">
                <a:srgbClr val="8B95CB"/>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37B2B664-27E6-B23E-01FE-3E92E3701733}"/>
              </a:ext>
            </a:extLst>
          </p:cNvPr>
          <p:cNvSpPr/>
          <p:nvPr/>
        </p:nvSpPr>
        <p:spPr>
          <a:xfrm>
            <a:off x="-6456948" y="4740444"/>
            <a:ext cx="10154653" cy="1171073"/>
          </a:xfrm>
          <a:prstGeom prst="roundRect">
            <a:avLst>
              <a:gd name="adj" fmla="val 50000"/>
            </a:avLst>
          </a:prstGeom>
          <a:gradFill flip="none" rotWithShape="1">
            <a:gsLst>
              <a:gs pos="0">
                <a:srgbClr val="8B95CB"/>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7A201166-87F2-3B92-F43A-226C330AB818}"/>
              </a:ext>
            </a:extLst>
          </p:cNvPr>
          <p:cNvSpPr/>
          <p:nvPr/>
        </p:nvSpPr>
        <p:spPr>
          <a:xfrm>
            <a:off x="-4580021" y="5911517"/>
            <a:ext cx="10154653" cy="946483"/>
          </a:xfrm>
          <a:prstGeom prst="roundRect">
            <a:avLst>
              <a:gd name="adj" fmla="val 50000"/>
            </a:avLst>
          </a:prstGeom>
          <a:gradFill flip="none" rotWithShape="1">
            <a:gsLst>
              <a:gs pos="11000">
                <a:srgbClr val="5BA199"/>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AB3B367-18E8-338C-15B4-6F69F66CC426}"/>
              </a:ext>
            </a:extLst>
          </p:cNvPr>
          <p:cNvSpPr/>
          <p:nvPr/>
        </p:nvSpPr>
        <p:spPr>
          <a:xfrm>
            <a:off x="-8614612" y="1764623"/>
            <a:ext cx="13932570" cy="553451"/>
          </a:xfrm>
          <a:prstGeom prst="roundRect">
            <a:avLst>
              <a:gd name="adj" fmla="val 50000"/>
            </a:avLst>
          </a:prstGeom>
          <a:gradFill flip="none" rotWithShape="1">
            <a:gsLst>
              <a:gs pos="0">
                <a:srgbClr val="DDACB4"/>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2F2C3B45-2385-664E-7D5D-37A9CF0D6604}"/>
              </a:ext>
            </a:extLst>
          </p:cNvPr>
          <p:cNvSpPr/>
          <p:nvPr/>
        </p:nvSpPr>
        <p:spPr>
          <a:xfrm>
            <a:off x="9422563" y="-268696"/>
            <a:ext cx="1556085" cy="1523995"/>
          </a:xfrm>
          <a:prstGeom prst="ellipse">
            <a:avLst/>
          </a:prstGeom>
          <a:gradFill flip="none" rotWithShape="1">
            <a:gsLst>
              <a:gs pos="0">
                <a:srgbClr val="DDACB4"/>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Oval 28">
            <a:extLst>
              <a:ext uri="{FF2B5EF4-FFF2-40B4-BE49-F238E27FC236}">
                <a16:creationId xmlns:a16="http://schemas.microsoft.com/office/drawing/2014/main" id="{EF2A464B-C145-F098-E8EF-0DCAE2B9D4A9}"/>
              </a:ext>
            </a:extLst>
          </p:cNvPr>
          <p:cNvSpPr/>
          <p:nvPr/>
        </p:nvSpPr>
        <p:spPr>
          <a:xfrm>
            <a:off x="10748206" y="3741822"/>
            <a:ext cx="1299413" cy="1327479"/>
          </a:xfrm>
          <a:prstGeom prst="ellipse">
            <a:avLst/>
          </a:prstGeom>
          <a:gradFill flip="none" rotWithShape="1">
            <a:gsLst>
              <a:gs pos="0">
                <a:srgbClr val="8B95CB"/>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A7C0DD0C-D694-AAB8-9E51-EF947C13F898}"/>
              </a:ext>
            </a:extLst>
          </p:cNvPr>
          <p:cNvSpPr/>
          <p:nvPr/>
        </p:nvSpPr>
        <p:spPr>
          <a:xfrm>
            <a:off x="8299783" y="2466470"/>
            <a:ext cx="1002635" cy="1042734"/>
          </a:xfrm>
          <a:prstGeom prst="ellipse">
            <a:avLst/>
          </a:prstGeom>
          <a:gradFill flip="none" rotWithShape="1">
            <a:gsLst>
              <a:gs pos="0">
                <a:srgbClr val="5BA199"/>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C8877C0B-222C-3B0A-8AD3-3685C0094481}"/>
              </a:ext>
            </a:extLst>
          </p:cNvPr>
          <p:cNvSpPr/>
          <p:nvPr/>
        </p:nvSpPr>
        <p:spPr>
          <a:xfrm>
            <a:off x="996109" y="697839"/>
            <a:ext cx="3597780" cy="1323439"/>
          </a:xfrm>
          <a:prstGeom prst="rect">
            <a:avLst/>
          </a:prstGeom>
          <a:noFill/>
        </p:spPr>
        <p:txBody>
          <a:bodyPr wrap="none" lIns="91440" tIns="45720" rIns="91440" bIns="45720">
            <a:spAutoFit/>
          </a:bodyPr>
          <a:lstStyle/>
          <a:p>
            <a:pPr algn="ctr"/>
            <a:r>
              <a:rPr lang="en-US" sz="80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TITANIC</a:t>
            </a:r>
            <a:endParaRPr lang="en-US" sz="54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sp>
        <p:nvSpPr>
          <p:cNvPr id="32" name="Rectangle 31">
            <a:extLst>
              <a:ext uri="{FF2B5EF4-FFF2-40B4-BE49-F238E27FC236}">
                <a16:creationId xmlns:a16="http://schemas.microsoft.com/office/drawing/2014/main" id="{93C44F4C-8308-6B88-F19B-E8FAEEE3D685}"/>
              </a:ext>
            </a:extLst>
          </p:cNvPr>
          <p:cNvSpPr/>
          <p:nvPr/>
        </p:nvSpPr>
        <p:spPr>
          <a:xfrm>
            <a:off x="-5094045" y="0"/>
            <a:ext cx="3048000" cy="6858000"/>
          </a:xfrm>
          <a:prstGeom prst="rect">
            <a:avLst/>
          </a:prstGeom>
          <a:solidFill>
            <a:srgbClr val="8B95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0D5FB4AE-4C51-7BC5-80DF-82A00D2F5732}"/>
              </a:ext>
            </a:extLst>
          </p:cNvPr>
          <p:cNvSpPr/>
          <p:nvPr/>
        </p:nvSpPr>
        <p:spPr>
          <a:xfrm>
            <a:off x="-5078004" y="256938"/>
            <a:ext cx="3047999" cy="6370975"/>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KEY FACTS</a:t>
            </a: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Maiden Voyage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10</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April 1912</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Southampton, </a:t>
            </a:r>
            <a:r>
              <a:rPr lang="en-US" sz="2800" dirty="0" err="1">
                <a:ln w="0"/>
                <a:effectLst>
                  <a:outerShdw blurRad="38100" dist="19050" dir="2700000" algn="tl" rotWithShape="0">
                    <a:schemeClr val="dk1">
                      <a:alpha val="40000"/>
                    </a:schemeClr>
                  </a:outerShdw>
                </a:effectLst>
                <a:latin typeface="Candara Light" panose="020E0502030303020204" pitchFamily="34" charset="0"/>
              </a:rPr>
              <a:t>Cherburg</a:t>
            </a:r>
            <a:r>
              <a:rPr lang="en-US" sz="2800" dirty="0">
                <a:ln w="0"/>
                <a:effectLst>
                  <a:outerShdw blurRad="38100" dist="19050" dir="2700000" algn="tl" rotWithShape="0">
                    <a:schemeClr val="dk1">
                      <a:alpha val="40000"/>
                    </a:schemeClr>
                  </a:outerShdw>
                </a:effectLst>
                <a:latin typeface="Candara Light" panose="020E0502030303020204" pitchFamily="34" charset="0"/>
              </a:rPr>
              <a:t> Queenstown</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New York</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2,224 people</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April 15</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t>
            </a: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spTree>
    <p:extLst>
      <p:ext uri="{BB962C8B-B14F-4D97-AF65-F5344CB8AC3E}">
        <p14:creationId xmlns:p14="http://schemas.microsoft.com/office/powerpoint/2010/main" val="298184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path" presetSubtype="0" repeatCount="indefinite" accel="50000" decel="50000" autoRev="1" fill="hold" grpId="0" nodeType="clickEffect">
                                  <p:stCondLst>
                                    <p:cond delay="0"/>
                                  </p:stCondLst>
                                  <p:childTnLst>
                                    <p:animMotion origin="layout" path="M -4.16667E-6 -1.48148E-6 L 0.178 -1.48148E-6 L -4.16667E-6 -1.48148E-6 Z " pathEditMode="relative" rAng="0" ptsTypes="AAA">
                                      <p:cBhvr>
                                        <p:cTn id="6" dur="2000" fill="hold"/>
                                        <p:tgtEl>
                                          <p:spTgt spid="18"/>
                                        </p:tgtEl>
                                        <p:attrNameLst>
                                          <p:attrName>ppt_x</p:attrName>
                                          <p:attrName>ppt_y</p:attrName>
                                        </p:attrNameLst>
                                      </p:cBhvr>
                                      <p:rCtr x="8893" y="0"/>
                                    </p:animMotion>
                                  </p:childTnLst>
                                </p:cTn>
                              </p:par>
                              <p:par>
                                <p:cTn id="7" presetID="14" presetClass="path" presetSubtype="0" repeatCount="indefinite" accel="50000" decel="50000" autoRev="1" fill="hold" grpId="0" nodeType="withEffect">
                                  <p:stCondLst>
                                    <p:cond delay="250"/>
                                  </p:stCondLst>
                                  <p:childTnLst>
                                    <p:animMotion origin="layout" path="M -3.54167E-6 4.07407E-6 L 0.178 4.07407E-6 L -3.54167E-6 4.07407E-6 Z " pathEditMode="relative" rAng="0" ptsTypes="AAA">
                                      <p:cBhvr>
                                        <p:cTn id="8" dur="2000" fill="hold"/>
                                        <p:tgtEl>
                                          <p:spTgt spid="23"/>
                                        </p:tgtEl>
                                        <p:attrNameLst>
                                          <p:attrName>ppt_x</p:attrName>
                                          <p:attrName>ppt_y</p:attrName>
                                        </p:attrNameLst>
                                      </p:cBhvr>
                                      <p:rCtr x="8893" y="0"/>
                                    </p:animMotion>
                                  </p:childTnLst>
                                </p:cTn>
                              </p:par>
                              <p:par>
                                <p:cTn id="9" presetID="14" presetClass="path" presetSubtype="0" repeatCount="indefinite" accel="50000" decel="50000" autoRev="1" fill="hold" grpId="0" nodeType="withEffect">
                                  <p:stCondLst>
                                    <p:cond delay="500"/>
                                  </p:stCondLst>
                                  <p:childTnLst>
                                    <p:animMotion origin="layout" path="M -3.75E-6 4.81481E-6 L 0.178 4.81481E-6 L -3.75E-6 4.81481E-6 Z " pathEditMode="relative" rAng="0" ptsTypes="AAA">
                                      <p:cBhvr>
                                        <p:cTn id="10" dur="2000" fill="hold"/>
                                        <p:tgtEl>
                                          <p:spTgt spid="27"/>
                                        </p:tgtEl>
                                        <p:attrNameLst>
                                          <p:attrName>ppt_x</p:attrName>
                                          <p:attrName>ppt_y</p:attrName>
                                        </p:attrNameLst>
                                      </p:cBhvr>
                                      <p:rCtr x="8906" y="0"/>
                                    </p:animMotion>
                                  </p:childTnLst>
                                </p:cTn>
                              </p:par>
                              <p:par>
                                <p:cTn id="11" presetID="14" presetClass="path" presetSubtype="0" repeatCount="indefinite" accel="50000" decel="50000" autoRev="1" fill="hold" grpId="0" nodeType="withEffect">
                                  <p:stCondLst>
                                    <p:cond delay="750"/>
                                  </p:stCondLst>
                                  <p:childTnLst>
                                    <p:animMotion origin="layout" path="M 0 2.96296E-6 L 0.17799 2.96296E-6 L 0 2.96296E-6 Z " pathEditMode="relative" rAng="0" ptsTypes="AAA">
                                      <p:cBhvr>
                                        <p:cTn id="12" dur="2000" fill="hold"/>
                                        <p:tgtEl>
                                          <p:spTgt spid="22"/>
                                        </p:tgtEl>
                                        <p:attrNameLst>
                                          <p:attrName>ppt_x</p:attrName>
                                          <p:attrName>ppt_y</p:attrName>
                                        </p:attrNameLst>
                                      </p:cBhvr>
                                      <p:rCtr x="8893" y="0"/>
                                    </p:animMotion>
                                  </p:childTnLst>
                                </p:cTn>
                              </p:par>
                              <p:par>
                                <p:cTn id="13" presetID="14" presetClass="path" presetSubtype="0" repeatCount="indefinite" accel="50000" decel="50000" autoRev="1" fill="hold" grpId="0" nodeType="withEffect">
                                  <p:stCondLst>
                                    <p:cond delay="250"/>
                                  </p:stCondLst>
                                  <p:childTnLst>
                                    <p:animMotion origin="layout" path="M 1.45833E-6 -1.48148E-6 L 0.17799 -1.48148E-6 L 1.45833E-6 -1.48148E-6 Z " pathEditMode="relative" rAng="0" ptsTypes="AAA">
                                      <p:cBhvr>
                                        <p:cTn id="14" dur="2000" fill="hold"/>
                                        <p:tgtEl>
                                          <p:spTgt spid="21"/>
                                        </p:tgtEl>
                                        <p:attrNameLst>
                                          <p:attrName>ppt_x</p:attrName>
                                          <p:attrName>ppt_y</p:attrName>
                                        </p:attrNameLst>
                                      </p:cBhvr>
                                      <p:rCtr x="8893" y="0"/>
                                    </p:animMotion>
                                  </p:childTnLst>
                                </p:cTn>
                              </p:par>
                              <p:par>
                                <p:cTn id="15" presetID="14" presetClass="path" presetSubtype="0" repeatCount="indefinite" accel="50000" decel="50000" autoRev="1" fill="hold" grpId="0" nodeType="withEffect">
                                  <p:stCondLst>
                                    <p:cond delay="500"/>
                                  </p:stCondLst>
                                  <p:childTnLst>
                                    <p:animMotion origin="layout" path="M -4.16667E-6 -1.48148E-6 L 0.178 -1.48148E-6 L -4.16667E-6 -1.48148E-6 Z " pathEditMode="relative" rAng="0" ptsTypes="AAA">
                                      <p:cBhvr>
                                        <p:cTn id="16" dur="2000" fill="hold"/>
                                        <p:tgtEl>
                                          <p:spTgt spid="24"/>
                                        </p:tgtEl>
                                        <p:attrNameLst>
                                          <p:attrName>ppt_x</p:attrName>
                                          <p:attrName>ppt_y</p:attrName>
                                        </p:attrNameLst>
                                      </p:cBhvr>
                                      <p:rCtr x="8893" y="0"/>
                                    </p:animMotion>
                                  </p:childTnLst>
                                </p:cTn>
                              </p:par>
                              <p:par>
                                <p:cTn id="17" presetID="14" presetClass="path" presetSubtype="0" repeatCount="indefinite" accel="50000" decel="50000" autoRev="1" fill="hold" grpId="0" nodeType="withEffect">
                                  <p:stCondLst>
                                    <p:cond delay="750"/>
                                  </p:stCondLst>
                                  <p:childTnLst>
                                    <p:animMotion origin="layout" path="M 1.04167E-6 -3.7037E-7 L 0.17799 -3.7037E-7 L 1.04167E-6 -3.7037E-7 Z " pathEditMode="relative" rAng="0" ptsTypes="AAA">
                                      <p:cBhvr>
                                        <p:cTn id="18" dur="2000" fill="hold"/>
                                        <p:tgtEl>
                                          <p:spTgt spid="25"/>
                                        </p:tgtEl>
                                        <p:attrNameLst>
                                          <p:attrName>ppt_x</p:attrName>
                                          <p:attrName>ppt_y</p:attrName>
                                        </p:attrNameLst>
                                      </p:cBhvr>
                                      <p:rCtr x="8906" y="0"/>
                                    </p:animMotion>
                                  </p:childTnLst>
                                </p:cTn>
                              </p:par>
                              <p:par>
                                <p:cTn id="19" presetID="14" presetClass="path" presetSubtype="0" repeatCount="indefinite" accel="50000" decel="50000" autoRev="1" fill="hold" grpId="0" nodeType="withEffect">
                                  <p:stCondLst>
                                    <p:cond delay="500"/>
                                  </p:stCondLst>
                                  <p:childTnLst>
                                    <p:animMotion origin="layout" path="M 4.79167E-6 1.48148E-6 L 0.17799 1.48148E-6 L 4.79167E-6 1.48148E-6 Z " pathEditMode="relative" rAng="0" ptsTypes="AAA">
                                      <p:cBhvr>
                                        <p:cTn id="20" dur="2000" fill="hold"/>
                                        <p:tgtEl>
                                          <p:spTgt spid="26"/>
                                        </p:tgtEl>
                                        <p:attrNameLst>
                                          <p:attrName>ppt_x</p:attrName>
                                          <p:attrName>ppt_y</p:attrName>
                                        </p:attrNameLst>
                                      </p:cBhvr>
                                      <p:rCtr x="8893" y="0"/>
                                    </p:animMotion>
                                  </p:childTnLst>
                                </p:cTn>
                              </p:par>
                              <p:par>
                                <p:cTn id="21" presetID="8" presetClass="emph" presetSubtype="0" repeatCount="indefinite" fill="hold" grpId="0" nodeType="withEffect">
                                  <p:stCondLst>
                                    <p:cond delay="250"/>
                                  </p:stCondLst>
                                  <p:childTnLst>
                                    <p:animRot by="21600000">
                                      <p:cBhvr>
                                        <p:cTn id="22" dur="2000" fill="hold"/>
                                        <p:tgtEl>
                                          <p:spTgt spid="28"/>
                                        </p:tgtEl>
                                        <p:attrNameLst>
                                          <p:attrName>r</p:attrName>
                                        </p:attrNameLst>
                                      </p:cBhvr>
                                    </p:animRot>
                                  </p:childTnLst>
                                </p:cTn>
                              </p:par>
                              <p:par>
                                <p:cTn id="23" presetID="8" presetClass="emph" presetSubtype="0" repeatCount="indefinite" fill="hold" grpId="0" nodeType="withEffect">
                                  <p:stCondLst>
                                    <p:cond delay="500"/>
                                  </p:stCondLst>
                                  <p:childTnLst>
                                    <p:animRot by="-21600000">
                                      <p:cBhvr>
                                        <p:cTn id="24" dur="2000" fill="hold"/>
                                        <p:tgtEl>
                                          <p:spTgt spid="30"/>
                                        </p:tgtEl>
                                        <p:attrNameLst>
                                          <p:attrName>r</p:attrName>
                                        </p:attrNameLst>
                                      </p:cBhvr>
                                    </p:animRot>
                                  </p:childTnLst>
                                </p:cTn>
                              </p:par>
                              <p:par>
                                <p:cTn id="25" presetID="8" presetClass="emph" presetSubtype="0" repeatCount="indefinite" fill="hold" grpId="0" nodeType="withEffect">
                                  <p:stCondLst>
                                    <p:cond delay="0"/>
                                  </p:stCondLst>
                                  <p:childTnLst>
                                    <p:animRot by="21600000">
                                      <p:cBhvr>
                                        <p:cTn id="26" dur="2000" fill="hold"/>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96FFE3-E7B6-40E2-5A24-E00688A0C8AC}"/>
              </a:ext>
            </a:extLst>
          </p:cNvPr>
          <p:cNvSpPr/>
          <p:nvPr/>
        </p:nvSpPr>
        <p:spPr>
          <a:xfrm>
            <a:off x="-22" y="0"/>
            <a:ext cx="3048000" cy="6858000"/>
          </a:xfrm>
          <a:prstGeom prst="rect">
            <a:avLst/>
          </a:prstGeom>
          <a:solidFill>
            <a:srgbClr val="8B95CB">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6B714DD-C0B2-4DFE-9365-A5382EFF8805}"/>
              </a:ext>
            </a:extLst>
          </p:cNvPr>
          <p:cNvSpPr/>
          <p:nvPr/>
        </p:nvSpPr>
        <p:spPr>
          <a:xfrm>
            <a:off x="9144000" y="0"/>
            <a:ext cx="3048000" cy="6858000"/>
          </a:xfrm>
          <a:prstGeom prst="rect">
            <a:avLst/>
          </a:prstGeom>
          <a:solidFill>
            <a:srgbClr val="FE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DF67799-B46C-32D9-48C7-9764A11D4AF6}"/>
              </a:ext>
            </a:extLst>
          </p:cNvPr>
          <p:cNvSpPr/>
          <p:nvPr/>
        </p:nvSpPr>
        <p:spPr>
          <a:xfrm>
            <a:off x="6096000" y="0"/>
            <a:ext cx="3048000" cy="6858000"/>
          </a:xfrm>
          <a:prstGeom prst="rect">
            <a:avLst/>
          </a:prstGeom>
          <a:solidFill>
            <a:srgbClr val="DDACB4">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F3D4AB9-876F-F8E3-EEFF-8B215861AA74}"/>
              </a:ext>
            </a:extLst>
          </p:cNvPr>
          <p:cNvSpPr/>
          <p:nvPr/>
        </p:nvSpPr>
        <p:spPr>
          <a:xfrm>
            <a:off x="3048000" y="0"/>
            <a:ext cx="3048000" cy="6858000"/>
          </a:xfrm>
          <a:prstGeom prst="rect">
            <a:avLst/>
          </a:prstGeom>
          <a:solidFill>
            <a:srgbClr val="AFB6DB">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5ABCDBA5-45CB-2C21-B13E-2819E0457603}"/>
              </a:ext>
            </a:extLst>
          </p:cNvPr>
          <p:cNvSpPr/>
          <p:nvPr/>
        </p:nvSpPr>
        <p:spPr>
          <a:xfrm>
            <a:off x="6096001" y="390031"/>
            <a:ext cx="3047999" cy="8956298"/>
          </a:xfrm>
          <a:prstGeom prst="rect">
            <a:avLst/>
          </a:prstGeom>
          <a:noFill/>
        </p:spPr>
        <p:txBody>
          <a:bodyPr wrap="square" lIns="91440" tIns="45720" rIns="91440" bIns="45720">
            <a:spAutoFit/>
          </a:bodyPr>
          <a:lstStyle/>
          <a:p>
            <a:pPr algn="ctr"/>
            <a:r>
              <a:rPr lang="en-US" sz="3600" b="1"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DATA</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GB" sz="2800" b="0" i="0" dirty="0">
                <a:solidFill>
                  <a:schemeClr val="bg1">
                    <a:lumMod val="85000"/>
                  </a:schemeClr>
                </a:solidFill>
                <a:effectLst>
                  <a:outerShdw blurRad="38100" dist="38100" dir="2700000" algn="tl">
                    <a:srgbClr val="000000">
                      <a:alpha val="43137"/>
                    </a:srgbClr>
                  </a:outerShdw>
                </a:effectLst>
                <a:latin typeface="Candara Light" panose="020E0502030303020204" pitchFamily="34" charset="0"/>
              </a:rPr>
              <a:t>Clean</a:t>
            </a:r>
          </a:p>
          <a:p>
            <a:pPr algn="ctr"/>
            <a:endParaRPr lang="en-GB" sz="2800" dirty="0">
              <a:solidFill>
                <a:schemeClr val="bg1">
                  <a:lumMod val="85000"/>
                </a:schemeClr>
              </a:solidFill>
              <a:effectLst>
                <a:outerShdw blurRad="38100" dist="38100" dir="2700000" algn="tl">
                  <a:srgbClr val="000000">
                    <a:alpha val="43137"/>
                  </a:srgbClr>
                </a:outerShdw>
              </a:effectLst>
              <a:latin typeface="Candara Light" panose="020E0502030303020204" pitchFamily="34" charset="0"/>
            </a:endParaRPr>
          </a:p>
          <a:p>
            <a:pPr algn="ctr"/>
            <a:r>
              <a:rPr lang="en-GB" sz="2800" b="0" i="0" dirty="0">
                <a:solidFill>
                  <a:schemeClr val="bg1">
                    <a:lumMod val="85000"/>
                  </a:schemeClr>
                </a:solidFill>
                <a:effectLst>
                  <a:outerShdw blurRad="38100" dist="38100" dir="2700000" algn="tl">
                    <a:srgbClr val="000000">
                      <a:alpha val="43137"/>
                    </a:srgbClr>
                  </a:outerShdw>
                </a:effectLst>
                <a:latin typeface="Candara Light" panose="020E0502030303020204" pitchFamily="34" charset="0"/>
              </a:rPr>
              <a:t>Numerical</a:t>
            </a:r>
          </a:p>
          <a:p>
            <a:pPr algn="ctr"/>
            <a:endParaRPr lang="en-GB" sz="2800" dirty="0">
              <a:solidFill>
                <a:schemeClr val="bg1">
                  <a:lumMod val="85000"/>
                </a:schemeClr>
              </a:solidFill>
              <a:effectLst>
                <a:outerShdw blurRad="38100" dist="38100" dir="2700000" algn="tl">
                  <a:srgbClr val="000000">
                    <a:alpha val="43137"/>
                  </a:srgbClr>
                </a:outerShdw>
              </a:effectLst>
              <a:latin typeface="Candara Light" panose="020E0502030303020204" pitchFamily="34" charset="0"/>
            </a:endParaRPr>
          </a:p>
          <a:p>
            <a:pPr algn="ctr"/>
            <a:r>
              <a:rPr lang="en-GB" sz="2800" b="0" i="0" dirty="0">
                <a:solidFill>
                  <a:schemeClr val="bg1">
                    <a:lumMod val="85000"/>
                  </a:schemeClr>
                </a:solidFill>
                <a:effectLst>
                  <a:outerShdw blurRad="38100" dist="38100" dir="2700000" algn="tl">
                    <a:srgbClr val="000000">
                      <a:alpha val="43137"/>
                    </a:srgbClr>
                  </a:outerShdw>
                </a:effectLst>
                <a:latin typeface="Candara Light" panose="020E0502030303020204" pitchFamily="34" charset="0"/>
              </a:rPr>
              <a:t>Missing Values</a:t>
            </a:r>
          </a:p>
          <a:p>
            <a:pPr algn="ctr"/>
            <a:endParaRPr lang="en-GB" sz="2800" dirty="0">
              <a:solidFill>
                <a:schemeClr val="bg1">
                  <a:lumMod val="85000"/>
                </a:schemeClr>
              </a:solidFill>
              <a:effectLst>
                <a:outerShdw blurRad="38100" dist="38100" dir="2700000" algn="tl">
                  <a:srgbClr val="000000">
                    <a:alpha val="43137"/>
                  </a:srgbClr>
                </a:outerShdw>
              </a:effectLst>
              <a:latin typeface="Candara Light" panose="020E0502030303020204" pitchFamily="34" charset="0"/>
            </a:endParaRPr>
          </a:p>
          <a:p>
            <a:pPr algn="ctr"/>
            <a:r>
              <a:rPr lang="en-GB" sz="2800" dirty="0">
                <a:solidFill>
                  <a:schemeClr val="bg1">
                    <a:lumMod val="85000"/>
                  </a:schemeClr>
                </a:solidFill>
                <a:effectLst>
                  <a:outerShdw blurRad="38100" dist="38100" dir="2700000" algn="tl">
                    <a:srgbClr val="000000">
                      <a:alpha val="43137"/>
                    </a:srgbClr>
                  </a:outerShdw>
                </a:effectLst>
                <a:latin typeface="Candara Light" panose="020E0502030303020204" pitchFamily="34" charset="0"/>
              </a:rPr>
              <a:t>Numeric Values</a:t>
            </a:r>
            <a:endParaRPr lang="en-GB" sz="2800" b="0" i="0" dirty="0">
              <a:solidFill>
                <a:schemeClr val="bg1">
                  <a:lumMod val="85000"/>
                </a:schemeClr>
              </a:solidFill>
              <a:effectLst>
                <a:outerShdw blurRad="38100" dist="38100" dir="2700000" algn="tl">
                  <a:srgbClr val="000000">
                    <a:alpha val="43137"/>
                  </a:srgbClr>
                </a:outerShdw>
              </a:effectLst>
              <a:latin typeface="Candara Light" panose="020E0502030303020204" pitchFamily="34" charset="0"/>
            </a:endParaRPr>
          </a:p>
          <a:p>
            <a:pPr algn="ctr"/>
            <a:endParaRPr lang="en-GB" sz="2800" dirty="0">
              <a:solidFill>
                <a:schemeClr val="bg1">
                  <a:lumMod val="85000"/>
                </a:schemeClr>
              </a:solidFill>
              <a:effectLst>
                <a:outerShdw blurRad="38100" dist="38100" dir="2700000" algn="tl">
                  <a:srgbClr val="000000">
                    <a:alpha val="43137"/>
                  </a:srgbClr>
                </a:outerShdw>
              </a:effectLst>
              <a:latin typeface="Candara Light" panose="020E0502030303020204" pitchFamily="34" charset="0"/>
            </a:endParaRPr>
          </a:p>
          <a:p>
            <a:pPr algn="ctr"/>
            <a:r>
              <a:rPr lang="en-GB" sz="2800" b="0" i="0" dirty="0">
                <a:solidFill>
                  <a:schemeClr val="bg1">
                    <a:lumMod val="85000"/>
                  </a:schemeClr>
                </a:solidFill>
                <a:effectLst>
                  <a:outerShdw blurRad="38100" dist="38100" dir="2700000" algn="tl">
                    <a:srgbClr val="000000">
                      <a:alpha val="43137"/>
                    </a:srgbClr>
                  </a:outerShdw>
                </a:effectLst>
                <a:latin typeface="Candara Light" panose="020E0502030303020204" pitchFamily="34" charset="0"/>
              </a:rPr>
              <a:t>Explore</a:t>
            </a:r>
          </a:p>
          <a:p>
            <a:pPr algn="ctr"/>
            <a:endParaRPr lang="en-GB" sz="2800" dirty="0">
              <a:effectLst>
                <a:outerShdw blurRad="38100" dist="38100" dir="2700000" algn="tl">
                  <a:srgbClr val="000000">
                    <a:alpha val="43137"/>
                  </a:srgbClr>
                </a:outerShdw>
              </a:effectLst>
              <a:latin typeface="Candara Light" panose="020E0502030303020204" pitchFamily="34" charset="0"/>
            </a:endParaRPr>
          </a:p>
          <a:p>
            <a:pPr algn="ctr"/>
            <a:endParaRPr lang="en-GB" sz="2800" dirty="0">
              <a:effectLst>
                <a:outerShdw blurRad="38100" dist="38100" dir="2700000" algn="tl">
                  <a:srgbClr val="000000">
                    <a:alpha val="43137"/>
                  </a:srgbClr>
                </a:outerShdw>
              </a:effectLst>
              <a:latin typeface="Candara Light" panose="020E0502030303020204" pitchFamily="34" charset="0"/>
            </a:endParaRPr>
          </a:p>
          <a:p>
            <a:pPr algn="ctr"/>
            <a:endParaRPr lang="en-GB" sz="2800" b="0" i="0" dirty="0">
              <a:effectLst>
                <a:outerShdw blurRad="38100" dist="38100" dir="2700000" algn="tl">
                  <a:srgbClr val="000000">
                    <a:alpha val="43137"/>
                  </a:srgb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sp>
        <p:nvSpPr>
          <p:cNvPr id="20" name="Rectangle 19">
            <a:extLst>
              <a:ext uri="{FF2B5EF4-FFF2-40B4-BE49-F238E27FC236}">
                <a16:creationId xmlns:a16="http://schemas.microsoft.com/office/drawing/2014/main" id="{6E917E71-839E-4688-85CA-38E122E117D5}"/>
              </a:ext>
            </a:extLst>
          </p:cNvPr>
          <p:cNvSpPr/>
          <p:nvPr/>
        </p:nvSpPr>
        <p:spPr>
          <a:xfrm>
            <a:off x="1" y="256940"/>
            <a:ext cx="3047999" cy="6370975"/>
          </a:xfrm>
          <a:prstGeom prst="rect">
            <a:avLst/>
          </a:prstGeom>
          <a:noFill/>
        </p:spPr>
        <p:txBody>
          <a:bodyPr wrap="square" lIns="91440" tIns="45720" rIns="91440" bIns="45720">
            <a:spAutoFit/>
          </a:bodyPr>
          <a:lstStyle/>
          <a:p>
            <a:pPr algn="ctr"/>
            <a:r>
              <a:rPr lang="en-US" sz="3600" b="1"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KEY FACTS</a:t>
            </a:r>
          </a:p>
          <a:p>
            <a:pPr algn="ctr"/>
            <a:endParaRPr lang="en-US" sz="36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Maiden Voyage</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10</a:t>
            </a:r>
            <a:r>
              <a:rPr lang="en-US" sz="2800" baseline="300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th</a:t>
            </a: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 April 1912</a:t>
            </a:r>
          </a:p>
          <a:p>
            <a:pPr algn="ct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Southampton, </a:t>
            </a:r>
            <a:r>
              <a:rPr lang="en-US" sz="2800" dirty="0" err="1">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Cherburg</a:t>
            </a: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 Queenstown</a:t>
            </a: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New York</a:t>
            </a:r>
          </a:p>
          <a:p>
            <a:pPr algn="ct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2,224 people</a:t>
            </a:r>
          </a:p>
          <a:p>
            <a:pPr algn="ct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April 15</a:t>
            </a:r>
            <a:r>
              <a:rPr lang="en-US" sz="2800" baseline="300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th</a:t>
            </a: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 </a:t>
            </a: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p:txBody>
      </p:sp>
      <p:sp>
        <p:nvSpPr>
          <p:cNvPr id="21" name="Rectangle 20">
            <a:extLst>
              <a:ext uri="{FF2B5EF4-FFF2-40B4-BE49-F238E27FC236}">
                <a16:creationId xmlns:a16="http://schemas.microsoft.com/office/drawing/2014/main" id="{6FA01B5B-B343-ECC8-1772-E579772AAB77}"/>
              </a:ext>
            </a:extLst>
          </p:cNvPr>
          <p:cNvSpPr/>
          <p:nvPr/>
        </p:nvSpPr>
        <p:spPr>
          <a:xfrm>
            <a:off x="3047990" y="263513"/>
            <a:ext cx="3047999" cy="6924973"/>
          </a:xfrm>
          <a:prstGeom prst="rect">
            <a:avLst/>
          </a:prstGeom>
          <a:noFill/>
        </p:spPr>
        <p:txBody>
          <a:bodyPr wrap="square" lIns="91440" tIns="45720" rIns="91440" bIns="45720">
            <a:spAutoFit/>
          </a:bodyPr>
          <a:lstStyle/>
          <a:p>
            <a:pPr algn="ctr"/>
            <a:r>
              <a:rPr lang="en-US" sz="3600" b="1"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Categories</a:t>
            </a:r>
          </a:p>
          <a:p>
            <a:pPr algn="ctr"/>
            <a:endParaRPr lang="en-US" sz="3600" b="1"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Gender</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Fare</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Age</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Class </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pic>
        <p:nvPicPr>
          <p:cNvPr id="26" name="Picture 25">
            <a:extLst>
              <a:ext uri="{FF2B5EF4-FFF2-40B4-BE49-F238E27FC236}">
                <a16:creationId xmlns:a16="http://schemas.microsoft.com/office/drawing/2014/main" id="{31322328-1DAD-2B10-14BC-6BF82C1D21FB}"/>
              </a:ext>
            </a:extLst>
          </p:cNvPr>
          <p:cNvPicPr>
            <a:picLocks noChangeAspect="1"/>
          </p:cNvPicPr>
          <p:nvPr/>
        </p:nvPicPr>
        <p:blipFill>
          <a:blip r:embed="rId4"/>
          <a:stretch>
            <a:fillRect/>
          </a:stretch>
        </p:blipFill>
        <p:spPr>
          <a:xfrm rot="19306800">
            <a:off x="5242845" y="8106207"/>
            <a:ext cx="4314047" cy="3263867"/>
          </a:xfrm>
          <a:prstGeom prst="rect">
            <a:avLst/>
          </a:prstGeom>
        </p:spPr>
      </p:pic>
      <p:sp>
        <p:nvSpPr>
          <p:cNvPr id="27" name="Rectangle 26">
            <a:extLst>
              <a:ext uri="{FF2B5EF4-FFF2-40B4-BE49-F238E27FC236}">
                <a16:creationId xmlns:a16="http://schemas.microsoft.com/office/drawing/2014/main" id="{5CC4BC9A-65B0-C4F8-37B3-F759A857B1E0}"/>
              </a:ext>
            </a:extLst>
          </p:cNvPr>
          <p:cNvSpPr/>
          <p:nvPr/>
        </p:nvSpPr>
        <p:spPr>
          <a:xfrm>
            <a:off x="9144001" y="390031"/>
            <a:ext cx="3047999" cy="7663636"/>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MODELS</a:t>
            </a:r>
          </a:p>
          <a:p>
            <a:pPr algn="ctr"/>
            <a:endParaRPr lang="en-GB" sz="2800" dirty="0">
              <a:effectLst>
                <a:outerShdw blurRad="38100" dist="38100" dir="2700000" algn="tl">
                  <a:srgbClr val="000000">
                    <a:alpha val="43137"/>
                  </a:srgbClr>
                </a:outerShdw>
              </a:effectLst>
              <a:latin typeface="Candara Light" panose="020E0502030303020204" pitchFamily="34" charset="0"/>
            </a:endParaRPr>
          </a:p>
          <a:p>
            <a:pPr algn="ctr"/>
            <a:endParaRPr lang="en-GB" sz="2800" dirty="0">
              <a:effectLst>
                <a:outerShdw blurRad="38100" dist="38100" dir="2700000" algn="tl">
                  <a:srgbClr val="000000">
                    <a:alpha val="43137"/>
                  </a:srgbClr>
                </a:outerShdw>
              </a:effectLst>
              <a:latin typeface="Candara Light" panose="020E0502030303020204" pitchFamily="34" charset="0"/>
            </a:endParaRPr>
          </a:p>
          <a:p>
            <a:pPr algn="ctr"/>
            <a:r>
              <a:rPr lang="en-GB" sz="2800" dirty="0">
                <a:effectLst>
                  <a:outerShdw blurRad="38100" dist="38100" dir="2700000" algn="tl">
                    <a:srgbClr val="000000">
                      <a:alpha val="43137"/>
                    </a:srgbClr>
                  </a:outerShdw>
                </a:effectLst>
                <a:latin typeface="Candara Light" panose="020E0502030303020204" pitchFamily="34" charset="0"/>
              </a:rPr>
              <a:t>Logistic Regression</a:t>
            </a:r>
          </a:p>
          <a:p>
            <a:pPr algn="ctr"/>
            <a:endParaRPr lang="en-GB" sz="2800" dirty="0">
              <a:effectLst>
                <a:outerShdw blurRad="38100" dist="38100" dir="2700000" algn="tl">
                  <a:srgbClr val="000000">
                    <a:alpha val="43137"/>
                  </a:srgbClr>
                </a:outerShdw>
              </a:effectLst>
              <a:latin typeface="Candara Light" panose="020E0502030303020204" pitchFamily="34" charset="0"/>
            </a:endParaRPr>
          </a:p>
          <a:p>
            <a:pPr algn="ctr"/>
            <a:r>
              <a:rPr lang="en-GB" sz="2800" dirty="0">
                <a:effectLst>
                  <a:outerShdw blurRad="38100" dist="38100" dir="2700000" algn="tl">
                    <a:srgbClr val="000000">
                      <a:alpha val="43137"/>
                    </a:srgbClr>
                  </a:outerShdw>
                </a:effectLst>
                <a:latin typeface="Candara Light" panose="020E0502030303020204" pitchFamily="34" charset="0"/>
              </a:rPr>
              <a:t>KNN</a:t>
            </a:r>
          </a:p>
          <a:p>
            <a:pPr algn="ctr"/>
            <a:endParaRPr lang="en-GB" sz="2800" dirty="0">
              <a:effectLst>
                <a:outerShdw blurRad="38100" dist="38100" dir="2700000" algn="tl">
                  <a:srgbClr val="000000">
                    <a:alpha val="43137"/>
                  </a:srgbClr>
                </a:outerShdw>
              </a:effectLst>
              <a:latin typeface="Candara Light" panose="020E0502030303020204" pitchFamily="34" charset="0"/>
            </a:endParaRPr>
          </a:p>
          <a:p>
            <a:pPr algn="ctr"/>
            <a:r>
              <a:rPr lang="en-GB" sz="2800" b="0" i="0" dirty="0">
                <a:effectLst>
                  <a:outerShdw blurRad="38100" dist="38100" dir="2700000" algn="tl">
                    <a:srgbClr val="000000">
                      <a:alpha val="43137"/>
                    </a:srgbClr>
                  </a:outerShdw>
                </a:effectLst>
                <a:latin typeface="Candara Light" panose="020E0502030303020204" pitchFamily="34" charset="0"/>
              </a:rPr>
              <a:t>Random Forest</a:t>
            </a:r>
          </a:p>
          <a:p>
            <a:pPr algn="ctr"/>
            <a:endParaRPr lang="en-GB" sz="2800" dirty="0">
              <a:effectLst>
                <a:outerShdw blurRad="38100" dist="38100" dir="2700000" algn="tl">
                  <a:srgbClr val="000000">
                    <a:alpha val="43137"/>
                  </a:srgbClr>
                </a:outerShdw>
              </a:effectLst>
              <a:latin typeface="Candara Light" panose="020E0502030303020204" pitchFamily="34" charset="0"/>
            </a:endParaRPr>
          </a:p>
          <a:p>
            <a:pPr algn="ctr"/>
            <a:r>
              <a:rPr lang="en-GB" sz="2800" b="0" i="0" dirty="0">
                <a:effectLst>
                  <a:outerShdw blurRad="38100" dist="38100" dir="2700000" algn="tl">
                    <a:srgbClr val="000000">
                      <a:alpha val="43137"/>
                    </a:srgbClr>
                  </a:outerShdw>
                </a:effectLst>
                <a:latin typeface="Candara Light" panose="020E0502030303020204" pitchFamily="34" charset="0"/>
              </a:rPr>
              <a:t>Decision Tree</a:t>
            </a:r>
          </a:p>
          <a:p>
            <a:pPr algn="ctr"/>
            <a:endParaRPr lang="en-GB" sz="2800" dirty="0">
              <a:effectLst>
                <a:outerShdw blurRad="38100" dist="38100" dir="2700000" algn="tl">
                  <a:srgbClr val="000000">
                    <a:alpha val="43137"/>
                  </a:srgbClr>
                </a:outerShdw>
              </a:effectLst>
              <a:latin typeface="Candara Light" panose="020E0502030303020204" pitchFamily="34" charset="0"/>
            </a:endParaRPr>
          </a:p>
          <a:p>
            <a:pPr algn="ctr"/>
            <a:endParaRPr lang="en-GB" sz="2800" b="0" i="0" dirty="0">
              <a:effectLst>
                <a:outerShdw blurRad="38100" dist="38100" dir="2700000" algn="tl">
                  <a:srgbClr val="000000">
                    <a:alpha val="43137"/>
                  </a:srgb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spTree>
    <p:extLst>
      <p:ext uri="{BB962C8B-B14F-4D97-AF65-F5344CB8AC3E}">
        <p14:creationId xmlns:p14="http://schemas.microsoft.com/office/powerpoint/2010/main" val="2624698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7267AD0-A660-17E4-E12B-1B368527946C}"/>
              </a:ext>
            </a:extLst>
          </p:cNvPr>
          <p:cNvPicPr>
            <a:picLocks noChangeAspect="1"/>
          </p:cNvPicPr>
          <p:nvPr/>
        </p:nvPicPr>
        <p:blipFill rotWithShape="1">
          <a:blip r:embed="rId3">
            <a:extLst>
              <a:ext uri="{28A0092B-C50C-407E-A947-70E740481C1C}">
                <a14:useLocalDpi xmlns:a14="http://schemas.microsoft.com/office/drawing/2010/main" val="0"/>
              </a:ext>
            </a:extLst>
          </a:blip>
          <a:srcRect l="27256" r="19512"/>
          <a:stretch/>
        </p:blipFill>
        <p:spPr>
          <a:xfrm>
            <a:off x="0" y="0"/>
            <a:ext cx="12192000" cy="11948474"/>
          </a:xfrm>
          <a:prstGeom prst="rect">
            <a:avLst/>
          </a:prstGeom>
        </p:spPr>
      </p:pic>
      <p:sp>
        <p:nvSpPr>
          <p:cNvPr id="15" name="Rectangle 14">
            <a:extLst>
              <a:ext uri="{FF2B5EF4-FFF2-40B4-BE49-F238E27FC236}">
                <a16:creationId xmlns:a16="http://schemas.microsoft.com/office/drawing/2014/main" id="{66F91DCD-D007-2ABC-7D03-15C8F3191C2A}"/>
              </a:ext>
            </a:extLst>
          </p:cNvPr>
          <p:cNvSpPr/>
          <p:nvPr/>
        </p:nvSpPr>
        <p:spPr>
          <a:xfrm>
            <a:off x="2095500" y="-16272"/>
            <a:ext cx="10096500" cy="1309341"/>
          </a:xfrm>
          <a:prstGeom prst="rect">
            <a:avLst/>
          </a:prstGeom>
          <a:solidFill>
            <a:srgbClr val="8B95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17" name="Rectangle 16">
            <a:extLst>
              <a:ext uri="{FF2B5EF4-FFF2-40B4-BE49-F238E27FC236}">
                <a16:creationId xmlns:a16="http://schemas.microsoft.com/office/drawing/2014/main" id="{F683E9F1-AC4D-8DD2-E9D1-ED9A83E3DFC2}"/>
              </a:ext>
            </a:extLst>
          </p:cNvPr>
          <p:cNvSpPr/>
          <p:nvPr/>
        </p:nvSpPr>
        <p:spPr>
          <a:xfrm>
            <a:off x="6016" y="1533671"/>
            <a:ext cx="8662737" cy="1309341"/>
          </a:xfrm>
          <a:prstGeom prst="rect">
            <a:avLst/>
          </a:prstGeom>
          <a:solidFill>
            <a:srgbClr val="AFB6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790D4055-4783-1BC1-122E-9F529FE95FCF}"/>
              </a:ext>
            </a:extLst>
          </p:cNvPr>
          <p:cNvSpPr/>
          <p:nvPr/>
        </p:nvSpPr>
        <p:spPr>
          <a:xfrm>
            <a:off x="2949241" y="3009817"/>
            <a:ext cx="9242759" cy="1309341"/>
          </a:xfrm>
          <a:prstGeom prst="rect">
            <a:avLst/>
          </a:prstGeom>
          <a:solidFill>
            <a:srgbClr val="DDAC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4E8E07DB-4AA7-796E-77A3-61ABF782870E}"/>
              </a:ext>
            </a:extLst>
          </p:cNvPr>
          <p:cNvSpPr/>
          <p:nvPr/>
        </p:nvSpPr>
        <p:spPr>
          <a:xfrm>
            <a:off x="-587041" y="4536460"/>
            <a:ext cx="8662737" cy="1309340"/>
          </a:xfrm>
          <a:prstGeom prst="rect">
            <a:avLst/>
          </a:prstGeom>
          <a:solidFill>
            <a:srgbClr val="FE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DAAE010B-720D-9C5B-3195-38401D34727B}"/>
              </a:ext>
            </a:extLst>
          </p:cNvPr>
          <p:cNvSpPr/>
          <p:nvPr/>
        </p:nvSpPr>
        <p:spPr>
          <a:xfrm>
            <a:off x="1200150" y="259407"/>
            <a:ext cx="10991850" cy="1077218"/>
          </a:xfrm>
          <a:prstGeom prst="rect">
            <a:avLst/>
          </a:prstGeom>
          <a:noFill/>
        </p:spPr>
        <p:txBody>
          <a:bodyPr wrap="squar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Logistic Regression 	</a:t>
            </a:r>
            <a:r>
              <a:rPr lang="en-GB" sz="3200" b="0" i="0" dirty="0">
                <a:solidFill>
                  <a:srgbClr val="3B3B3B"/>
                </a:solidFill>
                <a:effectLst/>
                <a:latin typeface="Candara Light" panose="020E0502030303020204" pitchFamily="34" charset="0"/>
              </a:rPr>
              <a:t>Accuracy: 94%</a:t>
            </a:r>
            <a:endParaRPr lang="en-GB" sz="3200" dirty="0">
              <a:latin typeface="Candara Light" panose="020E0502030303020204" pitchFamily="34" charset="0"/>
            </a:endParaRPr>
          </a:p>
          <a:p>
            <a:pPr algn="ctr"/>
            <a:endParaRPr lang="en-US" sz="32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sp>
        <p:nvSpPr>
          <p:cNvPr id="5" name="Rectangle 4">
            <a:extLst>
              <a:ext uri="{FF2B5EF4-FFF2-40B4-BE49-F238E27FC236}">
                <a16:creationId xmlns:a16="http://schemas.microsoft.com/office/drawing/2014/main" id="{F34AB6D7-DFB1-5E07-9D2C-9DCF66B48813}"/>
              </a:ext>
            </a:extLst>
          </p:cNvPr>
          <p:cNvSpPr/>
          <p:nvPr/>
        </p:nvSpPr>
        <p:spPr>
          <a:xfrm>
            <a:off x="2074695" y="3409950"/>
            <a:ext cx="10991850" cy="1538883"/>
          </a:xfrm>
          <a:prstGeom prst="rect">
            <a:avLst/>
          </a:prstGeom>
          <a:noFill/>
        </p:spPr>
        <p:txBody>
          <a:bodyPr wrap="squar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Random Forest	    </a:t>
            </a:r>
            <a:r>
              <a:rPr lang="en-GB" sz="3200" b="0" i="0" dirty="0">
                <a:solidFill>
                  <a:srgbClr val="343541"/>
                </a:solidFill>
                <a:effectLst/>
                <a:latin typeface="Candara Light" panose="020E0502030303020204" pitchFamily="34" charset="0"/>
              </a:rPr>
              <a:t>Accuracy: 83%</a:t>
            </a:r>
          </a:p>
          <a:p>
            <a:pPr algn="ctr"/>
            <a:endParaRPr lang="en-GB" sz="3000" dirty="0">
              <a:latin typeface="Candara Light" panose="020E0502030303020204" pitchFamily="34" charset="0"/>
            </a:endParaRPr>
          </a:p>
          <a:p>
            <a:pPr algn="ctr"/>
            <a:endParaRPr lang="en-US" sz="32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sp>
        <p:nvSpPr>
          <p:cNvPr id="6" name="Rectangle 5">
            <a:extLst>
              <a:ext uri="{FF2B5EF4-FFF2-40B4-BE49-F238E27FC236}">
                <a16:creationId xmlns:a16="http://schemas.microsoft.com/office/drawing/2014/main" id="{8F47FDCE-12CB-C7D6-DEFA-DB856729EFEB}"/>
              </a:ext>
            </a:extLst>
          </p:cNvPr>
          <p:cNvSpPr/>
          <p:nvPr/>
        </p:nvSpPr>
        <p:spPr>
          <a:xfrm>
            <a:off x="-1158541" y="1841533"/>
            <a:ext cx="10991850" cy="1569660"/>
          </a:xfrm>
          <a:prstGeom prst="rect">
            <a:avLst/>
          </a:prstGeom>
          <a:noFill/>
        </p:spPr>
        <p:txBody>
          <a:bodyPr wrap="square" lIns="91440" tIns="45720" rIns="91440" bIns="45720">
            <a:spAutoFit/>
          </a:bodyPr>
          <a:lstStyle/>
          <a:p>
            <a:pPr algn="ctr"/>
            <a:r>
              <a:rPr lang="en-GB" sz="32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K Nearest Numbers	</a:t>
            </a:r>
            <a:r>
              <a:rPr lang="en-GB" sz="3200" b="0" i="0" dirty="0">
                <a:solidFill>
                  <a:srgbClr val="3B3B3B"/>
                </a:solidFill>
                <a:effectLst/>
                <a:latin typeface="Candara Light" panose="020E0502030303020204" pitchFamily="34" charset="0"/>
              </a:rPr>
              <a:t>Accuracy: 63%</a:t>
            </a:r>
            <a:endParaRPr lang="en-GB" sz="3200" dirty="0">
              <a:latin typeface="Candara Light" panose="020E0502030303020204" pitchFamily="34" charset="0"/>
            </a:endParaRPr>
          </a:p>
          <a:p>
            <a:pPr algn="ctr"/>
            <a:r>
              <a:rPr lang="en-GB" sz="32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 </a:t>
            </a:r>
            <a:endParaRPr lang="en-GB" sz="3200" dirty="0">
              <a:latin typeface="Candara Light" panose="020E0502030303020204" pitchFamily="34" charset="0"/>
            </a:endParaRPr>
          </a:p>
          <a:p>
            <a:pPr algn="ctr"/>
            <a:endParaRPr lang="en-US" sz="32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sp>
        <p:nvSpPr>
          <p:cNvPr id="7" name="Rectangle 6">
            <a:extLst>
              <a:ext uri="{FF2B5EF4-FFF2-40B4-BE49-F238E27FC236}">
                <a16:creationId xmlns:a16="http://schemas.microsoft.com/office/drawing/2014/main" id="{4414E82B-5D4A-2604-ADC7-3D2D64D9298E}"/>
              </a:ext>
            </a:extLst>
          </p:cNvPr>
          <p:cNvSpPr/>
          <p:nvPr/>
        </p:nvSpPr>
        <p:spPr>
          <a:xfrm>
            <a:off x="-3272089" y="4853600"/>
            <a:ext cx="10991850" cy="1538883"/>
          </a:xfrm>
          <a:prstGeom prst="rect">
            <a:avLst/>
          </a:prstGeom>
          <a:noFill/>
        </p:spPr>
        <p:txBody>
          <a:bodyPr wrap="square" lIns="91440" tIns="45720" rIns="91440" bIns="45720">
            <a:spAutoFit/>
          </a:bodyPr>
          <a:lstStyle/>
          <a:p>
            <a:pPr algn="ctr"/>
            <a:r>
              <a:rPr lang="en-US" sz="3200" b="1" dirty="0">
                <a:ln w="0"/>
                <a:effectLst>
                  <a:outerShdw blurRad="38100" dist="19050" dir="2700000" algn="tl" rotWithShape="0">
                    <a:schemeClr val="dk1">
                      <a:alpha val="40000"/>
                    </a:schemeClr>
                  </a:outerShdw>
                </a:effectLst>
                <a:latin typeface="Candara Light" panose="020E0502030303020204" pitchFamily="34" charset="0"/>
              </a:rPr>
              <a:t>Decision Tree</a:t>
            </a:r>
            <a:r>
              <a:rPr lang="en-US" sz="32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	</a:t>
            </a:r>
            <a:endParaRPr lang="en-GB" sz="3200" b="0" i="0" dirty="0">
              <a:solidFill>
                <a:srgbClr val="343541"/>
              </a:solidFill>
              <a:effectLst/>
              <a:latin typeface="Candara Light" panose="020E0502030303020204" pitchFamily="34" charset="0"/>
            </a:endParaRPr>
          </a:p>
          <a:p>
            <a:pPr algn="ctr"/>
            <a:endParaRPr lang="en-GB" sz="3000" dirty="0">
              <a:latin typeface="Candara Light" panose="020E0502030303020204" pitchFamily="34" charset="0"/>
            </a:endParaRPr>
          </a:p>
          <a:p>
            <a:pPr algn="ctr"/>
            <a:endParaRPr lang="en-US" sz="32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sp>
        <p:nvSpPr>
          <p:cNvPr id="8" name="Rectangle 7">
            <a:extLst>
              <a:ext uri="{FF2B5EF4-FFF2-40B4-BE49-F238E27FC236}">
                <a16:creationId xmlns:a16="http://schemas.microsoft.com/office/drawing/2014/main" id="{5E346B63-DDDB-8401-62E8-DEAD015A1BE4}"/>
              </a:ext>
            </a:extLst>
          </p:cNvPr>
          <p:cNvSpPr/>
          <p:nvPr/>
        </p:nvSpPr>
        <p:spPr>
          <a:xfrm>
            <a:off x="2201278" y="4579477"/>
            <a:ext cx="6557711" cy="2154436"/>
          </a:xfrm>
          <a:prstGeom prst="rect">
            <a:avLst/>
          </a:prstGeom>
          <a:noFill/>
        </p:spPr>
        <p:txBody>
          <a:bodyPr wrap="square" lIns="91440" tIns="45720" rIns="91440" bIns="45720">
            <a:spAutoFit/>
          </a:bodyPr>
          <a:lstStyle/>
          <a:p>
            <a:pPr algn="ctr"/>
            <a:r>
              <a:rPr lang="en-GB" sz="2400" b="0" i="0" dirty="0">
                <a:effectLst/>
                <a:latin typeface="Candara Light" panose="020E0502030303020204" pitchFamily="34" charset="0"/>
              </a:rPr>
              <a:t>Accuracy (</a:t>
            </a:r>
            <a:r>
              <a:rPr lang="en-GB" sz="2400" b="0" i="0" dirty="0" err="1">
                <a:effectLst/>
                <a:latin typeface="Candara Light" panose="020E0502030303020204" pitchFamily="34" charset="0"/>
              </a:rPr>
              <a:t>gini</a:t>
            </a:r>
            <a:r>
              <a:rPr lang="en-GB" sz="2400" b="0" i="0" dirty="0">
                <a:effectLst/>
                <a:latin typeface="Candara Light" panose="020E0502030303020204" pitchFamily="34" charset="0"/>
              </a:rPr>
              <a:t>): 78%</a:t>
            </a:r>
          </a:p>
          <a:p>
            <a:pPr algn="ctr"/>
            <a:r>
              <a:rPr lang="en-GB" sz="2400" b="0" i="0" dirty="0">
                <a:effectLst/>
                <a:latin typeface="Candara Light" panose="020E0502030303020204" pitchFamily="34" charset="0"/>
              </a:rPr>
              <a:t>Accuracy (entropy): 75%</a:t>
            </a:r>
          </a:p>
          <a:p>
            <a:pPr algn="ctr"/>
            <a:r>
              <a:rPr lang="en-GB" sz="2400" b="0" i="0" dirty="0">
                <a:effectLst/>
                <a:latin typeface="Candara Light" panose="020E0502030303020204" pitchFamily="34" charset="0"/>
              </a:rPr>
              <a:t> Accuracy (max depth): 98%</a:t>
            </a:r>
          </a:p>
          <a:p>
            <a:pPr algn="ctr"/>
            <a:endParaRPr lang="en-GB" sz="3000" dirty="0">
              <a:latin typeface="Candara Light" panose="020E0502030303020204" pitchFamily="34" charset="0"/>
            </a:endParaRPr>
          </a:p>
          <a:p>
            <a:pPr algn="ctr"/>
            <a:endParaRPr lang="en-US" sz="32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spTree>
    <p:extLst>
      <p:ext uri="{BB962C8B-B14F-4D97-AF65-F5344CB8AC3E}">
        <p14:creationId xmlns:p14="http://schemas.microsoft.com/office/powerpoint/2010/main" val="2265185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D909A-D314-DBEF-D868-B5E22993FB72}"/>
              </a:ext>
            </a:extLst>
          </p:cNvPr>
          <p:cNvPicPr>
            <a:picLocks noChangeAspect="1"/>
          </p:cNvPicPr>
          <p:nvPr/>
        </p:nvPicPr>
        <p:blipFill rotWithShape="1">
          <a:blip r:embed="rId3">
            <a:extLst>
              <a:ext uri="{28A0092B-C50C-407E-A947-70E740481C1C}">
                <a14:useLocalDpi xmlns:a14="http://schemas.microsoft.com/office/drawing/2010/main" val="0"/>
              </a:ext>
            </a:extLst>
          </a:blip>
          <a:srcRect l="27256" r="19512"/>
          <a:stretch/>
        </p:blipFill>
        <p:spPr>
          <a:xfrm>
            <a:off x="0" y="-4861931"/>
            <a:ext cx="12192000" cy="11948474"/>
          </a:xfrm>
          <a:prstGeom prst="rect">
            <a:avLst/>
          </a:prstGeom>
        </p:spPr>
      </p:pic>
      <p:sp>
        <p:nvSpPr>
          <p:cNvPr id="5" name="Rectangle 4">
            <a:extLst>
              <a:ext uri="{FF2B5EF4-FFF2-40B4-BE49-F238E27FC236}">
                <a16:creationId xmlns:a16="http://schemas.microsoft.com/office/drawing/2014/main" id="{C292B8A7-0633-7873-DCB3-78552F6E3374}"/>
              </a:ext>
            </a:extLst>
          </p:cNvPr>
          <p:cNvSpPr/>
          <p:nvPr/>
        </p:nvSpPr>
        <p:spPr>
          <a:xfrm>
            <a:off x="5710990" y="-208548"/>
            <a:ext cx="6962274" cy="156966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9600" b="1" cap="none" spc="0" dirty="0">
                <a:ln/>
                <a:solidFill>
                  <a:schemeClr val="accent4"/>
                </a:solidFill>
                <a:effectLst/>
              </a:rPr>
              <a:t>THANK YOU</a:t>
            </a:r>
          </a:p>
        </p:txBody>
      </p:sp>
    </p:spTree>
    <p:extLst>
      <p:ext uri="{BB962C8B-B14F-4D97-AF65-F5344CB8AC3E}">
        <p14:creationId xmlns:p14="http://schemas.microsoft.com/office/powerpoint/2010/main" val="1839999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AAA3B7-E54F-111F-8041-78C1CE463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56B714DD-C0B2-4DFE-9365-A5382EFF8805}"/>
              </a:ext>
            </a:extLst>
          </p:cNvPr>
          <p:cNvSpPr/>
          <p:nvPr/>
        </p:nvSpPr>
        <p:spPr>
          <a:xfrm>
            <a:off x="-3048000" y="0"/>
            <a:ext cx="3048000" cy="6858000"/>
          </a:xfrm>
          <a:prstGeom prst="rect">
            <a:avLst/>
          </a:prstGeom>
          <a:solidFill>
            <a:srgbClr val="FE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DF67799-B46C-32D9-48C7-9764A11D4AF6}"/>
              </a:ext>
            </a:extLst>
          </p:cNvPr>
          <p:cNvSpPr/>
          <p:nvPr/>
        </p:nvSpPr>
        <p:spPr>
          <a:xfrm>
            <a:off x="-3048000" y="-13427"/>
            <a:ext cx="3048000" cy="6858000"/>
          </a:xfrm>
          <a:prstGeom prst="rect">
            <a:avLst/>
          </a:prstGeom>
          <a:solidFill>
            <a:srgbClr val="DDAC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F3D4AB9-876F-F8E3-EEFF-8B215861AA74}"/>
              </a:ext>
            </a:extLst>
          </p:cNvPr>
          <p:cNvSpPr/>
          <p:nvPr/>
        </p:nvSpPr>
        <p:spPr>
          <a:xfrm>
            <a:off x="-3048002" y="13427"/>
            <a:ext cx="3048000" cy="6858000"/>
          </a:xfrm>
          <a:prstGeom prst="rect">
            <a:avLst/>
          </a:prstGeom>
          <a:solidFill>
            <a:srgbClr val="AFB6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CF96FFE3-E7B6-40E2-5A24-E00688A0C8AC}"/>
              </a:ext>
            </a:extLst>
          </p:cNvPr>
          <p:cNvSpPr/>
          <p:nvPr/>
        </p:nvSpPr>
        <p:spPr>
          <a:xfrm>
            <a:off x="-2" y="40281"/>
            <a:ext cx="3048000" cy="6858000"/>
          </a:xfrm>
          <a:prstGeom prst="rect">
            <a:avLst/>
          </a:prstGeom>
          <a:solidFill>
            <a:srgbClr val="8B95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a:extLst>
              <a:ext uri="{FF2B5EF4-FFF2-40B4-BE49-F238E27FC236}">
                <a16:creationId xmlns:a16="http://schemas.microsoft.com/office/drawing/2014/main" id="{C4ACFA59-6CEA-991D-3F6C-923272966F7A}"/>
              </a:ext>
            </a:extLst>
          </p:cNvPr>
          <p:cNvSpPr/>
          <p:nvPr/>
        </p:nvSpPr>
        <p:spPr>
          <a:xfrm>
            <a:off x="1" y="256940"/>
            <a:ext cx="3047999" cy="6370975"/>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KEY FACTS</a:t>
            </a: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Maiden Voyage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10</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April 1912</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Southampton, </a:t>
            </a:r>
            <a:r>
              <a:rPr lang="en-US" sz="2800" dirty="0" err="1">
                <a:ln w="0"/>
                <a:effectLst>
                  <a:outerShdw blurRad="38100" dist="19050" dir="2700000" algn="tl" rotWithShape="0">
                    <a:schemeClr val="dk1">
                      <a:alpha val="40000"/>
                    </a:schemeClr>
                  </a:outerShdw>
                </a:effectLst>
                <a:latin typeface="Candara Light" panose="020E0502030303020204" pitchFamily="34" charset="0"/>
              </a:rPr>
              <a:t>Cherburg</a:t>
            </a:r>
            <a:r>
              <a:rPr lang="en-US" sz="2800" dirty="0">
                <a:ln w="0"/>
                <a:effectLst>
                  <a:outerShdw blurRad="38100" dist="19050" dir="2700000" algn="tl" rotWithShape="0">
                    <a:schemeClr val="dk1">
                      <a:alpha val="40000"/>
                    </a:schemeClr>
                  </a:outerShdw>
                </a:effectLst>
                <a:latin typeface="Candara Light" panose="020E0502030303020204" pitchFamily="34" charset="0"/>
              </a:rPr>
              <a:t> Queenstown</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New York</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2,224 people</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April 15</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t>
            </a: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spTree>
    <p:extLst>
      <p:ext uri="{BB962C8B-B14F-4D97-AF65-F5344CB8AC3E}">
        <p14:creationId xmlns:p14="http://schemas.microsoft.com/office/powerpoint/2010/main" val="2725628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03854C-BA99-1A50-61FF-37A853B02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F96FFE3-E7B6-40E2-5A24-E00688A0C8AC}"/>
              </a:ext>
            </a:extLst>
          </p:cNvPr>
          <p:cNvSpPr/>
          <p:nvPr/>
        </p:nvSpPr>
        <p:spPr>
          <a:xfrm>
            <a:off x="0" y="0"/>
            <a:ext cx="3048000" cy="6858000"/>
          </a:xfrm>
          <a:prstGeom prst="rect">
            <a:avLst/>
          </a:prstGeom>
          <a:solidFill>
            <a:srgbClr val="8B95CB">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6B714DD-C0B2-4DFE-9365-A5382EFF8805}"/>
              </a:ext>
            </a:extLst>
          </p:cNvPr>
          <p:cNvSpPr/>
          <p:nvPr/>
        </p:nvSpPr>
        <p:spPr>
          <a:xfrm>
            <a:off x="-3048000" y="0"/>
            <a:ext cx="3048000" cy="6858000"/>
          </a:xfrm>
          <a:prstGeom prst="rect">
            <a:avLst/>
          </a:prstGeom>
          <a:solidFill>
            <a:srgbClr val="FE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DF67799-B46C-32D9-48C7-9764A11D4AF6}"/>
              </a:ext>
            </a:extLst>
          </p:cNvPr>
          <p:cNvSpPr/>
          <p:nvPr/>
        </p:nvSpPr>
        <p:spPr>
          <a:xfrm>
            <a:off x="-3048000" y="0"/>
            <a:ext cx="3048000" cy="6858000"/>
          </a:xfrm>
          <a:prstGeom prst="rect">
            <a:avLst/>
          </a:prstGeom>
          <a:solidFill>
            <a:srgbClr val="DDAC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F3D4AB9-876F-F8E3-EEFF-8B215861AA74}"/>
              </a:ext>
            </a:extLst>
          </p:cNvPr>
          <p:cNvSpPr/>
          <p:nvPr/>
        </p:nvSpPr>
        <p:spPr>
          <a:xfrm>
            <a:off x="3047997" y="0"/>
            <a:ext cx="3048000" cy="6858000"/>
          </a:xfrm>
          <a:prstGeom prst="rect">
            <a:avLst/>
          </a:prstGeom>
          <a:solidFill>
            <a:srgbClr val="AFB6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B7E223C-6DED-68C3-25DA-E66EA223F401}"/>
              </a:ext>
            </a:extLst>
          </p:cNvPr>
          <p:cNvSpPr/>
          <p:nvPr/>
        </p:nvSpPr>
        <p:spPr>
          <a:xfrm>
            <a:off x="1" y="256940"/>
            <a:ext cx="3047999" cy="6370975"/>
          </a:xfrm>
          <a:prstGeom prst="rect">
            <a:avLst/>
          </a:prstGeom>
          <a:noFill/>
        </p:spPr>
        <p:txBody>
          <a:bodyPr wrap="square" lIns="91440" tIns="45720" rIns="91440" bIns="45720">
            <a:spAutoFit/>
          </a:bodyPr>
          <a:lstStyle/>
          <a:p>
            <a:pPr algn="ctr"/>
            <a:r>
              <a:rPr lang="en-US" sz="3600" b="1"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KEY FACTS</a:t>
            </a:r>
          </a:p>
          <a:p>
            <a:pPr algn="ctr"/>
            <a:endParaRPr lang="en-US" sz="36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Maiden Voyage</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10</a:t>
            </a:r>
            <a:r>
              <a:rPr lang="en-US" sz="2800" baseline="300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th</a:t>
            </a: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 April 1912</a:t>
            </a:r>
          </a:p>
          <a:p>
            <a:pPr algn="ct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Southampton, </a:t>
            </a:r>
            <a:r>
              <a:rPr lang="en-US" sz="2800" dirty="0" err="1">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Cherburg</a:t>
            </a: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 Queenstown</a:t>
            </a: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New York</a:t>
            </a:r>
          </a:p>
          <a:p>
            <a:pPr algn="ct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2,224 people</a:t>
            </a:r>
          </a:p>
          <a:p>
            <a:pPr algn="ct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April 15</a:t>
            </a:r>
            <a:r>
              <a:rPr lang="en-US" sz="2800" baseline="300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th</a:t>
            </a: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 </a:t>
            </a: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p:txBody>
      </p:sp>
      <p:pic>
        <p:nvPicPr>
          <p:cNvPr id="16" name="Picture 15">
            <a:extLst>
              <a:ext uri="{FF2B5EF4-FFF2-40B4-BE49-F238E27FC236}">
                <a16:creationId xmlns:a16="http://schemas.microsoft.com/office/drawing/2014/main" id="{A89F44C6-C06C-1B68-95ED-CC9869E67E50}"/>
              </a:ext>
            </a:extLst>
          </p:cNvPr>
          <p:cNvPicPr>
            <a:picLocks noChangeAspect="1"/>
          </p:cNvPicPr>
          <p:nvPr/>
        </p:nvPicPr>
        <p:blipFill>
          <a:blip r:embed="rId4"/>
          <a:stretch>
            <a:fillRect/>
          </a:stretch>
        </p:blipFill>
        <p:spPr>
          <a:xfrm rot="2738489">
            <a:off x="13206061" y="2655186"/>
            <a:ext cx="4067873" cy="3330742"/>
          </a:xfrm>
          <a:prstGeom prst="rect">
            <a:avLst/>
          </a:prstGeom>
        </p:spPr>
      </p:pic>
      <p:sp>
        <p:nvSpPr>
          <p:cNvPr id="17" name="Rectangle 16">
            <a:extLst>
              <a:ext uri="{FF2B5EF4-FFF2-40B4-BE49-F238E27FC236}">
                <a16:creationId xmlns:a16="http://schemas.microsoft.com/office/drawing/2014/main" id="{84E58DDC-F21D-82C1-75EE-B329017A32BE}"/>
              </a:ext>
            </a:extLst>
          </p:cNvPr>
          <p:cNvSpPr/>
          <p:nvPr/>
        </p:nvSpPr>
        <p:spPr>
          <a:xfrm>
            <a:off x="3047998" y="262436"/>
            <a:ext cx="3047999" cy="7355860"/>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Categories</a:t>
            </a:r>
          </a:p>
          <a:p>
            <a:pPr algn="ctr"/>
            <a:endPar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Survival</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Gender</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Family</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Fare</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Ticket Number</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Age</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Cabin Number</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Class </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Embarked</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spTree>
    <p:extLst>
      <p:ext uri="{BB962C8B-B14F-4D97-AF65-F5344CB8AC3E}">
        <p14:creationId xmlns:p14="http://schemas.microsoft.com/office/powerpoint/2010/main" val="2676575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17">
                                            <p:txEl>
                                              <p:pRg st="6" end="6"/>
                                            </p:txEl>
                                          </p:spTgt>
                                        </p:tgtEl>
                                      </p:cBhvr>
                                    </p:animEffect>
                                    <p:set>
                                      <p:cBhvr>
                                        <p:cTn id="7" dur="1" fill="hold">
                                          <p:stCondLst>
                                            <p:cond delay="499"/>
                                          </p:stCondLst>
                                        </p:cTn>
                                        <p:tgtEl>
                                          <p:spTgt spid="17">
                                            <p:txEl>
                                              <p:pRg st="6" end="6"/>
                                            </p:txEl>
                                          </p:spTgt>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17">
                                            <p:txEl>
                                              <p:pRg st="4" end="4"/>
                                            </p:txEl>
                                          </p:spTgt>
                                        </p:tgtEl>
                                      </p:cBhvr>
                                    </p:animEffect>
                                    <p:set>
                                      <p:cBhvr>
                                        <p:cTn id="10" dur="1" fill="hold">
                                          <p:stCondLst>
                                            <p:cond delay="499"/>
                                          </p:stCondLst>
                                        </p:cTn>
                                        <p:tgtEl>
                                          <p:spTgt spid="17">
                                            <p:txEl>
                                              <p:pRg st="4" end="4"/>
                                            </p:txEl>
                                          </p:spTgt>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17">
                                            <p:txEl>
                                              <p:pRg st="2" end="2"/>
                                            </p:txEl>
                                          </p:spTgt>
                                        </p:tgtEl>
                                      </p:cBhvr>
                                    </p:animEffect>
                                    <p:set>
                                      <p:cBhvr>
                                        <p:cTn id="13" dur="1" fill="hold">
                                          <p:stCondLst>
                                            <p:cond delay="499"/>
                                          </p:stCondLst>
                                        </p:cTn>
                                        <p:tgtEl>
                                          <p:spTgt spid="17">
                                            <p:txEl>
                                              <p:pRg st="2" end="2"/>
                                            </p:txEl>
                                          </p:spTgt>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17">
                                            <p:txEl>
                                              <p:pRg st="8" end="8"/>
                                            </p:txEl>
                                          </p:spTgt>
                                        </p:tgtEl>
                                      </p:cBhvr>
                                    </p:animEffect>
                                    <p:set>
                                      <p:cBhvr>
                                        <p:cTn id="16" dur="1" fill="hold">
                                          <p:stCondLst>
                                            <p:cond delay="499"/>
                                          </p:stCondLst>
                                        </p:cTn>
                                        <p:tgtEl>
                                          <p:spTgt spid="17">
                                            <p:txEl>
                                              <p:pRg st="8" end="8"/>
                                            </p:txEl>
                                          </p:spTgt>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17">
                                            <p:txEl>
                                              <p:pRg st="10" end="10"/>
                                            </p:txEl>
                                          </p:spTgt>
                                        </p:tgtEl>
                                      </p:cBhvr>
                                    </p:animEffect>
                                    <p:set>
                                      <p:cBhvr>
                                        <p:cTn id="19" dur="1" fill="hold">
                                          <p:stCondLst>
                                            <p:cond delay="499"/>
                                          </p:stCondLst>
                                        </p:cTn>
                                        <p:tgtEl>
                                          <p:spTgt spid="17">
                                            <p:txEl>
                                              <p:pRg st="10" end="10"/>
                                            </p:txEl>
                                          </p:spTgt>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17">
                                            <p:txEl>
                                              <p:pRg st="8" end="8"/>
                                            </p:txEl>
                                          </p:spTgt>
                                        </p:tgtEl>
                                      </p:cBhvr>
                                    </p:animEffect>
                                    <p:set>
                                      <p:cBhvr>
                                        <p:cTn id="22" dur="1" fill="hold">
                                          <p:stCondLst>
                                            <p:cond delay="499"/>
                                          </p:stCondLst>
                                        </p:cTn>
                                        <p:tgtEl>
                                          <p:spTgt spid="17">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03854C-BA99-1A50-61FF-37A853B02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F96FFE3-E7B6-40E2-5A24-E00688A0C8AC}"/>
              </a:ext>
            </a:extLst>
          </p:cNvPr>
          <p:cNvSpPr/>
          <p:nvPr/>
        </p:nvSpPr>
        <p:spPr>
          <a:xfrm>
            <a:off x="-3048002" y="0"/>
            <a:ext cx="3048000" cy="6858000"/>
          </a:xfrm>
          <a:prstGeom prst="rect">
            <a:avLst/>
          </a:prstGeom>
          <a:solidFill>
            <a:srgbClr val="8B95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6B714DD-C0B2-4DFE-9365-A5382EFF8805}"/>
              </a:ext>
            </a:extLst>
          </p:cNvPr>
          <p:cNvSpPr/>
          <p:nvPr/>
        </p:nvSpPr>
        <p:spPr>
          <a:xfrm>
            <a:off x="-3495769" y="-4166"/>
            <a:ext cx="3048000" cy="6858000"/>
          </a:xfrm>
          <a:prstGeom prst="rect">
            <a:avLst/>
          </a:prstGeom>
          <a:solidFill>
            <a:srgbClr val="FE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DF67799-B46C-32D9-48C7-9764A11D4AF6}"/>
              </a:ext>
            </a:extLst>
          </p:cNvPr>
          <p:cNvSpPr/>
          <p:nvPr/>
        </p:nvSpPr>
        <p:spPr>
          <a:xfrm>
            <a:off x="-3048073" y="-2083"/>
            <a:ext cx="3048000" cy="6858000"/>
          </a:xfrm>
          <a:prstGeom prst="rect">
            <a:avLst/>
          </a:prstGeom>
          <a:solidFill>
            <a:srgbClr val="DDAC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F3D4AB9-876F-F8E3-EEFF-8B215861AA74}"/>
              </a:ext>
            </a:extLst>
          </p:cNvPr>
          <p:cNvSpPr/>
          <p:nvPr/>
        </p:nvSpPr>
        <p:spPr>
          <a:xfrm>
            <a:off x="-107" y="12785"/>
            <a:ext cx="3048000" cy="6858000"/>
          </a:xfrm>
          <a:prstGeom prst="rect">
            <a:avLst/>
          </a:prstGeom>
          <a:solidFill>
            <a:srgbClr val="AFB6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BB7E223C-6DED-68C3-25DA-E66EA223F401}"/>
              </a:ext>
            </a:extLst>
          </p:cNvPr>
          <p:cNvSpPr/>
          <p:nvPr/>
        </p:nvSpPr>
        <p:spPr>
          <a:xfrm>
            <a:off x="-3048004" y="273248"/>
            <a:ext cx="3047999" cy="6370975"/>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KEY FACTS</a:t>
            </a: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Maiden Voyage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10</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April 1912</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Southampton, </a:t>
            </a:r>
            <a:r>
              <a:rPr lang="en-US" sz="2800" dirty="0" err="1">
                <a:ln w="0"/>
                <a:effectLst>
                  <a:outerShdw blurRad="38100" dist="19050" dir="2700000" algn="tl" rotWithShape="0">
                    <a:schemeClr val="dk1">
                      <a:alpha val="40000"/>
                    </a:schemeClr>
                  </a:outerShdw>
                </a:effectLst>
                <a:latin typeface="Candara Light" panose="020E0502030303020204" pitchFamily="34" charset="0"/>
              </a:rPr>
              <a:t>Cherburg</a:t>
            </a:r>
            <a:r>
              <a:rPr lang="en-US" sz="2800" dirty="0">
                <a:ln w="0"/>
                <a:effectLst>
                  <a:outerShdw blurRad="38100" dist="19050" dir="2700000" algn="tl" rotWithShape="0">
                    <a:schemeClr val="dk1">
                      <a:alpha val="40000"/>
                    </a:schemeClr>
                  </a:outerShdw>
                </a:effectLst>
                <a:latin typeface="Candara Light" panose="020E0502030303020204" pitchFamily="34" charset="0"/>
              </a:rPr>
              <a:t> Queenstown</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New York</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2,224 people</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April 15</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t>
            </a: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pic>
        <p:nvPicPr>
          <p:cNvPr id="3" name="Picture 2">
            <a:extLst>
              <a:ext uri="{FF2B5EF4-FFF2-40B4-BE49-F238E27FC236}">
                <a16:creationId xmlns:a16="http://schemas.microsoft.com/office/drawing/2014/main" id="{47CA7D70-75FB-A36F-054F-D6A1059FE921}"/>
              </a:ext>
            </a:extLst>
          </p:cNvPr>
          <p:cNvPicPr>
            <a:picLocks noChangeAspect="1"/>
          </p:cNvPicPr>
          <p:nvPr/>
        </p:nvPicPr>
        <p:blipFill>
          <a:blip r:embed="rId4"/>
          <a:stretch>
            <a:fillRect/>
          </a:stretch>
        </p:blipFill>
        <p:spPr>
          <a:xfrm>
            <a:off x="3257507" y="-33901"/>
            <a:ext cx="8453473" cy="6921636"/>
          </a:xfrm>
          <a:prstGeom prst="rect">
            <a:avLst/>
          </a:prstGeom>
        </p:spPr>
      </p:pic>
      <p:sp>
        <p:nvSpPr>
          <p:cNvPr id="6" name="Rectangle 5">
            <a:extLst>
              <a:ext uri="{FF2B5EF4-FFF2-40B4-BE49-F238E27FC236}">
                <a16:creationId xmlns:a16="http://schemas.microsoft.com/office/drawing/2014/main" id="{6FFE4C3B-8323-A219-C645-F164306FD93E}"/>
              </a:ext>
            </a:extLst>
          </p:cNvPr>
          <p:cNvSpPr/>
          <p:nvPr/>
        </p:nvSpPr>
        <p:spPr>
          <a:xfrm>
            <a:off x="-36" y="273248"/>
            <a:ext cx="3047999" cy="7355860"/>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Categories</a:t>
            </a:r>
          </a:p>
          <a:p>
            <a:pPr algn="ctr"/>
            <a:endPar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Gender</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Fare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Class </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spTree>
    <p:extLst>
      <p:ext uri="{BB962C8B-B14F-4D97-AF65-F5344CB8AC3E}">
        <p14:creationId xmlns:p14="http://schemas.microsoft.com/office/powerpoint/2010/main" val="205136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54B96E-6C5D-7B6B-B423-CB3650046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F96FFE3-E7B6-40E2-5A24-E00688A0C8AC}"/>
              </a:ext>
            </a:extLst>
          </p:cNvPr>
          <p:cNvSpPr/>
          <p:nvPr/>
        </p:nvSpPr>
        <p:spPr>
          <a:xfrm>
            <a:off x="0" y="0"/>
            <a:ext cx="3048000" cy="6858000"/>
          </a:xfrm>
          <a:prstGeom prst="rect">
            <a:avLst/>
          </a:prstGeom>
          <a:solidFill>
            <a:srgbClr val="8B95CB">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6B714DD-C0B2-4DFE-9365-A5382EFF8805}"/>
              </a:ext>
            </a:extLst>
          </p:cNvPr>
          <p:cNvSpPr/>
          <p:nvPr/>
        </p:nvSpPr>
        <p:spPr>
          <a:xfrm>
            <a:off x="-3082038" y="104539"/>
            <a:ext cx="3048000" cy="6858000"/>
          </a:xfrm>
          <a:prstGeom prst="rect">
            <a:avLst/>
          </a:prstGeom>
          <a:solidFill>
            <a:srgbClr val="FE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DF67799-B46C-32D9-48C7-9764A11D4AF6}"/>
              </a:ext>
            </a:extLst>
          </p:cNvPr>
          <p:cNvSpPr/>
          <p:nvPr/>
        </p:nvSpPr>
        <p:spPr>
          <a:xfrm>
            <a:off x="6113013" y="0"/>
            <a:ext cx="3048000" cy="6858000"/>
          </a:xfrm>
          <a:prstGeom prst="rect">
            <a:avLst/>
          </a:prstGeom>
          <a:solidFill>
            <a:srgbClr val="DDAC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F3D4AB9-876F-F8E3-EEFF-8B215861AA74}"/>
              </a:ext>
            </a:extLst>
          </p:cNvPr>
          <p:cNvSpPr/>
          <p:nvPr/>
        </p:nvSpPr>
        <p:spPr>
          <a:xfrm>
            <a:off x="3048000" y="0"/>
            <a:ext cx="3048000" cy="6858000"/>
          </a:xfrm>
          <a:prstGeom prst="rect">
            <a:avLst/>
          </a:prstGeom>
          <a:solidFill>
            <a:srgbClr val="AFB6DB">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C09B5772-C608-E676-B82A-5B16E228D5C0}"/>
              </a:ext>
            </a:extLst>
          </p:cNvPr>
          <p:cNvSpPr/>
          <p:nvPr/>
        </p:nvSpPr>
        <p:spPr>
          <a:xfrm>
            <a:off x="1" y="256940"/>
            <a:ext cx="3047999" cy="6370975"/>
          </a:xfrm>
          <a:prstGeom prst="rect">
            <a:avLst/>
          </a:prstGeom>
          <a:noFill/>
        </p:spPr>
        <p:txBody>
          <a:bodyPr wrap="square" lIns="91440" tIns="45720" rIns="91440" bIns="45720">
            <a:spAutoFit/>
          </a:bodyPr>
          <a:lstStyle/>
          <a:p>
            <a:pPr algn="ctr"/>
            <a:r>
              <a:rPr lang="en-US" sz="3600" b="1"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KEY FACTS</a:t>
            </a:r>
          </a:p>
          <a:p>
            <a:pPr algn="ctr"/>
            <a:endParaRPr lang="en-US" sz="36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Maiden Voyage</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10</a:t>
            </a:r>
            <a:r>
              <a:rPr lang="en-US" sz="2800" baseline="300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th</a:t>
            </a: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 April 1912</a:t>
            </a:r>
          </a:p>
          <a:p>
            <a:pPr algn="ct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Southampton, </a:t>
            </a:r>
            <a:r>
              <a:rPr lang="en-US" sz="2800" dirty="0" err="1">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Cherburg</a:t>
            </a: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 Queenstown</a:t>
            </a: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New York</a:t>
            </a:r>
          </a:p>
          <a:p>
            <a:pPr algn="ct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2,224 people</a:t>
            </a:r>
          </a:p>
          <a:p>
            <a:pPr algn="ct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April 15</a:t>
            </a:r>
            <a:r>
              <a:rPr lang="en-US" sz="2800" baseline="300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th</a:t>
            </a: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 </a:t>
            </a:r>
            <a:endParaRPr lang="en-US" sz="2800" b="0"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p:txBody>
      </p:sp>
      <p:sp>
        <p:nvSpPr>
          <p:cNvPr id="6" name="Rectangle 5">
            <a:extLst>
              <a:ext uri="{FF2B5EF4-FFF2-40B4-BE49-F238E27FC236}">
                <a16:creationId xmlns:a16="http://schemas.microsoft.com/office/drawing/2014/main" id="{148A4E40-AD1F-6261-1B01-E7E43440F7CB}"/>
              </a:ext>
            </a:extLst>
          </p:cNvPr>
          <p:cNvSpPr/>
          <p:nvPr/>
        </p:nvSpPr>
        <p:spPr>
          <a:xfrm>
            <a:off x="6095995" y="256940"/>
            <a:ext cx="3047999" cy="6370975"/>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DATA</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Clean</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Numerical</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Missing Values</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Explore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pic>
        <p:nvPicPr>
          <p:cNvPr id="8" name="Picture 7">
            <a:extLst>
              <a:ext uri="{FF2B5EF4-FFF2-40B4-BE49-F238E27FC236}">
                <a16:creationId xmlns:a16="http://schemas.microsoft.com/office/drawing/2014/main" id="{E28753F1-717D-09A4-40E7-3DB7A98A4197}"/>
              </a:ext>
            </a:extLst>
          </p:cNvPr>
          <p:cNvPicPr>
            <a:picLocks noChangeAspect="1"/>
          </p:cNvPicPr>
          <p:nvPr/>
        </p:nvPicPr>
        <p:blipFill>
          <a:blip r:embed="rId4"/>
          <a:stretch>
            <a:fillRect/>
          </a:stretch>
        </p:blipFill>
        <p:spPr>
          <a:xfrm rot="2837473">
            <a:off x="13401791" y="3628861"/>
            <a:ext cx="4490886" cy="4235722"/>
          </a:xfrm>
          <a:prstGeom prst="rect">
            <a:avLst/>
          </a:prstGeom>
        </p:spPr>
      </p:pic>
      <p:pic>
        <p:nvPicPr>
          <p:cNvPr id="11" name="Picture 10">
            <a:extLst>
              <a:ext uri="{FF2B5EF4-FFF2-40B4-BE49-F238E27FC236}">
                <a16:creationId xmlns:a16="http://schemas.microsoft.com/office/drawing/2014/main" id="{2718FBE5-DAF6-C86F-BC47-0490A25AA7EB}"/>
              </a:ext>
            </a:extLst>
          </p:cNvPr>
          <p:cNvPicPr>
            <a:picLocks noChangeAspect="1"/>
          </p:cNvPicPr>
          <p:nvPr/>
        </p:nvPicPr>
        <p:blipFill>
          <a:blip r:embed="rId5"/>
          <a:stretch>
            <a:fillRect/>
          </a:stretch>
        </p:blipFill>
        <p:spPr>
          <a:xfrm rot="18571845">
            <a:off x="6149169" y="8105123"/>
            <a:ext cx="4824630" cy="3950368"/>
          </a:xfrm>
          <a:prstGeom prst="rect">
            <a:avLst/>
          </a:prstGeom>
        </p:spPr>
      </p:pic>
      <p:sp>
        <p:nvSpPr>
          <p:cNvPr id="16" name="Rectangle 15">
            <a:extLst>
              <a:ext uri="{FF2B5EF4-FFF2-40B4-BE49-F238E27FC236}">
                <a16:creationId xmlns:a16="http://schemas.microsoft.com/office/drawing/2014/main" id="{C97309DF-70D8-D911-C768-4A62D10857E5}"/>
              </a:ext>
            </a:extLst>
          </p:cNvPr>
          <p:cNvSpPr/>
          <p:nvPr/>
        </p:nvSpPr>
        <p:spPr>
          <a:xfrm>
            <a:off x="3030983" y="230085"/>
            <a:ext cx="3047999" cy="7355860"/>
          </a:xfrm>
          <a:prstGeom prst="rect">
            <a:avLst/>
          </a:prstGeom>
          <a:noFill/>
        </p:spPr>
        <p:txBody>
          <a:bodyPr wrap="square" lIns="91440" tIns="45720" rIns="91440" bIns="45720">
            <a:spAutoFit/>
          </a:bodyPr>
          <a:lstStyle/>
          <a:p>
            <a:pPr algn="ctr"/>
            <a:r>
              <a:rPr lang="en-US" sz="3600" b="1"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Categories</a:t>
            </a:r>
          </a:p>
          <a:p>
            <a:pPr algn="ctr"/>
            <a:endParaRPr lang="en-US" sz="3600" b="1" cap="none" spc="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Gender</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Fare</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Age</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Candara Light" panose="020E0502030303020204" pitchFamily="34" charset="0"/>
              </a:rPr>
              <a:t>Class </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spTree>
    <p:extLst>
      <p:ext uri="{BB962C8B-B14F-4D97-AF65-F5344CB8AC3E}">
        <p14:creationId xmlns:p14="http://schemas.microsoft.com/office/powerpoint/2010/main" val="4252511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54B96E-6C5D-7B6B-B423-CB3650046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56B714DD-C0B2-4DFE-9365-A5382EFF8805}"/>
              </a:ext>
            </a:extLst>
          </p:cNvPr>
          <p:cNvSpPr/>
          <p:nvPr/>
        </p:nvSpPr>
        <p:spPr>
          <a:xfrm>
            <a:off x="-3007902" y="35912"/>
            <a:ext cx="3048000" cy="6858000"/>
          </a:xfrm>
          <a:prstGeom prst="rect">
            <a:avLst/>
          </a:prstGeom>
          <a:solidFill>
            <a:srgbClr val="FE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DF67799-B46C-32D9-48C7-9764A11D4AF6}"/>
              </a:ext>
            </a:extLst>
          </p:cNvPr>
          <p:cNvSpPr/>
          <p:nvPr/>
        </p:nvSpPr>
        <p:spPr>
          <a:xfrm>
            <a:off x="39307" y="13427"/>
            <a:ext cx="3048000" cy="6858000"/>
          </a:xfrm>
          <a:prstGeom prst="rect">
            <a:avLst/>
          </a:prstGeom>
          <a:solidFill>
            <a:srgbClr val="DDAC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555B7B37-CC51-3385-D57B-75E3435BBF65}"/>
              </a:ext>
            </a:extLst>
          </p:cNvPr>
          <p:cNvGrpSpPr/>
          <p:nvPr/>
        </p:nvGrpSpPr>
        <p:grpSpPr>
          <a:xfrm>
            <a:off x="-3048006" y="0"/>
            <a:ext cx="3048000" cy="6858000"/>
            <a:chOff x="0" y="0"/>
            <a:chExt cx="3048000" cy="6858000"/>
          </a:xfrm>
        </p:grpSpPr>
        <p:sp>
          <p:nvSpPr>
            <p:cNvPr id="5" name="Rectangle 4">
              <a:extLst>
                <a:ext uri="{FF2B5EF4-FFF2-40B4-BE49-F238E27FC236}">
                  <a16:creationId xmlns:a16="http://schemas.microsoft.com/office/drawing/2014/main" id="{CF96FFE3-E7B6-40E2-5A24-E00688A0C8AC}"/>
                </a:ext>
              </a:extLst>
            </p:cNvPr>
            <p:cNvSpPr/>
            <p:nvPr/>
          </p:nvSpPr>
          <p:spPr>
            <a:xfrm>
              <a:off x="0" y="0"/>
              <a:ext cx="3048000" cy="6858000"/>
            </a:xfrm>
            <a:prstGeom prst="rect">
              <a:avLst/>
            </a:prstGeom>
            <a:solidFill>
              <a:srgbClr val="8B95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C09B5772-C608-E676-B82A-5B16E228D5C0}"/>
                </a:ext>
              </a:extLst>
            </p:cNvPr>
            <p:cNvSpPr/>
            <p:nvPr/>
          </p:nvSpPr>
          <p:spPr>
            <a:xfrm>
              <a:off x="1" y="256940"/>
              <a:ext cx="3047999" cy="6370975"/>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KEY FACTS</a:t>
              </a: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Maiden Voyage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10</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April 1912</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Southampton, </a:t>
              </a:r>
              <a:r>
                <a:rPr lang="en-US" sz="2800" dirty="0" err="1">
                  <a:ln w="0"/>
                  <a:effectLst>
                    <a:outerShdw blurRad="38100" dist="19050" dir="2700000" algn="tl" rotWithShape="0">
                      <a:schemeClr val="dk1">
                        <a:alpha val="40000"/>
                      </a:schemeClr>
                    </a:outerShdw>
                  </a:effectLst>
                  <a:latin typeface="Candara Light" panose="020E0502030303020204" pitchFamily="34" charset="0"/>
                </a:rPr>
                <a:t>Cherburg</a:t>
              </a:r>
              <a:r>
                <a:rPr lang="en-US" sz="2800" dirty="0">
                  <a:ln w="0"/>
                  <a:effectLst>
                    <a:outerShdw blurRad="38100" dist="19050" dir="2700000" algn="tl" rotWithShape="0">
                      <a:schemeClr val="dk1">
                        <a:alpha val="40000"/>
                      </a:schemeClr>
                    </a:outerShdw>
                  </a:effectLst>
                  <a:latin typeface="Candara Light" panose="020E0502030303020204" pitchFamily="34" charset="0"/>
                </a:rPr>
                <a:t> Queenstown</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New York</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2,224 people</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April 15</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t>
              </a: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grpSp>
      <p:grpSp>
        <p:nvGrpSpPr>
          <p:cNvPr id="7" name="Group 6">
            <a:extLst>
              <a:ext uri="{FF2B5EF4-FFF2-40B4-BE49-F238E27FC236}">
                <a16:creationId xmlns:a16="http://schemas.microsoft.com/office/drawing/2014/main" id="{38707356-A37B-718E-74DD-727860FA1EA1}"/>
              </a:ext>
            </a:extLst>
          </p:cNvPr>
          <p:cNvGrpSpPr/>
          <p:nvPr/>
        </p:nvGrpSpPr>
        <p:grpSpPr>
          <a:xfrm>
            <a:off x="-3048012" y="13427"/>
            <a:ext cx="3048012" cy="6858000"/>
            <a:chOff x="-3048012" y="13427"/>
            <a:chExt cx="3048012" cy="6858000"/>
          </a:xfrm>
        </p:grpSpPr>
        <p:sp>
          <p:nvSpPr>
            <p:cNvPr id="14" name="Rectangle 13">
              <a:extLst>
                <a:ext uri="{FF2B5EF4-FFF2-40B4-BE49-F238E27FC236}">
                  <a16:creationId xmlns:a16="http://schemas.microsoft.com/office/drawing/2014/main" id="{EF3D4AB9-876F-F8E3-EEFF-8B215861AA74}"/>
                </a:ext>
              </a:extLst>
            </p:cNvPr>
            <p:cNvSpPr/>
            <p:nvPr/>
          </p:nvSpPr>
          <p:spPr>
            <a:xfrm>
              <a:off x="-3048000" y="13427"/>
              <a:ext cx="3048000" cy="6858000"/>
            </a:xfrm>
            <a:prstGeom prst="rect">
              <a:avLst/>
            </a:prstGeom>
            <a:solidFill>
              <a:srgbClr val="AFB6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9B20F01D-6170-A184-6CDA-B5DE70D2501C}"/>
                </a:ext>
              </a:extLst>
            </p:cNvPr>
            <p:cNvSpPr/>
            <p:nvPr/>
          </p:nvSpPr>
          <p:spPr>
            <a:xfrm>
              <a:off x="-3048012" y="256940"/>
              <a:ext cx="3047999" cy="5632311"/>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SURVIVAL</a:t>
              </a:r>
            </a:p>
            <a:p>
              <a:pPr algn="ctr"/>
              <a:endPar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Gender</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Socio-economic</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Class</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grpSp>
      <p:sp>
        <p:nvSpPr>
          <p:cNvPr id="6" name="Rectangle 5">
            <a:extLst>
              <a:ext uri="{FF2B5EF4-FFF2-40B4-BE49-F238E27FC236}">
                <a16:creationId xmlns:a16="http://schemas.microsoft.com/office/drawing/2014/main" id="{148A4E40-AD1F-6261-1B01-E7E43440F7CB}"/>
              </a:ext>
            </a:extLst>
          </p:cNvPr>
          <p:cNvSpPr/>
          <p:nvPr/>
        </p:nvSpPr>
        <p:spPr>
          <a:xfrm>
            <a:off x="-19050" y="254672"/>
            <a:ext cx="3047999" cy="7232749"/>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DATA</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GB" sz="2800" b="0" i="0" dirty="0">
                <a:effectLst>
                  <a:outerShdw blurRad="38100" dist="38100" dir="2700000" algn="tl">
                    <a:srgbClr val="000000">
                      <a:alpha val="43137"/>
                    </a:srgbClr>
                  </a:outerShdw>
                </a:effectLst>
                <a:latin typeface="Candara Light" panose="020E0502030303020204" pitchFamily="34" charset="0"/>
              </a:rPr>
              <a:t>21% Null Age</a:t>
            </a:r>
            <a:endParaRPr lang="en-GB" sz="2800" dirty="0">
              <a:effectLst>
                <a:outerShdw blurRad="38100" dist="38100" dir="2700000" algn="tl">
                  <a:srgbClr val="000000">
                    <a:alpha val="43137"/>
                  </a:srgbClr>
                </a:outerShdw>
              </a:effectLst>
              <a:latin typeface="Candara Light" panose="020E0502030303020204" pitchFamily="34" charset="0"/>
            </a:endParaRPr>
          </a:p>
          <a:p>
            <a:pPr algn="ctr"/>
            <a:r>
              <a:rPr lang="en-GB" sz="2800" b="0" i="0" dirty="0">
                <a:effectLst>
                  <a:outerShdw blurRad="38100" dist="38100" dir="2700000" algn="tl">
                    <a:srgbClr val="000000">
                      <a:alpha val="43137"/>
                    </a:srgbClr>
                  </a:outerShdw>
                </a:effectLst>
                <a:latin typeface="Candara Light" panose="020E0502030303020204" pitchFamily="34" charset="0"/>
              </a:rPr>
              <a:t>Filled with median 27</a:t>
            </a:r>
          </a:p>
          <a:p>
            <a:pPr algn="ctr"/>
            <a:endParaRPr lang="en-GB" sz="2800" dirty="0">
              <a:effectLst>
                <a:outerShdw blurRad="38100" dist="38100" dir="2700000" algn="tl">
                  <a:srgbClr val="000000">
                    <a:alpha val="43137"/>
                  </a:srgbClr>
                </a:outerShdw>
              </a:effectLst>
              <a:latin typeface="Candara Light" panose="020E0502030303020204" pitchFamily="34" charset="0"/>
            </a:endParaRPr>
          </a:p>
          <a:p>
            <a:pPr algn="ctr"/>
            <a:r>
              <a:rPr lang="en-GB" sz="2800" b="0" i="0" dirty="0">
                <a:effectLst>
                  <a:outerShdw blurRad="38100" dist="38100" dir="2700000" algn="tl">
                    <a:srgbClr val="000000">
                      <a:alpha val="43137"/>
                    </a:srgbClr>
                  </a:outerShdw>
                </a:effectLst>
                <a:latin typeface="Candara Light" panose="020E0502030303020204" pitchFamily="34" charset="0"/>
              </a:rPr>
              <a:t>77% Null Cabin</a:t>
            </a:r>
          </a:p>
          <a:p>
            <a:pPr algn="ctr"/>
            <a:r>
              <a:rPr lang="en-GB" sz="2800" dirty="0">
                <a:effectLst>
                  <a:outerShdw blurRad="38100" dist="38100" dir="2700000" algn="tl">
                    <a:srgbClr val="000000">
                      <a:alpha val="43137"/>
                    </a:srgbClr>
                  </a:outerShdw>
                </a:effectLst>
                <a:latin typeface="Candara Light" panose="020E0502030303020204" pitchFamily="34" charset="0"/>
              </a:rPr>
              <a:t>Dropped</a:t>
            </a:r>
          </a:p>
          <a:p>
            <a:pPr algn="ctr"/>
            <a:endParaRPr lang="en-GB" sz="2800" dirty="0">
              <a:ln w="0"/>
              <a:effectLst>
                <a:outerShdw blurRad="38100" dist="38100" dir="2700000" algn="tl">
                  <a:srgbClr val="000000">
                    <a:alpha val="43137"/>
                  </a:srgbClr>
                </a:outerShdw>
              </a:effectLst>
              <a:latin typeface="Candara Light" panose="020E0502030303020204" pitchFamily="34" charset="0"/>
            </a:endParaRPr>
          </a:p>
          <a:p>
            <a:pPr algn="ctr"/>
            <a:r>
              <a:rPr lang="en-GB" sz="2800" dirty="0">
                <a:ln w="0"/>
                <a:effectLst>
                  <a:outerShdw blurRad="38100" dist="38100" dir="2700000" algn="tl">
                    <a:srgbClr val="000000">
                      <a:alpha val="43137"/>
                    </a:srgbClr>
                  </a:outerShdw>
                </a:effectLst>
                <a:latin typeface="Candara Light" panose="020E0502030303020204" pitchFamily="34" charset="0"/>
              </a:rPr>
              <a:t>Embarked</a:t>
            </a:r>
          </a:p>
          <a:p>
            <a:pPr algn="ctr"/>
            <a:r>
              <a:rPr lang="en-GB" sz="2800" dirty="0">
                <a:ln w="0"/>
                <a:effectLst>
                  <a:outerShdw blurRad="38100" dist="38100" dir="2700000" algn="tl">
                    <a:srgbClr val="000000">
                      <a:alpha val="43137"/>
                    </a:srgbClr>
                  </a:outerShdw>
                </a:effectLst>
                <a:latin typeface="Candara Light" panose="020E0502030303020204" pitchFamily="34" charset="0"/>
              </a:rPr>
              <a:t>Mode</a:t>
            </a:r>
          </a:p>
          <a:p>
            <a:pPr algn="ctr"/>
            <a:endParaRPr lang="en-GB" sz="2800" dirty="0">
              <a:ln w="0"/>
              <a:effectLst>
                <a:outerShdw blurRad="38100" dist="38100" dir="2700000" algn="tl">
                  <a:srgbClr val="000000">
                    <a:alpha val="43137"/>
                  </a:srgbClr>
                </a:outerShdw>
              </a:effectLst>
              <a:latin typeface="Candara Light" panose="020E0502030303020204" pitchFamily="34" charset="0"/>
            </a:endParaRPr>
          </a:p>
          <a:p>
            <a:pPr algn="ctr"/>
            <a:r>
              <a:rPr lang="en-GB" sz="2800" dirty="0">
                <a:ln w="0"/>
                <a:effectLst>
                  <a:outerShdw blurRad="38100" dist="38100" dir="2700000" algn="tl">
                    <a:srgbClr val="000000">
                      <a:alpha val="43137"/>
                    </a:srgbClr>
                  </a:outerShdw>
                </a:effectLst>
                <a:latin typeface="Candara Light" panose="020E0502030303020204" pitchFamily="34" charset="0"/>
              </a:rPr>
              <a:t>Fare</a:t>
            </a:r>
          </a:p>
          <a:p>
            <a:pPr algn="ctr"/>
            <a:r>
              <a:rPr lang="en-GB" sz="2800" dirty="0">
                <a:ln w="0"/>
                <a:effectLst>
                  <a:outerShdw blurRad="38100" dist="38100" dir="2700000" algn="tl">
                    <a:srgbClr val="000000">
                      <a:alpha val="43137"/>
                    </a:srgbClr>
                  </a:outerShdw>
                </a:effectLst>
                <a:latin typeface="Candara Light" panose="020E0502030303020204" pitchFamily="34" charset="0"/>
              </a:rPr>
              <a:t>Median</a:t>
            </a: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pic>
        <p:nvPicPr>
          <p:cNvPr id="15" name="Picture 14">
            <a:extLst>
              <a:ext uri="{FF2B5EF4-FFF2-40B4-BE49-F238E27FC236}">
                <a16:creationId xmlns:a16="http://schemas.microsoft.com/office/drawing/2014/main" id="{86CF60E1-D32A-0E2C-D0E4-A9EA717DA239}"/>
              </a:ext>
            </a:extLst>
          </p:cNvPr>
          <p:cNvPicPr>
            <a:picLocks noChangeAspect="1"/>
          </p:cNvPicPr>
          <p:nvPr/>
        </p:nvPicPr>
        <p:blipFill>
          <a:blip r:embed="rId4"/>
          <a:stretch>
            <a:fillRect/>
          </a:stretch>
        </p:blipFill>
        <p:spPr>
          <a:xfrm>
            <a:off x="3709737" y="-35912"/>
            <a:ext cx="7323444" cy="6907339"/>
          </a:xfrm>
          <a:prstGeom prst="rect">
            <a:avLst/>
          </a:prstGeom>
        </p:spPr>
      </p:pic>
      <p:pic>
        <p:nvPicPr>
          <p:cNvPr id="17" name="Picture 16">
            <a:extLst>
              <a:ext uri="{FF2B5EF4-FFF2-40B4-BE49-F238E27FC236}">
                <a16:creationId xmlns:a16="http://schemas.microsoft.com/office/drawing/2014/main" id="{02C68A40-07D9-ACDC-8D35-347D841A1A19}"/>
              </a:ext>
            </a:extLst>
          </p:cNvPr>
          <p:cNvPicPr>
            <a:picLocks noChangeAspect="1"/>
          </p:cNvPicPr>
          <p:nvPr/>
        </p:nvPicPr>
        <p:blipFill>
          <a:blip r:embed="rId5"/>
          <a:stretch>
            <a:fillRect/>
          </a:stretch>
        </p:blipFill>
        <p:spPr>
          <a:xfrm rot="2081346">
            <a:off x="13390898" y="3071951"/>
            <a:ext cx="5438775" cy="4114800"/>
          </a:xfrm>
          <a:prstGeom prst="rect">
            <a:avLst/>
          </a:prstGeom>
        </p:spPr>
      </p:pic>
    </p:spTree>
    <p:extLst>
      <p:ext uri="{BB962C8B-B14F-4D97-AF65-F5344CB8AC3E}">
        <p14:creationId xmlns:p14="http://schemas.microsoft.com/office/powerpoint/2010/main" val="4079579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54B96E-6C5D-7B6B-B423-CB3650046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56B714DD-C0B2-4DFE-9365-A5382EFF8805}"/>
              </a:ext>
            </a:extLst>
          </p:cNvPr>
          <p:cNvSpPr/>
          <p:nvPr/>
        </p:nvSpPr>
        <p:spPr>
          <a:xfrm>
            <a:off x="-2989271" y="13427"/>
            <a:ext cx="3048000" cy="6858000"/>
          </a:xfrm>
          <a:prstGeom prst="rect">
            <a:avLst/>
          </a:prstGeom>
          <a:solidFill>
            <a:srgbClr val="FE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DF67799-B46C-32D9-48C7-9764A11D4AF6}"/>
              </a:ext>
            </a:extLst>
          </p:cNvPr>
          <p:cNvSpPr/>
          <p:nvPr/>
        </p:nvSpPr>
        <p:spPr>
          <a:xfrm>
            <a:off x="-4347" y="-17968"/>
            <a:ext cx="3048000" cy="6858000"/>
          </a:xfrm>
          <a:prstGeom prst="rect">
            <a:avLst/>
          </a:prstGeom>
          <a:solidFill>
            <a:srgbClr val="DDAC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555B7B37-CC51-3385-D57B-75E3435BBF65}"/>
              </a:ext>
            </a:extLst>
          </p:cNvPr>
          <p:cNvGrpSpPr/>
          <p:nvPr/>
        </p:nvGrpSpPr>
        <p:grpSpPr>
          <a:xfrm>
            <a:off x="-3048006" y="0"/>
            <a:ext cx="3048000" cy="6858000"/>
            <a:chOff x="0" y="0"/>
            <a:chExt cx="3048000" cy="6858000"/>
          </a:xfrm>
        </p:grpSpPr>
        <p:sp>
          <p:nvSpPr>
            <p:cNvPr id="5" name="Rectangle 4">
              <a:extLst>
                <a:ext uri="{FF2B5EF4-FFF2-40B4-BE49-F238E27FC236}">
                  <a16:creationId xmlns:a16="http://schemas.microsoft.com/office/drawing/2014/main" id="{CF96FFE3-E7B6-40E2-5A24-E00688A0C8AC}"/>
                </a:ext>
              </a:extLst>
            </p:cNvPr>
            <p:cNvSpPr/>
            <p:nvPr/>
          </p:nvSpPr>
          <p:spPr>
            <a:xfrm>
              <a:off x="0" y="0"/>
              <a:ext cx="3048000" cy="6858000"/>
            </a:xfrm>
            <a:prstGeom prst="rect">
              <a:avLst/>
            </a:prstGeom>
            <a:solidFill>
              <a:srgbClr val="8B95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C09B5772-C608-E676-B82A-5B16E228D5C0}"/>
                </a:ext>
              </a:extLst>
            </p:cNvPr>
            <p:cNvSpPr/>
            <p:nvPr/>
          </p:nvSpPr>
          <p:spPr>
            <a:xfrm>
              <a:off x="1" y="256940"/>
              <a:ext cx="3047999" cy="6370975"/>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KEY FACTS</a:t>
              </a: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Maiden Voyage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10</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April 1912</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Southampton, </a:t>
              </a:r>
              <a:r>
                <a:rPr lang="en-US" sz="2800" dirty="0" err="1">
                  <a:ln w="0"/>
                  <a:effectLst>
                    <a:outerShdw blurRad="38100" dist="19050" dir="2700000" algn="tl" rotWithShape="0">
                      <a:schemeClr val="dk1">
                        <a:alpha val="40000"/>
                      </a:schemeClr>
                    </a:outerShdw>
                  </a:effectLst>
                  <a:latin typeface="Candara Light" panose="020E0502030303020204" pitchFamily="34" charset="0"/>
                </a:rPr>
                <a:t>Cherburg</a:t>
              </a:r>
              <a:r>
                <a:rPr lang="en-US" sz="2800" dirty="0">
                  <a:ln w="0"/>
                  <a:effectLst>
                    <a:outerShdw blurRad="38100" dist="19050" dir="2700000" algn="tl" rotWithShape="0">
                      <a:schemeClr val="dk1">
                        <a:alpha val="40000"/>
                      </a:schemeClr>
                    </a:outerShdw>
                  </a:effectLst>
                  <a:latin typeface="Candara Light" panose="020E0502030303020204" pitchFamily="34" charset="0"/>
                </a:rPr>
                <a:t> Queenstown</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New York</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2,224 people</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April 15</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t>
              </a: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grpSp>
      <p:grpSp>
        <p:nvGrpSpPr>
          <p:cNvPr id="7" name="Group 6">
            <a:extLst>
              <a:ext uri="{FF2B5EF4-FFF2-40B4-BE49-F238E27FC236}">
                <a16:creationId xmlns:a16="http://schemas.microsoft.com/office/drawing/2014/main" id="{38707356-A37B-718E-74DD-727860FA1EA1}"/>
              </a:ext>
            </a:extLst>
          </p:cNvPr>
          <p:cNvGrpSpPr/>
          <p:nvPr/>
        </p:nvGrpSpPr>
        <p:grpSpPr>
          <a:xfrm>
            <a:off x="-3048012" y="13427"/>
            <a:ext cx="3048012" cy="6858000"/>
            <a:chOff x="-3048012" y="13427"/>
            <a:chExt cx="3048012" cy="6858000"/>
          </a:xfrm>
        </p:grpSpPr>
        <p:sp>
          <p:nvSpPr>
            <p:cNvPr id="14" name="Rectangle 13">
              <a:extLst>
                <a:ext uri="{FF2B5EF4-FFF2-40B4-BE49-F238E27FC236}">
                  <a16:creationId xmlns:a16="http://schemas.microsoft.com/office/drawing/2014/main" id="{EF3D4AB9-876F-F8E3-EEFF-8B215861AA74}"/>
                </a:ext>
              </a:extLst>
            </p:cNvPr>
            <p:cNvSpPr/>
            <p:nvPr/>
          </p:nvSpPr>
          <p:spPr>
            <a:xfrm>
              <a:off x="-3048000" y="13427"/>
              <a:ext cx="3048000" cy="6858000"/>
            </a:xfrm>
            <a:prstGeom prst="rect">
              <a:avLst/>
            </a:prstGeom>
            <a:solidFill>
              <a:srgbClr val="AFB6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9B20F01D-6170-A184-6CDA-B5DE70D2501C}"/>
                </a:ext>
              </a:extLst>
            </p:cNvPr>
            <p:cNvSpPr/>
            <p:nvPr/>
          </p:nvSpPr>
          <p:spPr>
            <a:xfrm>
              <a:off x="-3048012" y="256940"/>
              <a:ext cx="3047999" cy="5632311"/>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SURVIVAL</a:t>
              </a:r>
            </a:p>
            <a:p>
              <a:pPr algn="ctr"/>
              <a:endPar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Gender</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Socio-economic</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Class</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grpSp>
      <p:sp>
        <p:nvSpPr>
          <p:cNvPr id="6" name="Rectangle 5">
            <a:extLst>
              <a:ext uri="{FF2B5EF4-FFF2-40B4-BE49-F238E27FC236}">
                <a16:creationId xmlns:a16="http://schemas.microsoft.com/office/drawing/2014/main" id="{148A4E40-AD1F-6261-1B01-E7E43440F7CB}"/>
              </a:ext>
            </a:extLst>
          </p:cNvPr>
          <p:cNvSpPr/>
          <p:nvPr/>
        </p:nvSpPr>
        <p:spPr>
          <a:xfrm>
            <a:off x="-50060" y="309820"/>
            <a:ext cx="3047999" cy="5755422"/>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DATA</a:t>
            </a:r>
          </a:p>
          <a:p>
            <a:pPr algn="ctr"/>
            <a:endParaRPr lang="en-US" sz="3600" b="1"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b="1"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GB" sz="2800" b="0" i="0" dirty="0">
                <a:effectLst>
                  <a:outerShdw blurRad="38100" dist="38100" dir="2700000" algn="tl">
                    <a:srgbClr val="000000">
                      <a:alpha val="43137"/>
                    </a:srgbClr>
                  </a:outerShdw>
                </a:effectLst>
                <a:latin typeface="Candara Light" panose="020E0502030303020204" pitchFamily="34" charset="0"/>
              </a:rPr>
              <a:t>Men less likely to survive than women</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pic>
        <p:nvPicPr>
          <p:cNvPr id="15" name="Picture 14">
            <a:extLst>
              <a:ext uri="{FF2B5EF4-FFF2-40B4-BE49-F238E27FC236}">
                <a16:creationId xmlns:a16="http://schemas.microsoft.com/office/drawing/2014/main" id="{86CF60E1-D32A-0E2C-D0E4-A9EA717DA239}"/>
              </a:ext>
            </a:extLst>
          </p:cNvPr>
          <p:cNvPicPr>
            <a:picLocks noChangeAspect="1"/>
          </p:cNvPicPr>
          <p:nvPr/>
        </p:nvPicPr>
        <p:blipFill>
          <a:blip r:embed="rId4"/>
          <a:stretch>
            <a:fillRect/>
          </a:stretch>
        </p:blipFill>
        <p:spPr>
          <a:xfrm rot="19651387">
            <a:off x="4930781" y="8159958"/>
            <a:ext cx="5378438" cy="5072845"/>
          </a:xfrm>
          <a:prstGeom prst="rect">
            <a:avLst/>
          </a:prstGeom>
        </p:spPr>
      </p:pic>
      <p:pic>
        <p:nvPicPr>
          <p:cNvPr id="10" name="Picture 9">
            <a:extLst>
              <a:ext uri="{FF2B5EF4-FFF2-40B4-BE49-F238E27FC236}">
                <a16:creationId xmlns:a16="http://schemas.microsoft.com/office/drawing/2014/main" id="{0A3B1D46-2EFF-3B64-6602-09ADA92D9EF4}"/>
              </a:ext>
            </a:extLst>
          </p:cNvPr>
          <p:cNvPicPr>
            <a:picLocks noChangeAspect="1"/>
          </p:cNvPicPr>
          <p:nvPr/>
        </p:nvPicPr>
        <p:blipFill>
          <a:blip r:embed="rId5"/>
          <a:stretch>
            <a:fillRect/>
          </a:stretch>
        </p:blipFill>
        <p:spPr>
          <a:xfrm>
            <a:off x="3098060" y="13427"/>
            <a:ext cx="9043880" cy="6842305"/>
          </a:xfrm>
          <a:prstGeom prst="rect">
            <a:avLst/>
          </a:prstGeom>
        </p:spPr>
      </p:pic>
      <p:pic>
        <p:nvPicPr>
          <p:cNvPr id="11" name="Picture 10">
            <a:extLst>
              <a:ext uri="{FF2B5EF4-FFF2-40B4-BE49-F238E27FC236}">
                <a16:creationId xmlns:a16="http://schemas.microsoft.com/office/drawing/2014/main" id="{91DE5955-5544-A3DD-964F-7946EB4C1555}"/>
              </a:ext>
            </a:extLst>
          </p:cNvPr>
          <p:cNvPicPr>
            <a:picLocks noChangeAspect="1"/>
          </p:cNvPicPr>
          <p:nvPr/>
        </p:nvPicPr>
        <p:blipFill>
          <a:blip r:embed="rId6"/>
          <a:stretch>
            <a:fillRect/>
          </a:stretch>
        </p:blipFill>
        <p:spPr>
          <a:xfrm rot="2917161">
            <a:off x="13402846" y="4000955"/>
            <a:ext cx="5456982" cy="4128574"/>
          </a:xfrm>
          <a:prstGeom prst="rect">
            <a:avLst/>
          </a:prstGeom>
        </p:spPr>
      </p:pic>
    </p:spTree>
    <p:extLst>
      <p:ext uri="{BB962C8B-B14F-4D97-AF65-F5344CB8AC3E}">
        <p14:creationId xmlns:p14="http://schemas.microsoft.com/office/powerpoint/2010/main" val="375616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54B96E-6C5D-7B6B-B423-CB3650046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56B714DD-C0B2-4DFE-9365-A5382EFF8805}"/>
              </a:ext>
            </a:extLst>
          </p:cNvPr>
          <p:cNvSpPr/>
          <p:nvPr/>
        </p:nvSpPr>
        <p:spPr>
          <a:xfrm>
            <a:off x="-3132358" y="-93069"/>
            <a:ext cx="3048000" cy="6858000"/>
          </a:xfrm>
          <a:prstGeom prst="rect">
            <a:avLst/>
          </a:prstGeom>
          <a:solidFill>
            <a:srgbClr val="FE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DF67799-B46C-32D9-48C7-9764A11D4AF6}"/>
              </a:ext>
            </a:extLst>
          </p:cNvPr>
          <p:cNvSpPr/>
          <p:nvPr/>
        </p:nvSpPr>
        <p:spPr>
          <a:xfrm>
            <a:off x="-34299" y="-13427"/>
            <a:ext cx="3048000" cy="6858000"/>
          </a:xfrm>
          <a:prstGeom prst="rect">
            <a:avLst/>
          </a:prstGeom>
          <a:solidFill>
            <a:srgbClr val="DDAC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555B7B37-CC51-3385-D57B-75E3435BBF65}"/>
              </a:ext>
            </a:extLst>
          </p:cNvPr>
          <p:cNvGrpSpPr/>
          <p:nvPr/>
        </p:nvGrpSpPr>
        <p:grpSpPr>
          <a:xfrm>
            <a:off x="-3048006" y="0"/>
            <a:ext cx="3048000" cy="6858000"/>
            <a:chOff x="0" y="0"/>
            <a:chExt cx="3048000" cy="6858000"/>
          </a:xfrm>
        </p:grpSpPr>
        <p:sp>
          <p:nvSpPr>
            <p:cNvPr id="5" name="Rectangle 4">
              <a:extLst>
                <a:ext uri="{FF2B5EF4-FFF2-40B4-BE49-F238E27FC236}">
                  <a16:creationId xmlns:a16="http://schemas.microsoft.com/office/drawing/2014/main" id="{CF96FFE3-E7B6-40E2-5A24-E00688A0C8AC}"/>
                </a:ext>
              </a:extLst>
            </p:cNvPr>
            <p:cNvSpPr/>
            <p:nvPr/>
          </p:nvSpPr>
          <p:spPr>
            <a:xfrm>
              <a:off x="0" y="0"/>
              <a:ext cx="3048000" cy="6858000"/>
            </a:xfrm>
            <a:prstGeom prst="rect">
              <a:avLst/>
            </a:prstGeom>
            <a:solidFill>
              <a:srgbClr val="8B95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C09B5772-C608-E676-B82A-5B16E228D5C0}"/>
                </a:ext>
              </a:extLst>
            </p:cNvPr>
            <p:cNvSpPr/>
            <p:nvPr/>
          </p:nvSpPr>
          <p:spPr>
            <a:xfrm>
              <a:off x="1" y="256940"/>
              <a:ext cx="3047999" cy="6370975"/>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KEY FACTS</a:t>
              </a: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Maiden Voyage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10</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April 1912</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Southampton, </a:t>
              </a:r>
              <a:r>
                <a:rPr lang="en-US" sz="2800" dirty="0" err="1">
                  <a:ln w="0"/>
                  <a:effectLst>
                    <a:outerShdw blurRad="38100" dist="19050" dir="2700000" algn="tl" rotWithShape="0">
                      <a:schemeClr val="dk1">
                        <a:alpha val="40000"/>
                      </a:schemeClr>
                    </a:outerShdw>
                  </a:effectLst>
                  <a:latin typeface="Candara Light" panose="020E0502030303020204" pitchFamily="34" charset="0"/>
                </a:rPr>
                <a:t>Cherburg</a:t>
              </a:r>
              <a:r>
                <a:rPr lang="en-US" sz="2800" dirty="0">
                  <a:ln w="0"/>
                  <a:effectLst>
                    <a:outerShdw blurRad="38100" dist="19050" dir="2700000" algn="tl" rotWithShape="0">
                      <a:schemeClr val="dk1">
                        <a:alpha val="40000"/>
                      </a:schemeClr>
                    </a:outerShdw>
                  </a:effectLst>
                  <a:latin typeface="Candara Light" panose="020E0502030303020204" pitchFamily="34" charset="0"/>
                </a:rPr>
                <a:t> Queenstown</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New York</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2,224 people</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April 15</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t>
              </a: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grpSp>
      <p:grpSp>
        <p:nvGrpSpPr>
          <p:cNvPr id="7" name="Group 6">
            <a:extLst>
              <a:ext uri="{FF2B5EF4-FFF2-40B4-BE49-F238E27FC236}">
                <a16:creationId xmlns:a16="http://schemas.microsoft.com/office/drawing/2014/main" id="{38707356-A37B-718E-74DD-727860FA1EA1}"/>
              </a:ext>
            </a:extLst>
          </p:cNvPr>
          <p:cNvGrpSpPr/>
          <p:nvPr/>
        </p:nvGrpSpPr>
        <p:grpSpPr>
          <a:xfrm>
            <a:off x="-3048012" y="13427"/>
            <a:ext cx="3048012" cy="6858000"/>
            <a:chOff x="-3048012" y="13427"/>
            <a:chExt cx="3048012" cy="6858000"/>
          </a:xfrm>
        </p:grpSpPr>
        <p:sp>
          <p:nvSpPr>
            <p:cNvPr id="14" name="Rectangle 13">
              <a:extLst>
                <a:ext uri="{FF2B5EF4-FFF2-40B4-BE49-F238E27FC236}">
                  <a16:creationId xmlns:a16="http://schemas.microsoft.com/office/drawing/2014/main" id="{EF3D4AB9-876F-F8E3-EEFF-8B215861AA74}"/>
                </a:ext>
              </a:extLst>
            </p:cNvPr>
            <p:cNvSpPr/>
            <p:nvPr/>
          </p:nvSpPr>
          <p:spPr>
            <a:xfrm>
              <a:off x="-3048000" y="13427"/>
              <a:ext cx="3048000" cy="6858000"/>
            </a:xfrm>
            <a:prstGeom prst="rect">
              <a:avLst/>
            </a:prstGeom>
            <a:solidFill>
              <a:srgbClr val="AFB6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9B20F01D-6170-A184-6CDA-B5DE70D2501C}"/>
                </a:ext>
              </a:extLst>
            </p:cNvPr>
            <p:cNvSpPr/>
            <p:nvPr/>
          </p:nvSpPr>
          <p:spPr>
            <a:xfrm>
              <a:off x="-3048012" y="256940"/>
              <a:ext cx="3047999" cy="5632311"/>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SURVIVAL</a:t>
              </a:r>
            </a:p>
            <a:p>
              <a:pPr algn="ctr"/>
              <a:endPar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Gender</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Socio-economic</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Class</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grpSp>
      <p:sp>
        <p:nvSpPr>
          <p:cNvPr id="6" name="Rectangle 5">
            <a:extLst>
              <a:ext uri="{FF2B5EF4-FFF2-40B4-BE49-F238E27FC236}">
                <a16:creationId xmlns:a16="http://schemas.microsoft.com/office/drawing/2014/main" id="{148A4E40-AD1F-6261-1B01-E7E43440F7CB}"/>
              </a:ext>
            </a:extLst>
          </p:cNvPr>
          <p:cNvSpPr/>
          <p:nvPr/>
        </p:nvSpPr>
        <p:spPr>
          <a:xfrm>
            <a:off x="-128342" y="309820"/>
            <a:ext cx="3047999" cy="5324535"/>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DATA</a:t>
            </a:r>
          </a:p>
          <a:p>
            <a:pPr algn="ctr"/>
            <a:endParaRPr lang="en-US" sz="3600" b="1"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b="1"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GB" sz="2800" dirty="0">
                <a:effectLst>
                  <a:outerShdw blurRad="38100" dist="38100" dir="2700000" algn="tl">
                    <a:srgbClr val="000000">
                      <a:alpha val="43137"/>
                    </a:srgbClr>
                  </a:outerShdw>
                </a:effectLst>
                <a:latin typeface="Candara Light" panose="020E0502030303020204" pitchFamily="34" charset="0"/>
              </a:rPr>
              <a:t>More third class travellers</a:t>
            </a:r>
            <a:endParaRPr lang="en-GB" sz="2800" b="0" i="0" dirty="0">
              <a:effectLst>
                <a:outerShdw blurRad="38100" dist="38100" dir="2700000" algn="tl">
                  <a:srgbClr val="000000">
                    <a:alpha val="43137"/>
                  </a:srgb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pic>
        <p:nvPicPr>
          <p:cNvPr id="10" name="Picture 9">
            <a:extLst>
              <a:ext uri="{FF2B5EF4-FFF2-40B4-BE49-F238E27FC236}">
                <a16:creationId xmlns:a16="http://schemas.microsoft.com/office/drawing/2014/main" id="{0A3B1D46-2EFF-3B64-6602-09ADA92D9EF4}"/>
              </a:ext>
            </a:extLst>
          </p:cNvPr>
          <p:cNvPicPr>
            <a:picLocks noChangeAspect="1"/>
          </p:cNvPicPr>
          <p:nvPr/>
        </p:nvPicPr>
        <p:blipFill>
          <a:blip r:embed="rId4"/>
          <a:stretch>
            <a:fillRect/>
          </a:stretch>
        </p:blipFill>
        <p:spPr>
          <a:xfrm rot="19109342">
            <a:off x="4996912" y="8263125"/>
            <a:ext cx="5887851" cy="4454556"/>
          </a:xfrm>
          <a:prstGeom prst="rect">
            <a:avLst/>
          </a:prstGeom>
        </p:spPr>
      </p:pic>
      <p:pic>
        <p:nvPicPr>
          <p:cNvPr id="11" name="Picture 10">
            <a:extLst>
              <a:ext uri="{FF2B5EF4-FFF2-40B4-BE49-F238E27FC236}">
                <a16:creationId xmlns:a16="http://schemas.microsoft.com/office/drawing/2014/main" id="{61D390F5-D31E-04B0-F503-3F9695AD077D}"/>
              </a:ext>
            </a:extLst>
          </p:cNvPr>
          <p:cNvPicPr>
            <a:picLocks noChangeAspect="1"/>
          </p:cNvPicPr>
          <p:nvPr/>
        </p:nvPicPr>
        <p:blipFill>
          <a:blip r:embed="rId5"/>
          <a:stretch>
            <a:fillRect/>
          </a:stretch>
        </p:blipFill>
        <p:spPr>
          <a:xfrm>
            <a:off x="3148119" y="13427"/>
            <a:ext cx="9043881" cy="6842305"/>
          </a:xfrm>
          <a:prstGeom prst="rect">
            <a:avLst/>
          </a:prstGeom>
        </p:spPr>
      </p:pic>
      <p:pic>
        <p:nvPicPr>
          <p:cNvPr id="17" name="Picture 16">
            <a:extLst>
              <a:ext uri="{FF2B5EF4-FFF2-40B4-BE49-F238E27FC236}">
                <a16:creationId xmlns:a16="http://schemas.microsoft.com/office/drawing/2014/main" id="{17D5B672-216A-0D4F-EA0F-E93AB1870C40}"/>
              </a:ext>
            </a:extLst>
          </p:cNvPr>
          <p:cNvPicPr>
            <a:picLocks noChangeAspect="1"/>
          </p:cNvPicPr>
          <p:nvPr/>
        </p:nvPicPr>
        <p:blipFill>
          <a:blip r:embed="rId6"/>
          <a:stretch>
            <a:fillRect/>
          </a:stretch>
        </p:blipFill>
        <p:spPr>
          <a:xfrm rot="2878010">
            <a:off x="13162288" y="2686276"/>
            <a:ext cx="5438775" cy="4114800"/>
          </a:xfrm>
          <a:prstGeom prst="rect">
            <a:avLst/>
          </a:prstGeom>
        </p:spPr>
      </p:pic>
    </p:spTree>
    <p:extLst>
      <p:ext uri="{BB962C8B-B14F-4D97-AF65-F5344CB8AC3E}">
        <p14:creationId xmlns:p14="http://schemas.microsoft.com/office/powerpoint/2010/main" val="747176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54B96E-6C5D-7B6B-B423-CB3650046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56B714DD-C0B2-4DFE-9365-A5382EFF8805}"/>
              </a:ext>
            </a:extLst>
          </p:cNvPr>
          <p:cNvSpPr/>
          <p:nvPr/>
        </p:nvSpPr>
        <p:spPr>
          <a:xfrm>
            <a:off x="0" y="0"/>
            <a:ext cx="3048000" cy="6858000"/>
          </a:xfrm>
          <a:prstGeom prst="rect">
            <a:avLst/>
          </a:prstGeom>
          <a:solidFill>
            <a:srgbClr val="FE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DF67799-B46C-32D9-48C7-9764A11D4AF6}"/>
              </a:ext>
            </a:extLst>
          </p:cNvPr>
          <p:cNvSpPr/>
          <p:nvPr/>
        </p:nvSpPr>
        <p:spPr>
          <a:xfrm>
            <a:off x="0" y="-2268"/>
            <a:ext cx="3048000" cy="6858000"/>
          </a:xfrm>
          <a:prstGeom prst="rect">
            <a:avLst/>
          </a:prstGeom>
          <a:solidFill>
            <a:srgbClr val="DDAC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555B7B37-CC51-3385-D57B-75E3435BBF65}"/>
              </a:ext>
            </a:extLst>
          </p:cNvPr>
          <p:cNvGrpSpPr/>
          <p:nvPr/>
        </p:nvGrpSpPr>
        <p:grpSpPr>
          <a:xfrm>
            <a:off x="-3048006" y="0"/>
            <a:ext cx="3048000" cy="6858000"/>
            <a:chOff x="0" y="0"/>
            <a:chExt cx="3048000" cy="6858000"/>
          </a:xfrm>
        </p:grpSpPr>
        <p:sp>
          <p:nvSpPr>
            <p:cNvPr id="5" name="Rectangle 4">
              <a:extLst>
                <a:ext uri="{FF2B5EF4-FFF2-40B4-BE49-F238E27FC236}">
                  <a16:creationId xmlns:a16="http://schemas.microsoft.com/office/drawing/2014/main" id="{CF96FFE3-E7B6-40E2-5A24-E00688A0C8AC}"/>
                </a:ext>
              </a:extLst>
            </p:cNvPr>
            <p:cNvSpPr/>
            <p:nvPr/>
          </p:nvSpPr>
          <p:spPr>
            <a:xfrm>
              <a:off x="0" y="0"/>
              <a:ext cx="3048000" cy="6858000"/>
            </a:xfrm>
            <a:prstGeom prst="rect">
              <a:avLst/>
            </a:prstGeom>
            <a:solidFill>
              <a:srgbClr val="8B95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C09B5772-C608-E676-B82A-5B16E228D5C0}"/>
                </a:ext>
              </a:extLst>
            </p:cNvPr>
            <p:cNvSpPr/>
            <p:nvPr/>
          </p:nvSpPr>
          <p:spPr>
            <a:xfrm>
              <a:off x="1" y="256940"/>
              <a:ext cx="3047999" cy="6370975"/>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KEY FACTS</a:t>
              </a: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Maiden Voyage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10</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April 1912</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Southampton, </a:t>
              </a:r>
              <a:r>
                <a:rPr lang="en-US" sz="2800" dirty="0" err="1">
                  <a:ln w="0"/>
                  <a:effectLst>
                    <a:outerShdw blurRad="38100" dist="19050" dir="2700000" algn="tl" rotWithShape="0">
                      <a:schemeClr val="dk1">
                        <a:alpha val="40000"/>
                      </a:schemeClr>
                    </a:outerShdw>
                  </a:effectLst>
                  <a:latin typeface="Candara Light" panose="020E0502030303020204" pitchFamily="34" charset="0"/>
                </a:rPr>
                <a:t>Cherburg</a:t>
              </a:r>
              <a:r>
                <a:rPr lang="en-US" sz="2800" dirty="0">
                  <a:ln w="0"/>
                  <a:effectLst>
                    <a:outerShdw blurRad="38100" dist="19050" dir="2700000" algn="tl" rotWithShape="0">
                      <a:schemeClr val="dk1">
                        <a:alpha val="40000"/>
                      </a:schemeClr>
                    </a:outerShdw>
                  </a:effectLst>
                  <a:latin typeface="Candara Light" panose="020E0502030303020204" pitchFamily="34" charset="0"/>
                </a:rPr>
                <a:t> Queenstown</a:t>
              </a: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New York</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2,224 people</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April 15</a:t>
              </a:r>
              <a:r>
                <a:rPr lang="en-US" sz="2800" baseline="30000" dirty="0">
                  <a:ln w="0"/>
                  <a:effectLst>
                    <a:outerShdw blurRad="38100" dist="19050" dir="2700000" algn="tl" rotWithShape="0">
                      <a:schemeClr val="dk1">
                        <a:alpha val="40000"/>
                      </a:schemeClr>
                    </a:outerShdw>
                  </a:effectLst>
                  <a:latin typeface="Candara Light" panose="020E0502030303020204" pitchFamily="34" charset="0"/>
                </a:rPr>
                <a:t>th</a:t>
              </a:r>
              <a:r>
                <a:rPr lang="en-US" sz="2800" dirty="0">
                  <a:ln w="0"/>
                  <a:effectLst>
                    <a:outerShdw blurRad="38100" dist="19050" dir="2700000" algn="tl" rotWithShape="0">
                      <a:schemeClr val="dk1">
                        <a:alpha val="40000"/>
                      </a:schemeClr>
                    </a:outerShdw>
                  </a:effectLst>
                  <a:latin typeface="Candara Light" panose="020E0502030303020204" pitchFamily="34" charset="0"/>
                </a:rPr>
                <a:t> </a:t>
              </a:r>
              <a:endParaRPr lang="en-US" sz="2800" b="0"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p:txBody>
        </p:sp>
      </p:grpSp>
      <p:grpSp>
        <p:nvGrpSpPr>
          <p:cNvPr id="7" name="Group 6">
            <a:extLst>
              <a:ext uri="{FF2B5EF4-FFF2-40B4-BE49-F238E27FC236}">
                <a16:creationId xmlns:a16="http://schemas.microsoft.com/office/drawing/2014/main" id="{38707356-A37B-718E-74DD-727860FA1EA1}"/>
              </a:ext>
            </a:extLst>
          </p:cNvPr>
          <p:cNvGrpSpPr/>
          <p:nvPr/>
        </p:nvGrpSpPr>
        <p:grpSpPr>
          <a:xfrm>
            <a:off x="-3048012" y="13427"/>
            <a:ext cx="3048012" cy="6858000"/>
            <a:chOff x="-3048012" y="13427"/>
            <a:chExt cx="3048012" cy="6858000"/>
          </a:xfrm>
        </p:grpSpPr>
        <p:sp>
          <p:nvSpPr>
            <p:cNvPr id="14" name="Rectangle 13">
              <a:extLst>
                <a:ext uri="{FF2B5EF4-FFF2-40B4-BE49-F238E27FC236}">
                  <a16:creationId xmlns:a16="http://schemas.microsoft.com/office/drawing/2014/main" id="{EF3D4AB9-876F-F8E3-EEFF-8B215861AA74}"/>
                </a:ext>
              </a:extLst>
            </p:cNvPr>
            <p:cNvSpPr/>
            <p:nvPr/>
          </p:nvSpPr>
          <p:spPr>
            <a:xfrm>
              <a:off x="-3048000" y="13427"/>
              <a:ext cx="3048000" cy="6858000"/>
            </a:xfrm>
            <a:prstGeom prst="rect">
              <a:avLst/>
            </a:prstGeom>
            <a:solidFill>
              <a:srgbClr val="AFB6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9B20F01D-6170-A184-6CDA-B5DE70D2501C}"/>
                </a:ext>
              </a:extLst>
            </p:cNvPr>
            <p:cNvSpPr/>
            <p:nvPr/>
          </p:nvSpPr>
          <p:spPr>
            <a:xfrm>
              <a:off x="-3048012" y="256940"/>
              <a:ext cx="3047999" cy="5632311"/>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SURVIVAL</a:t>
              </a:r>
            </a:p>
            <a:p>
              <a:pPr algn="ctr"/>
              <a:endParaRPr lang="en-US" sz="3600" b="1" cap="none" spc="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Gender</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Socio-economic</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Age</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US" sz="2800" dirty="0">
                  <a:ln w="0"/>
                  <a:effectLst>
                    <a:outerShdw blurRad="38100" dist="19050" dir="2700000" algn="tl" rotWithShape="0">
                      <a:schemeClr val="dk1">
                        <a:alpha val="40000"/>
                      </a:schemeClr>
                    </a:outerShdw>
                  </a:effectLst>
                  <a:latin typeface="Candara Light" panose="020E0502030303020204" pitchFamily="34" charset="0"/>
                </a:rPr>
                <a:t>Class</a:t>
              </a: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grpSp>
      <p:sp>
        <p:nvSpPr>
          <p:cNvPr id="6" name="Rectangle 5">
            <a:extLst>
              <a:ext uri="{FF2B5EF4-FFF2-40B4-BE49-F238E27FC236}">
                <a16:creationId xmlns:a16="http://schemas.microsoft.com/office/drawing/2014/main" id="{148A4E40-AD1F-6261-1B01-E7E43440F7CB}"/>
              </a:ext>
            </a:extLst>
          </p:cNvPr>
          <p:cNvSpPr/>
          <p:nvPr/>
        </p:nvSpPr>
        <p:spPr>
          <a:xfrm>
            <a:off x="-128342" y="309820"/>
            <a:ext cx="3047999" cy="5447645"/>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latin typeface="Candara Light" panose="020E0502030303020204" pitchFamily="34" charset="0"/>
              </a:rPr>
              <a:t>DATA</a:t>
            </a:r>
          </a:p>
          <a:p>
            <a:pPr algn="ctr"/>
            <a:endParaRPr lang="en-US" sz="3600" b="1"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b="1"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b="1" dirty="0">
              <a:ln w="0"/>
              <a:effectLst>
                <a:outerShdw blurRad="38100" dist="19050" dir="2700000" algn="tl" rotWithShape="0">
                  <a:schemeClr val="dk1">
                    <a:alpha val="40000"/>
                  </a:schemeClr>
                </a:outerShdw>
              </a:effectLst>
              <a:latin typeface="Candara Light" panose="020E0502030303020204" pitchFamily="34" charset="0"/>
            </a:endParaRPr>
          </a:p>
          <a:p>
            <a:pPr algn="ctr"/>
            <a:r>
              <a:rPr lang="en-GB" sz="2800" dirty="0">
                <a:ln w="0"/>
                <a:effectLst>
                  <a:outerShdw blurRad="38100" dist="19050" dir="2700000" algn="tl" rotWithShape="0">
                    <a:schemeClr val="dk1">
                      <a:alpha val="40000"/>
                    </a:schemeClr>
                  </a:outerShdw>
                </a:effectLst>
                <a:latin typeface="Candara Light" panose="020E0502030303020204" pitchFamily="34" charset="0"/>
              </a:rPr>
              <a:t>First Class more likely to survive</a:t>
            </a:r>
            <a:endParaRPr lang="en-GB" sz="2800" b="0" i="0" dirty="0">
              <a:effectLst>
                <a:outerShdw blurRad="38100" dist="38100" dir="2700000" algn="tl">
                  <a:srgbClr val="000000">
                    <a:alpha val="43137"/>
                  </a:srgb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2800" dirty="0">
              <a:ln w="0"/>
              <a:effectLst>
                <a:outerShdw blurRad="38100" dist="19050" dir="2700000" algn="tl" rotWithShape="0">
                  <a:schemeClr val="dk1">
                    <a:alpha val="40000"/>
                  </a:schemeClr>
                </a:outerShdw>
              </a:effectLst>
              <a:latin typeface="Candara Light" panose="020E0502030303020204" pitchFamily="34" charset="0"/>
            </a:endParaRPr>
          </a:p>
          <a:p>
            <a:pPr algn="ctr"/>
            <a:endParaRPr lang="en-US" sz="3600" dirty="0">
              <a:ln w="0"/>
              <a:effectLst>
                <a:outerShdw blurRad="38100" dist="19050" dir="2700000" algn="tl" rotWithShape="0">
                  <a:schemeClr val="dk1">
                    <a:alpha val="40000"/>
                  </a:schemeClr>
                </a:outerShdw>
              </a:effectLst>
              <a:latin typeface="Candara Light" panose="020E0502030303020204" pitchFamily="34" charset="0"/>
            </a:endParaRPr>
          </a:p>
        </p:txBody>
      </p:sp>
      <p:pic>
        <p:nvPicPr>
          <p:cNvPr id="15" name="Picture 14">
            <a:extLst>
              <a:ext uri="{FF2B5EF4-FFF2-40B4-BE49-F238E27FC236}">
                <a16:creationId xmlns:a16="http://schemas.microsoft.com/office/drawing/2014/main" id="{B5256258-018B-4063-7C4C-C29DB7F6AF14}"/>
              </a:ext>
            </a:extLst>
          </p:cNvPr>
          <p:cNvPicPr>
            <a:picLocks noChangeAspect="1"/>
          </p:cNvPicPr>
          <p:nvPr/>
        </p:nvPicPr>
        <p:blipFill>
          <a:blip r:embed="rId4"/>
          <a:stretch>
            <a:fillRect/>
          </a:stretch>
        </p:blipFill>
        <p:spPr>
          <a:xfrm>
            <a:off x="3048000" y="2268"/>
            <a:ext cx="9187923" cy="6951283"/>
          </a:xfrm>
          <a:prstGeom prst="rect">
            <a:avLst/>
          </a:prstGeom>
        </p:spPr>
      </p:pic>
      <p:pic>
        <p:nvPicPr>
          <p:cNvPr id="16" name="Picture 15">
            <a:extLst>
              <a:ext uri="{FF2B5EF4-FFF2-40B4-BE49-F238E27FC236}">
                <a16:creationId xmlns:a16="http://schemas.microsoft.com/office/drawing/2014/main" id="{F29A9B87-84D3-20A7-6B2E-FA68A82767B5}"/>
              </a:ext>
            </a:extLst>
          </p:cNvPr>
          <p:cNvPicPr>
            <a:picLocks noChangeAspect="1"/>
          </p:cNvPicPr>
          <p:nvPr/>
        </p:nvPicPr>
        <p:blipFill>
          <a:blip r:embed="rId5"/>
          <a:stretch>
            <a:fillRect/>
          </a:stretch>
        </p:blipFill>
        <p:spPr>
          <a:xfrm rot="19210525">
            <a:off x="4547114" y="8233644"/>
            <a:ext cx="4780205" cy="3616547"/>
          </a:xfrm>
          <a:prstGeom prst="rect">
            <a:avLst/>
          </a:prstGeom>
        </p:spPr>
      </p:pic>
    </p:spTree>
    <p:extLst>
      <p:ext uri="{BB962C8B-B14F-4D97-AF65-F5344CB8AC3E}">
        <p14:creationId xmlns:p14="http://schemas.microsoft.com/office/powerpoint/2010/main" val="935328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1065</Words>
  <Application>Microsoft Office PowerPoint</Application>
  <PresentationFormat>Widescreen</PresentationFormat>
  <Paragraphs>336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Candara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cp:revision>
  <dcterms:created xsi:type="dcterms:W3CDTF">2023-10-19T14:20:39Z</dcterms:created>
  <dcterms:modified xsi:type="dcterms:W3CDTF">2023-10-21T08:03:21Z</dcterms:modified>
  <cp:contentStatus/>
</cp:coreProperties>
</file>