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71" r:id="rId4"/>
    <p:sldId id="262" r:id="rId5"/>
    <p:sldId id="265" r:id="rId6"/>
    <p:sldId id="272" r:id="rId7"/>
    <p:sldId id="264" r:id="rId8"/>
    <p:sldId id="266"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C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92970" autoAdjust="0"/>
  </p:normalViewPr>
  <p:slideViewPr>
    <p:cSldViewPr snapToGrid="0">
      <p:cViewPr varScale="1">
        <p:scale>
          <a:sx n="83" d="100"/>
          <a:sy n="83" d="100"/>
        </p:scale>
        <p:origin x="221" y="5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5D879-A98D-4A1B-B351-53E70875F8BE}"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91156-9A2B-466C-A5CD-EE734F468228}" type="slidenum">
              <a:rPr lang="en-US" smtClean="0"/>
              <a:t>‹#›</a:t>
            </a:fld>
            <a:endParaRPr lang="en-US"/>
          </a:p>
        </p:txBody>
      </p:sp>
    </p:spTree>
    <p:extLst>
      <p:ext uri="{BB962C8B-B14F-4D97-AF65-F5344CB8AC3E}">
        <p14:creationId xmlns:p14="http://schemas.microsoft.com/office/powerpoint/2010/main" val="292888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2</a:t>
            </a:fld>
            <a:endParaRPr lang="en-US"/>
          </a:p>
        </p:txBody>
      </p:sp>
    </p:spTree>
    <p:extLst>
      <p:ext uri="{BB962C8B-B14F-4D97-AF65-F5344CB8AC3E}">
        <p14:creationId xmlns:p14="http://schemas.microsoft.com/office/powerpoint/2010/main" val="376243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of all I want to introduce myself. My name is Sarah Bolouri Bazaz. you can call me Sara. I am 24 and I am married. My husband</a:t>
            </a:r>
            <a:r>
              <a:rPr lang="en-US" baseline="0" dirty="0" smtClean="0"/>
              <a:t> is a </a:t>
            </a:r>
            <a:r>
              <a:rPr lang="en-US" baseline="0" dirty="0" err="1" smtClean="0"/>
              <a:t>phd</a:t>
            </a:r>
            <a:r>
              <a:rPr lang="en-US" baseline="0" dirty="0" smtClean="0"/>
              <a:t> student at </a:t>
            </a:r>
            <a:r>
              <a:rPr lang="en-US" baseline="0" dirty="0" err="1" smtClean="0"/>
              <a:t>UoT</a:t>
            </a:r>
            <a:r>
              <a:rPr lang="en-US" baseline="0" dirty="0" smtClean="0"/>
              <a:t> and he is Canada right now. So we are far from each other.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have been studying for around 6 years in computer field at Ferdowsi University of Mashhad (FUM). 4 year of this 6 year I was bachelor student in computer Engineering. My total GPA was 16.77 and I finished my bachelor program by developing a part of the back-end of a CMS. immediately after that, I got direct acceptance at FUM and got invited to continue my education as master student.</a:t>
            </a:r>
            <a:r>
              <a:rPr lang="en-US" baseline="0" dirty="0" smtClean="0"/>
              <a:t> My total GPA up to now is 19.15 out of 20. My thesis subject is … which I will discuss in further.</a:t>
            </a:r>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4</a:t>
            </a:fld>
            <a:endParaRPr lang="en-US"/>
          </a:p>
        </p:txBody>
      </p:sp>
    </p:spTree>
    <p:extLst>
      <p:ext uri="{BB962C8B-B14F-4D97-AF65-F5344CB8AC3E}">
        <p14:creationId xmlns:p14="http://schemas.microsoft.com/office/powerpoint/2010/main" val="188345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In this slide I want to talk</a:t>
            </a:r>
            <a:r>
              <a:rPr lang="en-US" sz="1100" baseline="0" dirty="0" smtClean="0"/>
              <a:t> about my background and motivation. First of all to mention my background I can say that software programing, software analysis and design, and blockchain are some area are my interest research. Moreover I would like to continue my education not only on my background but also on other fields such as web programing, software security and smart contracts. </a:t>
            </a:r>
          </a:p>
          <a:p>
            <a:r>
              <a:rPr lang="en-US" sz="1100" baseline="0" dirty="0" smtClean="0"/>
              <a:t>Also, I want to talk about my motivation to continue my education in Canada. Firstly, by studying abroad I can gain a great experience in an international environment, which helps me to expand my social network in computer area. Secondly, Since more blockchain-based projects are launched in Canada in comparing with Iran, Blockchain Technology is progressed in Canada quickly. Therefore, studying in Canada can help me to improve my skills in blockchain technology. Finally, If I get my Ph.D. degree from one of university of Canada, I will be able to find better job position in not only in Canada but also in Iran.</a:t>
            </a:r>
            <a:endParaRPr lang="en-US" sz="1100" dirty="0"/>
          </a:p>
        </p:txBody>
      </p:sp>
      <p:sp>
        <p:nvSpPr>
          <p:cNvPr id="4" name="Slide Number Placeholder 3"/>
          <p:cNvSpPr>
            <a:spLocks noGrp="1"/>
          </p:cNvSpPr>
          <p:nvPr>
            <p:ph type="sldNum" sz="quarter" idx="10"/>
          </p:nvPr>
        </p:nvSpPr>
        <p:spPr/>
        <p:txBody>
          <a:bodyPr/>
          <a:lstStyle/>
          <a:p>
            <a:fld id="{D2B91156-9A2B-466C-A5CD-EE734F468228}" type="slidenum">
              <a:rPr lang="en-US" smtClean="0"/>
              <a:t>5</a:t>
            </a:fld>
            <a:endParaRPr lang="en-US"/>
          </a:p>
        </p:txBody>
      </p:sp>
    </p:spTree>
    <p:extLst>
      <p:ext uri="{BB962C8B-B14F-4D97-AF65-F5344CB8AC3E}">
        <p14:creationId xmlns:p14="http://schemas.microsoft.com/office/powerpoint/2010/main" val="2064563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explaining my dissertation, I want to talk about</a:t>
            </a:r>
            <a:r>
              <a:rPr lang="en-US" baseline="0" dirty="0" smtClean="0"/>
              <a:t> the project which I developed a software for it as my dissertation. </a:t>
            </a:r>
          </a:p>
          <a:p>
            <a:r>
              <a:rPr lang="en-US" baseline="0" dirty="0" smtClean="0"/>
              <a:t>This project is a platform, named cayload, for International freight and logistics services community. Its concept was created by a team at SQL which is under supervision of my supervisor, Dr. </a:t>
            </a:r>
            <a:r>
              <a:rPr lang="en-US" baseline="0" dirty="0" err="1" smtClean="0"/>
              <a:t>Rassolzadegan</a:t>
            </a:r>
            <a:r>
              <a:rPr lang="en-US" baseline="0" dirty="0" smtClean="0"/>
              <a:t>. In this platform, users can conclude contracts with each other on whatever services they want. </a:t>
            </a:r>
          </a:p>
          <a:p>
            <a:r>
              <a:rPr lang="en-US" baseline="0" dirty="0" smtClean="0"/>
              <a:t>Next, I want to talk about the problem which this project faces to. Since the concluded contracts are with a high level of importance, misusing of contracts can be happened by committing financial frauds with either providers or customers. Moreover, each user can change the contract content according to his own benefits.</a:t>
            </a:r>
          </a:p>
          <a:p>
            <a:endParaRPr lang="en-US" baseline="0" dirty="0" smtClean="0"/>
          </a:p>
          <a:p>
            <a:r>
              <a:rPr lang="en-US" baseline="0" dirty="0" smtClean="0"/>
              <a:t>To solve this problem, I came up with a blockchain-based solution to save these sensitive data. Developing of this solution is defined as my dissertation.</a:t>
            </a:r>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7</a:t>
            </a:fld>
            <a:endParaRPr lang="en-US"/>
          </a:p>
        </p:txBody>
      </p:sp>
    </p:spTree>
    <p:extLst>
      <p:ext uri="{BB962C8B-B14F-4D97-AF65-F5344CB8AC3E}">
        <p14:creationId xmlns:p14="http://schemas.microsoft.com/office/powerpoint/2010/main" val="5136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want to explain my dissertation. First of all, it is project-based thesis. At first, </a:t>
            </a:r>
            <a:r>
              <a:rPr lang="en-US" baseline="0" dirty="0" smtClean="0"/>
              <a:t>there was developed </a:t>
            </a:r>
            <a:r>
              <a:rPr lang="en-US" baseline="0" dirty="0" smtClean="0"/>
              <a:t>two approaches to save </a:t>
            </a:r>
            <a:r>
              <a:rPr lang="en-US" baseline="0" dirty="0" smtClean="0"/>
              <a:t>important data </a:t>
            </a:r>
            <a:r>
              <a:rPr lang="en-US" baseline="0" dirty="0" smtClean="0"/>
              <a:t>by using blockchain Technology. The first one had </a:t>
            </a:r>
            <a:r>
              <a:rPr lang="en-US" baseline="0" dirty="0" smtClean="0"/>
              <a:t>some problems. </a:t>
            </a:r>
            <a:r>
              <a:rPr lang="en-US" baseline="0" dirty="0" smtClean="0"/>
              <a:t>Therefore, I developed the second one to </a:t>
            </a:r>
            <a:r>
              <a:rPr lang="en-US" baseline="0" dirty="0" smtClean="0"/>
              <a:t>enhance it. In the first one, there was developed all blockchain process by a developer, while in the second one I used Hyperledger Fabric to process blockchain operations automatically. </a:t>
            </a:r>
          </a:p>
          <a:p>
            <a:endParaRPr lang="en-US" baseline="0" dirty="0" smtClean="0"/>
          </a:p>
          <a:p>
            <a:r>
              <a:rPr lang="en-US" baseline="0" dirty="0" smtClean="0"/>
              <a:t>To finish my dissertation, I have to expand the second approach to a comprehensive software which most sites to be able to use. Right now, this software is in progress and I hope to finish it in two months.</a:t>
            </a:r>
          </a:p>
          <a:p>
            <a:endParaRPr lang="en-US" baseline="0" dirty="0" smtClean="0"/>
          </a:p>
          <a:p>
            <a:r>
              <a:rPr lang="en-US" baseline="0" dirty="0" smtClean="0"/>
              <a:t>In the two next slides, I will explain more about these two approaches and the comprehensive software.</a:t>
            </a:r>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8</a:t>
            </a:fld>
            <a:endParaRPr lang="en-US"/>
          </a:p>
        </p:txBody>
      </p:sp>
    </p:spTree>
    <p:extLst>
      <p:ext uri="{BB962C8B-B14F-4D97-AF65-F5344CB8AC3E}">
        <p14:creationId xmlns:p14="http://schemas.microsoft.com/office/powerpoint/2010/main" val="99305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approach</a:t>
            </a:r>
            <a:r>
              <a:rPr lang="en-US" baseline="0" dirty="0" smtClean="0"/>
              <a:t> was developed for two services, named FCL and Chartering. In this approach, each contract has its own chain. In other words, there is one chain per contract. Each chain stores in server and both users’ system which helps to resist to single point of failure. Each user has a pair of private and public keys, which are used for signing the contract. When a contract is signed by a user, one block is created and mined by Proof-of-Work algorithm. Then the mined block is added to its chain. However, this approach has a security problem. Because each chain at most has 3 blocks (one genesis and two blocks according to user signature). Therefore it is easy for a user to make a new chain according to his benefits.</a:t>
            </a:r>
          </a:p>
          <a:p>
            <a:endParaRPr lang="en-US" baseline="0" dirty="0" smtClean="0"/>
          </a:p>
          <a:p>
            <a:r>
              <a:rPr lang="en-US" baseline="0" dirty="0" smtClean="0"/>
              <a:t>To enhance the security, The second approach is developed for one services, named Air. In this approach, Hyperledger Fabric Framework is used. Therefore, all contracts store in a one chain and the chain is stored in several servers. Like the previous approach, each user has a pair of private and public keys, which is used by user for signing the contract.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9</a:t>
            </a:fld>
            <a:endParaRPr lang="en-US"/>
          </a:p>
        </p:txBody>
      </p:sp>
    </p:spTree>
    <p:extLst>
      <p:ext uri="{BB962C8B-B14F-4D97-AF65-F5344CB8AC3E}">
        <p14:creationId xmlns:p14="http://schemas.microsoft.com/office/powerpoint/2010/main" val="170520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second approach was developed, to finish my dissertation I need to develop a comprehensive software that most sites to be able to use for saving their data. For this software, I need to have some information about the site. Therefore, each site, willing to use the software, must be signed up by its admin. Then the admin complete the information that the software needs. After completing information, the end-users of site are able to use the software to sign their contract and store in blockchain. </a:t>
            </a:r>
            <a:endParaRPr lang="en-US" dirty="0"/>
          </a:p>
        </p:txBody>
      </p:sp>
      <p:sp>
        <p:nvSpPr>
          <p:cNvPr id="4" name="Slide Number Placeholder 3"/>
          <p:cNvSpPr>
            <a:spLocks noGrp="1"/>
          </p:cNvSpPr>
          <p:nvPr>
            <p:ph type="sldNum" sz="quarter" idx="10"/>
          </p:nvPr>
        </p:nvSpPr>
        <p:spPr/>
        <p:txBody>
          <a:bodyPr/>
          <a:lstStyle/>
          <a:p>
            <a:fld id="{D2B91156-9A2B-466C-A5CD-EE734F468228}" type="slidenum">
              <a:rPr lang="en-US" smtClean="0"/>
              <a:t>10</a:t>
            </a:fld>
            <a:endParaRPr lang="en-US"/>
          </a:p>
        </p:txBody>
      </p:sp>
    </p:spTree>
    <p:extLst>
      <p:ext uri="{BB962C8B-B14F-4D97-AF65-F5344CB8AC3E}">
        <p14:creationId xmlns:p14="http://schemas.microsoft.com/office/powerpoint/2010/main" val="157730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E5C80A-14C2-43FB-806F-20E56129766D}"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914B1-3D24-4A81-87E9-4ECD5480A4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43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5C80A-14C2-43FB-806F-20E56129766D}"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132480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5C80A-14C2-43FB-806F-20E56129766D}"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202973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5C80A-14C2-43FB-806F-20E56129766D}"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49081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C80A-14C2-43FB-806F-20E56129766D}"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914B1-3D24-4A81-87E9-4ECD5480A4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5C80A-14C2-43FB-806F-20E56129766D}"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55130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5C80A-14C2-43FB-806F-20E56129766D}" type="datetimeFigureOut">
              <a:rPr lang="en-US" smtClean="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333292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5C80A-14C2-43FB-806F-20E56129766D}" type="datetimeFigureOut">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184411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E5C80A-14C2-43FB-806F-20E56129766D}" type="datetimeFigureOut">
              <a:rPr lang="en-US" smtClean="0"/>
              <a:t>10/16/2022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90049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E5C80A-14C2-43FB-806F-20E56129766D}" type="datetimeFigureOut">
              <a:rPr lang="en-US" smtClean="0"/>
              <a:t>10/16/2022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A914B1-3D24-4A81-87E9-4ECD5480A4AE}" type="slidenum">
              <a:rPr lang="en-US" smtClean="0"/>
              <a:t>‹#›</a:t>
            </a:fld>
            <a:endParaRPr lang="en-US"/>
          </a:p>
        </p:txBody>
      </p:sp>
    </p:spTree>
    <p:extLst>
      <p:ext uri="{BB962C8B-B14F-4D97-AF65-F5344CB8AC3E}">
        <p14:creationId xmlns:p14="http://schemas.microsoft.com/office/powerpoint/2010/main" val="359999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5C80A-14C2-43FB-806F-20E56129766D}"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914B1-3D24-4A81-87E9-4ECD5480A4AE}" type="slidenum">
              <a:rPr lang="en-US" smtClean="0"/>
              <a:t>‹#›</a:t>
            </a:fld>
            <a:endParaRPr lang="en-US"/>
          </a:p>
        </p:txBody>
      </p:sp>
    </p:spTree>
    <p:extLst>
      <p:ext uri="{BB962C8B-B14F-4D97-AF65-F5344CB8AC3E}">
        <p14:creationId xmlns:p14="http://schemas.microsoft.com/office/powerpoint/2010/main" val="246234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E5C80A-14C2-43FB-806F-20E56129766D}" type="datetimeFigureOut">
              <a:rPr lang="en-US" smtClean="0"/>
              <a:t>10/16/2022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A914B1-3D24-4A81-87E9-4ECD5480A4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295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sinax.inf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4774" y="727678"/>
            <a:ext cx="6435524" cy="830997"/>
          </a:xfrm>
          <a:prstGeom prst="rect">
            <a:avLst/>
          </a:prstGeom>
          <a:noFill/>
        </p:spPr>
        <p:txBody>
          <a:bodyPr wrap="square" rtlCol="0">
            <a:spAutoFit/>
          </a:bodyPr>
          <a:lstStyle/>
          <a:p>
            <a:pPr algn="ctr"/>
            <a:r>
              <a:rPr lang="en-US" sz="4800" b="1" dirty="0" smtClean="0">
                <a:effectLst>
                  <a:outerShdw blurRad="38100" dist="38100" dir="2700000" algn="tl">
                    <a:srgbClr val="000000">
                      <a:alpha val="43137"/>
                    </a:srgbClr>
                  </a:outerShdw>
                </a:effectLst>
              </a:rPr>
              <a:t>Interview Meeting</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4180731" y="1558675"/>
            <a:ext cx="3583610" cy="400110"/>
          </a:xfrm>
          <a:prstGeom prst="rect">
            <a:avLst/>
          </a:prstGeom>
          <a:noFill/>
        </p:spPr>
        <p:txBody>
          <a:bodyPr wrap="none" rtlCol="0">
            <a:spAutoFit/>
          </a:bodyPr>
          <a:lstStyle/>
          <a:p>
            <a:r>
              <a:rPr lang="en-US" sz="2000" b="1" dirty="0" smtClean="0"/>
              <a:t>Presented by Sara Bolouri Bazaz</a:t>
            </a:r>
            <a:endParaRPr lang="en-US" sz="2000" b="1" dirty="0"/>
          </a:p>
        </p:txBody>
      </p:sp>
      <p:pic>
        <p:nvPicPr>
          <p:cNvPr id="6" name="Picture 6" descr="Virtual Success: Tips for Your Video Interview - Careers in S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605" y="2114061"/>
            <a:ext cx="5958308" cy="391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27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75" y="594359"/>
            <a:ext cx="3778369" cy="2286000"/>
          </a:xfrm>
        </p:spPr>
        <p:txBody>
          <a:bodyPr>
            <a:normAutofit/>
          </a:bodyPr>
          <a:lstStyle/>
          <a:p>
            <a:r>
              <a:rPr lang="en-US" dirty="0" smtClean="0"/>
              <a:t/>
            </a:r>
            <a:br>
              <a:rPr lang="en-US" dirty="0" smtClean="0"/>
            </a:br>
            <a:r>
              <a:rPr lang="en-US" dirty="0" smtClean="0"/>
              <a:t/>
            </a:r>
            <a:br>
              <a:rPr lang="en-US" dirty="0" smtClean="0"/>
            </a:br>
            <a:r>
              <a:rPr lang="en-US" dirty="0" smtClean="0"/>
              <a:t>         </a:t>
            </a:r>
            <a:r>
              <a:rPr lang="en-US" b="1" dirty="0" smtClean="0">
                <a:effectLst>
                  <a:outerShdw blurRad="38100" dist="38100" dir="2700000" algn="tl">
                    <a:srgbClr val="000000">
                      <a:alpha val="43137"/>
                    </a:srgbClr>
                  </a:outerShdw>
                </a:effectLst>
                <a:latin typeface="+mn-lt"/>
              </a:rPr>
              <a:t>Dissertation …</a:t>
            </a:r>
            <a:br>
              <a:rPr lang="en-US" b="1" dirty="0" smtClean="0">
                <a:effectLst>
                  <a:outerShdw blurRad="38100" dist="38100" dir="2700000" algn="tl">
                    <a:srgbClr val="000000">
                      <a:alpha val="43137"/>
                    </a:srgbClr>
                  </a:outerShdw>
                </a:effectLst>
                <a:latin typeface="+mn-lt"/>
              </a:rPr>
            </a:br>
            <a:r>
              <a:rPr lang="en-US" b="1" dirty="0" smtClean="0">
                <a:effectLst>
                  <a:outerShdw blurRad="38100" dist="38100" dir="2700000" algn="tl">
                    <a:srgbClr val="000000">
                      <a:alpha val="43137"/>
                    </a:srgbClr>
                  </a:outerShdw>
                </a:effectLst>
                <a:latin typeface="+mn-lt"/>
              </a:rPr>
              <a:t>         </a:t>
            </a:r>
            <a:r>
              <a:rPr lang="en-US" sz="2200" b="1" dirty="0" smtClean="0"/>
              <a:t>Comprehensive Software</a:t>
            </a:r>
            <a:endParaRPr lang="en-US" sz="2200" b="1" dirty="0"/>
          </a:p>
        </p:txBody>
      </p:sp>
      <p:sp>
        <p:nvSpPr>
          <p:cNvPr id="4" name="Text Placeholder 3"/>
          <p:cNvSpPr>
            <a:spLocks noGrp="1"/>
          </p:cNvSpPr>
          <p:nvPr>
            <p:ph type="body" sz="half" idx="2"/>
          </p:nvPr>
        </p:nvSpPr>
        <p:spPr/>
        <p:txBody>
          <a:bodyPr/>
          <a:lstStyle/>
          <a:p>
            <a:pPr marL="285750" indent="-285750">
              <a:buClr>
                <a:schemeClr val="bg1"/>
              </a:buClr>
              <a:buFont typeface="Courier New" panose="02070309020205020404" pitchFamily="49" charset="0"/>
              <a:buChar char="o"/>
            </a:pPr>
            <a:r>
              <a:rPr lang="en-US" dirty="0"/>
              <a:t>Second approach is </a:t>
            </a:r>
            <a:r>
              <a:rPr lang="en-US" dirty="0" smtClean="0"/>
              <a:t>expanded.</a:t>
            </a:r>
            <a:endParaRPr lang="en-US" dirty="0" smtClean="0"/>
          </a:p>
          <a:p>
            <a:pPr marL="285750" indent="-285750">
              <a:buClr>
                <a:schemeClr val="bg1"/>
              </a:buClr>
              <a:buFont typeface="Courier New" panose="02070309020205020404" pitchFamily="49" charset="0"/>
              <a:buChar char="o"/>
            </a:pPr>
            <a:r>
              <a:rPr lang="en-US" dirty="0" smtClean="0"/>
              <a:t>Each </a:t>
            </a:r>
            <a:r>
              <a:rPr lang="en-US" dirty="0" smtClean="0"/>
              <a:t>site must sign-up </a:t>
            </a:r>
            <a:r>
              <a:rPr lang="en-US" dirty="0" smtClean="0"/>
              <a:t>.</a:t>
            </a:r>
            <a:endParaRPr lang="en-US" dirty="0" smtClean="0"/>
          </a:p>
          <a:p>
            <a:pPr marL="285750" indent="-285750">
              <a:buClr>
                <a:schemeClr val="bg1"/>
              </a:buClr>
              <a:buFont typeface="Courier New" panose="02070309020205020404" pitchFamily="49" charset="0"/>
              <a:buChar char="o"/>
            </a:pPr>
            <a:r>
              <a:rPr lang="en-US" dirty="0" smtClean="0"/>
              <a:t>Each site has </a:t>
            </a:r>
            <a:r>
              <a:rPr lang="en-US" dirty="0" smtClean="0"/>
              <a:t>admin.</a:t>
            </a:r>
            <a:endParaRPr lang="en-US" dirty="0" smtClean="0"/>
          </a:p>
          <a:p>
            <a:pPr marL="285750" indent="-285750">
              <a:buClr>
                <a:schemeClr val="bg1"/>
              </a:buClr>
              <a:buFont typeface="Courier New" panose="02070309020205020404" pitchFamily="49" charset="0"/>
              <a:buChar char="o"/>
            </a:pPr>
            <a:r>
              <a:rPr lang="en-US" dirty="0" smtClean="0"/>
              <a:t>Site’s information store in a </a:t>
            </a:r>
            <a:r>
              <a:rPr lang="en-US" dirty="0" smtClean="0"/>
              <a:t>server.</a:t>
            </a: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177" y="1820561"/>
            <a:ext cx="686463" cy="934557"/>
          </a:xfrm>
          <a:prstGeom prst="rect">
            <a:avLst/>
          </a:prstGeom>
        </p:spPr>
      </p:pic>
      <p:pic>
        <p:nvPicPr>
          <p:cNvPr id="6" name="Picture 5"/>
          <p:cNvPicPr>
            <a:picLocks noChangeAspect="1"/>
          </p:cNvPicPr>
          <p:nvPr/>
        </p:nvPicPr>
        <p:blipFill>
          <a:blip r:embed="rId4"/>
          <a:stretch>
            <a:fillRect/>
          </a:stretch>
        </p:blipFill>
        <p:spPr>
          <a:xfrm>
            <a:off x="7935363" y="4020552"/>
            <a:ext cx="3529144" cy="2577950"/>
          </a:xfrm>
          <a:prstGeom prst="rect">
            <a:avLst/>
          </a:prstGeom>
        </p:spPr>
      </p:pic>
      <p:pic>
        <p:nvPicPr>
          <p:cNvPr id="7" name="Picture 6"/>
          <p:cNvPicPr>
            <a:picLocks noChangeAspect="1"/>
          </p:cNvPicPr>
          <p:nvPr/>
        </p:nvPicPr>
        <p:blipFill>
          <a:blip r:embed="rId5"/>
          <a:stretch>
            <a:fillRect/>
          </a:stretch>
        </p:blipFill>
        <p:spPr>
          <a:xfrm>
            <a:off x="7935363" y="400975"/>
            <a:ext cx="3535482" cy="3046197"/>
          </a:xfrm>
          <a:prstGeom prst="rect">
            <a:avLst/>
          </a:prstGeom>
        </p:spPr>
      </p:pic>
      <p:pic>
        <p:nvPicPr>
          <p:cNvPr id="8" name="Picture 7"/>
          <p:cNvPicPr>
            <a:picLocks noChangeAspect="1"/>
          </p:cNvPicPr>
          <p:nvPr/>
        </p:nvPicPr>
        <p:blipFill>
          <a:blip r:embed="rId6"/>
          <a:stretch>
            <a:fillRect/>
          </a:stretch>
        </p:blipFill>
        <p:spPr>
          <a:xfrm>
            <a:off x="4482412" y="1463614"/>
            <a:ext cx="2728790" cy="3548975"/>
          </a:xfrm>
          <a:prstGeom prst="rect">
            <a:avLst/>
          </a:prstGeom>
        </p:spPr>
      </p:pic>
      <p:sp>
        <p:nvSpPr>
          <p:cNvPr id="9" name="TextBox 8"/>
          <p:cNvSpPr txBox="1"/>
          <p:nvPr/>
        </p:nvSpPr>
        <p:spPr>
          <a:xfrm>
            <a:off x="4482412" y="1186615"/>
            <a:ext cx="1132682" cy="276999"/>
          </a:xfrm>
          <a:prstGeom prst="rect">
            <a:avLst/>
          </a:prstGeom>
          <a:noFill/>
        </p:spPr>
        <p:txBody>
          <a:bodyPr wrap="none" rtlCol="0">
            <a:spAutoFit/>
          </a:bodyPr>
          <a:lstStyle/>
          <a:p>
            <a:r>
              <a:rPr lang="en-US" sz="1200" b="1" dirty="0" smtClean="0"/>
              <a:t>Login Interface</a:t>
            </a:r>
            <a:endParaRPr lang="en-US" sz="1200" b="1" dirty="0"/>
          </a:p>
        </p:txBody>
      </p:sp>
      <p:sp>
        <p:nvSpPr>
          <p:cNvPr id="10" name="TextBox 9"/>
          <p:cNvSpPr txBox="1"/>
          <p:nvPr/>
        </p:nvSpPr>
        <p:spPr>
          <a:xfrm>
            <a:off x="7935363" y="123976"/>
            <a:ext cx="1549591" cy="276999"/>
          </a:xfrm>
          <a:prstGeom prst="rect">
            <a:avLst/>
          </a:prstGeom>
          <a:noFill/>
        </p:spPr>
        <p:txBody>
          <a:bodyPr wrap="none" rtlCol="0">
            <a:spAutoFit/>
          </a:bodyPr>
          <a:lstStyle/>
          <a:p>
            <a:r>
              <a:rPr lang="en-US" sz="1200" b="1" dirty="0" smtClean="0"/>
              <a:t>Admin Page Interface</a:t>
            </a:r>
            <a:endParaRPr lang="en-US" sz="1200" b="1" dirty="0"/>
          </a:p>
        </p:txBody>
      </p:sp>
      <p:sp>
        <p:nvSpPr>
          <p:cNvPr id="11" name="TextBox 10"/>
          <p:cNvSpPr txBox="1"/>
          <p:nvPr/>
        </p:nvSpPr>
        <p:spPr>
          <a:xfrm>
            <a:off x="7935363" y="3743553"/>
            <a:ext cx="1496885" cy="276999"/>
          </a:xfrm>
          <a:prstGeom prst="rect">
            <a:avLst/>
          </a:prstGeom>
          <a:noFill/>
        </p:spPr>
        <p:txBody>
          <a:bodyPr wrap="none" rtlCol="0">
            <a:spAutoFit/>
          </a:bodyPr>
          <a:lstStyle/>
          <a:p>
            <a:r>
              <a:rPr lang="en-US" sz="1200" b="1" dirty="0" smtClean="0"/>
              <a:t>Client Page Interface</a:t>
            </a:r>
            <a:endParaRPr lang="en-US" sz="1200" b="1" dirty="0"/>
          </a:p>
        </p:txBody>
      </p:sp>
    </p:spTree>
    <p:extLst>
      <p:ext uri="{BB962C8B-B14F-4D97-AF65-F5344CB8AC3E}">
        <p14:creationId xmlns:p14="http://schemas.microsoft.com/office/powerpoint/2010/main" val="789870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rPr>
              <a:t>Question Answering</a:t>
            </a:r>
            <a:endParaRPr lang="en-US" sz="4000" b="1" dirty="0">
              <a:effectLst>
                <a:outerShdw blurRad="38100" dist="38100" dir="2700000" algn="tl">
                  <a:srgbClr val="000000">
                    <a:alpha val="43137"/>
                  </a:srgbClr>
                </a:outerShdw>
              </a:effectLst>
            </a:endParaRPr>
          </a:p>
        </p:txBody>
      </p:sp>
      <p:sp>
        <p:nvSpPr>
          <p:cNvPr id="3" name="Picture Placeholder 2"/>
          <p:cNvSpPr>
            <a:spLocks noGrp="1"/>
          </p:cNvSpPr>
          <p:nvPr>
            <p:ph type="pic" idx="1"/>
          </p:nvPr>
        </p:nvSpPr>
        <p:spPr>
          <a:solidFill>
            <a:srgbClr val="87CAD0"/>
          </a:solidFill>
          <a:ln>
            <a:solidFill>
              <a:srgbClr val="87CAD0"/>
            </a:solidFill>
          </a:ln>
        </p:spPr>
      </p:sp>
      <p:sp>
        <p:nvSpPr>
          <p:cNvPr id="4" name="Text Placeholder 3"/>
          <p:cNvSpPr>
            <a:spLocks noGrp="1"/>
          </p:cNvSpPr>
          <p:nvPr>
            <p:ph type="body" sz="half" idx="2"/>
          </p:nvPr>
        </p:nvSpPr>
        <p:spPr/>
        <p:txBody>
          <a:bodyPr>
            <a:normAutofit/>
          </a:bodyPr>
          <a:lstStyle/>
          <a:p>
            <a:r>
              <a:rPr lang="en-US" sz="2000" b="1" dirty="0" smtClean="0"/>
              <a:t>Thanks for your attention</a:t>
            </a:r>
            <a:endParaRPr lang="en-US" sz="2000" b="1" dirty="0"/>
          </a:p>
        </p:txBody>
      </p:sp>
      <p:pic>
        <p:nvPicPr>
          <p:cNvPr id="1026" name="Picture 2" descr="As A Leader, Are You Asking The Right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988" y="0"/>
            <a:ext cx="7582619" cy="49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29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303"/>
            <a:ext cx="10515600" cy="1325563"/>
          </a:xfrm>
        </p:spPr>
        <p:txBody>
          <a:bodyPr/>
          <a:lstStyle/>
          <a:p>
            <a:r>
              <a:rPr lang="en-US" b="1" dirty="0" smtClean="0">
                <a:effectLst>
                  <a:outerShdw blurRad="38100" dist="38100" dir="2700000" algn="tl">
                    <a:srgbClr val="000000">
                      <a:alpha val="43137"/>
                    </a:srgbClr>
                  </a:outerShdw>
                </a:effectLst>
                <a:latin typeface="+mn-lt"/>
              </a:rPr>
              <a:t>I am going to talk about … </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998154"/>
            <a:ext cx="10515600" cy="4351338"/>
          </a:xfrm>
        </p:spPr>
        <p:txBody>
          <a:bodyPr/>
          <a:lstStyle/>
          <a:p>
            <a:pPr>
              <a:buFont typeface="Wingdings" panose="05000000000000000000" pitchFamily="2" charset="2"/>
              <a:buChar char="v"/>
            </a:pPr>
            <a:r>
              <a:rPr lang="en-US" dirty="0" smtClean="0">
                <a:latin typeface="Cambria" panose="02040503050406030204" pitchFamily="18" charset="0"/>
                <a:ea typeface="Cambria" panose="02040503050406030204" pitchFamily="18" charset="0"/>
              </a:rPr>
              <a:t> Introduction</a:t>
            </a:r>
          </a:p>
          <a:p>
            <a:pPr>
              <a:buFont typeface="Wingdings" panose="05000000000000000000" pitchFamily="2" charset="2"/>
              <a:buChar char="v"/>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Background and Interests</a:t>
            </a:r>
          </a:p>
          <a:p>
            <a:pPr>
              <a:buFont typeface="Wingdings" panose="05000000000000000000" pitchFamily="2" charset="2"/>
              <a:buChar char="v"/>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Motivation</a:t>
            </a:r>
          </a:p>
          <a:p>
            <a:pPr>
              <a:buFont typeface="Wingdings" panose="05000000000000000000" pitchFamily="2" charset="2"/>
              <a:buChar char="v"/>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Dissertation</a:t>
            </a:r>
          </a:p>
          <a:p>
            <a:pPr>
              <a:buFont typeface="Wingdings" panose="05000000000000000000" pitchFamily="2" charset="2"/>
              <a:buChar char="v"/>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Question Answering</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6378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10327"/>
            <a:ext cx="12192000" cy="162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91126" y="1810327"/>
            <a:ext cx="11037456" cy="162559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08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97280" y="1129820"/>
            <a:ext cx="10058400" cy="4503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effectLst>
                  <a:outerShdw blurRad="38100" dist="38100" dir="2700000" algn="tl">
                    <a:srgbClr val="000000">
                      <a:alpha val="43137"/>
                    </a:srgbClr>
                  </a:outerShdw>
                </a:effectLst>
                <a:latin typeface="+mn-lt"/>
              </a:rPr>
              <a:t>I am … </a:t>
            </a:r>
            <a:endParaRPr lang="en-US" sz="4000" b="1" dirty="0">
              <a:effectLst>
                <a:outerShdw blurRad="38100" dist="38100" dir="2700000" algn="tl">
                  <a:srgbClr val="000000">
                    <a:alpha val="43137"/>
                  </a:srgbClr>
                </a:outerShdw>
              </a:effectLst>
              <a:latin typeface="+mn-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36" y="893641"/>
            <a:ext cx="922708" cy="922708"/>
          </a:xfrm>
          <a:prstGeom prst="rect">
            <a:avLst/>
          </a:prstGeom>
        </p:spPr>
      </p:pic>
      <p:sp>
        <p:nvSpPr>
          <p:cNvPr id="6" name="TextBox 5"/>
          <p:cNvSpPr txBox="1"/>
          <p:nvPr/>
        </p:nvSpPr>
        <p:spPr>
          <a:xfrm>
            <a:off x="1097280" y="1668691"/>
            <a:ext cx="10121705" cy="4247317"/>
          </a:xfrm>
          <a:prstGeom prst="rect">
            <a:avLst/>
          </a:prstGeom>
          <a:noFill/>
        </p:spPr>
        <p:txBody>
          <a:bodyPr wrap="square" rtlCol="0">
            <a:spAutoFit/>
          </a:bodyPr>
          <a:lstStyle/>
          <a:p>
            <a:pPr>
              <a:lnSpc>
                <a:spcPct val="150000"/>
              </a:lnSpc>
            </a:pPr>
            <a:r>
              <a:rPr lang="en-US" dirty="0" smtClean="0"/>
              <a:t>Sara Bolouri Bazaz</a:t>
            </a:r>
          </a:p>
          <a:p>
            <a:pPr>
              <a:lnSpc>
                <a:spcPct val="150000"/>
              </a:lnSpc>
            </a:pPr>
            <a:endParaRPr lang="en-US" dirty="0" smtClean="0"/>
          </a:p>
          <a:p>
            <a:pPr marL="285750" indent="-285750">
              <a:lnSpc>
                <a:spcPct val="150000"/>
              </a:lnSpc>
              <a:buFont typeface="Wingdings" panose="05000000000000000000" pitchFamily="2" charset="2"/>
              <a:buChar char="ü"/>
            </a:pPr>
            <a:r>
              <a:rPr lang="en-US" b="1" dirty="0" smtClean="0">
                <a:effectLst>
                  <a:outerShdw blurRad="38100" dist="38100" dir="2700000" algn="tl">
                    <a:srgbClr val="000000">
                      <a:alpha val="43137"/>
                    </a:srgbClr>
                  </a:outerShdw>
                </a:effectLst>
              </a:rPr>
              <a:t>Bachelor</a:t>
            </a:r>
          </a:p>
          <a:p>
            <a:pPr marL="742950" lvl="1" indent="-285750">
              <a:buFont typeface="Wingdings" panose="05000000000000000000" pitchFamily="2" charset="2"/>
              <a:buChar char="ü"/>
            </a:pPr>
            <a:r>
              <a:rPr lang="en-US" b="1" dirty="0" smtClean="0"/>
              <a:t> </a:t>
            </a:r>
            <a:r>
              <a:rPr lang="en-US" dirty="0" smtClean="0"/>
              <a:t>Computer Engineering</a:t>
            </a:r>
          </a:p>
          <a:p>
            <a:pPr marL="742950" lvl="1" indent="-285750">
              <a:buFont typeface="Wingdings" panose="05000000000000000000" pitchFamily="2" charset="2"/>
              <a:buChar char="ü"/>
            </a:pPr>
            <a:r>
              <a:rPr lang="en-US" dirty="0" smtClean="0"/>
              <a:t> Ferdowsi University of Mashhad (FUM)</a:t>
            </a:r>
          </a:p>
          <a:p>
            <a:pPr marL="742950" lvl="1" indent="-285750">
              <a:buFont typeface="Wingdings" panose="05000000000000000000" pitchFamily="2" charset="2"/>
              <a:buChar char="ü"/>
            </a:pPr>
            <a:r>
              <a:rPr lang="en-US" dirty="0" smtClean="0"/>
              <a:t> 16.77 out of 20.00 (3.37/4.00)</a:t>
            </a:r>
          </a:p>
          <a:p>
            <a:pPr marL="742950" lvl="1" indent="-285750">
              <a:buFont typeface="Wingdings" panose="05000000000000000000" pitchFamily="2" charset="2"/>
              <a:buChar char="ü"/>
            </a:pPr>
            <a:r>
              <a:rPr lang="en-US" b="1" dirty="0" smtClean="0"/>
              <a:t>Thesis -&gt; </a:t>
            </a:r>
            <a:r>
              <a:rPr lang="en-US" dirty="0"/>
              <a:t>Implementing a part of the back-end of a content management system</a:t>
            </a:r>
            <a:endParaRPr lang="en-US" dirty="0" smtClean="0"/>
          </a:p>
          <a:p>
            <a:pPr marL="285750" indent="-285750">
              <a:lnSpc>
                <a:spcPct val="150000"/>
              </a:lnSpc>
              <a:buFont typeface="Wingdings" panose="05000000000000000000" pitchFamily="2" charset="2"/>
              <a:buChar char="ü"/>
            </a:pPr>
            <a:r>
              <a:rPr lang="en-US" b="1" dirty="0" smtClean="0">
                <a:effectLst>
                  <a:outerShdw blurRad="38100" dist="38100" dir="2700000" algn="tl">
                    <a:srgbClr val="000000">
                      <a:alpha val="43137"/>
                    </a:srgbClr>
                  </a:outerShdw>
                </a:effectLst>
              </a:rPr>
              <a:t>Master</a:t>
            </a:r>
            <a:r>
              <a:rPr lang="en-US" b="1" dirty="0" smtClean="0"/>
              <a:t> </a:t>
            </a:r>
          </a:p>
          <a:p>
            <a:pPr marL="742950" lvl="1" indent="-285750">
              <a:buFont typeface="Wingdings" panose="05000000000000000000" pitchFamily="2" charset="2"/>
              <a:buChar char="ü"/>
            </a:pPr>
            <a:r>
              <a:rPr lang="en-US" dirty="0" smtClean="0"/>
              <a:t>Software Engineering</a:t>
            </a:r>
          </a:p>
          <a:p>
            <a:pPr marL="742950" lvl="1" indent="-285750">
              <a:buFont typeface="Wingdings" panose="05000000000000000000" pitchFamily="2" charset="2"/>
              <a:buChar char="ü"/>
            </a:pPr>
            <a:r>
              <a:rPr lang="en-US" dirty="0" smtClean="0"/>
              <a:t>Ferdowsi University of Mashhad (FUM) - </a:t>
            </a:r>
            <a:r>
              <a:rPr lang="en-US" dirty="0"/>
              <a:t>Direct </a:t>
            </a:r>
            <a:r>
              <a:rPr lang="en-US" dirty="0" smtClean="0"/>
              <a:t>Acceptance</a:t>
            </a:r>
          </a:p>
          <a:p>
            <a:pPr marL="742950" lvl="1" indent="-285750">
              <a:buFont typeface="Wingdings" panose="05000000000000000000" pitchFamily="2" charset="2"/>
              <a:buChar char="ü"/>
            </a:pPr>
            <a:r>
              <a:rPr lang="en-US" dirty="0" smtClean="0"/>
              <a:t>19.15 out of 20.00 (4.0/4.0) – </a:t>
            </a:r>
            <a:r>
              <a:rPr lang="en-US" sz="1600" dirty="0" smtClean="0"/>
              <a:t>Ranked Second </a:t>
            </a:r>
            <a:r>
              <a:rPr lang="en-US" sz="1600" dirty="0"/>
              <a:t>Among all entry students in school of Computer Engineering</a:t>
            </a:r>
            <a:endParaRPr lang="en-US" sz="1600" dirty="0" smtClean="0"/>
          </a:p>
          <a:p>
            <a:pPr marL="742950" lvl="1" indent="-285750">
              <a:buFont typeface="Wingdings" panose="05000000000000000000" pitchFamily="2" charset="2"/>
              <a:buChar char="ü"/>
            </a:pPr>
            <a:r>
              <a:rPr lang="en-US" b="1" dirty="0" smtClean="0"/>
              <a:t>Thesis -&gt; </a:t>
            </a:r>
            <a:r>
              <a:rPr lang="en-US" dirty="0"/>
              <a:t>Analyzing, designing, and developing the website of the supply chain, and the global logistic network — Blockchain part</a:t>
            </a:r>
          </a:p>
        </p:txBody>
      </p:sp>
    </p:spTree>
    <p:extLst>
      <p:ext uri="{BB962C8B-B14F-4D97-AF65-F5344CB8AC3E}">
        <p14:creationId xmlns:p14="http://schemas.microsoft.com/office/powerpoint/2010/main" val="2617319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05882" y="1042771"/>
            <a:ext cx="6277556" cy="1010317"/>
            <a:chOff x="383875" y="1042771"/>
            <a:chExt cx="6277556" cy="1010317"/>
          </a:xfrm>
        </p:grpSpPr>
        <p:cxnSp>
          <p:nvCxnSpPr>
            <p:cNvPr id="3" name="Straight Connector 2"/>
            <p:cNvCxnSpPr/>
            <p:nvPr/>
          </p:nvCxnSpPr>
          <p:spPr>
            <a:xfrm>
              <a:off x="383875" y="1943507"/>
              <a:ext cx="5420465" cy="11464"/>
            </a:xfrm>
            <a:prstGeom prst="line">
              <a:avLst/>
            </a:prstGeom>
          </p:spPr>
          <p:style>
            <a:lnRef idx="2">
              <a:schemeClr val="dk1"/>
            </a:lnRef>
            <a:fillRef idx="0">
              <a:schemeClr val="dk1"/>
            </a:fillRef>
            <a:effectRef idx="1">
              <a:schemeClr val="dk1"/>
            </a:effectRef>
            <a:fontRef idx="minor">
              <a:schemeClr val="tx1"/>
            </a:fontRef>
          </p:style>
        </p:cxnSp>
        <p:sp>
          <p:nvSpPr>
            <p:cNvPr id="5" name="Title 1"/>
            <p:cNvSpPr txBox="1">
              <a:spLocks/>
            </p:cNvSpPr>
            <p:nvPr/>
          </p:nvSpPr>
          <p:spPr>
            <a:xfrm>
              <a:off x="1175031" y="1103666"/>
              <a:ext cx="5486400" cy="9494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effectLst>
                    <a:outerShdw blurRad="38100" dist="38100" dir="2700000" algn="tl">
                      <a:srgbClr val="000000">
                        <a:alpha val="43137"/>
                      </a:srgbClr>
                    </a:outerShdw>
                  </a:effectLst>
                  <a:latin typeface="+mn-lt"/>
                </a:rPr>
                <a:t>My</a:t>
              </a:r>
              <a:r>
                <a:rPr lang="en-US" sz="2800" dirty="0" smtClean="0"/>
                <a:t> </a:t>
              </a:r>
              <a:r>
                <a:rPr lang="en-US" sz="2800" b="1" dirty="0" smtClean="0">
                  <a:effectLst>
                    <a:outerShdw blurRad="38100" dist="38100" dir="2700000" algn="tl">
                      <a:srgbClr val="000000">
                        <a:alpha val="43137"/>
                      </a:srgbClr>
                    </a:outerShdw>
                  </a:effectLst>
                  <a:latin typeface="+mn-lt"/>
                </a:rPr>
                <a:t>background</a:t>
              </a:r>
              <a:r>
                <a:rPr lang="en-US" sz="2800" dirty="0" smtClean="0"/>
                <a:t> </a:t>
              </a:r>
              <a:r>
                <a:rPr lang="en-US" sz="2800" b="1" dirty="0" smtClean="0">
                  <a:effectLst>
                    <a:outerShdw blurRad="38100" dist="38100" dir="2700000" algn="tl">
                      <a:srgbClr val="000000">
                        <a:alpha val="43137"/>
                      </a:srgbClr>
                    </a:outerShdw>
                  </a:effectLst>
                  <a:latin typeface="+mn-lt"/>
                </a:rPr>
                <a:t>and</a:t>
              </a:r>
            </a:p>
            <a:p>
              <a:r>
                <a:rPr lang="en-US" sz="2800" b="1" dirty="0" smtClean="0">
                  <a:effectLst>
                    <a:outerShdw blurRad="38100" dist="38100" dir="2700000" algn="tl">
                      <a:srgbClr val="000000">
                        <a:alpha val="43137"/>
                      </a:srgbClr>
                    </a:outerShdw>
                  </a:effectLst>
                  <a:latin typeface="+mn-lt"/>
                </a:rPr>
                <a:t>Interests are …  </a:t>
              </a:r>
              <a:endParaRPr lang="en-US" sz="2800" b="1" dirty="0">
                <a:effectLst>
                  <a:outerShdw blurRad="38100" dist="38100" dir="2700000" algn="tl">
                    <a:srgbClr val="000000">
                      <a:alpha val="43137"/>
                    </a:srgbClr>
                  </a:outerShdw>
                </a:effectLst>
                <a:latin typeface="+mn-l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75" y="1042771"/>
              <a:ext cx="791156" cy="791156"/>
            </a:xfrm>
            <a:prstGeom prst="rect">
              <a:avLst/>
            </a:prstGeom>
          </p:spPr>
        </p:pic>
      </p:grpSp>
      <p:grpSp>
        <p:nvGrpSpPr>
          <p:cNvPr id="10" name="Group 9"/>
          <p:cNvGrpSpPr/>
          <p:nvPr/>
        </p:nvGrpSpPr>
        <p:grpSpPr>
          <a:xfrm>
            <a:off x="6385385" y="1042771"/>
            <a:ext cx="6157422" cy="1168428"/>
            <a:chOff x="6661431" y="1022682"/>
            <a:chExt cx="6157422" cy="1168428"/>
          </a:xfrm>
        </p:grpSpPr>
        <p:cxnSp>
          <p:nvCxnSpPr>
            <p:cNvPr id="4" name="Straight Connector 3"/>
            <p:cNvCxnSpPr/>
            <p:nvPr/>
          </p:nvCxnSpPr>
          <p:spPr>
            <a:xfrm flipV="1">
              <a:off x="6786515" y="1923418"/>
              <a:ext cx="5281840" cy="11464"/>
            </a:xfrm>
            <a:prstGeom prst="line">
              <a:avLst/>
            </a:prstGeom>
          </p:spPr>
          <p:style>
            <a:lnRef idx="2">
              <a:schemeClr val="dk1"/>
            </a:lnRef>
            <a:fillRef idx="0">
              <a:schemeClr val="dk1"/>
            </a:fillRef>
            <a:effectRef idx="1">
              <a:schemeClr val="dk1"/>
            </a:effectRef>
            <a:fontRef idx="minor">
              <a:schemeClr val="tx1"/>
            </a:fontRef>
          </p:style>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1431" y="1022682"/>
              <a:ext cx="671022" cy="759075"/>
            </a:xfrm>
            <a:prstGeom prst="rect">
              <a:avLst/>
            </a:prstGeom>
          </p:spPr>
        </p:pic>
        <p:sp>
          <p:nvSpPr>
            <p:cNvPr id="8" name="Title 1"/>
            <p:cNvSpPr txBox="1">
              <a:spLocks/>
            </p:cNvSpPr>
            <p:nvPr/>
          </p:nvSpPr>
          <p:spPr>
            <a:xfrm>
              <a:off x="7332453" y="1241688"/>
              <a:ext cx="5486400" cy="9494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effectLst>
                    <a:outerShdw blurRad="38100" dist="38100" dir="2700000" algn="tl">
                      <a:srgbClr val="000000">
                        <a:alpha val="43137"/>
                      </a:srgbClr>
                    </a:outerShdw>
                  </a:effectLst>
                  <a:latin typeface="+mn-lt"/>
                </a:rPr>
                <a:t>My</a:t>
              </a:r>
              <a:r>
                <a:rPr lang="en-US" sz="2800" dirty="0" smtClean="0"/>
                <a:t> </a:t>
              </a:r>
              <a:r>
                <a:rPr lang="en-US" sz="2800" b="1" dirty="0" smtClean="0">
                  <a:effectLst>
                    <a:outerShdw blurRad="38100" dist="38100" dir="2700000" algn="tl">
                      <a:srgbClr val="000000">
                        <a:alpha val="43137"/>
                      </a:srgbClr>
                    </a:outerShdw>
                  </a:effectLst>
                  <a:latin typeface="+mn-lt"/>
                </a:rPr>
                <a:t>Motivation is …</a:t>
              </a:r>
              <a:endParaRPr lang="en-US" sz="2800" b="1" dirty="0">
                <a:effectLst>
                  <a:outerShdw blurRad="38100" dist="38100" dir="2700000" algn="tl">
                    <a:srgbClr val="000000">
                      <a:alpha val="43137"/>
                    </a:srgbClr>
                  </a:outerShdw>
                </a:effectLst>
                <a:latin typeface="+mn-lt"/>
              </a:endParaRPr>
            </a:p>
          </p:txBody>
        </p:sp>
      </p:grpSp>
      <p:sp>
        <p:nvSpPr>
          <p:cNvPr id="11" name="TextBox 10"/>
          <p:cNvSpPr txBox="1"/>
          <p:nvPr/>
        </p:nvSpPr>
        <p:spPr>
          <a:xfrm>
            <a:off x="911928" y="2053088"/>
            <a:ext cx="5162066" cy="290848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smtClean="0"/>
              <a:t>Software Programing </a:t>
            </a:r>
            <a:r>
              <a:rPr lang="en-US" sz="1400" dirty="0" smtClean="0"/>
              <a:t>(Developing many course projects)</a:t>
            </a:r>
            <a:endParaRPr lang="en-US" dirty="0" smtClean="0"/>
          </a:p>
          <a:p>
            <a:pPr marL="285750" indent="-285750">
              <a:lnSpc>
                <a:spcPct val="150000"/>
              </a:lnSpc>
              <a:buFont typeface="Wingdings" panose="05000000000000000000" pitchFamily="2" charset="2"/>
              <a:buChar char="Ø"/>
            </a:pPr>
            <a:r>
              <a:rPr lang="en-US" dirty="0" smtClean="0"/>
              <a:t>Software Analysis and Design </a:t>
            </a:r>
            <a:r>
              <a:rPr lang="en-US" sz="1400" dirty="0" smtClean="0"/>
              <a:t>(TA for 7 semesters)</a:t>
            </a:r>
          </a:p>
          <a:p>
            <a:pPr marL="285750" indent="-285750">
              <a:lnSpc>
                <a:spcPct val="150000"/>
              </a:lnSpc>
              <a:buFont typeface="Wingdings" panose="05000000000000000000" pitchFamily="2" charset="2"/>
              <a:buChar char="Ø"/>
            </a:pPr>
            <a:r>
              <a:rPr lang="en-US" dirty="0" smtClean="0"/>
              <a:t>Blockchain Technology </a:t>
            </a:r>
            <a:r>
              <a:rPr lang="en-US" sz="1400" dirty="0" smtClean="0"/>
              <a:t>(used in thesis)</a:t>
            </a:r>
          </a:p>
          <a:p>
            <a:pPr marL="285750" indent="-285750">
              <a:lnSpc>
                <a:spcPct val="150000"/>
              </a:lnSpc>
              <a:buFont typeface="Wingdings" panose="05000000000000000000" pitchFamily="2" charset="2"/>
              <a:buChar char="Ø"/>
            </a:pPr>
            <a:endParaRPr lang="en-US" sz="1400" dirty="0" smtClean="0"/>
          </a:p>
          <a:p>
            <a:pPr marL="285750" indent="-285750">
              <a:lnSpc>
                <a:spcPct val="150000"/>
              </a:lnSpc>
              <a:buFont typeface="Wingdings" panose="05000000000000000000" pitchFamily="2" charset="2"/>
              <a:buChar char="Ø"/>
            </a:pPr>
            <a:r>
              <a:rPr lang="en-US" dirty="0"/>
              <a:t>Web Programing </a:t>
            </a:r>
          </a:p>
          <a:p>
            <a:pPr marL="285750" indent="-285750">
              <a:lnSpc>
                <a:spcPct val="150000"/>
              </a:lnSpc>
              <a:buFont typeface="Wingdings" panose="05000000000000000000" pitchFamily="2" charset="2"/>
              <a:buChar char="Ø"/>
            </a:pPr>
            <a:r>
              <a:rPr lang="en-US" dirty="0"/>
              <a:t>Software security</a:t>
            </a:r>
          </a:p>
          <a:p>
            <a:pPr marL="285750" indent="-285750">
              <a:lnSpc>
                <a:spcPct val="150000"/>
              </a:lnSpc>
              <a:buFont typeface="Wingdings" panose="05000000000000000000" pitchFamily="2" charset="2"/>
              <a:buChar char="Ø"/>
            </a:pPr>
            <a:r>
              <a:rPr lang="en-US" dirty="0"/>
              <a:t>Smart Contract</a:t>
            </a:r>
          </a:p>
        </p:txBody>
      </p:sp>
      <p:sp>
        <p:nvSpPr>
          <p:cNvPr id="15" name="TextBox 14"/>
          <p:cNvSpPr txBox="1"/>
          <p:nvPr/>
        </p:nvSpPr>
        <p:spPr>
          <a:xfrm>
            <a:off x="6909759" y="2107039"/>
            <a:ext cx="488255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Gaining experience by studying abroad</a:t>
            </a:r>
          </a:p>
          <a:p>
            <a:pPr marL="285750" indent="-285750">
              <a:buFont typeface="Wingdings" panose="05000000000000000000" pitchFamily="2" charset="2"/>
              <a:buChar char="Ø"/>
            </a:pPr>
            <a:r>
              <a:rPr lang="en-US" dirty="0"/>
              <a:t>Blockchain Technology is more developed in Canada than </a:t>
            </a:r>
            <a:r>
              <a:rPr lang="en-US" dirty="0" smtClean="0"/>
              <a:t>Iran</a:t>
            </a:r>
          </a:p>
          <a:p>
            <a:pPr marL="285750" indent="-285750">
              <a:buFont typeface="Wingdings" panose="05000000000000000000" pitchFamily="2" charset="2"/>
              <a:buChar char="Ø"/>
            </a:pPr>
            <a:r>
              <a:rPr lang="en-US" dirty="0" smtClean="0"/>
              <a:t>Most better projects are launched in Canada than Iran</a:t>
            </a:r>
          </a:p>
          <a:p>
            <a:pPr marL="285750" indent="-285750">
              <a:buFont typeface="Wingdings" panose="05000000000000000000" pitchFamily="2" charset="2"/>
              <a:buChar char="Ø"/>
            </a:pPr>
            <a:r>
              <a:rPr lang="en-US" dirty="0" smtClean="0"/>
              <a:t>Can find better job positions not only in Canada but also in Iran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47140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10327"/>
            <a:ext cx="12192000" cy="1625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91126" y="1810327"/>
            <a:ext cx="11037456" cy="162559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Current Work</a:t>
            </a:r>
            <a:endPar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570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latin typeface="+mn-lt"/>
              </a:rPr>
              <a:t>Dissertation …</a:t>
            </a:r>
            <a:endParaRPr lang="en-US" sz="4000" b="1" dirty="0">
              <a:effectLst>
                <a:outerShdw blurRad="38100" dist="38100" dir="2700000" algn="tl">
                  <a:srgbClr val="000000">
                    <a:alpha val="43137"/>
                  </a:srgbClr>
                </a:outerShdw>
              </a:effectLst>
              <a:latin typeface="+mn-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817" y="758012"/>
            <a:ext cx="686463" cy="934557"/>
          </a:xfrm>
          <a:prstGeom prst="rect">
            <a:avLst/>
          </a:prstGeom>
        </p:spPr>
      </p:pic>
      <p:sp>
        <p:nvSpPr>
          <p:cNvPr id="8" name="TextBox 7"/>
          <p:cNvSpPr txBox="1"/>
          <p:nvPr/>
        </p:nvSpPr>
        <p:spPr>
          <a:xfrm>
            <a:off x="1188720" y="1851334"/>
            <a:ext cx="9126748" cy="3970318"/>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About Project:</a:t>
            </a:r>
          </a:p>
          <a:p>
            <a:pPr marL="742950" lvl="1" indent="-285750">
              <a:buFont typeface="Arial" panose="020B0604020202020204" pitchFamily="34" charset="0"/>
              <a:buChar char="•"/>
            </a:pPr>
            <a:r>
              <a:rPr lang="en-US" dirty="0"/>
              <a:t>International Freight and logistics services </a:t>
            </a:r>
            <a:r>
              <a:rPr lang="en-US" dirty="0" smtClean="0"/>
              <a:t>community</a:t>
            </a:r>
          </a:p>
          <a:p>
            <a:pPr marL="742950" lvl="1" indent="-285750">
              <a:buFont typeface="Arial" panose="020B0604020202020204" pitchFamily="34" charset="0"/>
              <a:buChar char="•"/>
            </a:pPr>
            <a:r>
              <a:rPr lang="en-US" dirty="0" smtClean="0"/>
              <a:t>Its concept was created by a team in SQL</a:t>
            </a:r>
          </a:p>
          <a:p>
            <a:pPr marL="742950" lvl="1" indent="-285750">
              <a:buFont typeface="Arial" panose="020B0604020202020204" pitchFamily="34" charset="0"/>
              <a:buChar char="•"/>
            </a:pPr>
            <a:r>
              <a:rPr lang="en-US" dirty="0" smtClean="0"/>
              <a:t>Named Cayload </a:t>
            </a:r>
            <a:r>
              <a:rPr lang="en-US" sz="1400" dirty="0" smtClean="0"/>
              <a:t>(</a:t>
            </a:r>
            <a:r>
              <a:rPr lang="en-US" sz="1400" dirty="0"/>
              <a:t>The address </a:t>
            </a:r>
            <a:r>
              <a:rPr lang="en-US" sz="1400" dirty="0" smtClean="0"/>
              <a:t>is </a:t>
            </a:r>
            <a:r>
              <a:rPr lang="en-US" sz="1400" i="1" dirty="0" smtClean="0">
                <a:hlinkClick r:id="rId4"/>
              </a:rPr>
              <a:t>https://sinax.info/</a:t>
            </a:r>
            <a:r>
              <a:rPr lang="en-US" sz="1400" dirty="0" smtClean="0"/>
              <a:t>)</a:t>
            </a:r>
          </a:p>
          <a:p>
            <a:pPr marL="742950" lvl="1" indent="-285750">
              <a:buFont typeface="Arial" panose="020B0604020202020204" pitchFamily="34" charset="0"/>
              <a:buChar char="•"/>
            </a:pPr>
            <a:r>
              <a:rPr lang="en-US" dirty="0" smtClean="0"/>
              <a:t>Concluding contracts with high level of importance </a:t>
            </a:r>
            <a:endParaRPr lang="en-US" dirty="0"/>
          </a:p>
          <a:p>
            <a:pPr lvl="1"/>
            <a:endParaRPr lang="en-US" dirty="0" smtClean="0"/>
          </a:p>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The Problem:</a:t>
            </a:r>
          </a:p>
          <a:p>
            <a:pPr marL="742950" lvl="1" indent="-285750">
              <a:buFont typeface="Arial" panose="020B0604020202020204" pitchFamily="34" charset="0"/>
              <a:buChar char="•"/>
            </a:pPr>
            <a:r>
              <a:rPr lang="en-US" dirty="0"/>
              <a:t>Misusing of contracts </a:t>
            </a:r>
          </a:p>
          <a:p>
            <a:pPr marL="742950" lvl="1" indent="-285750">
              <a:buFont typeface="Arial" panose="020B0604020202020204" pitchFamily="34" charset="0"/>
              <a:buChar char="•"/>
            </a:pPr>
            <a:r>
              <a:rPr lang="en-US" dirty="0"/>
              <a:t>Committing financial frauds by either parties (provider or customer</a:t>
            </a:r>
            <a:r>
              <a:rPr lang="en-US" dirty="0" smtClean="0"/>
              <a:t>)</a:t>
            </a:r>
          </a:p>
          <a:p>
            <a:pPr marL="742950" lvl="1" indent="-285750">
              <a:buFont typeface="Arial" panose="020B0604020202020204" pitchFamily="34" charset="0"/>
              <a:buChar char="•"/>
            </a:pPr>
            <a:r>
              <a:rPr lang="en-US" dirty="0" smtClean="0"/>
              <a:t>Changing contract content by either users according to their own benefits</a:t>
            </a:r>
          </a:p>
          <a:p>
            <a:pPr marL="742950" lvl="1" indent="-285750">
              <a:buFont typeface="Arial" panose="020B0604020202020204" pitchFamily="34" charset="0"/>
              <a:buChar char="•"/>
            </a:pPr>
            <a:endParaRPr lang="en-US" dirty="0" smtClean="0"/>
          </a:p>
          <a:p>
            <a:pPr marL="285750" indent="-285750">
              <a:buFont typeface="Wingdings" panose="05000000000000000000" pitchFamily="2" charset="2"/>
              <a:buChar char="q"/>
            </a:pPr>
            <a:r>
              <a:rPr lang="en-US" b="1" dirty="0">
                <a:effectLst>
                  <a:outerShdw blurRad="38100" dist="38100" dir="2700000" algn="tl">
                    <a:srgbClr val="000000">
                      <a:alpha val="43137"/>
                    </a:srgbClr>
                  </a:outerShdw>
                </a:effectLst>
              </a:rPr>
              <a:t>The Solution</a:t>
            </a:r>
            <a:r>
              <a:rPr lang="en-US" b="1" dirty="0" smtClean="0">
                <a:effectLst>
                  <a:outerShdw blurRad="38100" dist="38100" dir="2700000" algn="tl">
                    <a:srgbClr val="000000">
                      <a:alpha val="43137"/>
                    </a:srgbClr>
                  </a:outerShdw>
                </a:effectLst>
              </a:rPr>
              <a:t>:</a:t>
            </a:r>
          </a:p>
          <a:p>
            <a:pPr marL="742950" lvl="1" indent="-285750">
              <a:buFont typeface="Arial" panose="020B0604020202020204" pitchFamily="34" charset="0"/>
              <a:buChar char="•"/>
            </a:pPr>
            <a:r>
              <a:rPr lang="en-US" dirty="0" smtClean="0">
                <a:effectLst>
                  <a:outerShdw blurRad="38100" dist="38100" dir="2700000" algn="tl">
                    <a:srgbClr val="000000">
                      <a:alpha val="43137"/>
                    </a:srgbClr>
                  </a:outerShdw>
                </a:effectLst>
              </a:rPr>
              <a:t>Using blockchain Technology to save sensitive data</a:t>
            </a:r>
            <a:endParaRPr lang="en-US" dirty="0">
              <a:effectLst>
                <a:outerShdw blurRad="38100" dist="38100" dir="2700000" algn="tl">
                  <a:srgbClr val="000000">
                    <a:alpha val="43137"/>
                  </a:srgbClr>
                </a:outerShdw>
              </a:effectLst>
            </a:endParaRPr>
          </a:p>
          <a:p>
            <a:pPr lvl="1"/>
            <a:endParaRPr lang="en-US" dirty="0"/>
          </a:p>
        </p:txBody>
      </p:sp>
    </p:spTree>
    <p:extLst>
      <p:ext uri="{BB962C8B-B14F-4D97-AF65-F5344CB8AC3E}">
        <p14:creationId xmlns:p14="http://schemas.microsoft.com/office/powerpoint/2010/main" val="3514225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mn-lt"/>
              </a:rPr>
              <a:t>Dissertation …</a:t>
            </a:r>
          </a:p>
        </p:txBody>
      </p:sp>
      <p:sp>
        <p:nvSpPr>
          <p:cNvPr id="3" name="Content Placeholder 2"/>
          <p:cNvSpPr>
            <a:spLocks noGrp="1"/>
          </p:cNvSpPr>
          <p:nvPr>
            <p:ph idx="1"/>
          </p:nvPr>
        </p:nvSpPr>
        <p:spPr/>
        <p:txBody>
          <a:bodyPr/>
          <a:lstStyle/>
          <a:p>
            <a:pPr>
              <a:buClrTx/>
              <a:buFont typeface="Wingdings" panose="05000000000000000000" pitchFamily="2" charset="2"/>
              <a:buChar char="q"/>
            </a:pPr>
            <a:r>
              <a:rPr lang="en-US" dirty="0" smtClean="0"/>
              <a:t> Project-based thesis</a:t>
            </a:r>
          </a:p>
          <a:p>
            <a:pPr>
              <a:buClrTx/>
              <a:buFont typeface="Wingdings" panose="05000000000000000000" pitchFamily="2" charset="2"/>
              <a:buChar char="q"/>
            </a:pPr>
            <a:r>
              <a:rPr lang="en-US" dirty="0"/>
              <a:t> </a:t>
            </a:r>
            <a:r>
              <a:rPr lang="en-US" dirty="0" smtClean="0"/>
              <a:t>Two different approaches were developed for proposal</a:t>
            </a:r>
          </a:p>
          <a:p>
            <a:pPr lvl="1">
              <a:lnSpc>
                <a:spcPct val="100000"/>
              </a:lnSpc>
              <a:buClrTx/>
              <a:buFont typeface="Wingdings" panose="05000000000000000000" pitchFamily="2" charset="2"/>
              <a:buChar char="§"/>
            </a:pPr>
            <a:r>
              <a:rPr lang="en-US" dirty="0"/>
              <a:t> </a:t>
            </a:r>
            <a:r>
              <a:rPr lang="en-US" b="1" dirty="0" smtClean="0"/>
              <a:t>First one:</a:t>
            </a:r>
            <a:r>
              <a:rPr lang="en-US" dirty="0" smtClean="0"/>
              <a:t> developing blockchain by myself  </a:t>
            </a:r>
            <a:r>
              <a:rPr lang="en-US" sz="1400" dirty="0" smtClean="0"/>
              <a:t>(It has </a:t>
            </a:r>
            <a:r>
              <a:rPr lang="en-US" sz="1400" dirty="0" smtClean="0"/>
              <a:t>a problems</a:t>
            </a:r>
            <a:r>
              <a:rPr lang="en-US" sz="1400" dirty="0" smtClean="0"/>
              <a:t>)</a:t>
            </a:r>
          </a:p>
          <a:p>
            <a:pPr lvl="1">
              <a:lnSpc>
                <a:spcPct val="100000"/>
              </a:lnSpc>
              <a:buClrTx/>
              <a:buFont typeface="Wingdings" panose="05000000000000000000" pitchFamily="2" charset="2"/>
              <a:buChar char="§"/>
            </a:pPr>
            <a:r>
              <a:rPr lang="en-US" dirty="0"/>
              <a:t> </a:t>
            </a:r>
            <a:r>
              <a:rPr lang="en-US" b="1" dirty="0" smtClean="0"/>
              <a:t>Second one: </a:t>
            </a:r>
            <a:r>
              <a:rPr lang="en-US" dirty="0" smtClean="0"/>
              <a:t>using </a:t>
            </a:r>
            <a:r>
              <a:rPr lang="en-US" i="1" dirty="0" smtClean="0"/>
              <a:t>Hyperledger Fabric</a:t>
            </a:r>
            <a:r>
              <a:rPr lang="en-US" dirty="0" smtClean="0"/>
              <a:t> Framework</a:t>
            </a:r>
          </a:p>
          <a:p>
            <a:pPr>
              <a:lnSpc>
                <a:spcPct val="100000"/>
              </a:lnSpc>
              <a:buClrTx/>
              <a:buFont typeface="Wingdings" panose="05000000000000000000" pitchFamily="2" charset="2"/>
              <a:buChar char="q"/>
            </a:pPr>
            <a:r>
              <a:rPr lang="en-US" dirty="0"/>
              <a:t> </a:t>
            </a:r>
            <a:r>
              <a:rPr lang="en-US" dirty="0" smtClean="0"/>
              <a:t>Developing a comprehensive software (in progress)</a:t>
            </a:r>
          </a:p>
          <a:p>
            <a:pPr lvl="1">
              <a:lnSpc>
                <a:spcPct val="100000"/>
              </a:lnSpc>
              <a:buClrTx/>
              <a:buFont typeface="Wingdings" panose="05000000000000000000" pitchFamily="2" charset="2"/>
              <a:buChar char="§"/>
            </a:pPr>
            <a:r>
              <a:rPr lang="en-US" dirty="0"/>
              <a:t> </a:t>
            </a:r>
            <a:r>
              <a:rPr lang="en-US" dirty="0" smtClean="0"/>
              <a:t>used second approach in a manner of using by all sites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817" y="758012"/>
            <a:ext cx="686463" cy="934557"/>
          </a:xfrm>
          <a:prstGeom prst="rect">
            <a:avLst/>
          </a:prstGeom>
        </p:spPr>
      </p:pic>
    </p:spTree>
    <p:extLst>
      <p:ext uri="{BB962C8B-B14F-4D97-AF65-F5344CB8AC3E}">
        <p14:creationId xmlns:p14="http://schemas.microsoft.com/office/powerpoint/2010/main" val="339932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94453" y="0"/>
            <a:ext cx="409754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63464" y="0"/>
            <a:ext cx="4028536" cy="68580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itle 1"/>
          <p:cNvSpPr txBox="1">
            <a:spLocks/>
          </p:cNvSpPr>
          <p:nvPr/>
        </p:nvSpPr>
        <p:spPr>
          <a:xfrm>
            <a:off x="8482642" y="1514580"/>
            <a:ext cx="3778369" cy="164000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dirty="0" smtClean="0"/>
              <a:t/>
            </a:r>
            <a:br>
              <a:rPr lang="en-US" dirty="0" smtClean="0"/>
            </a:br>
            <a:r>
              <a:rPr lang="en-US" dirty="0" smtClean="0"/>
              <a:t/>
            </a:r>
            <a:br>
              <a:rPr lang="en-US" dirty="0" smtClean="0"/>
            </a:br>
            <a:r>
              <a:rPr lang="en-US" dirty="0" smtClean="0"/>
              <a:t>         </a:t>
            </a:r>
            <a:r>
              <a:rPr lang="en-US" b="1" dirty="0" smtClean="0">
                <a:effectLst>
                  <a:outerShdw blurRad="38100" dist="38100" dir="2700000" algn="tl">
                    <a:srgbClr val="000000">
                      <a:alpha val="43137"/>
                    </a:srgbClr>
                  </a:outerShdw>
                </a:effectLst>
                <a:latin typeface="+mn-lt"/>
              </a:rPr>
              <a:t>Dissertation …</a:t>
            </a:r>
            <a:br>
              <a:rPr lang="en-US" b="1" dirty="0" smtClean="0">
                <a:effectLst>
                  <a:outerShdw blurRad="38100" dist="38100" dir="2700000" algn="tl">
                    <a:srgbClr val="000000">
                      <a:alpha val="43137"/>
                    </a:srgbClr>
                  </a:outerShdw>
                </a:effectLst>
                <a:latin typeface="+mn-lt"/>
              </a:rPr>
            </a:br>
            <a:r>
              <a:rPr lang="en-US" b="1" dirty="0" smtClean="0">
                <a:effectLst>
                  <a:outerShdw blurRad="38100" dist="38100" dir="2700000" algn="tl">
                    <a:srgbClr val="000000">
                      <a:alpha val="43137"/>
                    </a:srgbClr>
                  </a:outerShdw>
                </a:effectLst>
                <a:latin typeface="+mn-lt"/>
              </a:rPr>
              <a:t>         </a:t>
            </a:r>
            <a:r>
              <a:rPr lang="en-US" sz="2800" b="1" dirty="0" smtClean="0"/>
              <a:t>Second Approach</a:t>
            </a:r>
            <a:endParaRPr lang="en-US" sz="2800" b="1"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2642" y="2220026"/>
            <a:ext cx="686463" cy="934557"/>
          </a:xfrm>
          <a:prstGeom prst="rect">
            <a:avLst/>
          </a:prstGeom>
        </p:spPr>
      </p:pic>
      <p:sp>
        <p:nvSpPr>
          <p:cNvPr id="13" name="Text Placeholder 3"/>
          <p:cNvSpPr txBox="1">
            <a:spLocks/>
          </p:cNvSpPr>
          <p:nvPr/>
        </p:nvSpPr>
        <p:spPr>
          <a:xfrm>
            <a:off x="8482642" y="3373970"/>
            <a:ext cx="3607758" cy="270355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lgn="just">
              <a:buClr>
                <a:schemeClr val="bg1"/>
              </a:buClr>
              <a:buFont typeface="Courier New" panose="02070309020205020404" pitchFamily="49" charset="0"/>
              <a:buChar char="o"/>
            </a:pPr>
            <a:r>
              <a:rPr lang="en-US" dirty="0" smtClean="0"/>
              <a:t>This approach is developed for one service, </a:t>
            </a:r>
            <a:r>
              <a:rPr lang="en-US" dirty="0" smtClean="0"/>
              <a:t>Air.</a:t>
            </a:r>
          </a:p>
          <a:p>
            <a:pPr marL="285750" indent="-285750" algn="just">
              <a:buClr>
                <a:schemeClr val="bg1"/>
              </a:buClr>
              <a:buFont typeface="Courier New" panose="02070309020205020404" pitchFamily="49" charset="0"/>
              <a:buChar char="o"/>
            </a:pPr>
            <a:r>
              <a:rPr lang="en-US" dirty="0"/>
              <a:t>Hyperledger Fabric Framework is </a:t>
            </a:r>
            <a:r>
              <a:rPr lang="en-US" dirty="0" smtClean="0"/>
              <a:t>used.</a:t>
            </a:r>
            <a:endParaRPr lang="en-US" dirty="0" smtClean="0"/>
          </a:p>
          <a:p>
            <a:pPr marL="285750" indent="-285750" algn="just">
              <a:buClr>
                <a:schemeClr val="bg1"/>
              </a:buClr>
              <a:buFont typeface="Courier New" panose="02070309020205020404" pitchFamily="49" charset="0"/>
              <a:buChar char="o"/>
            </a:pPr>
            <a:r>
              <a:rPr lang="en-US" dirty="0" smtClean="0"/>
              <a:t>All contracts store in one </a:t>
            </a:r>
            <a:r>
              <a:rPr lang="en-US" dirty="0" smtClean="0"/>
              <a:t>chain.</a:t>
            </a:r>
            <a:endParaRPr lang="en-US" dirty="0" smtClean="0"/>
          </a:p>
          <a:p>
            <a:pPr marL="285750" indent="-285750" algn="just">
              <a:buClr>
                <a:schemeClr val="bg1"/>
              </a:buClr>
              <a:buFont typeface="Courier New" panose="02070309020205020404" pitchFamily="49" charset="0"/>
              <a:buChar char="o"/>
            </a:pPr>
            <a:r>
              <a:rPr lang="en-US" dirty="0" smtClean="0"/>
              <a:t>The chain store in several </a:t>
            </a:r>
            <a:r>
              <a:rPr lang="en-US" dirty="0" smtClean="0"/>
              <a:t>servers.</a:t>
            </a:r>
            <a:endParaRPr lang="en-US" dirty="0" smtClean="0"/>
          </a:p>
          <a:p>
            <a:pPr marL="285750" indent="-285750" algn="just">
              <a:buClr>
                <a:schemeClr val="bg1"/>
              </a:buClr>
              <a:buFont typeface="Courier New" panose="02070309020205020404" pitchFamily="49" charset="0"/>
              <a:buChar char="o"/>
            </a:pPr>
            <a:r>
              <a:rPr lang="en-US" dirty="0" smtClean="0"/>
              <a:t>Each </a:t>
            </a:r>
            <a:r>
              <a:rPr lang="en-US" dirty="0" smtClean="0"/>
              <a:t>user </a:t>
            </a:r>
            <a:r>
              <a:rPr lang="en-US" dirty="0" smtClean="0"/>
              <a:t>has a </a:t>
            </a:r>
            <a:r>
              <a:rPr lang="en-US" dirty="0" smtClean="0"/>
              <a:t>pair of private and public </a:t>
            </a:r>
            <a:r>
              <a:rPr lang="en-US" dirty="0" smtClean="0"/>
              <a:t>keys </a:t>
            </a:r>
            <a:r>
              <a:rPr lang="en-US" dirty="0" smtClean="0"/>
              <a:t>(RSA library is used</a:t>
            </a:r>
            <a:r>
              <a:rPr lang="en-US" dirty="0" smtClean="0"/>
              <a:t>).</a:t>
            </a:r>
            <a:endParaRPr lang="en-US" dirty="0" smtClean="0"/>
          </a:p>
          <a:p>
            <a:pPr marL="285750" indent="-285750" algn="just">
              <a:buClr>
                <a:schemeClr val="bg1"/>
              </a:buClr>
              <a:buFont typeface="Courier New" panose="02070309020205020404" pitchFamily="49" charset="0"/>
              <a:buChar char="o"/>
            </a:pPr>
            <a:r>
              <a:rPr lang="en-US" dirty="0" smtClean="0"/>
              <a:t>Each contract is signed by </a:t>
            </a:r>
            <a:r>
              <a:rPr lang="en-US" dirty="0" smtClean="0"/>
              <a:t>users.</a:t>
            </a:r>
            <a:endParaRPr lang="en-US" dirty="0" smtClean="0"/>
          </a:p>
        </p:txBody>
      </p:sp>
      <p:sp>
        <p:nvSpPr>
          <p:cNvPr id="16" name="Title 1"/>
          <p:cNvSpPr>
            <a:spLocks noGrp="1"/>
          </p:cNvSpPr>
          <p:nvPr>
            <p:ph type="title"/>
          </p:nvPr>
        </p:nvSpPr>
        <p:spPr>
          <a:xfrm>
            <a:off x="237225" y="2041235"/>
            <a:ext cx="3778369" cy="1217814"/>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r>
              <a:rPr lang="en-US" b="1" dirty="0" smtClean="0">
                <a:effectLst>
                  <a:outerShdw blurRad="38100" dist="38100" dir="2700000" algn="tl">
                    <a:srgbClr val="000000">
                      <a:alpha val="43137"/>
                    </a:srgbClr>
                  </a:outerShdw>
                </a:effectLst>
                <a:latin typeface="+mn-lt"/>
              </a:rPr>
              <a:t>Dissertation …</a:t>
            </a:r>
            <a:br>
              <a:rPr lang="en-US" b="1" dirty="0" smtClean="0">
                <a:effectLst>
                  <a:outerShdw blurRad="38100" dist="38100" dir="2700000" algn="tl">
                    <a:srgbClr val="000000">
                      <a:alpha val="43137"/>
                    </a:srgbClr>
                  </a:outerShdw>
                </a:effectLst>
                <a:latin typeface="+mn-lt"/>
              </a:rPr>
            </a:br>
            <a:r>
              <a:rPr lang="en-US" b="1" dirty="0" smtClean="0">
                <a:effectLst>
                  <a:outerShdw blurRad="38100" dist="38100" dir="2700000" algn="tl">
                    <a:srgbClr val="000000">
                      <a:alpha val="43137"/>
                    </a:srgbClr>
                  </a:outerShdw>
                </a:effectLst>
                <a:latin typeface="+mn-lt"/>
              </a:rPr>
              <a:t>         </a:t>
            </a:r>
            <a:r>
              <a:rPr lang="en-US" sz="2800" b="1" dirty="0" smtClean="0"/>
              <a:t>First Approach</a:t>
            </a:r>
            <a:endParaRPr lang="en-US" sz="2800" b="1"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25" y="2220026"/>
            <a:ext cx="686463" cy="934557"/>
          </a:xfrm>
          <a:prstGeom prst="rect">
            <a:avLst/>
          </a:prstGeom>
        </p:spPr>
      </p:pic>
      <p:sp>
        <p:nvSpPr>
          <p:cNvPr id="18" name="Text Placeholder 3"/>
          <p:cNvSpPr>
            <a:spLocks noGrp="1"/>
          </p:cNvSpPr>
          <p:nvPr>
            <p:ph type="body" sz="half" idx="2"/>
          </p:nvPr>
        </p:nvSpPr>
        <p:spPr>
          <a:xfrm>
            <a:off x="237225" y="3373970"/>
            <a:ext cx="3754710" cy="3082248"/>
          </a:xfrm>
        </p:spPr>
        <p:txBody>
          <a:bodyPr>
            <a:normAutofit/>
          </a:bodyPr>
          <a:lstStyle/>
          <a:p>
            <a:pPr marL="285750" indent="-285750" algn="just">
              <a:buClr>
                <a:schemeClr val="bg1"/>
              </a:buClr>
              <a:buFont typeface="Courier New" panose="02070309020205020404" pitchFamily="49" charset="0"/>
              <a:buChar char="o"/>
            </a:pPr>
            <a:r>
              <a:rPr lang="en-US" dirty="0" smtClean="0"/>
              <a:t>This approach </a:t>
            </a:r>
            <a:r>
              <a:rPr lang="en-US" dirty="0" smtClean="0"/>
              <a:t>is developed </a:t>
            </a:r>
            <a:r>
              <a:rPr lang="en-US" dirty="0" smtClean="0"/>
              <a:t>for two services, FCL and </a:t>
            </a:r>
            <a:r>
              <a:rPr lang="en-US" dirty="0" smtClean="0"/>
              <a:t>Chartering.</a:t>
            </a:r>
            <a:r>
              <a:rPr lang="en-US" dirty="0"/>
              <a:t> </a:t>
            </a:r>
            <a:endParaRPr lang="en-US" dirty="0" smtClean="0"/>
          </a:p>
          <a:p>
            <a:pPr marL="285750" indent="-285750" algn="just">
              <a:buClr>
                <a:schemeClr val="bg1"/>
              </a:buClr>
              <a:buFont typeface="Courier New" panose="02070309020205020404" pitchFamily="49" charset="0"/>
              <a:buChar char="o"/>
            </a:pPr>
            <a:r>
              <a:rPr lang="en-US" dirty="0" smtClean="0"/>
              <a:t>Proof-of-Work, used in Bitcoin, </a:t>
            </a:r>
            <a:r>
              <a:rPr lang="en-US" dirty="0"/>
              <a:t>is </a:t>
            </a:r>
            <a:r>
              <a:rPr lang="en-US" dirty="0" smtClean="0"/>
              <a:t>developed.</a:t>
            </a:r>
            <a:endParaRPr lang="en-US" dirty="0" smtClean="0"/>
          </a:p>
          <a:p>
            <a:pPr marL="285750" indent="-285750" algn="just">
              <a:buClr>
                <a:schemeClr val="bg1"/>
              </a:buClr>
              <a:buFont typeface="Courier New" panose="02070309020205020404" pitchFamily="49" charset="0"/>
              <a:buChar char="o"/>
            </a:pPr>
            <a:r>
              <a:rPr lang="en-US" dirty="0" smtClean="0"/>
              <a:t>Each </a:t>
            </a:r>
            <a:r>
              <a:rPr lang="en-US" dirty="0" smtClean="0"/>
              <a:t>contract stores in a separate </a:t>
            </a:r>
            <a:r>
              <a:rPr lang="en-US" dirty="0" smtClean="0"/>
              <a:t>chain.</a:t>
            </a:r>
            <a:endParaRPr lang="en-US" dirty="0" smtClean="0"/>
          </a:p>
          <a:p>
            <a:pPr marL="285750" indent="-285750" algn="just">
              <a:buClr>
                <a:schemeClr val="bg1"/>
              </a:buClr>
              <a:buFont typeface="Courier New" panose="02070309020205020404" pitchFamily="49" charset="0"/>
              <a:buChar char="o"/>
            </a:pPr>
            <a:r>
              <a:rPr lang="en-US" dirty="0" smtClean="0"/>
              <a:t>The chain stores in our server and both </a:t>
            </a:r>
            <a:r>
              <a:rPr lang="en-US" dirty="0" smtClean="0"/>
              <a:t>users’ systems.</a:t>
            </a:r>
            <a:endParaRPr lang="en-US" dirty="0" smtClean="0"/>
          </a:p>
          <a:p>
            <a:pPr marL="285750" indent="-285750" algn="just">
              <a:buClr>
                <a:schemeClr val="bg1"/>
              </a:buClr>
              <a:buFont typeface="Courier New" panose="02070309020205020404" pitchFamily="49" charset="0"/>
              <a:buChar char="o"/>
            </a:pPr>
            <a:r>
              <a:rPr lang="en-US" dirty="0" smtClean="0"/>
              <a:t>Each user </a:t>
            </a:r>
            <a:r>
              <a:rPr lang="en-US" dirty="0" smtClean="0"/>
              <a:t>has a </a:t>
            </a:r>
            <a:r>
              <a:rPr lang="en-US" dirty="0" smtClean="0"/>
              <a:t>pair of private and public </a:t>
            </a:r>
            <a:r>
              <a:rPr lang="en-US" dirty="0" smtClean="0"/>
              <a:t>keys </a:t>
            </a:r>
            <a:r>
              <a:rPr lang="en-US" dirty="0" smtClean="0"/>
              <a:t>(RSA library is used</a:t>
            </a:r>
            <a:r>
              <a:rPr lang="en-US" dirty="0" smtClean="0"/>
              <a:t>).</a:t>
            </a:r>
            <a:endParaRPr lang="en-US" dirty="0" smtClean="0"/>
          </a:p>
          <a:p>
            <a:pPr marL="285750" indent="-285750" algn="just">
              <a:buClr>
                <a:schemeClr val="bg1"/>
              </a:buClr>
              <a:buFont typeface="Courier New" panose="02070309020205020404" pitchFamily="49" charset="0"/>
              <a:buChar char="o"/>
            </a:pPr>
            <a:r>
              <a:rPr lang="en-US" dirty="0" smtClean="0"/>
              <a:t>Each contract is signed by </a:t>
            </a:r>
            <a:r>
              <a:rPr lang="en-US" dirty="0" smtClean="0"/>
              <a:t>users.</a:t>
            </a:r>
            <a:endParaRPr lang="en-US" dirty="0" smtClean="0"/>
          </a:p>
          <a:p>
            <a:pPr marL="285750" indent="-285750" algn="just">
              <a:buClr>
                <a:schemeClr val="bg1"/>
              </a:buClr>
              <a:buFont typeface="Courier New" panose="02070309020205020404" pitchFamily="49" charset="0"/>
              <a:buChar char="o"/>
            </a:pPr>
            <a:endParaRPr lang="en-US" dirty="0"/>
          </a:p>
        </p:txBody>
      </p:sp>
      <p:pic>
        <p:nvPicPr>
          <p:cNvPr id="19" name="Picture 18"/>
          <p:cNvPicPr>
            <a:picLocks noChangeAspect="1"/>
          </p:cNvPicPr>
          <p:nvPr/>
        </p:nvPicPr>
        <p:blipFill>
          <a:blip r:embed="rId4"/>
          <a:stretch>
            <a:fillRect/>
          </a:stretch>
        </p:blipFill>
        <p:spPr>
          <a:xfrm>
            <a:off x="5099765" y="34112"/>
            <a:ext cx="1986026" cy="2133747"/>
          </a:xfrm>
          <a:prstGeom prst="rect">
            <a:avLst/>
          </a:prstGeom>
        </p:spPr>
      </p:pic>
      <p:pic>
        <p:nvPicPr>
          <p:cNvPr id="20" name="Picture 19"/>
          <p:cNvPicPr>
            <a:picLocks noChangeAspect="1"/>
          </p:cNvPicPr>
          <p:nvPr/>
        </p:nvPicPr>
        <p:blipFill>
          <a:blip r:embed="rId5"/>
          <a:stretch>
            <a:fillRect/>
          </a:stretch>
        </p:blipFill>
        <p:spPr>
          <a:xfrm>
            <a:off x="4583438" y="2220026"/>
            <a:ext cx="3042312" cy="2029413"/>
          </a:xfrm>
          <a:prstGeom prst="rect">
            <a:avLst/>
          </a:prstGeom>
        </p:spPr>
      </p:pic>
      <p:pic>
        <p:nvPicPr>
          <p:cNvPr id="21" name="Picture 20"/>
          <p:cNvPicPr>
            <a:picLocks noChangeAspect="1"/>
          </p:cNvPicPr>
          <p:nvPr/>
        </p:nvPicPr>
        <p:blipFill>
          <a:blip r:embed="rId6"/>
          <a:stretch>
            <a:fillRect/>
          </a:stretch>
        </p:blipFill>
        <p:spPr>
          <a:xfrm>
            <a:off x="4460638" y="4301606"/>
            <a:ext cx="3287913" cy="2432286"/>
          </a:xfrm>
          <a:prstGeom prst="rect">
            <a:avLst/>
          </a:prstGeom>
        </p:spPr>
      </p:pic>
    </p:spTree>
    <p:extLst>
      <p:ext uri="{BB962C8B-B14F-4D97-AF65-F5344CB8AC3E}">
        <p14:creationId xmlns:p14="http://schemas.microsoft.com/office/powerpoint/2010/main" val="245197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1600</TotalTime>
  <Words>1462</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Courier New</vt:lpstr>
      <vt:lpstr>Times New Roman</vt:lpstr>
      <vt:lpstr>Wingdings</vt:lpstr>
      <vt:lpstr>Retrospect</vt:lpstr>
      <vt:lpstr>PowerPoint Presentation</vt:lpstr>
      <vt:lpstr>I am going to talk about … </vt:lpstr>
      <vt:lpstr>PowerPoint Presentation</vt:lpstr>
      <vt:lpstr>PowerPoint Presentation</vt:lpstr>
      <vt:lpstr>PowerPoint Presentation</vt:lpstr>
      <vt:lpstr>PowerPoint Presentation</vt:lpstr>
      <vt:lpstr>Dissertation …</vt:lpstr>
      <vt:lpstr>Dissertation …</vt:lpstr>
      <vt:lpstr>           Dissertation …          First Approach</vt:lpstr>
      <vt:lpstr>           Dissertation …          Comprehensive Software</vt:lpstr>
      <vt:lpstr>Question Answering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61</cp:revision>
  <dcterms:created xsi:type="dcterms:W3CDTF">2022-10-08T17:46:29Z</dcterms:created>
  <dcterms:modified xsi:type="dcterms:W3CDTF">2022-10-16T18:32:48Z</dcterms:modified>
</cp:coreProperties>
</file>