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7" r:id="rId3"/>
    <p:sldId id="272" r:id="rId4"/>
    <p:sldId id="261" r:id="rId5"/>
    <p:sldId id="276" r:id="rId6"/>
    <p:sldId id="263" r:id="rId7"/>
    <p:sldId id="265" r:id="rId8"/>
    <p:sldId id="264" r:id="rId9"/>
    <p:sldId id="270" r:id="rId10"/>
    <p:sldId id="271" r:id="rId11"/>
    <p:sldId id="266" r:id="rId12"/>
    <p:sldId id="273" r:id="rId13"/>
    <p:sldId id="274" r:id="rId14"/>
    <p:sldId id="275" r:id="rId15"/>
    <p:sldId id="267" r:id="rId16"/>
    <p:sldId id="262" r:id="rId17"/>
    <p:sldId id="269" r:id="rId18"/>
    <p:sldId id="259" r:id="rId19"/>
    <p:sldId id="268" r:id="rId20"/>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4660"/>
  </p:normalViewPr>
  <p:slideViewPr>
    <p:cSldViewPr snapToGrid="0">
      <p:cViewPr varScale="1">
        <p:scale>
          <a:sx n="52" d="100"/>
          <a:sy n="52" d="100"/>
        </p:scale>
        <p:origin x="67" y="12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34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17.01.2024</a:t>
            </a:fld>
            <a:endParaRPr lang="de-AT"/>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17.01.2024</a:t>
            </a:fld>
            <a:endParaRPr lang="de-AT"/>
          </a:p>
        </p:txBody>
      </p:sp>
      <p:sp>
        <p:nvSpPr>
          <p:cNvPr id="4" name="Folienbildplatzhalt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136000" y="1638000"/>
            <a:ext cx="3474000" cy="45108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8" name="Bildplatzhalter 7"/>
          <p:cNvSpPr>
            <a:spLocks noGrp="1"/>
          </p:cNvSpPr>
          <p:nvPr>
            <p:ph type="pic" sz="quarter" idx="13"/>
          </p:nvPr>
        </p:nvSpPr>
        <p:spPr>
          <a:xfrm>
            <a:off x="576000" y="1721513"/>
            <a:ext cx="7214400" cy="4417200"/>
          </a:xfrm>
        </p:spPr>
        <p:txBody>
          <a:bodyPr/>
          <a:lstStyle>
            <a:lvl1pPr marL="0" indent="0">
              <a:buNone/>
              <a:defRPr/>
            </a:lvl1pPr>
          </a:lstStyle>
          <a:p>
            <a:r>
              <a:rPr lang="de-DE"/>
              <a:t>Bild durch Klicken auf Symbol hinzufügen</a:t>
            </a:r>
            <a:endParaRPr lang="de-AT" dirty="0"/>
          </a:p>
        </p:txBody>
      </p:sp>
      <p:sp>
        <p:nvSpPr>
          <p:cNvPr id="10" name="Textplatzhalter 5"/>
          <p:cNvSpPr>
            <a:spLocks noGrp="1"/>
          </p:cNvSpPr>
          <p:nvPr>
            <p:ph type="body" sz="quarter" idx="25" hasCustomPrompt="1"/>
          </p:nvPr>
        </p:nvSpPr>
        <p:spPr>
          <a:xfrm>
            <a:off x="576000" y="5864981"/>
            <a:ext cx="7214400" cy="274118"/>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Source:</a:t>
            </a:r>
          </a:p>
        </p:txBody>
      </p:sp>
      <p:sp>
        <p:nvSpPr>
          <p:cNvPr id="5" name="Titel 4"/>
          <p:cNvSpPr>
            <a:spLocks noGrp="1"/>
          </p:cNvSpPr>
          <p:nvPr>
            <p:ph type="title" hasCustomPrompt="1"/>
          </p:nvPr>
        </p:nvSpPr>
        <p:spPr/>
        <p:txBody>
          <a:bodyPr/>
          <a:lstStyle>
            <a:lvl1pPr>
              <a:defRPr baseline="0"/>
            </a:lvl1pPr>
          </a:lstStyle>
          <a:p>
            <a:r>
              <a:rPr lang="de-DE" dirty="0"/>
              <a:t>Space </a:t>
            </a:r>
            <a:r>
              <a:rPr lang="de-DE" dirty="0" err="1"/>
              <a:t>for</a:t>
            </a:r>
            <a:r>
              <a:rPr lang="de-DE" dirty="0"/>
              <a:t> </a:t>
            </a:r>
            <a:r>
              <a:rPr lang="de-DE" dirty="0" err="1"/>
              <a:t>your</a:t>
            </a:r>
            <a:r>
              <a:rPr lang="de-DE" dirty="0"/>
              <a:t> title, </a:t>
            </a:r>
            <a:r>
              <a:rPr lang="de-DE" dirty="0" err="1"/>
              <a:t>image</a:t>
            </a:r>
            <a:r>
              <a:rPr lang="de-DE" dirty="0"/>
              <a:t> </a:t>
            </a:r>
            <a:r>
              <a:rPr lang="de-DE" dirty="0" err="1"/>
              <a:t>and</a:t>
            </a:r>
            <a:r>
              <a:rPr lang="de-DE" dirty="0"/>
              <a:t> </a:t>
            </a:r>
            <a:r>
              <a:rPr lang="de-DE" dirty="0" err="1"/>
              <a:t>text</a:t>
            </a:r>
            <a:endParaRPr lang="de-AT" dirty="0"/>
          </a:p>
        </p:txBody>
      </p:sp>
      <p:sp>
        <p:nvSpPr>
          <p:cNvPr id="7" name="Datumsplatzhalter 6"/>
          <p:cNvSpPr>
            <a:spLocks noGrp="1"/>
          </p:cNvSpPr>
          <p:nvPr>
            <p:ph type="dt" sz="half" idx="26"/>
          </p:nvPr>
        </p:nvSpPr>
        <p:spPr/>
        <p:txBody>
          <a:bodyPr/>
          <a:lstStyle/>
          <a:p>
            <a:endParaRPr lang="en-US" dirty="0"/>
          </a:p>
        </p:txBody>
      </p:sp>
      <p:sp>
        <p:nvSpPr>
          <p:cNvPr id="9" name="Fußzeilenplatzhalter 8"/>
          <p:cNvSpPr>
            <a:spLocks noGrp="1"/>
          </p:cNvSpPr>
          <p:nvPr>
            <p:ph type="ftr" sz="quarter" idx="27"/>
          </p:nvPr>
        </p:nvSpPr>
        <p:spPr/>
        <p:txBody>
          <a:bodyPr/>
          <a:lstStyle/>
          <a:p>
            <a:endParaRPr lang="en-US" dirty="0"/>
          </a:p>
        </p:txBody>
      </p:sp>
      <p:sp>
        <p:nvSpPr>
          <p:cNvPr id="11" name="Foliennummernplatzhalter 10"/>
          <p:cNvSpPr>
            <a:spLocks noGrp="1"/>
          </p:cNvSpPr>
          <p:nvPr>
            <p:ph type="sldNum" sz="quarter" idx="28"/>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22213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rmulas">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070000" y="1724299"/>
            <a:ext cx="8074800" cy="4417200"/>
          </a:xfrm>
        </p:spPr>
        <p:txBody>
          <a:bodyPr/>
          <a:lstStyle>
            <a:lvl1pPr marL="0" indent="0">
              <a:buNone/>
              <a:defRPr/>
            </a:lvl1pPr>
          </a:lstStyle>
          <a:p>
            <a:r>
              <a:rPr lang="de-DE"/>
              <a:t>Bild durch Klicken auf Symbol hinzufügen</a:t>
            </a:r>
            <a:endParaRPr lang="de-AT"/>
          </a:p>
        </p:txBody>
      </p:sp>
      <p:sp>
        <p:nvSpPr>
          <p:cNvPr id="10" name="Textplatzhalter 5"/>
          <p:cNvSpPr>
            <a:spLocks noGrp="1"/>
          </p:cNvSpPr>
          <p:nvPr>
            <p:ph type="body" sz="quarter" idx="25" hasCustomPrompt="1"/>
          </p:nvPr>
        </p:nvSpPr>
        <p:spPr>
          <a:xfrm>
            <a:off x="2048400" y="5863959"/>
            <a:ext cx="8096400" cy="278127"/>
          </a:xfrm>
        </p:spPr>
        <p:txBody>
          <a:bodyPr anchor="b">
            <a:noAutofit/>
          </a:bodyPr>
          <a:lstStyle>
            <a:lvl1pPr marL="0" indent="0">
              <a:lnSpc>
                <a:spcPct val="83000"/>
              </a:lnSpc>
              <a:buNone/>
              <a:defRPr sz="800" b="0" baseline="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Source: </a:t>
            </a:r>
          </a:p>
        </p:txBody>
      </p:sp>
      <p:sp>
        <p:nvSpPr>
          <p:cNvPr id="4" name="Titel 3"/>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err="1"/>
              <a:t>your</a:t>
            </a:r>
            <a:r>
              <a:rPr lang="de-DE" dirty="0"/>
              <a:t> title </a:t>
            </a:r>
            <a:r>
              <a:rPr lang="de-DE" dirty="0" err="1"/>
              <a:t>and</a:t>
            </a:r>
            <a:r>
              <a:rPr lang="de-DE" dirty="0"/>
              <a:t> </a:t>
            </a:r>
            <a:r>
              <a:rPr lang="de-DE" dirty="0" err="1"/>
              <a:t>formulas</a:t>
            </a:r>
            <a:endParaRPr lang="de-AT" dirty="0"/>
          </a:p>
        </p:txBody>
      </p:sp>
      <p:sp>
        <p:nvSpPr>
          <p:cNvPr id="3" name="Datumsplatzhalter 2"/>
          <p:cNvSpPr>
            <a:spLocks noGrp="1"/>
          </p:cNvSpPr>
          <p:nvPr>
            <p:ph type="dt" sz="half" idx="26"/>
          </p:nvPr>
        </p:nvSpPr>
        <p:spPr/>
        <p:txBody>
          <a:bodyPr/>
          <a:lstStyle/>
          <a:p>
            <a:endParaRPr lang="en-US" dirty="0"/>
          </a:p>
        </p:txBody>
      </p:sp>
      <p:sp>
        <p:nvSpPr>
          <p:cNvPr id="7" name="Fußzeilenplatzhalter 6"/>
          <p:cNvSpPr>
            <a:spLocks noGrp="1"/>
          </p:cNvSpPr>
          <p:nvPr>
            <p:ph type="ftr" sz="quarter" idx="27"/>
          </p:nvPr>
        </p:nvSpPr>
        <p:spPr/>
        <p:txBody>
          <a:bodyPr/>
          <a:lstStyle/>
          <a:p>
            <a:endParaRPr lang="en-US" dirty="0"/>
          </a:p>
        </p:txBody>
      </p:sp>
      <p:sp>
        <p:nvSpPr>
          <p:cNvPr id="9" name="Foliennummernplatzhalter 8"/>
          <p:cNvSpPr>
            <a:spLocks noGrp="1"/>
          </p:cNvSpPr>
          <p:nvPr>
            <p:ph type="sldNum" sz="quarter" idx="28"/>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1089694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Space </a:t>
            </a:r>
            <a:r>
              <a:rPr lang="de-DE" dirty="0" err="1"/>
              <a:t>for</a:t>
            </a:r>
            <a:br>
              <a:rPr lang="de-DE" dirty="0"/>
            </a:br>
            <a:r>
              <a:rPr lang="de-DE" dirty="0" err="1"/>
              <a:t>your</a:t>
            </a:r>
            <a:r>
              <a:rPr lang="de-DE" dirty="0"/>
              <a:t> title </a:t>
            </a:r>
            <a:r>
              <a:rPr lang="de-DE" dirty="0" err="1"/>
              <a:t>and</a:t>
            </a:r>
            <a:r>
              <a:rPr lang="de-DE" dirty="0"/>
              <a:t> </a:t>
            </a:r>
            <a:r>
              <a:rPr lang="de-DE" dirty="0" err="1"/>
              <a:t>video</a:t>
            </a:r>
            <a:endParaRPr lang="de-AT" dirty="0"/>
          </a:p>
        </p:txBody>
      </p:sp>
      <p:sp>
        <p:nvSpPr>
          <p:cNvPr id="7" name="Medienplatzhalter 6"/>
          <p:cNvSpPr>
            <a:spLocks noGrp="1"/>
          </p:cNvSpPr>
          <p:nvPr>
            <p:ph type="media" sz="quarter" idx="13"/>
          </p:nvPr>
        </p:nvSpPr>
        <p:spPr>
          <a:xfrm>
            <a:off x="576000" y="1724302"/>
            <a:ext cx="11034000" cy="4417200"/>
          </a:xfrm>
        </p:spPr>
        <p:txBody>
          <a:bodyPr/>
          <a:lstStyle/>
          <a:p>
            <a:r>
              <a:rPr lang="de-DE"/>
              <a:t>Mediaclip durch Klicken auf Symbol hinzufügen</a:t>
            </a:r>
            <a:endParaRPr lang="de-AT" dirty="0"/>
          </a:p>
        </p:txBody>
      </p:sp>
      <p:sp>
        <p:nvSpPr>
          <p:cNvPr id="9" name="Textplatzhalter 5"/>
          <p:cNvSpPr>
            <a:spLocks noGrp="1"/>
          </p:cNvSpPr>
          <p:nvPr>
            <p:ph type="body" sz="quarter" idx="25" hasCustomPrompt="1"/>
          </p:nvPr>
        </p:nvSpPr>
        <p:spPr>
          <a:xfrm>
            <a:off x="576000" y="5864400"/>
            <a:ext cx="11034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Source: </a:t>
            </a:r>
          </a:p>
        </p:txBody>
      </p:sp>
      <p:sp>
        <p:nvSpPr>
          <p:cNvPr id="6" name="Datumsplatzhalter 5"/>
          <p:cNvSpPr>
            <a:spLocks noGrp="1"/>
          </p:cNvSpPr>
          <p:nvPr>
            <p:ph type="dt" sz="half" idx="26"/>
          </p:nvPr>
        </p:nvSpPr>
        <p:spPr/>
        <p:txBody>
          <a:bodyPr/>
          <a:lstStyle/>
          <a:p>
            <a:endParaRPr lang="en-US" dirty="0"/>
          </a:p>
        </p:txBody>
      </p:sp>
      <p:sp>
        <p:nvSpPr>
          <p:cNvPr id="8" name="Fußzeilenplatzhalter 7"/>
          <p:cNvSpPr>
            <a:spLocks noGrp="1"/>
          </p:cNvSpPr>
          <p:nvPr>
            <p:ph type="ftr" sz="quarter" idx="27"/>
          </p:nvPr>
        </p:nvSpPr>
        <p:spPr/>
        <p:txBody>
          <a:bodyPr/>
          <a:lstStyle/>
          <a:p>
            <a:endParaRPr lang="en-US" dirty="0"/>
          </a:p>
        </p:txBody>
      </p:sp>
      <p:sp>
        <p:nvSpPr>
          <p:cNvPr id="10" name="Foliennummernplatzhalter 9"/>
          <p:cNvSpPr>
            <a:spLocks noGrp="1"/>
          </p:cNvSpPr>
          <p:nvPr>
            <p:ph type="sldNum" sz="quarter" idx="28"/>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1199909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smaller images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r>
              <a:rPr lang="de-DE" dirty="0" err="1"/>
              <a:t>your</a:t>
            </a:r>
            <a:r>
              <a:rPr lang="de-DE" dirty="0"/>
              <a:t> title, 3 </a:t>
            </a:r>
            <a:r>
              <a:rPr lang="de-DE" dirty="0" err="1"/>
              <a:t>smaller</a:t>
            </a:r>
            <a:r>
              <a:rPr lang="de-DE" dirty="0"/>
              <a:t> </a:t>
            </a:r>
            <a:r>
              <a:rPr lang="de-DE" dirty="0" err="1"/>
              <a:t>images</a:t>
            </a:r>
            <a:r>
              <a:rPr lang="de-DE" dirty="0"/>
              <a:t> </a:t>
            </a:r>
            <a:r>
              <a:rPr lang="de-DE" dirty="0" err="1"/>
              <a:t>and</a:t>
            </a:r>
            <a:r>
              <a:rPr lang="de-DE" dirty="0"/>
              <a:t> </a:t>
            </a:r>
            <a:r>
              <a:rPr lang="de-DE" dirty="0" err="1"/>
              <a:t>text</a:t>
            </a:r>
            <a:endParaRPr lang="en-US" dirty="0"/>
          </a:p>
        </p:txBody>
      </p:sp>
      <p:sp>
        <p:nvSpPr>
          <p:cNvPr id="3" name="Content Placeholder 2"/>
          <p:cNvSpPr>
            <a:spLocks noGrp="1"/>
          </p:cNvSpPr>
          <p:nvPr>
            <p:ph idx="1" hasCustomPrompt="1"/>
          </p:nvPr>
        </p:nvSpPr>
        <p:spPr>
          <a:xfrm>
            <a:off x="4388099" y="1638000"/>
            <a:ext cx="7225200" cy="45036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14" name="Rechteck 13"/>
          <p:cNvSpPr/>
          <p:nvPr userDrawn="1"/>
        </p:nvSpPr>
        <p:spPr>
          <a:xfrm>
            <a:off x="4911547" y="1444171"/>
            <a:ext cx="62653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800"/>
          </a:p>
        </p:txBody>
      </p:sp>
      <p:sp>
        <p:nvSpPr>
          <p:cNvPr id="12" name="Bildplatzhalter 7"/>
          <p:cNvSpPr>
            <a:spLocks noGrp="1"/>
          </p:cNvSpPr>
          <p:nvPr>
            <p:ph type="pic" sz="quarter" idx="13"/>
          </p:nvPr>
        </p:nvSpPr>
        <p:spPr>
          <a:xfrm>
            <a:off x="577711" y="1725845"/>
            <a:ext cx="3393156" cy="1368000"/>
          </a:xfrm>
          <a:prstGeom prst="rect">
            <a:avLst/>
          </a:prstGeom>
        </p:spPr>
        <p:txBody>
          <a:bodyPr/>
          <a:lstStyle>
            <a:lvl1pPr marL="0" indent="0">
              <a:buNone/>
              <a:defRPr/>
            </a:lvl1pPr>
          </a:lstStyle>
          <a:p>
            <a:r>
              <a:rPr lang="de-DE"/>
              <a:t>Bild durch Klicken auf Symbol hinzufügen</a:t>
            </a:r>
            <a:endParaRPr lang="de-AT" dirty="0"/>
          </a:p>
        </p:txBody>
      </p:sp>
      <p:sp>
        <p:nvSpPr>
          <p:cNvPr id="13" name="Bildplatzhalter 7"/>
          <p:cNvSpPr>
            <a:spLocks noGrp="1"/>
          </p:cNvSpPr>
          <p:nvPr>
            <p:ph type="pic" sz="quarter" idx="14"/>
          </p:nvPr>
        </p:nvSpPr>
        <p:spPr>
          <a:xfrm>
            <a:off x="577703" y="3254918"/>
            <a:ext cx="3393063" cy="1368000"/>
          </a:xfrm>
          <a:prstGeom prst="rect">
            <a:avLst/>
          </a:prstGeom>
        </p:spPr>
        <p:txBody>
          <a:bodyPr/>
          <a:lstStyle>
            <a:lvl1pPr marL="0" indent="0">
              <a:buNone/>
              <a:defRPr/>
            </a:lvl1pPr>
          </a:lstStyle>
          <a:p>
            <a:r>
              <a:rPr lang="de-DE"/>
              <a:t>Bild durch Klicken auf Symbol hinzufügen</a:t>
            </a:r>
            <a:endParaRPr lang="de-AT" dirty="0"/>
          </a:p>
        </p:txBody>
      </p:sp>
      <p:sp>
        <p:nvSpPr>
          <p:cNvPr id="15" name="Bildplatzhalter 7"/>
          <p:cNvSpPr>
            <a:spLocks noGrp="1"/>
          </p:cNvSpPr>
          <p:nvPr>
            <p:ph type="pic" sz="quarter" idx="15"/>
          </p:nvPr>
        </p:nvSpPr>
        <p:spPr>
          <a:xfrm>
            <a:off x="577703" y="4775571"/>
            <a:ext cx="3393063" cy="1368000"/>
          </a:xfrm>
          <a:prstGeom prst="rect">
            <a:avLst/>
          </a:prstGeom>
        </p:spPr>
        <p:txBody>
          <a:bodyPr/>
          <a:lstStyle>
            <a:lvl1pPr marL="0" indent="0">
              <a:buNone/>
              <a:defRPr/>
            </a:lvl1pPr>
          </a:lstStyle>
          <a:p>
            <a:r>
              <a:rPr lang="de-DE"/>
              <a:t>Bild durch Klicken auf Symbol hinzufügen</a:t>
            </a:r>
            <a:endParaRPr lang="de-AT" dirty="0"/>
          </a:p>
        </p:txBody>
      </p:sp>
      <p:sp>
        <p:nvSpPr>
          <p:cNvPr id="7" name="Datumsplatzhalter 6"/>
          <p:cNvSpPr>
            <a:spLocks noGrp="1"/>
          </p:cNvSpPr>
          <p:nvPr>
            <p:ph type="dt" sz="half" idx="16"/>
          </p:nvPr>
        </p:nvSpPr>
        <p:spPr/>
        <p:txBody>
          <a:bodyPr/>
          <a:lstStyle/>
          <a:p>
            <a:endParaRPr lang="en-US" dirty="0"/>
          </a:p>
        </p:txBody>
      </p:sp>
      <p:sp>
        <p:nvSpPr>
          <p:cNvPr id="11" name="Fußzeilenplatzhalter 10"/>
          <p:cNvSpPr>
            <a:spLocks noGrp="1"/>
          </p:cNvSpPr>
          <p:nvPr>
            <p:ph type="ftr" sz="quarter" idx="17"/>
          </p:nvPr>
        </p:nvSpPr>
        <p:spPr/>
        <p:txBody>
          <a:bodyPr/>
          <a:lstStyle/>
          <a:p>
            <a:endParaRPr lang="en-US" dirty="0"/>
          </a:p>
        </p:txBody>
      </p:sp>
      <p:sp>
        <p:nvSpPr>
          <p:cNvPr id="17" name="Foliennummernplatzhalter 16"/>
          <p:cNvSpPr>
            <a:spLocks noGrp="1"/>
          </p:cNvSpPr>
          <p:nvPr>
            <p:ph type="sldNum" sz="quarter" idx="18"/>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3335375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a:t>a </a:t>
            </a:r>
            <a:r>
              <a:rPr lang="de-DE" dirty="0" err="1"/>
              <a:t>small</a:t>
            </a:r>
            <a:r>
              <a:rPr lang="de-DE" dirty="0"/>
              <a:t> </a:t>
            </a:r>
            <a:r>
              <a:rPr lang="de-DE" dirty="0" err="1"/>
              <a:t>image</a:t>
            </a:r>
            <a:r>
              <a:rPr lang="de-DE" dirty="0"/>
              <a:t> </a:t>
            </a:r>
            <a:r>
              <a:rPr lang="de-DE" dirty="0" err="1"/>
              <a:t>and</a:t>
            </a:r>
            <a:r>
              <a:rPr lang="de-DE" dirty="0"/>
              <a:t> </a:t>
            </a:r>
            <a:r>
              <a:rPr lang="de-DE" dirty="0" err="1"/>
              <a:t>text</a:t>
            </a:r>
            <a:endParaRPr lang="en-US" dirty="0"/>
          </a:p>
        </p:txBody>
      </p:sp>
      <p:sp>
        <p:nvSpPr>
          <p:cNvPr id="3" name="Content Placeholder 2"/>
          <p:cNvSpPr>
            <a:spLocks noGrp="1"/>
          </p:cNvSpPr>
          <p:nvPr>
            <p:ph idx="1" hasCustomPrompt="1"/>
          </p:nvPr>
        </p:nvSpPr>
        <p:spPr>
          <a:xfrm>
            <a:off x="4386048" y="1641600"/>
            <a:ext cx="7225200" cy="45000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7" name="Datumsplatzhalter 6"/>
          <p:cNvSpPr>
            <a:spLocks noGrp="1"/>
          </p:cNvSpPr>
          <p:nvPr>
            <p:ph type="dt" sz="half" idx="15"/>
          </p:nvPr>
        </p:nvSpPr>
        <p:spPr/>
        <p:txBody>
          <a:bodyPr/>
          <a:lstStyle/>
          <a:p>
            <a:endParaRPr lang="en-US" dirty="0"/>
          </a:p>
        </p:txBody>
      </p:sp>
      <p:sp>
        <p:nvSpPr>
          <p:cNvPr id="9" name="Fußzeilenplatzhalter 8"/>
          <p:cNvSpPr>
            <a:spLocks noGrp="1"/>
          </p:cNvSpPr>
          <p:nvPr>
            <p:ph type="ftr" sz="quarter" idx="16"/>
          </p:nvPr>
        </p:nvSpPr>
        <p:spPr/>
        <p:txBody>
          <a:bodyPr/>
          <a:lstStyle/>
          <a:p>
            <a:endParaRPr lang="en-US" dirty="0"/>
          </a:p>
        </p:txBody>
      </p:sp>
      <p:sp>
        <p:nvSpPr>
          <p:cNvPr id="11" name="Foliennummernplatzhalter 10"/>
          <p:cNvSpPr>
            <a:spLocks noGrp="1"/>
          </p:cNvSpPr>
          <p:nvPr>
            <p:ph type="sldNum" sz="quarter" idx="17"/>
          </p:nvPr>
        </p:nvSpPr>
        <p:spPr/>
        <p:txBody>
          <a:bodyPr/>
          <a:lstStyle/>
          <a:p>
            <a:fld id="{2E1B1CB6-5C5C-443C-B788-F7ADFC29778E}" type="slidenum">
              <a:rPr lang="en-US" smtClean="0"/>
              <a:pPr/>
              <a:t>‹#›</a:t>
            </a:fld>
            <a:endParaRPr lang="en-US" dirty="0"/>
          </a:p>
        </p:txBody>
      </p:sp>
      <p:sp>
        <p:nvSpPr>
          <p:cNvPr id="12" name="Bildplatzhalter 7"/>
          <p:cNvSpPr>
            <a:spLocks noGrp="1"/>
          </p:cNvSpPr>
          <p:nvPr>
            <p:ph type="pic" sz="quarter" idx="13"/>
          </p:nvPr>
        </p:nvSpPr>
        <p:spPr>
          <a:xfrm>
            <a:off x="575733" y="1724300"/>
            <a:ext cx="3395133" cy="4417200"/>
          </a:xfrm>
          <a:prstGeom prst="rect">
            <a:avLst/>
          </a:prstGeom>
        </p:spPr>
        <p:txBody>
          <a:bodyPr/>
          <a:lstStyle>
            <a:lvl1pPr marL="0" indent="0">
              <a:buNone/>
              <a:defRPr/>
            </a:lvl1pPr>
          </a:lstStyle>
          <a:p>
            <a:r>
              <a:rPr lang="de-DE"/>
              <a:t>Bild durch Klicken auf Symbol hinzufügen</a:t>
            </a:r>
            <a:endParaRPr lang="de-AT" dirty="0"/>
          </a:p>
        </p:txBody>
      </p:sp>
    </p:spTree>
    <p:extLst>
      <p:ext uri="{BB962C8B-B14F-4D97-AF65-F5344CB8AC3E}">
        <p14:creationId xmlns:p14="http://schemas.microsoft.com/office/powerpoint/2010/main" val="1406415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Space </a:t>
            </a:r>
            <a:r>
              <a:rPr lang="de-DE" dirty="0" err="1"/>
              <a:t>for</a:t>
            </a:r>
            <a:br>
              <a:rPr lang="de-DE" dirty="0"/>
            </a:br>
            <a:r>
              <a:rPr lang="de-DE" dirty="0" err="1"/>
              <a:t>your</a:t>
            </a:r>
            <a:r>
              <a:rPr lang="de-DE" dirty="0"/>
              <a:t> title, </a:t>
            </a:r>
            <a:r>
              <a:rPr lang="de-DE" dirty="0" err="1"/>
              <a:t>graphs</a:t>
            </a:r>
            <a:r>
              <a:rPr lang="de-DE" dirty="0"/>
              <a:t> and </a:t>
            </a:r>
            <a:r>
              <a:rPr lang="de-DE" dirty="0" err="1"/>
              <a:t>charts</a:t>
            </a:r>
            <a:endParaRPr lang="de-AT" dirty="0"/>
          </a:p>
        </p:txBody>
      </p:sp>
      <p:sp>
        <p:nvSpPr>
          <p:cNvPr id="3" name="Datumsplatzhalter 2"/>
          <p:cNvSpPr>
            <a:spLocks noGrp="1"/>
          </p:cNvSpPr>
          <p:nvPr>
            <p:ph type="dt" sz="half" idx="15"/>
          </p:nvPr>
        </p:nvSpPr>
        <p:spPr/>
        <p:txBody>
          <a:bodyPr/>
          <a:lstStyle/>
          <a:p>
            <a:endParaRPr lang="en-US" dirty="0"/>
          </a:p>
        </p:txBody>
      </p:sp>
      <p:sp>
        <p:nvSpPr>
          <p:cNvPr id="4" name="Fußzeilenplatzhalter 3"/>
          <p:cNvSpPr>
            <a:spLocks noGrp="1"/>
          </p:cNvSpPr>
          <p:nvPr>
            <p:ph type="ftr" sz="quarter" idx="16"/>
          </p:nvPr>
        </p:nvSpPr>
        <p:spPr/>
        <p:txBody>
          <a:bodyPr/>
          <a:lstStyle/>
          <a:p>
            <a:endParaRPr lang="en-US" dirty="0"/>
          </a:p>
        </p:txBody>
      </p:sp>
      <p:sp>
        <p:nvSpPr>
          <p:cNvPr id="5" name="Foliennummernplatzhalter 4"/>
          <p:cNvSpPr>
            <a:spLocks noGrp="1"/>
          </p:cNvSpPr>
          <p:nvPr>
            <p:ph type="sldNum" sz="quarter" idx="17"/>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401875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JKU Logo All purpose">
    <p:bg>
      <p:bgPr>
        <a:solidFill>
          <a:schemeClr val="accent1"/>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66504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All purpos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0" y="554400"/>
            <a:ext cx="1932066" cy="1368000"/>
          </a:xfrm>
          <a:prstGeom prst="rect">
            <a:avLst/>
          </a:prstGeom>
        </p:spPr>
      </p:pic>
    </p:spTree>
    <p:extLst>
      <p:ext uri="{BB962C8B-B14F-4D97-AF65-F5344CB8AC3E}">
        <p14:creationId xmlns:p14="http://schemas.microsoft.com/office/powerpoint/2010/main" val="1240617799"/>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out logo All purpose">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endParaRPr lang="en-US" dirty="0"/>
          </a:p>
        </p:txBody>
      </p:sp>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2736845463"/>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JKU Logo TNF">
    <p:bg>
      <p:bgPr>
        <a:solidFill>
          <a:schemeClr val="accent2"/>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13718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UNIVERSITY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Austria</a:t>
            </a:r>
          </a:p>
          <a:p>
            <a:pPr>
              <a:lnSpc>
                <a:spcPts val="1000"/>
              </a:lnSpc>
            </a:pPr>
            <a:r>
              <a:rPr lang="de-AT" sz="800" b="0" baseline="0" dirty="0">
                <a:solidFill>
                  <a:schemeClr val="tx1"/>
                </a:solidFill>
                <a:latin typeface="+mn-lt"/>
              </a:rPr>
              <a:t>jku.at</a:t>
            </a:r>
            <a:endParaRPr lang="de-AT" sz="800" b="0" dirty="0">
              <a:solidFill>
                <a:schemeClr val="tx1"/>
              </a:solidFill>
              <a:latin typeface="+mn-lt"/>
            </a:endParaRPr>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02000" y="554400"/>
            <a:ext cx="1932066" cy="1368000"/>
          </a:xfrm>
          <a:prstGeom prst="rect">
            <a:avLst/>
          </a:prstGeom>
        </p:spPr>
      </p:pic>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a:lvl1pPr>
          </a:lstStyle>
          <a:p>
            <a:r>
              <a:rPr lang="en-US" dirty="0"/>
              <a:t>Space for a partner’s logo</a:t>
            </a:r>
          </a:p>
        </p:txBody>
      </p:sp>
      <p:pic>
        <p:nvPicPr>
          <p:cNvPr id="11" name="Grafik 10"/>
          <p:cNvPicPr>
            <a:picLocks noChangeAspect="1"/>
          </p:cNvPicPr>
          <p:nvPr userDrawn="1"/>
        </p:nvPicPr>
        <p:blipFill rotWithShape="1">
          <a:blip r:embed="rId3" cstate="print">
            <a:extLst>
              <a:ext uri="{28A0092B-C50C-407E-A947-70E740481C1C}">
                <a14:useLocalDpi xmlns:a14="http://schemas.microsoft.com/office/drawing/2010/main" val="0"/>
              </a:ext>
            </a:extLst>
          </a:blip>
          <a:srcRect l="27455" t="15293" r="42710" b="38849"/>
          <a:stretch/>
        </p:blipFill>
        <p:spPr>
          <a:xfrm>
            <a:off x="304246" y="3236317"/>
            <a:ext cx="2520000" cy="2307271"/>
          </a:xfrm>
          <a:prstGeom prst="rect">
            <a:avLst/>
          </a:prstGeom>
        </p:spPr>
      </p:pic>
    </p:spTree>
    <p:extLst>
      <p:ext uri="{BB962C8B-B14F-4D97-AF65-F5344CB8AC3E}">
        <p14:creationId xmlns:p14="http://schemas.microsoft.com/office/powerpoint/2010/main" val="3644275953"/>
      </p:ext>
    </p:extLst>
  </p:cSld>
  <p:clrMapOvr>
    <a:masterClrMapping/>
  </p:clrMapOvr>
  <p:extLst>
    <p:ext uri="{DCECCB84-F9BA-43D5-87BE-67443E8EF086}">
      <p15:sldGuideLst xmlns:p15="http://schemas.microsoft.com/office/powerpoint/2012/main">
        <p15:guide id="1" orient="horz" pos="2160">
          <p15:clr>
            <a:srgbClr val="FBAE40"/>
          </p15:clr>
        </p15:guide>
        <p15:guide id="2" pos="62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TNF">
    <p:bg>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3282936968"/>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out logo TNF">
    <p:bg>
      <p:bgPr>
        <a:solidFill>
          <a:schemeClr val="bg1"/>
        </a:solidFill>
        <a:effectLst/>
      </p:bgPr>
    </p:bg>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endParaRPr lang="en-US" dirty="0"/>
          </a:p>
        </p:txBody>
      </p:sp>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1239291609"/>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JKU Logo SOWI">
    <p:bg>
      <p:bgPr>
        <a:solidFill>
          <a:schemeClr val="accent4"/>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3970093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SOWI">
    <p:bg>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2585397506"/>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without logo SOWI">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endParaRPr lang="en-US" dirty="0"/>
          </a:p>
        </p:txBody>
      </p:sp>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3156853621"/>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JKU Logo RE">
    <p:bg>
      <p:bgPr>
        <a:solidFill>
          <a:schemeClr val="accent5"/>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40105004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RE">
    <p:bg>
      <p:bgPr>
        <a:solidFill>
          <a:schemeClr val="accent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1854180269"/>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without logo RE">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endParaRPr lang="en-US" dirty="0"/>
          </a:p>
        </p:txBody>
      </p:sp>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1116668217"/>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JKU Logo MED">
    <p:bg>
      <p:bgPr>
        <a:solidFill>
          <a:schemeClr val="accent6"/>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2570736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MED">
    <p:bg>
      <p:bgPr>
        <a:solidFill>
          <a:schemeClr val="accent6"/>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2600565243"/>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out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5999" y="5410800"/>
            <a:ext cx="11113227" cy="730800"/>
          </a:xfrm>
        </p:spPr>
        <p:txBody>
          <a:bodyPr>
            <a:noAutofit/>
          </a:bodyPr>
          <a:lstStyle>
            <a:lvl1pPr marL="0" indent="0" algn="l">
              <a:spcBef>
                <a:spcPts val="0"/>
              </a:spcBef>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6250" cy="2008800"/>
          </a:xfrm>
        </p:spPr>
        <p:txBody>
          <a:bodyPr anchor="b" anchorCtr="0"/>
          <a:lstStyle>
            <a:lvl1pPr>
              <a:defRPr sz="4500" baseline="0"/>
            </a:lvl1pPr>
          </a:lstStyle>
          <a:p>
            <a:r>
              <a:rPr lang="de-DE" dirty="0"/>
              <a:t>Space </a:t>
            </a:r>
            <a:r>
              <a:rPr lang="de-DE" dirty="0" err="1"/>
              <a:t>for</a:t>
            </a:r>
            <a:br>
              <a:rPr lang="de-DE" dirty="0"/>
            </a:br>
            <a:r>
              <a:rPr lang="de-DE" dirty="0" err="1"/>
              <a:t>the</a:t>
            </a:r>
            <a:r>
              <a:rPr lang="de-DE" dirty="0"/>
              <a:t> title</a:t>
            </a:r>
            <a:endParaRPr lang="de-AT" dirty="0"/>
          </a:p>
        </p:txBody>
      </p:sp>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7455" t="15293" r="42710" b="38849"/>
          <a:stretch/>
        </p:blipFill>
        <p:spPr>
          <a:xfrm>
            <a:off x="304246" y="3236317"/>
            <a:ext cx="2520000" cy="2307271"/>
          </a:xfrm>
          <a:prstGeom prst="rect">
            <a:avLst/>
          </a:prstGeom>
        </p:spPr>
      </p:pic>
      <p:sp>
        <p:nvSpPr>
          <p:cNvPr id="2" name="Datumsplatzhalter 1"/>
          <p:cNvSpPr>
            <a:spLocks noGrp="1"/>
          </p:cNvSpPr>
          <p:nvPr>
            <p:ph type="dt" sz="half" idx="10"/>
          </p:nvPr>
        </p:nvSpPr>
        <p:spPr/>
        <p:txBody>
          <a:bodyPr/>
          <a:lstStyle/>
          <a:p>
            <a:endParaRPr lang="en-US" dirty="0"/>
          </a:p>
        </p:txBody>
      </p:sp>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2889596540"/>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without logo MED">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endParaRPr lang="en-US" dirty="0"/>
          </a:p>
        </p:txBody>
      </p:sp>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1222232"/>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operation overview">
    <p:spTree>
      <p:nvGrpSpPr>
        <p:cNvPr id="1" name=""/>
        <p:cNvGrpSpPr/>
        <p:nvPr/>
      </p:nvGrpSpPr>
      <p:grpSpPr>
        <a:xfrm>
          <a:off x="0" y="0"/>
          <a:ext cx="0" cy="0"/>
          <a:chOff x="0" y="0"/>
          <a:chExt cx="0" cy="0"/>
        </a:xfrm>
      </p:grpSpPr>
      <p:sp>
        <p:nvSpPr>
          <p:cNvPr id="3" name="Datumsplatzhalter 2"/>
          <p:cNvSpPr>
            <a:spLocks noGrp="1"/>
          </p:cNvSpPr>
          <p:nvPr>
            <p:ph type="dt" sz="half" idx="23"/>
          </p:nvPr>
        </p:nvSpPr>
        <p:spPr/>
        <p:txBody>
          <a:bodyPr/>
          <a:lstStyle/>
          <a:p>
            <a:endParaRPr lang="en-US" dirty="0"/>
          </a:p>
        </p:txBody>
      </p:sp>
      <p:sp>
        <p:nvSpPr>
          <p:cNvPr id="4" name="Fußzeilenplatzhalter 3"/>
          <p:cNvSpPr>
            <a:spLocks noGrp="1"/>
          </p:cNvSpPr>
          <p:nvPr>
            <p:ph type="ftr" sz="quarter" idx="24"/>
          </p:nvPr>
        </p:nvSpPr>
        <p:spPr/>
        <p:txBody>
          <a:bodyPr/>
          <a:lstStyle/>
          <a:p>
            <a:endParaRPr lang="en-US" dirty="0"/>
          </a:p>
        </p:txBody>
      </p:sp>
      <p:sp>
        <p:nvSpPr>
          <p:cNvPr id="5" name="Foliennummernplatzhalter 4"/>
          <p:cNvSpPr>
            <a:spLocks noGrp="1"/>
          </p:cNvSpPr>
          <p:nvPr>
            <p:ph type="sldNum" sz="quarter" idx="25"/>
          </p:nvPr>
        </p:nvSpPr>
        <p:spPr/>
        <p:txBody>
          <a:bodyPr/>
          <a:lstStyle/>
          <a:p>
            <a:fld id="{2E1B1CB6-5C5C-443C-B788-F7ADFC29778E}" type="slidenum">
              <a:rPr lang="en-US" smtClean="0"/>
              <a:pPr/>
              <a:t>‹#›</a:t>
            </a:fld>
            <a:endParaRPr lang="en-US" dirty="0"/>
          </a:p>
        </p:txBody>
      </p:sp>
      <p:sp>
        <p:nvSpPr>
          <p:cNvPr id="6" name="Titel 5"/>
          <p:cNvSpPr>
            <a:spLocks noGrp="1"/>
          </p:cNvSpPr>
          <p:nvPr>
            <p:ph type="title" hasCustomPrompt="1"/>
          </p:nvPr>
        </p:nvSpPr>
        <p:spPr/>
        <p:txBody>
          <a:bodyPr/>
          <a:lstStyle>
            <a:lvl1pPr>
              <a:defRPr/>
            </a:lvl1pPr>
          </a:lstStyle>
          <a:p>
            <a:r>
              <a:rPr lang="de-DE" dirty="0"/>
              <a:t>In </a:t>
            </a:r>
            <a:r>
              <a:rPr lang="de-DE" dirty="0" err="1"/>
              <a:t>cooperation</a:t>
            </a:r>
            <a:r>
              <a:rPr lang="de-DE" dirty="0"/>
              <a:t> </a:t>
            </a:r>
            <a:r>
              <a:rPr lang="de-DE" dirty="0" err="1"/>
              <a:t>with</a:t>
            </a:r>
            <a:endParaRPr lang="de-DE" dirty="0"/>
          </a:p>
        </p:txBody>
      </p:sp>
      <p:sp>
        <p:nvSpPr>
          <p:cNvPr id="18" name="Bildplatzhalter 6"/>
          <p:cNvSpPr>
            <a:spLocks noGrp="1"/>
          </p:cNvSpPr>
          <p:nvPr>
            <p:ph type="pic" sz="quarter" idx="13" hasCustomPrompt="1"/>
          </p:nvPr>
        </p:nvSpPr>
        <p:spPr>
          <a:xfrm>
            <a:off x="8241458" y="1721189"/>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19" name="Bildplatzhalter 6"/>
          <p:cNvSpPr>
            <a:spLocks noGrp="1"/>
          </p:cNvSpPr>
          <p:nvPr>
            <p:ph type="pic" sz="quarter" idx="16" hasCustomPrompt="1"/>
          </p:nvPr>
        </p:nvSpPr>
        <p:spPr>
          <a:xfrm>
            <a:off x="574656" y="1721189"/>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0" name="Bildplatzhalter 6"/>
          <p:cNvSpPr>
            <a:spLocks noGrp="1"/>
          </p:cNvSpPr>
          <p:nvPr>
            <p:ph type="pic" sz="quarter" idx="17" hasCustomPrompt="1"/>
          </p:nvPr>
        </p:nvSpPr>
        <p:spPr>
          <a:xfrm>
            <a:off x="4407277" y="1720152"/>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1" name="Bildplatzhalter 6"/>
          <p:cNvSpPr>
            <a:spLocks noGrp="1"/>
          </p:cNvSpPr>
          <p:nvPr>
            <p:ph type="pic" sz="quarter" idx="26" hasCustomPrompt="1"/>
          </p:nvPr>
        </p:nvSpPr>
        <p:spPr>
          <a:xfrm>
            <a:off x="8241458" y="329132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2" name="Bildplatzhalter 6"/>
          <p:cNvSpPr>
            <a:spLocks noGrp="1"/>
          </p:cNvSpPr>
          <p:nvPr>
            <p:ph type="pic" sz="quarter" idx="27" hasCustomPrompt="1"/>
          </p:nvPr>
        </p:nvSpPr>
        <p:spPr>
          <a:xfrm>
            <a:off x="574656" y="329132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3" name="Bildplatzhalter 6"/>
          <p:cNvSpPr>
            <a:spLocks noGrp="1"/>
          </p:cNvSpPr>
          <p:nvPr>
            <p:ph type="pic" sz="quarter" idx="28" hasCustomPrompt="1"/>
          </p:nvPr>
        </p:nvSpPr>
        <p:spPr>
          <a:xfrm>
            <a:off x="4407277" y="3290290"/>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4" name="Bildplatzhalter 6"/>
          <p:cNvSpPr>
            <a:spLocks noGrp="1"/>
          </p:cNvSpPr>
          <p:nvPr>
            <p:ph type="pic" sz="quarter" idx="29" hasCustomPrompt="1"/>
          </p:nvPr>
        </p:nvSpPr>
        <p:spPr>
          <a:xfrm>
            <a:off x="8246376" y="486748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5" name="Bildplatzhalter 6"/>
          <p:cNvSpPr>
            <a:spLocks noGrp="1"/>
          </p:cNvSpPr>
          <p:nvPr>
            <p:ph type="pic" sz="quarter" idx="30" hasCustomPrompt="1"/>
          </p:nvPr>
        </p:nvSpPr>
        <p:spPr>
          <a:xfrm>
            <a:off x="579574" y="486748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6" name="Bildplatzhalter 6"/>
          <p:cNvSpPr>
            <a:spLocks noGrp="1"/>
          </p:cNvSpPr>
          <p:nvPr>
            <p:ph type="pic" sz="quarter" idx="31" hasCustomPrompt="1"/>
          </p:nvPr>
        </p:nvSpPr>
        <p:spPr>
          <a:xfrm>
            <a:off x="4412195" y="4866450"/>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Tree>
    <p:extLst>
      <p:ext uri="{BB962C8B-B14F-4D97-AF65-F5344CB8AC3E}">
        <p14:creationId xmlns:p14="http://schemas.microsoft.com/office/powerpoint/2010/main" val="474561612"/>
      </p:ext>
    </p:extLst>
  </p:cSld>
  <p:clrMapOvr>
    <a:masterClrMapping/>
  </p:clrMapOvr>
  <p:extLst>
    <p:ext uri="{DCECCB84-F9BA-43D5-87BE-67443E8EF086}">
      <p15:sldGuideLst xmlns:p15="http://schemas.microsoft.com/office/powerpoint/2012/main">
        <p15:guide id="1" orient="horz" pos="3566" userDrawn="1">
          <p15:clr>
            <a:srgbClr val="FBAE40"/>
          </p15:clr>
        </p15:guide>
        <p15:guide id="2" pos="5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623093" y="636613"/>
            <a:ext cx="10845364" cy="5499267"/>
          </a:xfrm>
        </p:spPr>
        <p:txBody>
          <a:bodyPr/>
          <a:lstStyle>
            <a:lvl1pPr marL="0" indent="0">
              <a:lnSpc>
                <a:spcPct val="105000"/>
              </a:lnSpc>
              <a:spcBef>
                <a:spcPts val="1600"/>
              </a:spcBef>
              <a:buFont typeface="Arial" panose="020B0604020202020204" pitchFamily="34" charset="0"/>
              <a:buNone/>
              <a:defRPr sz="1700" baseline="0">
                <a:latin typeface="+mj-lt"/>
              </a:defRPr>
            </a:lvl1pPr>
            <a:lvl2pPr marL="216000" indent="-216000">
              <a:lnSpc>
                <a:spcPct val="105000"/>
              </a:lnSpc>
              <a:spcBef>
                <a:spcPts val="0"/>
              </a:spcBef>
              <a:buFont typeface="Arial" panose="020B0604020202020204" pitchFamily="34" charset="0"/>
              <a:buChar char="•"/>
              <a:defRPr sz="1500"/>
            </a:lvl2pPr>
          </a:lstStyle>
          <a:p>
            <a:pPr lvl="0"/>
            <a:r>
              <a:rPr lang="de-DE" dirty="0"/>
              <a:t>Chapter 1</a:t>
            </a:r>
          </a:p>
          <a:p>
            <a:pPr lvl="1"/>
            <a:r>
              <a:rPr lang="de-DE" dirty="0"/>
              <a:t>Chapter 1</a:t>
            </a:r>
          </a:p>
          <a:p>
            <a:pPr lvl="1"/>
            <a:r>
              <a:rPr lang="de-DE" dirty="0"/>
              <a:t>Chapter 2</a:t>
            </a:r>
          </a:p>
          <a:p>
            <a:pPr lvl="0"/>
            <a:r>
              <a:rPr lang="de-DE" dirty="0"/>
              <a:t>Chapter 2</a:t>
            </a:r>
          </a:p>
          <a:p>
            <a:pPr lvl="1"/>
            <a:r>
              <a:rPr lang="de-DE" dirty="0"/>
              <a:t>Chapter 1</a:t>
            </a:r>
          </a:p>
          <a:p>
            <a:pPr lvl="1"/>
            <a:r>
              <a:rPr lang="de-DE" dirty="0"/>
              <a:t>Chapter 2</a:t>
            </a:r>
          </a:p>
          <a:p>
            <a:pPr lvl="0"/>
            <a:r>
              <a:rPr lang="de-DE" dirty="0"/>
              <a:t>Chapter 3</a:t>
            </a:r>
          </a:p>
          <a:p>
            <a:pPr lvl="1"/>
            <a:r>
              <a:rPr lang="de-DE" dirty="0"/>
              <a:t>Chapter 1</a:t>
            </a:r>
          </a:p>
          <a:p>
            <a:pPr lvl="1"/>
            <a:r>
              <a:rPr lang="de-DE" dirty="0"/>
              <a:t>Chapter 2</a:t>
            </a:r>
          </a:p>
          <a:p>
            <a:pPr lvl="0"/>
            <a:r>
              <a:rPr lang="de-DE" dirty="0"/>
              <a:t>Chapter 4</a:t>
            </a:r>
          </a:p>
          <a:p>
            <a:pPr lvl="1"/>
            <a:r>
              <a:rPr lang="de-DE" dirty="0"/>
              <a:t>Chapter 1</a:t>
            </a:r>
          </a:p>
          <a:p>
            <a:pPr lvl="1"/>
            <a:r>
              <a:rPr lang="de-DE" dirty="0"/>
              <a:t>Chapter 2</a:t>
            </a:r>
          </a:p>
          <a:p>
            <a:pPr lvl="0"/>
            <a:r>
              <a:rPr lang="de-DE" dirty="0"/>
              <a:t>Chapter 5</a:t>
            </a:r>
          </a:p>
          <a:p>
            <a:pPr lvl="1"/>
            <a:r>
              <a:rPr lang="de-DE" dirty="0"/>
              <a:t>Chapter 1</a:t>
            </a:r>
          </a:p>
          <a:p>
            <a:pPr lvl="1"/>
            <a:r>
              <a:rPr lang="de-DE" dirty="0"/>
              <a:t>Chapter 2</a:t>
            </a:r>
          </a:p>
          <a:p>
            <a:pPr lvl="1"/>
            <a:endParaRPr lang="de-DE" dirty="0"/>
          </a:p>
        </p:txBody>
      </p:sp>
      <p:sp>
        <p:nvSpPr>
          <p:cNvPr id="5" name="Datumsplatzhalter 4"/>
          <p:cNvSpPr>
            <a:spLocks noGrp="1"/>
          </p:cNvSpPr>
          <p:nvPr>
            <p:ph type="dt" sz="half" idx="15"/>
          </p:nvPr>
        </p:nvSpPr>
        <p:spPr/>
        <p:txBody>
          <a:bodyPr/>
          <a:lstStyle/>
          <a:p>
            <a:endParaRPr lang="en-US" dirty="0"/>
          </a:p>
        </p:txBody>
      </p:sp>
      <p:sp>
        <p:nvSpPr>
          <p:cNvPr id="6" name="Fußzeilenplatzhalter 5"/>
          <p:cNvSpPr>
            <a:spLocks noGrp="1"/>
          </p:cNvSpPr>
          <p:nvPr>
            <p:ph type="ftr" sz="quarter" idx="16"/>
          </p:nvPr>
        </p:nvSpPr>
        <p:spPr/>
        <p:txBody>
          <a:bodyPr/>
          <a:lstStyle/>
          <a:p>
            <a:endParaRPr lang="en-US" dirty="0"/>
          </a:p>
        </p:txBody>
      </p:sp>
      <p:sp>
        <p:nvSpPr>
          <p:cNvPr id="7" name="Foliennummernplatzhalter 6"/>
          <p:cNvSpPr>
            <a:spLocks noGrp="1"/>
          </p:cNvSpPr>
          <p:nvPr>
            <p:ph type="sldNum" sz="quarter" idx="17"/>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279071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black text">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12192000" cy="6156000"/>
          </a:xfrm>
        </p:spPr>
        <p:txBody>
          <a:bodyPr/>
          <a:lstStyle>
            <a:lvl1pPr marL="0" indent="0">
              <a:buNone/>
              <a:defRPr/>
            </a:lvl1pPr>
          </a:lstStyle>
          <a:p>
            <a:r>
              <a:rPr lang="de-DE"/>
              <a:t>Bild durch Klicken auf Symbol hinzufügen</a:t>
            </a:r>
            <a:endParaRPr lang="en-US" dirty="0"/>
          </a:p>
        </p:txBody>
      </p:sp>
      <p:sp>
        <p:nvSpPr>
          <p:cNvPr id="5" name="Titel 4"/>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err="1"/>
              <a:t>your</a:t>
            </a:r>
            <a:r>
              <a:rPr lang="de-DE" dirty="0"/>
              <a:t> title </a:t>
            </a:r>
            <a:r>
              <a:rPr lang="de-DE" dirty="0" err="1"/>
              <a:t>and</a:t>
            </a:r>
            <a:r>
              <a:rPr lang="de-DE" dirty="0"/>
              <a:t> a large </a:t>
            </a:r>
            <a:r>
              <a:rPr lang="de-DE" dirty="0" err="1"/>
              <a:t>image</a:t>
            </a:r>
            <a:endParaRPr lang="de-AT" dirty="0"/>
          </a:p>
        </p:txBody>
      </p:sp>
      <p:sp>
        <p:nvSpPr>
          <p:cNvPr id="2" name="Datumsplatzhalter 1"/>
          <p:cNvSpPr>
            <a:spLocks noGrp="1"/>
          </p:cNvSpPr>
          <p:nvPr>
            <p:ph type="dt" sz="half" idx="14"/>
          </p:nvPr>
        </p:nvSpPr>
        <p:spPr/>
        <p:txBody>
          <a:bodyPr/>
          <a:lstStyle/>
          <a:p>
            <a:endParaRPr lang="en-US" dirty="0"/>
          </a:p>
        </p:txBody>
      </p:sp>
      <p:sp>
        <p:nvSpPr>
          <p:cNvPr id="3" name="Fußzeilenplatzhalter 2"/>
          <p:cNvSpPr>
            <a:spLocks noGrp="1"/>
          </p:cNvSpPr>
          <p:nvPr>
            <p:ph type="ftr" sz="quarter" idx="15"/>
          </p:nvPr>
        </p:nvSpPr>
        <p:spPr/>
        <p:txBody>
          <a:bodyPr/>
          <a:lstStyle/>
          <a:p>
            <a:endParaRPr lang="en-US" dirty="0"/>
          </a:p>
        </p:txBody>
      </p:sp>
      <p:sp>
        <p:nvSpPr>
          <p:cNvPr id="4" name="Foliennummernplatzhalter 3"/>
          <p:cNvSpPr>
            <a:spLocks noGrp="1"/>
          </p:cNvSpPr>
          <p:nvPr>
            <p:ph type="sldNum" sz="quarter" idx="16"/>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324494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image, white text">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12192000" cy="6156000"/>
          </a:xfrm>
        </p:spPr>
        <p:txBody>
          <a:bodyPr/>
          <a:lstStyle>
            <a:lvl1pPr marL="0" indent="0">
              <a:buNone/>
              <a:defRPr/>
            </a:lvl1pPr>
          </a:lstStyle>
          <a:p>
            <a:r>
              <a:rPr lang="de-DE"/>
              <a:t>Bild durch Klicken auf Symbol hinzufügen</a:t>
            </a:r>
            <a:endParaRPr lang="en-US"/>
          </a:p>
        </p:txBody>
      </p:sp>
      <p:sp>
        <p:nvSpPr>
          <p:cNvPr id="2" name="Title 1"/>
          <p:cNvSpPr>
            <a:spLocks noGrp="1"/>
          </p:cNvSpPr>
          <p:nvPr>
            <p:ph type="title" hasCustomPrompt="1"/>
          </p:nvPr>
        </p:nvSpPr>
        <p:spPr/>
        <p:txBody>
          <a:bodyPr/>
          <a:lstStyle>
            <a:lvl1pPr>
              <a:tabLst>
                <a:tab pos="2146300" algn="l"/>
              </a:tabLst>
              <a:defRPr baseline="0">
                <a:solidFill>
                  <a:schemeClr val="bg1"/>
                </a:solidFill>
              </a:defRPr>
            </a:lvl1pPr>
          </a:lstStyle>
          <a:p>
            <a:r>
              <a:rPr lang="de-DE" dirty="0" err="1"/>
              <a:t>space</a:t>
            </a:r>
            <a:r>
              <a:rPr lang="de-DE" dirty="0"/>
              <a:t> </a:t>
            </a:r>
            <a:r>
              <a:rPr lang="de-DE" dirty="0" err="1"/>
              <a:t>for</a:t>
            </a:r>
            <a:br>
              <a:rPr lang="de-DE" dirty="0"/>
            </a:br>
            <a:r>
              <a:rPr lang="de-DE" dirty="0" err="1"/>
              <a:t>your</a:t>
            </a:r>
            <a:r>
              <a:rPr lang="de-DE" dirty="0"/>
              <a:t> title </a:t>
            </a:r>
            <a:r>
              <a:rPr lang="de-DE" dirty="0" err="1"/>
              <a:t>and</a:t>
            </a:r>
            <a:r>
              <a:rPr lang="de-DE" dirty="0"/>
              <a:t> a large </a:t>
            </a:r>
            <a:r>
              <a:rPr lang="de-DE" dirty="0" err="1"/>
              <a:t>image</a:t>
            </a:r>
            <a:endParaRPr lang="en-US" dirty="0"/>
          </a:p>
        </p:txBody>
      </p:sp>
      <p:sp>
        <p:nvSpPr>
          <p:cNvPr id="3" name="Datumsplatzhalter 2"/>
          <p:cNvSpPr>
            <a:spLocks noGrp="1"/>
          </p:cNvSpPr>
          <p:nvPr>
            <p:ph type="dt" sz="half" idx="14"/>
          </p:nvPr>
        </p:nvSpPr>
        <p:spPr/>
        <p:txBody>
          <a:bodyPr/>
          <a:lstStyle/>
          <a:p>
            <a:endParaRPr lang="en-US" dirty="0"/>
          </a:p>
        </p:txBody>
      </p:sp>
      <p:sp>
        <p:nvSpPr>
          <p:cNvPr id="4" name="Fußzeilenplatzhalter 3"/>
          <p:cNvSpPr>
            <a:spLocks noGrp="1"/>
          </p:cNvSpPr>
          <p:nvPr>
            <p:ph type="ftr" sz="quarter" idx="15"/>
          </p:nvPr>
        </p:nvSpPr>
        <p:spPr/>
        <p:txBody>
          <a:bodyPr/>
          <a:lstStyle/>
          <a:p>
            <a:endParaRPr lang="en-US" dirty="0"/>
          </a:p>
        </p:txBody>
      </p:sp>
      <p:sp>
        <p:nvSpPr>
          <p:cNvPr id="5" name="Foliennummernplatzhalter 4"/>
          <p:cNvSpPr>
            <a:spLocks noGrp="1"/>
          </p:cNvSpPr>
          <p:nvPr>
            <p:ph type="sldNum" sz="quarter" idx="16"/>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212690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err="1"/>
              <a:t>your</a:t>
            </a:r>
            <a:r>
              <a:rPr lang="de-DE" dirty="0"/>
              <a:t> title </a:t>
            </a:r>
            <a:r>
              <a:rPr lang="de-DE" dirty="0" err="1"/>
              <a:t>and</a:t>
            </a:r>
            <a:r>
              <a:rPr lang="de-DE" dirty="0"/>
              <a:t> </a:t>
            </a:r>
            <a:r>
              <a:rPr lang="de-DE" dirty="0" err="1"/>
              <a:t>text</a:t>
            </a:r>
            <a:endParaRPr lang="en-US" dirty="0"/>
          </a:p>
        </p:txBody>
      </p:sp>
      <p:sp>
        <p:nvSpPr>
          <p:cNvPr id="3" name="Content Placeholder 2"/>
          <p:cNvSpPr>
            <a:spLocks noGrp="1"/>
          </p:cNvSpPr>
          <p:nvPr>
            <p:ph idx="1" hasCustomPrompt="1"/>
          </p:nvPr>
        </p:nvSpPr>
        <p:spPr>
          <a:xfrm>
            <a:off x="471600" y="1621584"/>
            <a:ext cx="11138400" cy="4516749"/>
          </a:xfrm>
        </p:spPr>
        <p:txBody>
          <a:bodyPr/>
          <a:lstStyle>
            <a:lvl1pPr>
              <a:defRPr/>
            </a:lvl1pPr>
            <a:lvl2pPr>
              <a:defRPr/>
            </a:lvl2pPr>
            <a:lvl3pPr>
              <a:defRPr baseline="0"/>
            </a:lvl3pPr>
            <a:lvl4pPr>
              <a:defRPr/>
            </a:lvl4pPr>
            <a:lvl5pPr>
              <a:defRPr/>
            </a:lvl5p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8" name="Textplatzhalter 5"/>
          <p:cNvSpPr>
            <a:spLocks noGrp="1"/>
          </p:cNvSpPr>
          <p:nvPr>
            <p:ph type="body" sz="quarter" idx="25" hasCustomPrompt="1"/>
          </p:nvPr>
        </p:nvSpPr>
        <p:spPr>
          <a:xfrm>
            <a:off x="471600" y="5858820"/>
            <a:ext cx="111384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en-US" noProof="0" dirty="0"/>
              <a:t>Source:</a:t>
            </a:r>
          </a:p>
        </p:txBody>
      </p:sp>
      <p:sp>
        <p:nvSpPr>
          <p:cNvPr id="7" name="Datumsplatzhalter 6"/>
          <p:cNvSpPr>
            <a:spLocks noGrp="1"/>
          </p:cNvSpPr>
          <p:nvPr>
            <p:ph type="dt" sz="half" idx="26"/>
          </p:nvPr>
        </p:nvSpPr>
        <p:spPr/>
        <p:txBody>
          <a:bodyPr/>
          <a:lstStyle/>
          <a:p>
            <a:endParaRPr lang="en-US" dirty="0"/>
          </a:p>
        </p:txBody>
      </p:sp>
      <p:sp>
        <p:nvSpPr>
          <p:cNvPr id="9" name="Fußzeilenplatzhalter 8"/>
          <p:cNvSpPr>
            <a:spLocks noGrp="1"/>
          </p:cNvSpPr>
          <p:nvPr>
            <p:ph type="ftr" sz="quarter" idx="27"/>
          </p:nvPr>
        </p:nvSpPr>
        <p:spPr/>
        <p:txBody>
          <a:bodyPr/>
          <a:lstStyle/>
          <a:p>
            <a:endParaRPr lang="en-US" dirty="0"/>
          </a:p>
        </p:txBody>
      </p:sp>
      <p:sp>
        <p:nvSpPr>
          <p:cNvPr id="10" name="Foliennummernplatzhalter 9"/>
          <p:cNvSpPr>
            <a:spLocks noGrp="1"/>
          </p:cNvSpPr>
          <p:nvPr>
            <p:ph type="sldNum" sz="quarter" idx="28"/>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36649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and contra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r>
              <a:rPr lang="de-DE" dirty="0" err="1"/>
              <a:t>your</a:t>
            </a:r>
            <a:r>
              <a:rPr lang="de-DE" dirty="0"/>
              <a:t> title </a:t>
            </a:r>
            <a:r>
              <a:rPr lang="de-DE" dirty="0" err="1"/>
              <a:t>and</a:t>
            </a:r>
            <a:r>
              <a:rPr lang="de-DE" dirty="0"/>
              <a:t> </a:t>
            </a:r>
            <a:r>
              <a:rPr lang="de-DE" dirty="0" err="1"/>
              <a:t>comparison</a:t>
            </a:r>
            <a:r>
              <a:rPr lang="de-DE" dirty="0"/>
              <a:t> </a:t>
            </a:r>
            <a:r>
              <a:rPr lang="de-DE" dirty="0" err="1"/>
              <a:t>and</a:t>
            </a:r>
            <a:r>
              <a:rPr lang="de-DE" dirty="0"/>
              <a:t> </a:t>
            </a:r>
            <a:r>
              <a:rPr lang="de-DE" dirty="0" err="1"/>
              <a:t>contrast</a:t>
            </a:r>
            <a:endParaRPr lang="en-US" dirty="0"/>
          </a:p>
        </p:txBody>
      </p:sp>
      <p:sp>
        <p:nvSpPr>
          <p:cNvPr id="3" name="Content Placeholder 2"/>
          <p:cNvSpPr>
            <a:spLocks noGrp="1"/>
          </p:cNvSpPr>
          <p:nvPr>
            <p:ph sz="half" idx="1" hasCustomPrompt="1"/>
          </p:nvPr>
        </p:nvSpPr>
        <p:spPr>
          <a:xfrm>
            <a:off x="478800" y="1641600"/>
            <a:ext cx="5400000" cy="4514400"/>
          </a:xfrm>
        </p:spPr>
        <p:txBody>
          <a:bodyPr/>
          <a:lstStyle>
            <a:lvl1pPr>
              <a:defRPr/>
            </a:lvl1pPr>
            <a:lvl2pPr>
              <a:defRPr/>
            </a:lvl2pPr>
            <a:lvl3pPr>
              <a:defRPr baseline="0"/>
            </a:lvl3pPr>
            <a:lvl4pPr>
              <a:defRPr baseline="0"/>
            </a:lvl4pPr>
            <a:lvl5pPr algn="l">
              <a:defRPr baseline="0"/>
            </a:lvl5p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4" name="Content Placeholder 3"/>
          <p:cNvSpPr>
            <a:spLocks noGrp="1"/>
          </p:cNvSpPr>
          <p:nvPr>
            <p:ph sz="half" idx="2" hasCustomPrompt="1"/>
          </p:nvPr>
        </p:nvSpPr>
        <p:spPr>
          <a:xfrm>
            <a:off x="6213600" y="1638000"/>
            <a:ext cx="5400000" cy="45144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8" name="Datumsplatzhalter 7"/>
          <p:cNvSpPr>
            <a:spLocks noGrp="1"/>
          </p:cNvSpPr>
          <p:nvPr>
            <p:ph type="dt" sz="half" idx="10"/>
          </p:nvPr>
        </p:nvSpPr>
        <p:spPr/>
        <p:txBody>
          <a:bodyPr/>
          <a:lstStyle/>
          <a:p>
            <a:endParaRPr lang="en-US" dirty="0"/>
          </a:p>
        </p:txBody>
      </p:sp>
      <p:sp>
        <p:nvSpPr>
          <p:cNvPr id="9" name="Fußzeilenplatzhalter 8"/>
          <p:cNvSpPr>
            <a:spLocks noGrp="1"/>
          </p:cNvSpPr>
          <p:nvPr>
            <p:ph type="ftr" sz="quarter" idx="11"/>
          </p:nvPr>
        </p:nvSpPr>
        <p:spPr/>
        <p:txBody>
          <a:bodyPr/>
          <a:lstStyle/>
          <a:p>
            <a:endParaRPr lang="en-US" dirty="0"/>
          </a:p>
        </p:txBody>
      </p:sp>
      <p:sp>
        <p:nvSpPr>
          <p:cNvPr id="10" name="Foliennummernplatzhalter 9"/>
          <p:cNvSpPr>
            <a:spLocks noGrp="1"/>
          </p:cNvSpPr>
          <p:nvPr>
            <p:ph type="sldNum" sz="quarter" idx="12"/>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40393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6000" y="575999"/>
            <a:ext cx="11124000" cy="990000"/>
          </a:xfrm>
          <a:prstGeom prst="rect">
            <a:avLst/>
          </a:prstGeom>
        </p:spPr>
        <p:txBody>
          <a:bodyPr vert="horz" lIns="91440" tIns="45720" rIns="91440" bIns="45720" rtlCol="0" anchor="t">
            <a:noAutofit/>
          </a:bodyPr>
          <a:lstStyle/>
          <a:p>
            <a:r>
              <a:rPr lang="de-DE" dirty="0"/>
              <a:t>Titelmusterformat durch Klicken bearbeiten</a:t>
            </a:r>
            <a:endParaRPr lang="en-US" dirty="0"/>
          </a:p>
        </p:txBody>
      </p:sp>
      <p:sp>
        <p:nvSpPr>
          <p:cNvPr id="3" name="Text Placeholder 2"/>
          <p:cNvSpPr>
            <a:spLocks noGrp="1"/>
          </p:cNvSpPr>
          <p:nvPr>
            <p:ph type="body" idx="1"/>
          </p:nvPr>
        </p:nvSpPr>
        <p:spPr>
          <a:xfrm>
            <a:off x="471600" y="1620000"/>
            <a:ext cx="11142000" cy="4514400"/>
          </a:xfrm>
          <a:prstGeom prst="rect">
            <a:avLst/>
          </a:prstGeom>
        </p:spPr>
        <p:txBody>
          <a:bodyPr vert="horz" lIns="91440" tIns="45720" rIns="91440" bIns="4572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9424800" y="6357600"/>
            <a:ext cx="817200" cy="365125"/>
          </a:xfrm>
          <a:prstGeom prst="rect">
            <a:avLst/>
          </a:prstGeom>
        </p:spPr>
        <p:txBody>
          <a:bodyPr vert="horz" lIns="91440" tIns="45720" rIns="91440" bIns="45720" rtlCol="0" anchor="b"/>
          <a:lstStyle>
            <a:lvl1pPr algn="r">
              <a:defRPr sz="1000" b="0">
                <a:solidFill>
                  <a:schemeClr val="tx1"/>
                </a:solidFill>
                <a:latin typeface="+mn-lt"/>
              </a:defRPr>
            </a:lvl1pPr>
          </a:lstStyle>
          <a:p>
            <a:endParaRPr lang="en-US" dirty="0"/>
          </a:p>
        </p:txBody>
      </p:sp>
      <p:sp>
        <p:nvSpPr>
          <p:cNvPr id="5" name="Footer Placeholder 4"/>
          <p:cNvSpPr>
            <a:spLocks noGrp="1"/>
          </p:cNvSpPr>
          <p:nvPr>
            <p:ph type="ftr" sz="quarter" idx="3"/>
          </p:nvPr>
        </p:nvSpPr>
        <p:spPr>
          <a:xfrm>
            <a:off x="5889600" y="6350400"/>
            <a:ext cx="2426400" cy="365125"/>
          </a:xfrm>
          <a:prstGeom prst="rect">
            <a:avLst/>
          </a:prstGeom>
        </p:spPr>
        <p:txBody>
          <a:bodyPr vert="horz" lIns="91440" tIns="45720" rIns="91440" bIns="45720" rtlCol="0" anchor="b"/>
          <a:lstStyle>
            <a:lvl1pPr algn="r">
              <a:defRPr sz="1000" b="0">
                <a:solidFill>
                  <a:schemeClr val="tx1"/>
                </a:solidFill>
                <a:latin typeface="+mn-lt"/>
              </a:defRPr>
            </a:lvl1pPr>
          </a:lstStyle>
          <a:p>
            <a:endParaRPr lang="en-US" dirty="0"/>
          </a:p>
        </p:txBody>
      </p:sp>
      <p:sp>
        <p:nvSpPr>
          <p:cNvPr id="6" name="Slide Number Placeholder 5"/>
          <p:cNvSpPr>
            <a:spLocks noGrp="1"/>
          </p:cNvSpPr>
          <p:nvPr>
            <p:ph type="sldNum" sz="quarter" idx="4"/>
          </p:nvPr>
        </p:nvSpPr>
        <p:spPr>
          <a:xfrm>
            <a:off x="11019600" y="6357600"/>
            <a:ext cx="685800" cy="365125"/>
          </a:xfrm>
          <a:prstGeom prst="rect">
            <a:avLst/>
          </a:prstGeom>
        </p:spPr>
        <p:txBody>
          <a:bodyPr vert="horz" lIns="91440" tIns="45720" rIns="91440" bIns="45720" rtlCol="0" anchor="b"/>
          <a:lstStyle>
            <a:lvl1pPr algn="r">
              <a:defRPr sz="1000" b="0">
                <a:solidFill>
                  <a:schemeClr val="tx1"/>
                </a:solidFill>
                <a:latin typeface="+mn-lt"/>
              </a:defRPr>
            </a:lvl1pPr>
          </a:lstStyle>
          <a:p>
            <a:fld id="{2E1B1CB6-5C5C-443C-B788-F7ADFC29778E}" type="slidenum">
              <a:rPr lang="en-US" smtClean="0"/>
              <a:pPr/>
              <a:t>‹#›</a:t>
            </a:fld>
            <a:endParaRPr lang="en-US" dirty="0"/>
          </a:p>
        </p:txBody>
      </p:sp>
      <p:pic>
        <p:nvPicPr>
          <p:cNvPr id="28" name="Grafik 27"/>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572400" y="6350561"/>
            <a:ext cx="2717810" cy="320400"/>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80" r:id="rId2"/>
    <p:sldLayoutId id="2147483682" r:id="rId3"/>
    <p:sldLayoutId id="2147483669" r:id="rId4"/>
    <p:sldLayoutId id="2147483670" r:id="rId5"/>
    <p:sldLayoutId id="2147483666" r:id="rId6"/>
    <p:sldLayoutId id="2147483677" r:id="rId7"/>
    <p:sldLayoutId id="2147483662" r:id="rId8"/>
    <p:sldLayoutId id="2147483664" r:id="rId9"/>
    <p:sldLayoutId id="2147483671" r:id="rId10"/>
    <p:sldLayoutId id="2147483672" r:id="rId11"/>
    <p:sldLayoutId id="2147483673" r:id="rId12"/>
    <p:sldLayoutId id="2147483675" r:id="rId13"/>
    <p:sldLayoutId id="2147483674" r:id="rId14"/>
    <p:sldLayoutId id="2147483678" r:id="rId15"/>
    <p:sldLayoutId id="2147483683" r:id="rId16"/>
    <p:sldLayoutId id="2147483684" r:id="rId17"/>
    <p:sldLayoutId id="2147483685"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 id="2147483700" r:id="rId30"/>
  </p:sldLayoutIdLst>
  <p:hf hdr="0" ftr="0" dt="0"/>
  <p:txStyles>
    <p:titleStyle>
      <a:lvl1pPr algn="l" defTabSz="914400" rtl="0" eaLnBrk="1" latinLnBrk="0" hangingPunct="1">
        <a:lnSpc>
          <a:spcPct val="83000"/>
        </a:lnSpc>
        <a:spcBef>
          <a:spcPct val="0"/>
        </a:spcBef>
        <a:buNone/>
        <a:defRPr sz="3000" kern="1200" cap="none" baseline="0">
          <a:solidFill>
            <a:schemeClr val="tx1"/>
          </a:solidFill>
          <a:latin typeface="+mj-lt"/>
          <a:ea typeface="+mj-ea"/>
          <a:cs typeface="+mj-cs"/>
        </a:defRPr>
      </a:lvl1pPr>
    </p:titleStyle>
    <p:bodyStyle>
      <a:lvl1pPr marL="216000" indent="-216000" algn="l" defTabSz="914400" rtl="0" eaLnBrk="1" latinLnBrk="0" hangingPunct="1">
        <a:lnSpc>
          <a:spcPct val="105000"/>
        </a:lnSpc>
        <a:spcBef>
          <a:spcPts val="800"/>
        </a:spcBef>
        <a:buSzPct val="120000"/>
        <a:buFont typeface="Arial" panose="020B0604020202020204" pitchFamily="34" charset="0"/>
        <a:buChar char="•"/>
        <a:defRPr sz="2000" kern="1200">
          <a:solidFill>
            <a:schemeClr val="tx1"/>
          </a:solidFill>
          <a:latin typeface="+mn-lt"/>
          <a:ea typeface="+mn-ea"/>
          <a:cs typeface="+mn-cs"/>
        </a:defRPr>
      </a:lvl1pPr>
      <a:lvl2pPr marL="432000" indent="-216000" algn="l" defTabSz="914400" rtl="0" eaLnBrk="1" latinLnBrk="0" hangingPunct="1">
        <a:lnSpc>
          <a:spcPct val="105000"/>
        </a:lnSpc>
        <a:spcBef>
          <a:spcPts val="0"/>
        </a:spcBef>
        <a:buSzPct val="125000"/>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105000"/>
        </a:lnSpc>
        <a:spcBef>
          <a:spcPts val="0"/>
        </a:spcBef>
        <a:buSzPct val="85000"/>
        <a:buFont typeface="Wingdings" panose="05000000000000000000" pitchFamily="2" charset="2"/>
        <a:buChar char=""/>
        <a:defRPr sz="1800" kern="1200">
          <a:solidFill>
            <a:schemeClr val="tx1"/>
          </a:solidFill>
          <a:latin typeface="+mn-lt"/>
          <a:ea typeface="+mn-ea"/>
          <a:cs typeface="+mn-cs"/>
        </a:defRPr>
      </a:lvl3pPr>
      <a:lvl4pPr marL="864000" indent="-216000" algn="l" defTabSz="914400" rtl="0" eaLnBrk="1" latinLnBrk="0" hangingPunct="1">
        <a:lnSpc>
          <a:spcPct val="105000"/>
        </a:lnSpc>
        <a:spcBef>
          <a:spcPts val="0"/>
        </a:spcBef>
        <a:buSzPct val="110000"/>
        <a:buFont typeface="Arial" panose="020B0604020202020204" pitchFamily="34" charset="0"/>
        <a:buChar char="-"/>
        <a:defRPr sz="1800" kern="1200">
          <a:solidFill>
            <a:schemeClr val="tx1"/>
          </a:solidFill>
          <a:latin typeface="+mn-lt"/>
          <a:ea typeface="+mn-ea"/>
          <a:cs typeface="+mn-cs"/>
        </a:defRPr>
      </a:lvl4pPr>
      <a:lvl5pPr marL="1080000" indent="-216000" algn="l" defTabSz="914400" rtl="0" eaLnBrk="1" latinLnBrk="0" hangingPunct="1">
        <a:lnSpc>
          <a:spcPct val="105000"/>
        </a:lnSpc>
        <a:spcBef>
          <a:spcPts val="0"/>
        </a:spcBef>
        <a:buSzPct val="65000"/>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8" userDrawn="1">
          <p15:clr>
            <a:srgbClr val="F26B43"/>
          </p15:clr>
        </p15:guide>
        <p15:guide id="2" pos="54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7/978-3-642-15181-1_6" TargetMode="External"/><Relationship Id="rId2" Type="http://schemas.openxmlformats.org/officeDocument/2006/relationships/hyperlink" Target="https://www.datastax.com/guides/what-is-cosine-similarity"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85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106E1A5-FE82-9B52-AEE0-5DC110A3DCB1}"/>
              </a:ext>
            </a:extLst>
          </p:cNvPr>
          <p:cNvSpPr>
            <a:spLocks noGrp="1"/>
          </p:cNvSpPr>
          <p:nvPr>
            <p:ph type="title"/>
          </p:nvPr>
        </p:nvSpPr>
        <p:spPr>
          <a:xfrm>
            <a:off x="486000" y="575999"/>
            <a:ext cx="11124000" cy="990000"/>
          </a:xfrm>
        </p:spPr>
        <p:txBody>
          <a:bodyPr/>
          <a:lstStyle/>
          <a:p>
            <a:r>
              <a:rPr lang="en-US" dirty="0"/>
              <a:t>Results of text-based retrieval – Song 3</a:t>
            </a:r>
          </a:p>
        </p:txBody>
      </p:sp>
      <p:sp>
        <p:nvSpPr>
          <p:cNvPr id="12" name="Text Placeholder 3">
            <a:extLst>
              <a:ext uri="{FF2B5EF4-FFF2-40B4-BE49-F238E27FC236}">
                <a16:creationId xmlns:a16="http://schemas.microsoft.com/office/drawing/2014/main" id="{593CBCC8-A638-560F-91D2-F67575F0C6D4}"/>
              </a:ext>
            </a:extLst>
          </p:cNvPr>
          <p:cNvSpPr>
            <a:spLocks noGrp="1"/>
          </p:cNvSpPr>
          <p:nvPr>
            <p:ph type="body" sz="quarter" idx="25"/>
          </p:nvPr>
        </p:nvSpPr>
        <p:spPr>
          <a:xfrm>
            <a:off x="471600" y="5858820"/>
            <a:ext cx="11138400" cy="278127"/>
          </a:xfrm>
        </p:spPr>
        <p:txBody>
          <a:bodyPr/>
          <a:lstStyle/>
          <a:p>
            <a:endParaRPr lang="en-US"/>
          </a:p>
        </p:txBody>
      </p:sp>
      <p:graphicFrame>
        <p:nvGraphicFramePr>
          <p:cNvPr id="5" name="Tabelle 4">
            <a:extLst>
              <a:ext uri="{FF2B5EF4-FFF2-40B4-BE49-F238E27FC236}">
                <a16:creationId xmlns:a16="http://schemas.microsoft.com/office/drawing/2014/main" id="{5E46CDDE-D8CE-FA83-D309-E3DF1D9B6EDB}"/>
              </a:ext>
            </a:extLst>
          </p:cNvPr>
          <p:cNvGraphicFramePr>
            <a:graphicFrameLocks noGrp="1"/>
          </p:cNvGraphicFramePr>
          <p:nvPr>
            <p:extLst>
              <p:ext uri="{D42A27DB-BD31-4B8C-83A1-F6EECF244321}">
                <p14:modId xmlns:p14="http://schemas.microsoft.com/office/powerpoint/2010/main" val="2360810054"/>
              </p:ext>
            </p:extLst>
          </p:nvPr>
        </p:nvGraphicFramePr>
        <p:xfrm>
          <a:off x="471600" y="2049977"/>
          <a:ext cx="11138402" cy="3659968"/>
        </p:xfrm>
        <a:graphic>
          <a:graphicData uri="http://schemas.openxmlformats.org/drawingml/2006/table">
            <a:tbl>
              <a:tblPr firstRow="1" firstCol="1" bandRow="1">
                <a:tableStyleId>{5C22544A-7EE6-4342-B048-85BDC9FD1C3A}</a:tableStyleId>
              </a:tblPr>
              <a:tblGrid>
                <a:gridCol w="2432922">
                  <a:extLst>
                    <a:ext uri="{9D8B030D-6E8A-4147-A177-3AD203B41FA5}">
                      <a16:colId xmlns:a16="http://schemas.microsoft.com/office/drawing/2014/main" val="3854493111"/>
                    </a:ext>
                  </a:extLst>
                </a:gridCol>
                <a:gridCol w="1871440">
                  <a:extLst>
                    <a:ext uri="{9D8B030D-6E8A-4147-A177-3AD203B41FA5}">
                      <a16:colId xmlns:a16="http://schemas.microsoft.com/office/drawing/2014/main" val="3970689195"/>
                    </a:ext>
                  </a:extLst>
                </a:gridCol>
                <a:gridCol w="1550594">
                  <a:extLst>
                    <a:ext uri="{9D8B030D-6E8A-4147-A177-3AD203B41FA5}">
                      <a16:colId xmlns:a16="http://schemas.microsoft.com/office/drawing/2014/main" val="13611282"/>
                    </a:ext>
                  </a:extLst>
                </a:gridCol>
                <a:gridCol w="1553099">
                  <a:extLst>
                    <a:ext uri="{9D8B030D-6E8A-4147-A177-3AD203B41FA5}">
                      <a16:colId xmlns:a16="http://schemas.microsoft.com/office/drawing/2014/main" val="3295275278"/>
                    </a:ext>
                  </a:extLst>
                </a:gridCol>
                <a:gridCol w="1924079">
                  <a:extLst>
                    <a:ext uri="{9D8B030D-6E8A-4147-A177-3AD203B41FA5}">
                      <a16:colId xmlns:a16="http://schemas.microsoft.com/office/drawing/2014/main" val="2375687544"/>
                    </a:ext>
                  </a:extLst>
                </a:gridCol>
                <a:gridCol w="1806268">
                  <a:extLst>
                    <a:ext uri="{9D8B030D-6E8A-4147-A177-3AD203B41FA5}">
                      <a16:colId xmlns:a16="http://schemas.microsoft.com/office/drawing/2014/main" val="3758614546"/>
                    </a:ext>
                  </a:extLst>
                </a:gridCol>
              </a:tblGrid>
              <a:tr h="986104">
                <a:tc>
                  <a:txBody>
                    <a:bodyPr/>
                    <a:lstStyle/>
                    <a:p>
                      <a:pPr algn="just">
                        <a:lnSpc>
                          <a:spcPct val="110000"/>
                        </a:lnSpc>
                      </a:pPr>
                      <a:r>
                        <a:rPr lang="en-US" sz="1900">
                          <a:effectLst/>
                        </a:rPr>
                        <a:t>Song: Every Christmas, Kelly Clarkson</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Precision@10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Recall@10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nDCG@10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Coverage@10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Diversity@10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4525488"/>
                  </a:ext>
                </a:extLst>
              </a:tr>
              <a:tr h="668466">
                <a:tc>
                  <a:txBody>
                    <a:bodyPr/>
                    <a:lstStyle/>
                    <a:p>
                      <a:pPr algn="l">
                        <a:lnSpc>
                          <a:spcPct val="110000"/>
                        </a:lnSpc>
                      </a:pPr>
                      <a:r>
                        <a:rPr lang="en-US" sz="1900">
                          <a:effectLst/>
                        </a:rPr>
                        <a:t>Text-based(cosine, tf-idf)</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0.6</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0.00143</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0.95267</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0.03507</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4.30369</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3671238548"/>
                  </a:ext>
                </a:extLst>
              </a:tr>
              <a:tr h="668466">
                <a:tc>
                  <a:txBody>
                    <a:bodyPr/>
                    <a:lstStyle/>
                    <a:p>
                      <a:pPr algn="l">
                        <a:lnSpc>
                          <a:spcPct val="110000"/>
                        </a:lnSpc>
                      </a:pPr>
                      <a:r>
                        <a:rPr lang="en-US" sz="1900">
                          <a:effectLst/>
                        </a:rPr>
                        <a:t>Text-based(cosine,</a:t>
                      </a:r>
                      <a:endParaRPr lang="de-DE" sz="1400">
                        <a:effectLst/>
                      </a:endParaRPr>
                    </a:p>
                    <a:p>
                      <a:pPr algn="l">
                        <a:lnSpc>
                          <a:spcPct val="110000"/>
                        </a:lnSpc>
                      </a:pPr>
                      <a:r>
                        <a:rPr lang="en-US" sz="1900">
                          <a:effectLst/>
                        </a:rPr>
                        <a:t>word2vec)</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0.7</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0.00167</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0.73712</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0.04676</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5.33174</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3425671918"/>
                  </a:ext>
                </a:extLst>
              </a:tr>
              <a:tr h="668466">
                <a:tc>
                  <a:txBody>
                    <a:bodyPr/>
                    <a:lstStyle/>
                    <a:p>
                      <a:pPr algn="l">
                        <a:lnSpc>
                          <a:spcPct val="110000"/>
                        </a:lnSpc>
                      </a:pPr>
                      <a:r>
                        <a:rPr lang="en-US" sz="1900">
                          <a:effectLst/>
                        </a:rPr>
                        <a:t>Text-based(cosine,</a:t>
                      </a:r>
                      <a:endParaRPr lang="de-DE" sz="1400">
                        <a:effectLst/>
                      </a:endParaRPr>
                    </a:p>
                    <a:p>
                      <a:pPr algn="l">
                        <a:lnSpc>
                          <a:spcPct val="110000"/>
                        </a:lnSpc>
                      </a:pPr>
                      <a:r>
                        <a:rPr lang="en-US" sz="1900">
                          <a:effectLst/>
                        </a:rPr>
                        <a:t>Bert)</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0.9</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0.00214</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0.76511</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0.03776</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4.24776</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2190866697"/>
                  </a:ext>
                </a:extLst>
              </a:tr>
              <a:tr h="668466">
                <a:tc>
                  <a:txBody>
                    <a:bodyPr/>
                    <a:lstStyle/>
                    <a:p>
                      <a:pPr algn="l">
                        <a:lnSpc>
                          <a:spcPct val="110000"/>
                        </a:lnSpc>
                      </a:pPr>
                      <a:r>
                        <a:rPr lang="en-US" sz="1900">
                          <a:effectLst/>
                        </a:rPr>
                        <a:t>Random-Baseline</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0.3</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0.00071</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0.49639</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0.03417</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dirty="0">
                          <a:effectLst/>
                        </a:rPr>
                        <a:t>4.52973</a:t>
                      </a:r>
                      <a:endParaRPr lang="de-DE" sz="1400" dirty="0">
                        <a:effectLst/>
                      </a:endParaRPr>
                    </a:p>
                    <a:p>
                      <a:pPr algn="just">
                        <a:lnSpc>
                          <a:spcPct val="110000"/>
                        </a:lnSpc>
                      </a:pPr>
                      <a:r>
                        <a:rPr lang="en-US" sz="1900" dirty="0">
                          <a:effectLst/>
                        </a:rPr>
                        <a:t> </a:t>
                      </a:r>
                      <a:endParaRPr lang="de-DE" sz="1400" dirty="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36363"/>
                  </a:ext>
                </a:extLst>
              </a:tr>
            </a:tbl>
          </a:graphicData>
        </a:graphic>
      </p:graphicFrame>
      <p:sp>
        <p:nvSpPr>
          <p:cNvPr id="2" name="Slide Number Placeholder 1">
            <a:extLst>
              <a:ext uri="{FF2B5EF4-FFF2-40B4-BE49-F238E27FC236}">
                <a16:creationId xmlns:a16="http://schemas.microsoft.com/office/drawing/2014/main" id="{1DC0DB7D-E2BE-F65A-DDFA-B69DEC3F53A5}"/>
              </a:ext>
            </a:extLst>
          </p:cNvPr>
          <p:cNvSpPr>
            <a:spLocks noGrp="1"/>
          </p:cNvSpPr>
          <p:nvPr>
            <p:ph type="sldNum" sz="quarter" idx="28"/>
          </p:nvPr>
        </p:nvSpPr>
        <p:spPr/>
        <p:txBody>
          <a:bodyPr/>
          <a:lstStyle/>
          <a:p>
            <a:fld id="{2E1B1CB6-5C5C-443C-B788-F7ADFC29778E}" type="slidenum">
              <a:rPr lang="en-US" smtClean="0"/>
              <a:pPr/>
              <a:t>10</a:t>
            </a:fld>
            <a:endParaRPr lang="en-US" dirty="0"/>
          </a:p>
        </p:txBody>
      </p:sp>
    </p:spTree>
    <p:extLst>
      <p:ext uri="{BB962C8B-B14F-4D97-AF65-F5344CB8AC3E}">
        <p14:creationId xmlns:p14="http://schemas.microsoft.com/office/powerpoint/2010/main" val="818368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F0DE53-32B6-489F-5E58-7ED5D87C9F4F}"/>
              </a:ext>
            </a:extLst>
          </p:cNvPr>
          <p:cNvSpPr>
            <a:spLocks noGrp="1"/>
          </p:cNvSpPr>
          <p:nvPr>
            <p:ph type="title"/>
          </p:nvPr>
        </p:nvSpPr>
        <p:spPr/>
        <p:txBody>
          <a:bodyPr/>
          <a:lstStyle/>
          <a:p>
            <a:r>
              <a:rPr lang="en-US" dirty="0"/>
              <a:t>Audio-Based retrieval</a:t>
            </a:r>
            <a:endParaRPr lang="de-DE" dirty="0"/>
          </a:p>
        </p:txBody>
      </p:sp>
      <p:sp>
        <p:nvSpPr>
          <p:cNvPr id="5" name="Textfeld 4">
            <a:extLst>
              <a:ext uri="{FF2B5EF4-FFF2-40B4-BE49-F238E27FC236}">
                <a16:creationId xmlns:a16="http://schemas.microsoft.com/office/drawing/2014/main" id="{B16DE818-C580-8B26-6F96-BFA389235FF4}"/>
              </a:ext>
            </a:extLst>
          </p:cNvPr>
          <p:cNvSpPr txBox="1"/>
          <p:nvPr/>
        </p:nvSpPr>
        <p:spPr>
          <a:xfrm>
            <a:off x="654341" y="1291905"/>
            <a:ext cx="9714452" cy="2585323"/>
          </a:xfrm>
          <a:prstGeom prst="rect">
            <a:avLst/>
          </a:prstGeom>
          <a:noFill/>
        </p:spPr>
        <p:txBody>
          <a:bodyPr wrap="square" rtlCol="0">
            <a:spAutoFit/>
          </a:bodyPr>
          <a:lstStyle/>
          <a:p>
            <a:r>
              <a:rPr lang="en-US" dirty="0"/>
              <a:t>We implemented the audio-based Systems with these combinations:</a:t>
            </a:r>
          </a:p>
          <a:p>
            <a:pPr marL="285750" indent="-285750">
              <a:buFont typeface="Arial" panose="020B0604020202020204" pitchFamily="34" charset="0"/>
              <a:buChar char="•"/>
            </a:pPr>
            <a:r>
              <a:rPr lang="en-US" dirty="0"/>
              <a:t>Cosine-Similarity, </a:t>
            </a:r>
            <a:r>
              <a:rPr lang="en-US" dirty="0" err="1"/>
              <a:t>mfcc</a:t>
            </a:r>
            <a:r>
              <a:rPr lang="en-US" dirty="0"/>
              <a:t> stats</a:t>
            </a:r>
          </a:p>
          <a:p>
            <a:pPr marL="285750" indent="-285750">
              <a:buFont typeface="Arial" panose="020B0604020202020204" pitchFamily="34" charset="0"/>
              <a:buChar char="•"/>
            </a:pPr>
            <a:r>
              <a:rPr lang="en-US" dirty="0"/>
              <a:t>Cosine-Similarity, </a:t>
            </a:r>
            <a:r>
              <a:rPr lang="en-US" dirty="0" err="1"/>
              <a:t>blf</a:t>
            </a:r>
            <a:r>
              <a:rPr lang="en-US" dirty="0"/>
              <a:t>-correlation</a:t>
            </a:r>
          </a:p>
          <a:p>
            <a:pPr marL="285750" indent="-285750">
              <a:buFont typeface="Arial" panose="020B0604020202020204" pitchFamily="34" charset="0"/>
              <a:buChar char="•"/>
            </a:pPr>
            <a:r>
              <a:rPr lang="en-US" dirty="0"/>
              <a:t>Cosine-Similarity, ivec256</a:t>
            </a:r>
          </a:p>
          <a:p>
            <a:pPr marL="285750" indent="-285750">
              <a:buFont typeface="Arial" panose="020B0604020202020204" pitchFamily="34" charset="0"/>
              <a:buChar char="•"/>
            </a:pPr>
            <a:r>
              <a:rPr lang="en-US" dirty="0"/>
              <a:t>Cosine-Similarity, </a:t>
            </a:r>
            <a:r>
              <a:rPr lang="en-US" dirty="0" err="1"/>
              <a:t>musicnn</a:t>
            </a:r>
            <a:endParaRPr lang="en-US" dirty="0"/>
          </a:p>
          <a:p>
            <a:endParaRPr lang="en-US" dirty="0"/>
          </a:p>
          <a:p>
            <a:r>
              <a:rPr lang="en-US" dirty="0"/>
              <a:t>We also analyzed the results we got with the audio-based function for the 3 query songs.</a:t>
            </a:r>
          </a:p>
          <a:p>
            <a:endParaRPr lang="en-US" dirty="0"/>
          </a:p>
          <a:p>
            <a:endParaRPr lang="de-DE" dirty="0"/>
          </a:p>
        </p:txBody>
      </p:sp>
      <p:sp>
        <p:nvSpPr>
          <p:cNvPr id="3" name="Slide Number Placeholder 2">
            <a:extLst>
              <a:ext uri="{FF2B5EF4-FFF2-40B4-BE49-F238E27FC236}">
                <a16:creationId xmlns:a16="http://schemas.microsoft.com/office/drawing/2014/main" id="{691076BF-81E0-4676-9594-82EAC9AD2228}"/>
              </a:ext>
            </a:extLst>
          </p:cNvPr>
          <p:cNvSpPr>
            <a:spLocks noGrp="1"/>
          </p:cNvSpPr>
          <p:nvPr>
            <p:ph type="sldNum" sz="quarter" idx="17"/>
          </p:nvPr>
        </p:nvSpPr>
        <p:spPr/>
        <p:txBody>
          <a:bodyPr/>
          <a:lstStyle/>
          <a:p>
            <a:fld id="{2E1B1CB6-5C5C-443C-B788-F7ADFC29778E}" type="slidenum">
              <a:rPr lang="en-US" smtClean="0"/>
              <a:pPr/>
              <a:t>11</a:t>
            </a:fld>
            <a:endParaRPr lang="en-US" dirty="0"/>
          </a:p>
        </p:txBody>
      </p:sp>
    </p:spTree>
    <p:extLst>
      <p:ext uri="{BB962C8B-B14F-4D97-AF65-F5344CB8AC3E}">
        <p14:creationId xmlns:p14="http://schemas.microsoft.com/office/powerpoint/2010/main" val="399872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7BF0EC-DF59-68E6-BB43-F5342DC8FD1F}"/>
              </a:ext>
            </a:extLst>
          </p:cNvPr>
          <p:cNvSpPr>
            <a:spLocks noGrp="1"/>
          </p:cNvSpPr>
          <p:nvPr>
            <p:ph type="title"/>
          </p:nvPr>
        </p:nvSpPr>
        <p:spPr>
          <a:xfrm>
            <a:off x="486000" y="575999"/>
            <a:ext cx="11124000" cy="990000"/>
          </a:xfrm>
        </p:spPr>
        <p:txBody>
          <a:bodyPr anchor="t">
            <a:normAutofit/>
          </a:bodyPr>
          <a:lstStyle/>
          <a:p>
            <a:r>
              <a:rPr lang="en-US" dirty="0"/>
              <a:t>Results of audio-based retrieval – Song 1</a:t>
            </a:r>
            <a:endParaRPr lang="de-DE" dirty="0"/>
          </a:p>
        </p:txBody>
      </p:sp>
      <p:sp>
        <p:nvSpPr>
          <p:cNvPr id="8" name="Text Placeholder 3">
            <a:extLst>
              <a:ext uri="{FF2B5EF4-FFF2-40B4-BE49-F238E27FC236}">
                <a16:creationId xmlns:a16="http://schemas.microsoft.com/office/drawing/2014/main" id="{AD2477A6-3357-76E8-D647-518DCC831BBB}"/>
              </a:ext>
            </a:extLst>
          </p:cNvPr>
          <p:cNvSpPr>
            <a:spLocks noGrp="1"/>
          </p:cNvSpPr>
          <p:nvPr>
            <p:ph type="body" sz="quarter" idx="25"/>
          </p:nvPr>
        </p:nvSpPr>
        <p:spPr>
          <a:xfrm>
            <a:off x="576000" y="5864400"/>
            <a:ext cx="11034000" cy="278127"/>
          </a:xfrm>
        </p:spPr>
        <p:txBody>
          <a:bodyPr/>
          <a:lstStyle/>
          <a:p>
            <a:endParaRPr lang="en-US"/>
          </a:p>
        </p:txBody>
      </p:sp>
      <p:graphicFrame>
        <p:nvGraphicFramePr>
          <p:cNvPr id="3" name="Table 2">
            <a:extLst>
              <a:ext uri="{FF2B5EF4-FFF2-40B4-BE49-F238E27FC236}">
                <a16:creationId xmlns:a16="http://schemas.microsoft.com/office/drawing/2014/main" id="{76576800-2EC3-5B24-4783-41994AF7CA3A}"/>
              </a:ext>
            </a:extLst>
          </p:cNvPr>
          <p:cNvGraphicFramePr>
            <a:graphicFrameLocks noGrp="1"/>
          </p:cNvGraphicFramePr>
          <p:nvPr>
            <p:extLst>
              <p:ext uri="{D42A27DB-BD31-4B8C-83A1-F6EECF244321}">
                <p14:modId xmlns:p14="http://schemas.microsoft.com/office/powerpoint/2010/main" val="2267312178"/>
              </p:ext>
            </p:extLst>
          </p:nvPr>
        </p:nvGraphicFramePr>
        <p:xfrm>
          <a:off x="576000" y="1770102"/>
          <a:ext cx="11034004" cy="4325603"/>
        </p:xfrm>
        <a:graphic>
          <a:graphicData uri="http://schemas.openxmlformats.org/drawingml/2006/table">
            <a:tbl>
              <a:tblPr firstRow="1" firstCol="1" bandRow="1">
                <a:tableStyleId>{5C22544A-7EE6-4342-B048-85BDC9FD1C3A}</a:tableStyleId>
              </a:tblPr>
              <a:tblGrid>
                <a:gridCol w="2227344">
                  <a:extLst>
                    <a:ext uri="{9D8B030D-6E8A-4147-A177-3AD203B41FA5}">
                      <a16:colId xmlns:a16="http://schemas.microsoft.com/office/drawing/2014/main" val="2639039613"/>
                    </a:ext>
                  </a:extLst>
                </a:gridCol>
                <a:gridCol w="1839511">
                  <a:extLst>
                    <a:ext uri="{9D8B030D-6E8A-4147-A177-3AD203B41FA5}">
                      <a16:colId xmlns:a16="http://schemas.microsoft.com/office/drawing/2014/main" val="3758262247"/>
                    </a:ext>
                  </a:extLst>
                </a:gridCol>
                <a:gridCol w="1486934">
                  <a:extLst>
                    <a:ext uri="{9D8B030D-6E8A-4147-A177-3AD203B41FA5}">
                      <a16:colId xmlns:a16="http://schemas.microsoft.com/office/drawing/2014/main" val="3552857185"/>
                    </a:ext>
                  </a:extLst>
                </a:gridCol>
                <a:gridCol w="1505014">
                  <a:extLst>
                    <a:ext uri="{9D8B030D-6E8A-4147-A177-3AD203B41FA5}">
                      <a16:colId xmlns:a16="http://schemas.microsoft.com/office/drawing/2014/main" val="652317205"/>
                    </a:ext>
                  </a:extLst>
                </a:gridCol>
                <a:gridCol w="1848913">
                  <a:extLst>
                    <a:ext uri="{9D8B030D-6E8A-4147-A177-3AD203B41FA5}">
                      <a16:colId xmlns:a16="http://schemas.microsoft.com/office/drawing/2014/main" val="1578218680"/>
                    </a:ext>
                  </a:extLst>
                </a:gridCol>
                <a:gridCol w="2126288">
                  <a:extLst>
                    <a:ext uri="{9D8B030D-6E8A-4147-A177-3AD203B41FA5}">
                      <a16:colId xmlns:a16="http://schemas.microsoft.com/office/drawing/2014/main" val="1708176094"/>
                    </a:ext>
                  </a:extLst>
                </a:gridCol>
              </a:tblGrid>
              <a:tr h="626835">
                <a:tc>
                  <a:txBody>
                    <a:bodyPr/>
                    <a:lstStyle/>
                    <a:p>
                      <a:pPr algn="l">
                        <a:lnSpc>
                          <a:spcPct val="110000"/>
                        </a:lnSpc>
                      </a:pPr>
                      <a:r>
                        <a:rPr lang="it-IT" sz="1800">
                          <a:effectLst/>
                        </a:rPr>
                        <a:t>Song 1: Love Me, The 1975</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Precision@10</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Recall@10</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nDCG@10</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Coverage@10</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Diversity@10</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extLst>
                  <a:ext uri="{0D108BD9-81ED-4DB2-BD59-A6C34878D82A}">
                    <a16:rowId xmlns:a16="http://schemas.microsoft.com/office/drawing/2014/main" val="2550944663"/>
                  </a:ext>
                </a:extLst>
              </a:tr>
              <a:tr h="924692">
                <a:tc>
                  <a:txBody>
                    <a:bodyPr/>
                    <a:lstStyle/>
                    <a:p>
                      <a:pPr algn="l">
                        <a:lnSpc>
                          <a:spcPct val="110000"/>
                        </a:lnSpc>
                      </a:pPr>
                      <a:r>
                        <a:rPr lang="it-IT" sz="1800">
                          <a:effectLst/>
                        </a:rPr>
                        <a:t>Audio-based(cosine, mfcc_stats)</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0.9</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0.00125</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0.76718</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0.02878</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4.51273</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extLst>
                  <a:ext uri="{0D108BD9-81ED-4DB2-BD59-A6C34878D82A}">
                    <a16:rowId xmlns:a16="http://schemas.microsoft.com/office/drawing/2014/main" val="3105465624"/>
                  </a:ext>
                </a:extLst>
              </a:tr>
              <a:tr h="924692">
                <a:tc>
                  <a:txBody>
                    <a:bodyPr/>
                    <a:lstStyle/>
                    <a:p>
                      <a:pPr algn="l">
                        <a:lnSpc>
                          <a:spcPct val="110000"/>
                        </a:lnSpc>
                      </a:pPr>
                      <a:r>
                        <a:rPr lang="it-IT" sz="1800">
                          <a:effectLst/>
                        </a:rPr>
                        <a:t>Audio-based(cosine,</a:t>
                      </a:r>
                      <a:endParaRPr lang="en-AT" sz="1300">
                        <a:effectLst/>
                      </a:endParaRPr>
                    </a:p>
                    <a:p>
                      <a:pPr algn="l">
                        <a:lnSpc>
                          <a:spcPct val="110000"/>
                        </a:lnSpc>
                      </a:pPr>
                      <a:r>
                        <a:rPr lang="it-IT" sz="1800">
                          <a:effectLst/>
                        </a:rPr>
                        <a:t>Blf-correlation)</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0.9</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0.00125</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0.82250</a:t>
                      </a:r>
                      <a:r>
                        <a:rPr lang="en-AT" sz="1500">
                          <a:effectLst/>
                        </a:rPr>
                        <a:t> </a:t>
                      </a: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0.02878</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4.43499</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extLst>
                  <a:ext uri="{0D108BD9-81ED-4DB2-BD59-A6C34878D82A}">
                    <a16:rowId xmlns:a16="http://schemas.microsoft.com/office/drawing/2014/main" val="3966218399"/>
                  </a:ext>
                </a:extLst>
              </a:tr>
              <a:tr h="924692">
                <a:tc>
                  <a:txBody>
                    <a:bodyPr/>
                    <a:lstStyle/>
                    <a:p>
                      <a:pPr algn="l">
                        <a:lnSpc>
                          <a:spcPct val="110000"/>
                        </a:lnSpc>
                      </a:pPr>
                      <a:r>
                        <a:rPr lang="it-IT" sz="1800">
                          <a:effectLst/>
                        </a:rPr>
                        <a:t>Audio-based(cosine, ivec 256)</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0.5</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0.00070</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0.93006</a:t>
                      </a:r>
                      <a:r>
                        <a:rPr lang="en-AT" sz="1500">
                          <a:effectLst/>
                        </a:rPr>
                        <a:t> </a:t>
                      </a: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0.03957</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4.69441</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extLst>
                  <a:ext uri="{0D108BD9-81ED-4DB2-BD59-A6C34878D82A}">
                    <a16:rowId xmlns:a16="http://schemas.microsoft.com/office/drawing/2014/main" val="3107536687"/>
                  </a:ext>
                </a:extLst>
              </a:tr>
              <a:tr h="924692">
                <a:tc>
                  <a:txBody>
                    <a:bodyPr/>
                    <a:lstStyle/>
                    <a:p>
                      <a:pPr algn="l">
                        <a:lnSpc>
                          <a:spcPct val="110000"/>
                        </a:lnSpc>
                      </a:pPr>
                      <a:r>
                        <a:rPr lang="it-IT" sz="1800">
                          <a:effectLst/>
                        </a:rPr>
                        <a:t>Audio-based(cosine,</a:t>
                      </a:r>
                      <a:endParaRPr lang="en-AT" sz="1300">
                        <a:effectLst/>
                      </a:endParaRPr>
                    </a:p>
                    <a:p>
                      <a:pPr algn="l">
                        <a:lnSpc>
                          <a:spcPct val="110000"/>
                        </a:lnSpc>
                      </a:pPr>
                      <a:r>
                        <a:rPr lang="it-IT" sz="1800">
                          <a:effectLst/>
                        </a:rPr>
                        <a:t>musicnn)</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0.9</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0.00125</a:t>
                      </a:r>
                      <a:endParaRPr lang="en-AT" sz="1300">
                        <a:effectLst/>
                      </a:endParaRPr>
                    </a:p>
                    <a:p>
                      <a:pPr algn="just">
                        <a:lnSpc>
                          <a:spcPct val="110000"/>
                        </a:lnSpc>
                      </a:pPr>
                      <a:r>
                        <a:rPr lang="it-IT" sz="1800">
                          <a:effectLst/>
                        </a:rPr>
                        <a:t> </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0.96787</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0.03058</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4.32781</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extLst>
                  <a:ext uri="{0D108BD9-81ED-4DB2-BD59-A6C34878D82A}">
                    <a16:rowId xmlns:a16="http://schemas.microsoft.com/office/drawing/2014/main" val="3325019404"/>
                  </a:ext>
                </a:extLst>
              </a:tr>
            </a:tbl>
          </a:graphicData>
        </a:graphic>
      </p:graphicFrame>
      <p:sp>
        <p:nvSpPr>
          <p:cNvPr id="4" name="Slide Number Placeholder 3">
            <a:extLst>
              <a:ext uri="{FF2B5EF4-FFF2-40B4-BE49-F238E27FC236}">
                <a16:creationId xmlns:a16="http://schemas.microsoft.com/office/drawing/2014/main" id="{7222A8A1-CD9C-31FC-A4B2-C61236DDC284}"/>
              </a:ext>
            </a:extLst>
          </p:cNvPr>
          <p:cNvSpPr>
            <a:spLocks noGrp="1"/>
          </p:cNvSpPr>
          <p:nvPr>
            <p:ph type="sldNum" sz="quarter" idx="28"/>
          </p:nvPr>
        </p:nvSpPr>
        <p:spPr/>
        <p:txBody>
          <a:bodyPr/>
          <a:lstStyle/>
          <a:p>
            <a:fld id="{2E1B1CB6-5C5C-443C-B788-F7ADFC29778E}" type="slidenum">
              <a:rPr lang="en-US" smtClean="0"/>
              <a:pPr/>
              <a:t>12</a:t>
            </a:fld>
            <a:endParaRPr lang="en-US" dirty="0"/>
          </a:p>
        </p:txBody>
      </p:sp>
    </p:spTree>
    <p:extLst>
      <p:ext uri="{BB962C8B-B14F-4D97-AF65-F5344CB8AC3E}">
        <p14:creationId xmlns:p14="http://schemas.microsoft.com/office/powerpoint/2010/main" val="397241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E26655-C4F8-5BBD-4964-7A947804CFDE}"/>
              </a:ext>
            </a:extLst>
          </p:cNvPr>
          <p:cNvSpPr>
            <a:spLocks noGrp="1"/>
          </p:cNvSpPr>
          <p:nvPr>
            <p:ph type="title"/>
          </p:nvPr>
        </p:nvSpPr>
        <p:spPr>
          <a:xfrm>
            <a:off x="486000" y="575999"/>
            <a:ext cx="11124000" cy="990000"/>
          </a:xfrm>
        </p:spPr>
        <p:txBody>
          <a:bodyPr anchor="t">
            <a:normAutofit/>
          </a:bodyPr>
          <a:lstStyle/>
          <a:p>
            <a:r>
              <a:rPr lang="en-US" dirty="0"/>
              <a:t>Results of audio-based retrieval – Song 2</a:t>
            </a:r>
            <a:endParaRPr lang="de-DE" dirty="0"/>
          </a:p>
        </p:txBody>
      </p:sp>
      <p:sp>
        <p:nvSpPr>
          <p:cNvPr id="9" name="Text Placeholder 3">
            <a:extLst>
              <a:ext uri="{FF2B5EF4-FFF2-40B4-BE49-F238E27FC236}">
                <a16:creationId xmlns:a16="http://schemas.microsoft.com/office/drawing/2014/main" id="{C8EEEC68-BDF9-3FB7-0E08-ED2F0A8D7865}"/>
              </a:ext>
            </a:extLst>
          </p:cNvPr>
          <p:cNvSpPr>
            <a:spLocks noGrp="1"/>
          </p:cNvSpPr>
          <p:nvPr>
            <p:ph type="body" sz="quarter" idx="25"/>
          </p:nvPr>
        </p:nvSpPr>
        <p:spPr>
          <a:xfrm>
            <a:off x="576000" y="5864400"/>
            <a:ext cx="11034000" cy="278127"/>
          </a:xfrm>
        </p:spPr>
        <p:txBody>
          <a:bodyPr/>
          <a:lstStyle/>
          <a:p>
            <a:endParaRPr lang="en-US"/>
          </a:p>
        </p:txBody>
      </p:sp>
      <p:graphicFrame>
        <p:nvGraphicFramePr>
          <p:cNvPr id="4" name="Table 3">
            <a:extLst>
              <a:ext uri="{FF2B5EF4-FFF2-40B4-BE49-F238E27FC236}">
                <a16:creationId xmlns:a16="http://schemas.microsoft.com/office/drawing/2014/main" id="{7EEED1A8-C7D2-4010-4A94-2128E35E40D0}"/>
              </a:ext>
            </a:extLst>
          </p:cNvPr>
          <p:cNvGraphicFramePr>
            <a:graphicFrameLocks noGrp="1"/>
          </p:cNvGraphicFramePr>
          <p:nvPr>
            <p:extLst>
              <p:ext uri="{D42A27DB-BD31-4B8C-83A1-F6EECF244321}">
                <p14:modId xmlns:p14="http://schemas.microsoft.com/office/powerpoint/2010/main" val="647666439"/>
              </p:ext>
            </p:extLst>
          </p:nvPr>
        </p:nvGraphicFramePr>
        <p:xfrm>
          <a:off x="576000" y="1864107"/>
          <a:ext cx="11034004" cy="4137591"/>
        </p:xfrm>
        <a:graphic>
          <a:graphicData uri="http://schemas.openxmlformats.org/drawingml/2006/table">
            <a:tbl>
              <a:tblPr firstRow="1" firstCol="1" bandRow="1">
                <a:tableStyleId>{5C22544A-7EE6-4342-B048-85BDC9FD1C3A}</a:tableStyleId>
              </a:tblPr>
              <a:tblGrid>
                <a:gridCol w="2029726">
                  <a:extLst>
                    <a:ext uri="{9D8B030D-6E8A-4147-A177-3AD203B41FA5}">
                      <a16:colId xmlns:a16="http://schemas.microsoft.com/office/drawing/2014/main" val="1341983006"/>
                    </a:ext>
                  </a:extLst>
                </a:gridCol>
                <a:gridCol w="1889678">
                  <a:extLst>
                    <a:ext uri="{9D8B030D-6E8A-4147-A177-3AD203B41FA5}">
                      <a16:colId xmlns:a16="http://schemas.microsoft.com/office/drawing/2014/main" val="1565730264"/>
                    </a:ext>
                  </a:extLst>
                </a:gridCol>
                <a:gridCol w="1527486">
                  <a:extLst>
                    <a:ext uri="{9D8B030D-6E8A-4147-A177-3AD203B41FA5}">
                      <a16:colId xmlns:a16="http://schemas.microsoft.com/office/drawing/2014/main" val="2640324232"/>
                    </a:ext>
                  </a:extLst>
                </a:gridCol>
                <a:gridCol w="1789787">
                  <a:extLst>
                    <a:ext uri="{9D8B030D-6E8A-4147-A177-3AD203B41FA5}">
                      <a16:colId xmlns:a16="http://schemas.microsoft.com/office/drawing/2014/main" val="3569099772"/>
                    </a:ext>
                  </a:extLst>
                </a:gridCol>
                <a:gridCol w="1975258">
                  <a:extLst>
                    <a:ext uri="{9D8B030D-6E8A-4147-A177-3AD203B41FA5}">
                      <a16:colId xmlns:a16="http://schemas.microsoft.com/office/drawing/2014/main" val="2628866282"/>
                    </a:ext>
                  </a:extLst>
                </a:gridCol>
                <a:gridCol w="1822069">
                  <a:extLst>
                    <a:ext uri="{9D8B030D-6E8A-4147-A177-3AD203B41FA5}">
                      <a16:colId xmlns:a16="http://schemas.microsoft.com/office/drawing/2014/main" val="2842123344"/>
                    </a:ext>
                  </a:extLst>
                </a:gridCol>
              </a:tblGrid>
              <a:tr h="337951">
                <a:tc>
                  <a:txBody>
                    <a:bodyPr/>
                    <a:lstStyle/>
                    <a:p>
                      <a:pPr algn="just">
                        <a:lnSpc>
                          <a:spcPct val="110000"/>
                        </a:lnSpc>
                      </a:pPr>
                      <a:r>
                        <a:rPr lang="it-IT" sz="1800">
                          <a:effectLst/>
                        </a:rPr>
                        <a:t>Song 2: One, U2</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Precision@10</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Recall@10</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nDCG@10</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Coverage@10</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Diversity@10</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extLst>
                  <a:ext uri="{0D108BD9-81ED-4DB2-BD59-A6C34878D82A}">
                    <a16:rowId xmlns:a16="http://schemas.microsoft.com/office/drawing/2014/main" val="3713094292"/>
                  </a:ext>
                </a:extLst>
              </a:tr>
              <a:tr h="949910">
                <a:tc>
                  <a:txBody>
                    <a:bodyPr/>
                    <a:lstStyle/>
                    <a:p>
                      <a:pPr algn="just">
                        <a:lnSpc>
                          <a:spcPct val="110000"/>
                        </a:lnSpc>
                      </a:pPr>
                      <a:r>
                        <a:rPr lang="it-IT" sz="1800">
                          <a:effectLst/>
                        </a:rPr>
                        <a:t>Audio-based(cosine, mfcc_stats)</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0.6</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0.00085</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0.75426</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0.02968</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4.46326</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extLst>
                  <a:ext uri="{0D108BD9-81ED-4DB2-BD59-A6C34878D82A}">
                    <a16:rowId xmlns:a16="http://schemas.microsoft.com/office/drawing/2014/main" val="3112456908"/>
                  </a:ext>
                </a:extLst>
              </a:tr>
              <a:tr h="949910">
                <a:tc>
                  <a:txBody>
                    <a:bodyPr/>
                    <a:lstStyle/>
                    <a:p>
                      <a:pPr algn="just">
                        <a:lnSpc>
                          <a:spcPct val="110000"/>
                        </a:lnSpc>
                      </a:pPr>
                      <a:r>
                        <a:rPr lang="it-IT" sz="1800">
                          <a:effectLst/>
                        </a:rPr>
                        <a:t>Audio-based(cosine,</a:t>
                      </a:r>
                      <a:endParaRPr lang="en-AT" sz="1400">
                        <a:effectLst/>
                      </a:endParaRPr>
                    </a:p>
                    <a:p>
                      <a:pPr algn="just">
                        <a:lnSpc>
                          <a:spcPct val="110000"/>
                        </a:lnSpc>
                      </a:pPr>
                      <a:r>
                        <a:rPr lang="it-IT" sz="1800">
                          <a:effectLst/>
                        </a:rPr>
                        <a:t>Blf-correlation)</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0.8</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0.00114</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0.70208</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0.03957</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4.94064</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extLst>
                  <a:ext uri="{0D108BD9-81ED-4DB2-BD59-A6C34878D82A}">
                    <a16:rowId xmlns:a16="http://schemas.microsoft.com/office/drawing/2014/main" val="3843123594"/>
                  </a:ext>
                </a:extLst>
              </a:tr>
              <a:tr h="949910">
                <a:tc>
                  <a:txBody>
                    <a:bodyPr/>
                    <a:lstStyle/>
                    <a:p>
                      <a:pPr algn="just">
                        <a:lnSpc>
                          <a:spcPct val="110000"/>
                        </a:lnSpc>
                      </a:pPr>
                      <a:r>
                        <a:rPr lang="it-IT" sz="1800">
                          <a:effectLst/>
                        </a:rPr>
                        <a:t>Audio-based(cosine, ivec 256)</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0.8</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0.00114</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0.83261</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0.04856</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5.02604</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extLst>
                  <a:ext uri="{0D108BD9-81ED-4DB2-BD59-A6C34878D82A}">
                    <a16:rowId xmlns:a16="http://schemas.microsoft.com/office/drawing/2014/main" val="4186412190"/>
                  </a:ext>
                </a:extLst>
              </a:tr>
              <a:tr h="949910">
                <a:tc>
                  <a:txBody>
                    <a:bodyPr/>
                    <a:lstStyle/>
                    <a:p>
                      <a:pPr algn="just">
                        <a:lnSpc>
                          <a:spcPct val="110000"/>
                        </a:lnSpc>
                      </a:pPr>
                      <a:r>
                        <a:rPr lang="it-IT" sz="1800">
                          <a:effectLst/>
                        </a:rPr>
                        <a:t>Audio-based(cosine,</a:t>
                      </a:r>
                      <a:endParaRPr lang="en-AT" sz="1400">
                        <a:effectLst/>
                      </a:endParaRPr>
                    </a:p>
                    <a:p>
                      <a:pPr algn="just">
                        <a:lnSpc>
                          <a:spcPct val="110000"/>
                        </a:lnSpc>
                      </a:pPr>
                      <a:r>
                        <a:rPr lang="it-IT" sz="1800">
                          <a:effectLst/>
                        </a:rPr>
                        <a:t>musicnn)</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0.8</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0.00114</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0.74983</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0.03237</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dirty="0">
                          <a:effectLst/>
                        </a:rPr>
                        <a:t>4.48012</a:t>
                      </a:r>
                      <a:endParaRPr lang="en-AT" sz="1400" dirty="0">
                        <a:effectLst/>
                      </a:endParaRPr>
                    </a:p>
                    <a:p>
                      <a:pPr algn="just">
                        <a:lnSpc>
                          <a:spcPct val="110000"/>
                        </a:lnSpc>
                      </a:pPr>
                      <a:r>
                        <a:rPr lang="it-IT" sz="1800" dirty="0">
                          <a:effectLst/>
                        </a:rPr>
                        <a:t> </a:t>
                      </a:r>
                      <a:endParaRPr lang="en-AT" sz="1400" dirty="0">
                        <a:effectLst/>
                        <a:latin typeface="Linux Libertine"/>
                        <a:ea typeface="Calibri" panose="020F0502020204030204" pitchFamily="34" charset="0"/>
                        <a:cs typeface="Times New Roman" panose="02020603050405020304" pitchFamily="18" charset="0"/>
                      </a:endParaRPr>
                    </a:p>
                  </a:txBody>
                  <a:tcPr marL="104311" marR="104311" marT="0" marB="0"/>
                </a:tc>
                <a:extLst>
                  <a:ext uri="{0D108BD9-81ED-4DB2-BD59-A6C34878D82A}">
                    <a16:rowId xmlns:a16="http://schemas.microsoft.com/office/drawing/2014/main" val="2664346384"/>
                  </a:ext>
                </a:extLst>
              </a:tr>
            </a:tbl>
          </a:graphicData>
        </a:graphic>
      </p:graphicFrame>
      <p:sp>
        <p:nvSpPr>
          <p:cNvPr id="3" name="Slide Number Placeholder 2">
            <a:extLst>
              <a:ext uri="{FF2B5EF4-FFF2-40B4-BE49-F238E27FC236}">
                <a16:creationId xmlns:a16="http://schemas.microsoft.com/office/drawing/2014/main" id="{15CE0F81-3DAF-1141-19CB-4DC4D913383C}"/>
              </a:ext>
            </a:extLst>
          </p:cNvPr>
          <p:cNvSpPr>
            <a:spLocks noGrp="1"/>
          </p:cNvSpPr>
          <p:nvPr>
            <p:ph type="sldNum" sz="quarter" idx="28"/>
          </p:nvPr>
        </p:nvSpPr>
        <p:spPr/>
        <p:txBody>
          <a:bodyPr/>
          <a:lstStyle/>
          <a:p>
            <a:fld id="{2E1B1CB6-5C5C-443C-B788-F7ADFC29778E}" type="slidenum">
              <a:rPr lang="en-US" smtClean="0"/>
              <a:pPr/>
              <a:t>13</a:t>
            </a:fld>
            <a:endParaRPr lang="en-US" dirty="0"/>
          </a:p>
        </p:txBody>
      </p:sp>
    </p:spTree>
    <p:extLst>
      <p:ext uri="{BB962C8B-B14F-4D97-AF65-F5344CB8AC3E}">
        <p14:creationId xmlns:p14="http://schemas.microsoft.com/office/powerpoint/2010/main" val="409612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346DF2-6FE8-541B-0EF0-A581A6B14BB0}"/>
              </a:ext>
            </a:extLst>
          </p:cNvPr>
          <p:cNvSpPr>
            <a:spLocks noGrp="1"/>
          </p:cNvSpPr>
          <p:nvPr>
            <p:ph type="title"/>
          </p:nvPr>
        </p:nvSpPr>
        <p:spPr>
          <a:xfrm>
            <a:off x="486000" y="575999"/>
            <a:ext cx="11124000" cy="990000"/>
          </a:xfrm>
        </p:spPr>
        <p:txBody>
          <a:bodyPr anchor="t">
            <a:normAutofit/>
          </a:bodyPr>
          <a:lstStyle/>
          <a:p>
            <a:r>
              <a:rPr lang="en-US" dirty="0"/>
              <a:t>Results of audio-based retrieval – Song 3</a:t>
            </a:r>
            <a:endParaRPr lang="de-DE" dirty="0"/>
          </a:p>
        </p:txBody>
      </p:sp>
      <p:sp>
        <p:nvSpPr>
          <p:cNvPr id="9" name="Text Placeholder 3">
            <a:extLst>
              <a:ext uri="{FF2B5EF4-FFF2-40B4-BE49-F238E27FC236}">
                <a16:creationId xmlns:a16="http://schemas.microsoft.com/office/drawing/2014/main" id="{8C7B44E3-2423-3DBC-9671-00A8DCF7F2CD}"/>
              </a:ext>
            </a:extLst>
          </p:cNvPr>
          <p:cNvSpPr>
            <a:spLocks noGrp="1"/>
          </p:cNvSpPr>
          <p:nvPr>
            <p:ph type="body" sz="quarter" idx="25"/>
          </p:nvPr>
        </p:nvSpPr>
        <p:spPr>
          <a:xfrm>
            <a:off x="471600" y="5858820"/>
            <a:ext cx="11138400" cy="278127"/>
          </a:xfrm>
        </p:spPr>
        <p:txBody>
          <a:bodyPr/>
          <a:lstStyle/>
          <a:p>
            <a:endParaRPr lang="en-US"/>
          </a:p>
        </p:txBody>
      </p:sp>
      <p:graphicFrame>
        <p:nvGraphicFramePr>
          <p:cNvPr id="4" name="Table 3">
            <a:extLst>
              <a:ext uri="{FF2B5EF4-FFF2-40B4-BE49-F238E27FC236}">
                <a16:creationId xmlns:a16="http://schemas.microsoft.com/office/drawing/2014/main" id="{FFA7CBA8-BE4D-5819-54F0-665C4D2C770A}"/>
              </a:ext>
            </a:extLst>
          </p:cNvPr>
          <p:cNvGraphicFramePr>
            <a:graphicFrameLocks noGrp="1"/>
          </p:cNvGraphicFramePr>
          <p:nvPr>
            <p:extLst>
              <p:ext uri="{D42A27DB-BD31-4B8C-83A1-F6EECF244321}">
                <p14:modId xmlns:p14="http://schemas.microsoft.com/office/powerpoint/2010/main" val="2951643567"/>
              </p:ext>
            </p:extLst>
          </p:nvPr>
        </p:nvGraphicFramePr>
        <p:xfrm>
          <a:off x="636528" y="1621584"/>
          <a:ext cx="10808546" cy="4516750"/>
        </p:xfrm>
        <a:graphic>
          <a:graphicData uri="http://schemas.openxmlformats.org/drawingml/2006/table">
            <a:tbl>
              <a:tblPr firstRow="1" firstCol="1" bandRow="1">
                <a:tableStyleId>{5C22544A-7EE6-4342-B048-85BDC9FD1C3A}</a:tableStyleId>
              </a:tblPr>
              <a:tblGrid>
                <a:gridCol w="2139197">
                  <a:extLst>
                    <a:ext uri="{9D8B030D-6E8A-4147-A177-3AD203B41FA5}">
                      <a16:colId xmlns:a16="http://schemas.microsoft.com/office/drawing/2014/main" val="4066440857"/>
                    </a:ext>
                  </a:extLst>
                </a:gridCol>
                <a:gridCol w="1797055">
                  <a:extLst>
                    <a:ext uri="{9D8B030D-6E8A-4147-A177-3AD203B41FA5}">
                      <a16:colId xmlns:a16="http://schemas.microsoft.com/office/drawing/2014/main" val="2123673721"/>
                    </a:ext>
                  </a:extLst>
                </a:gridCol>
                <a:gridCol w="1452616">
                  <a:extLst>
                    <a:ext uri="{9D8B030D-6E8A-4147-A177-3AD203B41FA5}">
                      <a16:colId xmlns:a16="http://schemas.microsoft.com/office/drawing/2014/main" val="1237949478"/>
                    </a:ext>
                  </a:extLst>
                </a:gridCol>
                <a:gridCol w="1790633">
                  <a:extLst>
                    <a:ext uri="{9D8B030D-6E8A-4147-A177-3AD203B41FA5}">
                      <a16:colId xmlns:a16="http://schemas.microsoft.com/office/drawing/2014/main" val="2406083069"/>
                    </a:ext>
                  </a:extLst>
                </a:gridCol>
                <a:gridCol w="1878841">
                  <a:extLst>
                    <a:ext uri="{9D8B030D-6E8A-4147-A177-3AD203B41FA5}">
                      <a16:colId xmlns:a16="http://schemas.microsoft.com/office/drawing/2014/main" val="2328760793"/>
                    </a:ext>
                  </a:extLst>
                </a:gridCol>
                <a:gridCol w="1750204">
                  <a:extLst>
                    <a:ext uri="{9D8B030D-6E8A-4147-A177-3AD203B41FA5}">
                      <a16:colId xmlns:a16="http://schemas.microsoft.com/office/drawing/2014/main" val="2946145624"/>
                    </a:ext>
                  </a:extLst>
                </a:gridCol>
              </a:tblGrid>
              <a:tr h="903350">
                <a:tc>
                  <a:txBody>
                    <a:bodyPr/>
                    <a:lstStyle/>
                    <a:p>
                      <a:pPr algn="just">
                        <a:lnSpc>
                          <a:spcPct val="110000"/>
                        </a:lnSpc>
                      </a:pPr>
                      <a:r>
                        <a:rPr lang="it-IT" sz="1700">
                          <a:effectLst/>
                        </a:rPr>
                        <a:t>Song 3: Every Christmas, Kelly Clarkson</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Precision@10</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Recall@10</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nDCG@10</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Coverage@10</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Diversity@10</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extLst>
                  <a:ext uri="{0D108BD9-81ED-4DB2-BD59-A6C34878D82A}">
                    <a16:rowId xmlns:a16="http://schemas.microsoft.com/office/drawing/2014/main" val="3125145667"/>
                  </a:ext>
                </a:extLst>
              </a:tr>
              <a:tr h="903350">
                <a:tc>
                  <a:txBody>
                    <a:bodyPr/>
                    <a:lstStyle/>
                    <a:p>
                      <a:pPr algn="l">
                        <a:lnSpc>
                          <a:spcPct val="110000"/>
                        </a:lnSpc>
                      </a:pPr>
                      <a:r>
                        <a:rPr lang="it-IT" sz="1700">
                          <a:effectLst/>
                        </a:rPr>
                        <a:t>Audio-based(cosine, mfcc_stats)</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0.5</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0.00119</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0.57058</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0.05845</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5.33913</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extLst>
                  <a:ext uri="{0D108BD9-81ED-4DB2-BD59-A6C34878D82A}">
                    <a16:rowId xmlns:a16="http://schemas.microsoft.com/office/drawing/2014/main" val="3056527341"/>
                  </a:ext>
                </a:extLst>
              </a:tr>
              <a:tr h="903350">
                <a:tc>
                  <a:txBody>
                    <a:bodyPr/>
                    <a:lstStyle/>
                    <a:p>
                      <a:pPr algn="l">
                        <a:lnSpc>
                          <a:spcPct val="110000"/>
                        </a:lnSpc>
                      </a:pPr>
                      <a:r>
                        <a:rPr lang="it-IT" sz="1700">
                          <a:effectLst/>
                        </a:rPr>
                        <a:t>Audio-based(cosine,</a:t>
                      </a:r>
                      <a:endParaRPr lang="en-AT" sz="1300">
                        <a:effectLst/>
                      </a:endParaRPr>
                    </a:p>
                    <a:p>
                      <a:pPr algn="l">
                        <a:lnSpc>
                          <a:spcPct val="110000"/>
                        </a:lnSpc>
                      </a:pPr>
                      <a:r>
                        <a:rPr lang="it-IT" sz="1700">
                          <a:effectLst/>
                        </a:rPr>
                        <a:t>Blf-correlation)</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0.6</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0.00143</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0.61340</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0.04946</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4.84336</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extLst>
                  <a:ext uri="{0D108BD9-81ED-4DB2-BD59-A6C34878D82A}">
                    <a16:rowId xmlns:a16="http://schemas.microsoft.com/office/drawing/2014/main" val="206680074"/>
                  </a:ext>
                </a:extLst>
              </a:tr>
              <a:tr h="903350">
                <a:tc>
                  <a:txBody>
                    <a:bodyPr/>
                    <a:lstStyle/>
                    <a:p>
                      <a:pPr algn="l">
                        <a:lnSpc>
                          <a:spcPct val="110000"/>
                        </a:lnSpc>
                      </a:pPr>
                      <a:r>
                        <a:rPr lang="it-IT" sz="1700">
                          <a:effectLst/>
                        </a:rPr>
                        <a:t>Audio-based(cosine, ivec 256)</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0.5</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0.00119</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0.58630</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0.05486</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5.37249</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extLst>
                  <a:ext uri="{0D108BD9-81ED-4DB2-BD59-A6C34878D82A}">
                    <a16:rowId xmlns:a16="http://schemas.microsoft.com/office/drawing/2014/main" val="3731082630"/>
                  </a:ext>
                </a:extLst>
              </a:tr>
              <a:tr h="903350">
                <a:tc>
                  <a:txBody>
                    <a:bodyPr/>
                    <a:lstStyle/>
                    <a:p>
                      <a:pPr algn="l">
                        <a:lnSpc>
                          <a:spcPct val="110000"/>
                        </a:lnSpc>
                      </a:pPr>
                      <a:r>
                        <a:rPr lang="it-IT" sz="1700">
                          <a:effectLst/>
                        </a:rPr>
                        <a:t>Audio-based(cosine,</a:t>
                      </a:r>
                      <a:endParaRPr lang="en-AT" sz="1300">
                        <a:effectLst/>
                      </a:endParaRPr>
                    </a:p>
                    <a:p>
                      <a:pPr algn="l">
                        <a:lnSpc>
                          <a:spcPct val="110000"/>
                        </a:lnSpc>
                      </a:pPr>
                      <a:r>
                        <a:rPr lang="it-IT" sz="1700">
                          <a:effectLst/>
                        </a:rPr>
                        <a:t>musicnn)</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0.4</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0.00167</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0.59099</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0.04856</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dirty="0">
                          <a:effectLst/>
                        </a:rPr>
                        <a:t>5.14491</a:t>
                      </a:r>
                      <a:endParaRPr lang="en-AT" sz="1300" dirty="0">
                        <a:effectLst/>
                      </a:endParaRPr>
                    </a:p>
                    <a:p>
                      <a:pPr algn="just">
                        <a:lnSpc>
                          <a:spcPct val="110000"/>
                        </a:lnSpc>
                      </a:pPr>
                      <a:r>
                        <a:rPr lang="it-IT" sz="1700" dirty="0">
                          <a:effectLst/>
                        </a:rPr>
                        <a:t> </a:t>
                      </a:r>
                      <a:endParaRPr lang="en-AT" sz="1300" dirty="0">
                        <a:effectLst/>
                        <a:latin typeface="Linux Libertine"/>
                        <a:ea typeface="Calibri" panose="020F0502020204030204" pitchFamily="34" charset="0"/>
                        <a:cs typeface="Times New Roman" panose="02020603050405020304" pitchFamily="18" charset="0"/>
                      </a:endParaRPr>
                    </a:p>
                  </a:txBody>
                  <a:tcPr marL="99198" marR="99198" marT="0" marB="0"/>
                </a:tc>
                <a:extLst>
                  <a:ext uri="{0D108BD9-81ED-4DB2-BD59-A6C34878D82A}">
                    <a16:rowId xmlns:a16="http://schemas.microsoft.com/office/drawing/2014/main" val="690465962"/>
                  </a:ext>
                </a:extLst>
              </a:tr>
            </a:tbl>
          </a:graphicData>
        </a:graphic>
      </p:graphicFrame>
      <p:sp>
        <p:nvSpPr>
          <p:cNvPr id="3" name="Slide Number Placeholder 2">
            <a:extLst>
              <a:ext uri="{FF2B5EF4-FFF2-40B4-BE49-F238E27FC236}">
                <a16:creationId xmlns:a16="http://schemas.microsoft.com/office/drawing/2014/main" id="{D3E00E5B-3799-DE68-2E8B-EA0E2C558BCD}"/>
              </a:ext>
            </a:extLst>
          </p:cNvPr>
          <p:cNvSpPr>
            <a:spLocks noGrp="1"/>
          </p:cNvSpPr>
          <p:nvPr>
            <p:ph type="sldNum" sz="quarter" idx="28"/>
          </p:nvPr>
        </p:nvSpPr>
        <p:spPr/>
        <p:txBody>
          <a:bodyPr/>
          <a:lstStyle/>
          <a:p>
            <a:fld id="{2E1B1CB6-5C5C-443C-B788-F7ADFC29778E}" type="slidenum">
              <a:rPr lang="en-US" smtClean="0"/>
              <a:pPr/>
              <a:t>14</a:t>
            </a:fld>
            <a:endParaRPr lang="en-US" dirty="0"/>
          </a:p>
        </p:txBody>
      </p:sp>
    </p:spTree>
    <p:extLst>
      <p:ext uri="{BB962C8B-B14F-4D97-AF65-F5344CB8AC3E}">
        <p14:creationId xmlns:p14="http://schemas.microsoft.com/office/powerpoint/2010/main" val="2139027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341B5-A82F-41C2-AD24-79CC160CA9EA}"/>
              </a:ext>
            </a:extLst>
          </p:cNvPr>
          <p:cNvSpPr>
            <a:spLocks noGrp="1"/>
          </p:cNvSpPr>
          <p:nvPr>
            <p:ph type="title"/>
          </p:nvPr>
        </p:nvSpPr>
        <p:spPr/>
        <p:txBody>
          <a:bodyPr/>
          <a:lstStyle/>
          <a:p>
            <a:r>
              <a:rPr lang="en-US" dirty="0"/>
              <a:t>Video-Based retrieval</a:t>
            </a:r>
            <a:endParaRPr lang="de-DE" dirty="0"/>
          </a:p>
        </p:txBody>
      </p:sp>
      <p:sp>
        <p:nvSpPr>
          <p:cNvPr id="4" name="Textfeld 3">
            <a:extLst>
              <a:ext uri="{FF2B5EF4-FFF2-40B4-BE49-F238E27FC236}">
                <a16:creationId xmlns:a16="http://schemas.microsoft.com/office/drawing/2014/main" id="{9493B9B3-B457-14CD-C6B6-6FD4A9900650}"/>
              </a:ext>
            </a:extLst>
          </p:cNvPr>
          <p:cNvSpPr txBox="1"/>
          <p:nvPr/>
        </p:nvSpPr>
        <p:spPr>
          <a:xfrm>
            <a:off x="746620" y="1249960"/>
            <a:ext cx="8800052" cy="1754326"/>
          </a:xfrm>
          <a:prstGeom prst="rect">
            <a:avLst/>
          </a:prstGeom>
          <a:noFill/>
        </p:spPr>
        <p:txBody>
          <a:bodyPr wrap="square" rtlCol="0">
            <a:spAutoFit/>
          </a:bodyPr>
          <a:lstStyle/>
          <a:p>
            <a:r>
              <a:rPr lang="en-US" dirty="0"/>
              <a:t>We implemented the video-based retrieval system with the following combination:</a:t>
            </a:r>
          </a:p>
          <a:p>
            <a:endParaRPr lang="en-US" dirty="0"/>
          </a:p>
          <a:p>
            <a:pPr marL="285750" indent="-285750">
              <a:buFont typeface="Arial" panose="020B0604020202020204" pitchFamily="34" charset="0"/>
              <a:buChar char="•"/>
            </a:pPr>
            <a:r>
              <a:rPr lang="de-DE" dirty="0" err="1"/>
              <a:t>Cosine-similarity</a:t>
            </a:r>
            <a:r>
              <a:rPr lang="de-DE" dirty="0"/>
              <a:t>, vgg19</a:t>
            </a:r>
          </a:p>
          <a:p>
            <a:endParaRPr lang="de-DE" dirty="0"/>
          </a:p>
          <a:p>
            <a:endParaRPr lang="de-DE" dirty="0"/>
          </a:p>
          <a:p>
            <a:endParaRPr lang="de-DE" dirty="0"/>
          </a:p>
        </p:txBody>
      </p:sp>
      <p:sp>
        <p:nvSpPr>
          <p:cNvPr id="3" name="Slide Number Placeholder 2">
            <a:extLst>
              <a:ext uri="{FF2B5EF4-FFF2-40B4-BE49-F238E27FC236}">
                <a16:creationId xmlns:a16="http://schemas.microsoft.com/office/drawing/2014/main" id="{690AB799-01CB-D59C-86BD-903085175980}"/>
              </a:ext>
            </a:extLst>
          </p:cNvPr>
          <p:cNvSpPr>
            <a:spLocks noGrp="1"/>
          </p:cNvSpPr>
          <p:nvPr>
            <p:ph type="sldNum" sz="quarter" idx="17"/>
          </p:nvPr>
        </p:nvSpPr>
        <p:spPr/>
        <p:txBody>
          <a:bodyPr/>
          <a:lstStyle/>
          <a:p>
            <a:fld id="{2E1B1CB6-5C5C-443C-B788-F7ADFC29778E}" type="slidenum">
              <a:rPr lang="en-US" smtClean="0"/>
              <a:pPr/>
              <a:t>15</a:t>
            </a:fld>
            <a:endParaRPr lang="en-US" dirty="0"/>
          </a:p>
        </p:txBody>
      </p:sp>
    </p:spTree>
    <p:extLst>
      <p:ext uri="{BB962C8B-B14F-4D97-AF65-F5344CB8AC3E}">
        <p14:creationId xmlns:p14="http://schemas.microsoft.com/office/powerpoint/2010/main" val="398661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21158-3B94-7E69-3D6F-7FDA9EC34E0A}"/>
              </a:ext>
            </a:extLst>
          </p:cNvPr>
          <p:cNvSpPr>
            <a:spLocks noGrp="1"/>
          </p:cNvSpPr>
          <p:nvPr>
            <p:ph type="title"/>
          </p:nvPr>
        </p:nvSpPr>
        <p:spPr/>
        <p:txBody>
          <a:bodyPr/>
          <a:lstStyle/>
          <a:p>
            <a:r>
              <a:rPr lang="en-US" dirty="0"/>
              <a:t>Data Fusion</a:t>
            </a:r>
            <a:endParaRPr lang="de-DE" dirty="0"/>
          </a:p>
        </p:txBody>
      </p:sp>
      <p:sp>
        <p:nvSpPr>
          <p:cNvPr id="3" name="Textfeld 2">
            <a:extLst>
              <a:ext uri="{FF2B5EF4-FFF2-40B4-BE49-F238E27FC236}">
                <a16:creationId xmlns:a16="http://schemas.microsoft.com/office/drawing/2014/main" id="{4E5E5B36-A934-571B-3CC3-6DCA608D3580}"/>
              </a:ext>
            </a:extLst>
          </p:cNvPr>
          <p:cNvSpPr txBox="1"/>
          <p:nvPr/>
        </p:nvSpPr>
        <p:spPr>
          <a:xfrm>
            <a:off x="687897" y="1098958"/>
            <a:ext cx="10234569" cy="3139321"/>
          </a:xfrm>
          <a:prstGeom prst="rect">
            <a:avLst/>
          </a:prstGeom>
          <a:noFill/>
        </p:spPr>
        <p:txBody>
          <a:bodyPr wrap="square" rtlCol="0">
            <a:spAutoFit/>
          </a:bodyPr>
          <a:lstStyle/>
          <a:p>
            <a:r>
              <a:rPr lang="en-US" dirty="0"/>
              <a:t>Early fusion: As an early fusion technique we used the </a:t>
            </a:r>
            <a:r>
              <a:rPr lang="de-DE" dirty="0" err="1"/>
              <a:t>vector</a:t>
            </a:r>
            <a:r>
              <a:rPr lang="de-DE" dirty="0"/>
              <a:t> </a:t>
            </a:r>
            <a:r>
              <a:rPr lang="de-DE" dirty="0" err="1"/>
              <a:t>concatenation</a:t>
            </a:r>
            <a:r>
              <a:rPr lang="de-DE" dirty="0"/>
              <a:t>. The </a:t>
            </a:r>
            <a:r>
              <a:rPr lang="de-DE" dirty="0" err="1"/>
              <a:t>combination</a:t>
            </a:r>
            <a:r>
              <a:rPr lang="de-DE" dirty="0"/>
              <a:t> </a:t>
            </a:r>
            <a:r>
              <a:rPr lang="de-DE" dirty="0" err="1"/>
              <a:t>takes</a:t>
            </a:r>
            <a:r>
              <a:rPr lang="de-DE" dirty="0"/>
              <a:t> </a:t>
            </a:r>
            <a:r>
              <a:rPr lang="de-DE" dirty="0" err="1"/>
              <a:t>place</a:t>
            </a:r>
            <a:r>
              <a:rPr lang="de-DE" dirty="0"/>
              <a:t> in </a:t>
            </a:r>
            <a:r>
              <a:rPr lang="de-DE" dirty="0" err="1"/>
              <a:t>the</a:t>
            </a:r>
            <a:r>
              <a:rPr lang="de-DE" dirty="0"/>
              <a:t> feature </a:t>
            </a:r>
            <a:r>
              <a:rPr lang="de-DE" dirty="0" err="1"/>
              <a:t>space</a:t>
            </a:r>
            <a:r>
              <a:rPr lang="de-DE" dirty="0"/>
              <a:t>. The </a:t>
            </a:r>
            <a:r>
              <a:rPr lang="de-DE" dirty="0" err="1"/>
              <a:t>visual</a:t>
            </a:r>
            <a:r>
              <a:rPr lang="de-DE" dirty="0"/>
              <a:t> and </a:t>
            </a:r>
            <a:r>
              <a:rPr lang="de-DE" dirty="0" err="1"/>
              <a:t>textual</a:t>
            </a:r>
            <a:r>
              <a:rPr lang="de-DE" dirty="0"/>
              <a:t> </a:t>
            </a:r>
            <a:r>
              <a:rPr lang="de-DE" dirty="0" err="1"/>
              <a:t>attributes</a:t>
            </a:r>
            <a:r>
              <a:rPr lang="de-DE" dirty="0"/>
              <a:t> </a:t>
            </a:r>
            <a:r>
              <a:rPr lang="de-DE" dirty="0" err="1"/>
              <a:t>are</a:t>
            </a:r>
            <a:r>
              <a:rPr lang="de-DE" dirty="0"/>
              <a:t> </a:t>
            </a:r>
            <a:r>
              <a:rPr lang="de-DE" dirty="0" err="1"/>
              <a:t>concatenated</a:t>
            </a:r>
            <a:r>
              <a:rPr lang="de-DE" dirty="0"/>
              <a:t> </a:t>
            </a:r>
            <a:r>
              <a:rPr lang="de-DE" dirty="0" err="1"/>
              <a:t>into</a:t>
            </a:r>
            <a:r>
              <a:rPr lang="de-DE" dirty="0"/>
              <a:t> </a:t>
            </a:r>
            <a:r>
              <a:rPr lang="de-DE" dirty="0" err="1"/>
              <a:t>one</a:t>
            </a:r>
            <a:r>
              <a:rPr lang="de-DE" dirty="0"/>
              <a:t> </a:t>
            </a:r>
            <a:r>
              <a:rPr lang="de-DE" dirty="0" err="1"/>
              <a:t>vector</a:t>
            </a:r>
            <a:r>
              <a:rPr lang="de-DE" dirty="0"/>
              <a:t> and </a:t>
            </a:r>
            <a:r>
              <a:rPr lang="de-DE" dirty="0" err="1"/>
              <a:t>therefore</a:t>
            </a:r>
            <a:r>
              <a:rPr lang="de-DE" dirty="0"/>
              <a:t> </a:t>
            </a:r>
            <a:r>
              <a:rPr lang="de-DE" dirty="0" err="1"/>
              <a:t>creates</a:t>
            </a:r>
            <a:r>
              <a:rPr lang="de-DE" dirty="0"/>
              <a:t> </a:t>
            </a:r>
            <a:r>
              <a:rPr lang="de-DE" dirty="0" err="1"/>
              <a:t>one</a:t>
            </a:r>
            <a:r>
              <a:rPr lang="de-DE" dirty="0"/>
              <a:t> feature </a:t>
            </a:r>
            <a:r>
              <a:rPr lang="de-DE" dirty="0" err="1"/>
              <a:t>space</a:t>
            </a:r>
            <a:r>
              <a:rPr lang="de-DE" dirty="0"/>
              <a:t>.</a:t>
            </a:r>
          </a:p>
          <a:p>
            <a:endParaRPr lang="de-DE" dirty="0"/>
          </a:p>
          <a:p>
            <a:r>
              <a:rPr lang="de-DE" dirty="0" err="1"/>
              <a:t>We</a:t>
            </a:r>
            <a:r>
              <a:rPr lang="de-DE" dirty="0"/>
              <a:t> </a:t>
            </a:r>
            <a:r>
              <a:rPr lang="de-DE" dirty="0" err="1"/>
              <a:t>combined</a:t>
            </a:r>
            <a:r>
              <a:rPr lang="de-DE" dirty="0"/>
              <a:t> </a:t>
            </a:r>
            <a:r>
              <a:rPr lang="de-DE" dirty="0" err="1"/>
              <a:t>the</a:t>
            </a:r>
            <a:r>
              <a:rPr lang="de-DE" dirty="0"/>
              <a:t> </a:t>
            </a:r>
            <a:r>
              <a:rPr lang="de-DE" dirty="0" err="1"/>
              <a:t>bert</a:t>
            </a:r>
            <a:r>
              <a:rPr lang="de-DE" dirty="0"/>
              <a:t> </a:t>
            </a:r>
            <a:r>
              <a:rPr lang="de-DE" dirty="0" err="1"/>
              <a:t>representation</a:t>
            </a:r>
            <a:r>
              <a:rPr lang="de-DE" dirty="0"/>
              <a:t> </a:t>
            </a:r>
            <a:r>
              <a:rPr lang="de-DE" dirty="0" err="1"/>
              <a:t>with</a:t>
            </a:r>
            <a:r>
              <a:rPr lang="de-DE" dirty="0"/>
              <a:t> </a:t>
            </a:r>
            <a:r>
              <a:rPr lang="de-DE" dirty="0" err="1"/>
              <a:t>the</a:t>
            </a:r>
            <a:r>
              <a:rPr lang="de-DE" dirty="0"/>
              <a:t> ivec1024</a:t>
            </a:r>
            <a:endParaRPr lang="de-DE" dirty="0">
              <a:solidFill>
                <a:srgbClr val="FF0000"/>
              </a:solidFill>
            </a:endParaRPr>
          </a:p>
          <a:p>
            <a:endParaRPr lang="de-DE" dirty="0"/>
          </a:p>
          <a:p>
            <a:endParaRPr lang="en-US" dirty="0"/>
          </a:p>
          <a:p>
            <a:r>
              <a:rPr lang="en-US" dirty="0"/>
              <a:t>Late fusion: As a late fusion technique we calculated the cosine matrices of the two features and took a weighted sum to combine the two matrices</a:t>
            </a:r>
            <a:endParaRPr lang="en-US" dirty="0">
              <a:solidFill>
                <a:srgbClr val="FF0000"/>
              </a:solidFill>
            </a:endParaRPr>
          </a:p>
          <a:p>
            <a:endParaRPr lang="en-US" dirty="0"/>
          </a:p>
          <a:p>
            <a:endParaRPr lang="de-DE" dirty="0"/>
          </a:p>
        </p:txBody>
      </p:sp>
      <p:sp>
        <p:nvSpPr>
          <p:cNvPr id="4" name="TextBox 3">
            <a:extLst>
              <a:ext uri="{FF2B5EF4-FFF2-40B4-BE49-F238E27FC236}">
                <a16:creationId xmlns:a16="http://schemas.microsoft.com/office/drawing/2014/main" id="{8B73DB33-85FF-9A47-0ED8-FBD56D302595}"/>
              </a:ext>
            </a:extLst>
          </p:cNvPr>
          <p:cNvSpPr txBox="1"/>
          <p:nvPr/>
        </p:nvSpPr>
        <p:spPr>
          <a:xfrm>
            <a:off x="687897" y="5752730"/>
            <a:ext cx="9299482" cy="276999"/>
          </a:xfrm>
          <a:prstGeom prst="rect">
            <a:avLst/>
          </a:prstGeom>
          <a:noFill/>
        </p:spPr>
        <p:txBody>
          <a:bodyPr wrap="square" rtlCol="0">
            <a:spAutoFit/>
          </a:bodyPr>
          <a:lstStyle/>
          <a:p>
            <a:r>
              <a:rPr lang="de-AT" sz="1200" dirty="0"/>
              <a:t>Source: https://www.fi.muni.cz/~xkohout7/Research/clanky_cizi/ranking/Depeur10.pdf</a:t>
            </a:r>
          </a:p>
        </p:txBody>
      </p:sp>
      <p:sp>
        <p:nvSpPr>
          <p:cNvPr id="5" name="Slide Number Placeholder 4">
            <a:extLst>
              <a:ext uri="{FF2B5EF4-FFF2-40B4-BE49-F238E27FC236}">
                <a16:creationId xmlns:a16="http://schemas.microsoft.com/office/drawing/2014/main" id="{F2BFF4C1-62B3-8928-3958-991A784751A2}"/>
              </a:ext>
            </a:extLst>
          </p:cNvPr>
          <p:cNvSpPr>
            <a:spLocks noGrp="1"/>
          </p:cNvSpPr>
          <p:nvPr>
            <p:ph type="sldNum" sz="quarter" idx="17"/>
          </p:nvPr>
        </p:nvSpPr>
        <p:spPr/>
        <p:txBody>
          <a:bodyPr/>
          <a:lstStyle/>
          <a:p>
            <a:fld id="{2E1B1CB6-5C5C-443C-B788-F7ADFC29778E}" type="slidenum">
              <a:rPr lang="en-US" smtClean="0"/>
              <a:pPr/>
              <a:t>16</a:t>
            </a:fld>
            <a:endParaRPr lang="en-US" dirty="0"/>
          </a:p>
        </p:txBody>
      </p:sp>
    </p:spTree>
    <p:extLst>
      <p:ext uri="{BB962C8B-B14F-4D97-AF65-F5344CB8AC3E}">
        <p14:creationId xmlns:p14="http://schemas.microsoft.com/office/powerpoint/2010/main" val="3305103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41610B-412C-B749-9083-652366B240CB}"/>
              </a:ext>
            </a:extLst>
          </p:cNvPr>
          <p:cNvSpPr>
            <a:spLocks noGrp="1"/>
          </p:cNvSpPr>
          <p:nvPr>
            <p:ph type="title"/>
          </p:nvPr>
        </p:nvSpPr>
        <p:spPr>
          <a:xfrm>
            <a:off x="486000" y="575999"/>
            <a:ext cx="11124000" cy="990000"/>
          </a:xfrm>
        </p:spPr>
        <p:txBody>
          <a:bodyPr vert="horz" lIns="91440" tIns="45720" rIns="91440" bIns="45720" rtlCol="0" anchor="t">
            <a:normAutofit/>
          </a:bodyPr>
          <a:lstStyle/>
          <a:p>
            <a:r>
              <a:rPr lang="en-US" dirty="0"/>
              <a:t>Evaluation Results</a:t>
            </a:r>
            <a:endParaRPr lang="de-DE" dirty="0"/>
          </a:p>
        </p:txBody>
      </p:sp>
      <p:graphicFrame>
        <p:nvGraphicFramePr>
          <p:cNvPr id="4" name="Tabelle 3">
            <a:extLst>
              <a:ext uri="{FF2B5EF4-FFF2-40B4-BE49-F238E27FC236}">
                <a16:creationId xmlns:a16="http://schemas.microsoft.com/office/drawing/2014/main" id="{6682410C-03BC-0D2B-7996-65E3905018D5}"/>
              </a:ext>
            </a:extLst>
          </p:cNvPr>
          <p:cNvGraphicFramePr>
            <a:graphicFrameLocks noGrp="1"/>
          </p:cNvGraphicFramePr>
          <p:nvPr>
            <p:extLst>
              <p:ext uri="{D42A27DB-BD31-4B8C-83A1-F6EECF244321}">
                <p14:modId xmlns:p14="http://schemas.microsoft.com/office/powerpoint/2010/main" val="1260249676"/>
              </p:ext>
            </p:extLst>
          </p:nvPr>
        </p:nvGraphicFramePr>
        <p:xfrm>
          <a:off x="1428411" y="1621584"/>
          <a:ext cx="9224781" cy="4516755"/>
        </p:xfrm>
        <a:graphic>
          <a:graphicData uri="http://schemas.openxmlformats.org/drawingml/2006/table">
            <a:tbl>
              <a:tblPr firstRow="1" firstCol="1" bandRow="1">
                <a:tableStyleId>{5C22544A-7EE6-4342-B048-85BDC9FD1C3A}</a:tableStyleId>
              </a:tblPr>
              <a:tblGrid>
                <a:gridCol w="1909458">
                  <a:extLst>
                    <a:ext uri="{9D8B030D-6E8A-4147-A177-3AD203B41FA5}">
                      <a16:colId xmlns:a16="http://schemas.microsoft.com/office/drawing/2014/main" val="655536409"/>
                    </a:ext>
                  </a:extLst>
                </a:gridCol>
                <a:gridCol w="1319664">
                  <a:extLst>
                    <a:ext uri="{9D8B030D-6E8A-4147-A177-3AD203B41FA5}">
                      <a16:colId xmlns:a16="http://schemas.microsoft.com/office/drawing/2014/main" val="876395964"/>
                    </a:ext>
                  </a:extLst>
                </a:gridCol>
                <a:gridCol w="1456121">
                  <a:extLst>
                    <a:ext uri="{9D8B030D-6E8A-4147-A177-3AD203B41FA5}">
                      <a16:colId xmlns:a16="http://schemas.microsoft.com/office/drawing/2014/main" val="1746524061"/>
                    </a:ext>
                  </a:extLst>
                </a:gridCol>
                <a:gridCol w="1439366">
                  <a:extLst>
                    <a:ext uri="{9D8B030D-6E8A-4147-A177-3AD203B41FA5}">
                      <a16:colId xmlns:a16="http://schemas.microsoft.com/office/drawing/2014/main" val="1771470205"/>
                    </a:ext>
                  </a:extLst>
                </a:gridCol>
                <a:gridCol w="1714156">
                  <a:extLst>
                    <a:ext uri="{9D8B030D-6E8A-4147-A177-3AD203B41FA5}">
                      <a16:colId xmlns:a16="http://schemas.microsoft.com/office/drawing/2014/main" val="4162561683"/>
                    </a:ext>
                  </a:extLst>
                </a:gridCol>
                <a:gridCol w="1386016">
                  <a:extLst>
                    <a:ext uri="{9D8B030D-6E8A-4147-A177-3AD203B41FA5}">
                      <a16:colId xmlns:a16="http://schemas.microsoft.com/office/drawing/2014/main" val="1613113071"/>
                    </a:ext>
                  </a:extLst>
                </a:gridCol>
              </a:tblGrid>
              <a:tr h="424652">
                <a:tc>
                  <a:txBody>
                    <a:bodyPr/>
                    <a:lstStyle/>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Avg. Precision@10</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Avg. Recall@10</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dirty="0">
                          <a:effectLst/>
                        </a:rPr>
                        <a:t>Avg. nDCG@10</a:t>
                      </a:r>
                      <a:endParaRPr lang="de-DE" sz="1100" kern="100" dirty="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Avg. Coverage@10</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Avg. Diversity@10</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2940690830"/>
                  </a:ext>
                </a:extLst>
              </a:tr>
              <a:tr h="424652">
                <a:tc>
                  <a:txBody>
                    <a:bodyPr/>
                    <a:lstStyle/>
                    <a:p>
                      <a:pPr algn="just"/>
                      <a:r>
                        <a:rPr lang="en-US" sz="1300" kern="100">
                          <a:effectLst/>
                        </a:rPr>
                        <a:t>Audio-based(cosine, mfcc_stats)</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dirty="0">
                          <a:effectLst/>
                        </a:rPr>
                        <a:t>0.4289</a:t>
                      </a:r>
                      <a:endParaRPr lang="de-DE" sz="1100" kern="100" dirty="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dirty="0">
                          <a:effectLst/>
                        </a:rPr>
                        <a:t>0.0018</a:t>
                      </a:r>
                      <a:endParaRPr lang="de-DE" sz="1100" kern="100" dirty="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dirty="0">
                          <a:solidFill>
                            <a:srgbClr val="FF0000"/>
                          </a:solidFill>
                          <a:effectLst/>
                        </a:rPr>
                        <a:t>0.7577</a:t>
                      </a:r>
                      <a:endParaRPr lang="de-DE" sz="1100" kern="100" dirty="0">
                        <a:solidFill>
                          <a:srgbClr val="FF0000"/>
                        </a:solidFill>
                        <a:effectLst/>
                      </a:endParaRPr>
                    </a:p>
                    <a:p>
                      <a:pPr algn="just"/>
                      <a:r>
                        <a:rPr lang="en-US" sz="1300" kern="100" dirty="0">
                          <a:effectLst/>
                        </a:rPr>
                        <a:t> </a:t>
                      </a:r>
                      <a:endParaRPr lang="de-DE" sz="1100" kern="100" dirty="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0.0382</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4.8112</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922791641"/>
                  </a:ext>
                </a:extLst>
              </a:tr>
              <a:tr h="424652">
                <a:tc>
                  <a:txBody>
                    <a:bodyPr/>
                    <a:lstStyle/>
                    <a:p>
                      <a:pPr algn="just"/>
                      <a:r>
                        <a:rPr lang="en-US" sz="1300" kern="100">
                          <a:effectLst/>
                        </a:rPr>
                        <a:t>Audio-based(cosine,</a:t>
                      </a:r>
                      <a:endParaRPr lang="de-DE" sz="1100" kern="100">
                        <a:effectLst/>
                      </a:endParaRPr>
                    </a:p>
                    <a:p>
                      <a:pPr algn="just"/>
                      <a:r>
                        <a:rPr lang="en-US" sz="1300" kern="100">
                          <a:effectLst/>
                        </a:rPr>
                        <a:t>Blf-correlation)</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0.4098</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0.0017</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0.6653</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0.0382</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4.8942</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3642683988"/>
                  </a:ext>
                </a:extLst>
              </a:tr>
              <a:tr h="424652">
                <a:tc>
                  <a:txBody>
                    <a:bodyPr/>
                    <a:lstStyle/>
                    <a:p>
                      <a:pPr algn="just"/>
                      <a:r>
                        <a:rPr lang="en-US" sz="1300" kern="100">
                          <a:effectLst/>
                        </a:rPr>
                        <a:t>Audio-based(cosine, ivec 256)</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0.4344</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dirty="0">
                          <a:effectLst/>
                        </a:rPr>
                        <a:t>0.0019</a:t>
                      </a:r>
                      <a:endParaRPr lang="de-DE" sz="1100" kern="100" dirty="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0.6587</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0.0382</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4.9036</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2092890243"/>
                  </a:ext>
                </a:extLst>
              </a:tr>
              <a:tr h="424652">
                <a:tc>
                  <a:txBody>
                    <a:bodyPr/>
                    <a:lstStyle/>
                    <a:p>
                      <a:pPr algn="just"/>
                      <a:r>
                        <a:rPr lang="en-US" sz="1300" kern="100">
                          <a:effectLst/>
                        </a:rPr>
                        <a:t>Audio-based(cosine,</a:t>
                      </a:r>
                      <a:endParaRPr lang="de-DE" sz="1100" kern="100">
                        <a:effectLst/>
                      </a:endParaRPr>
                    </a:p>
                    <a:p>
                      <a:pPr algn="just"/>
                      <a:r>
                        <a:rPr lang="en-US" sz="1300" kern="100">
                          <a:effectLst/>
                        </a:rPr>
                        <a:t>musicnn)</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dirty="0">
                          <a:solidFill>
                            <a:srgbClr val="FF0000"/>
                          </a:solidFill>
                          <a:effectLst/>
                        </a:rPr>
                        <a:t>0.4813</a:t>
                      </a:r>
                      <a:endParaRPr lang="de-DE" sz="1100" kern="100" dirty="0">
                        <a:solidFill>
                          <a:srgbClr val="FF0000"/>
                        </a:solidFill>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dirty="0">
                          <a:solidFill>
                            <a:srgbClr val="FF0000"/>
                          </a:solidFill>
                          <a:effectLst/>
                        </a:rPr>
                        <a:t>0.0022</a:t>
                      </a:r>
                      <a:endParaRPr lang="de-DE" sz="1100" kern="100" dirty="0">
                        <a:solidFill>
                          <a:srgbClr val="FF0000"/>
                        </a:solidFill>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0.7137</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0.0383</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4.7048</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2533845923"/>
                  </a:ext>
                </a:extLst>
              </a:tr>
              <a:tr h="424652">
                <a:tc>
                  <a:txBody>
                    <a:bodyPr/>
                    <a:lstStyle/>
                    <a:p>
                      <a:pPr algn="just"/>
                      <a:r>
                        <a:rPr lang="en-US" sz="1300" kern="100">
                          <a:effectLst/>
                        </a:rPr>
                        <a:t>Text-based(cosine, tf-idf)</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0.3794</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0.0014</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0.6820</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0.0377</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4.9743</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141560578"/>
                  </a:ext>
                </a:extLst>
              </a:tr>
              <a:tr h="424652">
                <a:tc>
                  <a:txBody>
                    <a:bodyPr/>
                    <a:lstStyle/>
                    <a:p>
                      <a:pPr algn="just"/>
                      <a:r>
                        <a:rPr lang="en-US" sz="1300" kern="100">
                          <a:effectLst/>
                        </a:rPr>
                        <a:t>Text-based(cosine,</a:t>
                      </a:r>
                      <a:endParaRPr lang="de-DE" sz="1100" kern="100">
                        <a:effectLst/>
                      </a:endParaRPr>
                    </a:p>
                    <a:p>
                      <a:pPr algn="just"/>
                      <a:r>
                        <a:rPr lang="en-US" sz="1300" kern="100">
                          <a:effectLst/>
                        </a:rPr>
                        <a:t>word2vec)</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0.3851</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0.0017</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0.6639</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0.0378</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4.8492</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2344375003"/>
                  </a:ext>
                </a:extLst>
              </a:tr>
              <a:tr h="424652">
                <a:tc>
                  <a:txBody>
                    <a:bodyPr/>
                    <a:lstStyle/>
                    <a:p>
                      <a:pPr algn="just"/>
                      <a:r>
                        <a:rPr lang="en-US" sz="1300" kern="100">
                          <a:effectLst/>
                        </a:rPr>
                        <a:t>Text-based(cosine,</a:t>
                      </a:r>
                      <a:endParaRPr lang="de-DE" sz="1100" kern="100">
                        <a:effectLst/>
                      </a:endParaRPr>
                    </a:p>
                    <a:p>
                      <a:pPr algn="just"/>
                      <a:r>
                        <a:rPr lang="en-US" sz="1300" kern="100">
                          <a:effectLst/>
                        </a:rPr>
                        <a:t>Bert)</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0.4192</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0.0020</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0.6820</a:t>
                      </a:r>
                      <a:r>
                        <a:rPr lang="en-US" sz="1100" kern="100">
                          <a:effectLst/>
                        </a:rPr>
                        <a:t> </a:t>
                      </a:r>
                      <a:r>
                        <a:rPr lang="de-DE" sz="1100" kern="100">
                          <a:effectLst/>
                        </a:rPr>
                        <a:t> </a:t>
                      </a:r>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0.0343</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4.8448</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1592222469"/>
                  </a:ext>
                </a:extLst>
              </a:tr>
              <a:tr h="231629">
                <a:tc>
                  <a:txBody>
                    <a:bodyPr/>
                    <a:lstStyle/>
                    <a:p>
                      <a:pPr algn="just"/>
                      <a:r>
                        <a:rPr lang="en-US" sz="1300" kern="100">
                          <a:effectLst/>
                        </a:rPr>
                        <a:t>Random-Baseline</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0.3274</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0.0010</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0.0373</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2511065317"/>
                  </a:ext>
                </a:extLst>
              </a:tr>
              <a:tr h="424652">
                <a:tc>
                  <a:txBody>
                    <a:bodyPr/>
                    <a:lstStyle/>
                    <a:p>
                      <a:pPr algn="just"/>
                      <a:r>
                        <a:rPr lang="en-US" sz="1300" kern="100">
                          <a:effectLst/>
                        </a:rPr>
                        <a:t>Video-Based(cosine,vgg19)</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0.3278</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0.0010</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0.7176</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0.0373</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4.9715</a:t>
                      </a:r>
                      <a:r>
                        <a:rPr lang="de-DE" sz="1100" kern="100">
                          <a:effectLst/>
                        </a:rPr>
                        <a:t> </a:t>
                      </a:r>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2437706677"/>
                  </a:ext>
                </a:extLst>
              </a:tr>
              <a:tr h="231629">
                <a:tc>
                  <a:txBody>
                    <a:bodyPr/>
                    <a:lstStyle/>
                    <a:p>
                      <a:pPr algn="just"/>
                      <a:r>
                        <a:rPr lang="en-US" sz="1300" kern="100">
                          <a:effectLst/>
                        </a:rPr>
                        <a:t>Early-Fusion</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0.3202</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0.0009</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dirty="0">
                          <a:effectLst/>
                        </a:rPr>
                        <a:t> </a:t>
                      </a:r>
                      <a:endParaRPr lang="de-DE" sz="1100" kern="100" dirty="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0.0373</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656596174"/>
                  </a:ext>
                </a:extLst>
              </a:tr>
              <a:tr h="231629">
                <a:tc>
                  <a:txBody>
                    <a:bodyPr/>
                    <a:lstStyle/>
                    <a:p>
                      <a:pPr algn="just"/>
                      <a:r>
                        <a:rPr lang="en-US" sz="1300" kern="100">
                          <a:effectLst/>
                        </a:rPr>
                        <a:t>Late-Fusion</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0.3301</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0.0009</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0.0373</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dirty="0">
                          <a:effectLst/>
                        </a:rPr>
                        <a:t> </a:t>
                      </a:r>
                      <a:endParaRPr lang="de-DE" sz="1100" kern="100" dirty="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3812417479"/>
                  </a:ext>
                </a:extLst>
              </a:tr>
            </a:tbl>
          </a:graphicData>
        </a:graphic>
      </p:graphicFrame>
      <p:sp>
        <p:nvSpPr>
          <p:cNvPr id="3" name="Slide Number Placeholder 2">
            <a:extLst>
              <a:ext uri="{FF2B5EF4-FFF2-40B4-BE49-F238E27FC236}">
                <a16:creationId xmlns:a16="http://schemas.microsoft.com/office/drawing/2014/main" id="{BD72460E-53C8-EC37-A256-5EFE44F0BE16}"/>
              </a:ext>
            </a:extLst>
          </p:cNvPr>
          <p:cNvSpPr>
            <a:spLocks noGrp="1"/>
          </p:cNvSpPr>
          <p:nvPr>
            <p:ph type="sldNum" sz="quarter" idx="28"/>
          </p:nvPr>
        </p:nvSpPr>
        <p:spPr/>
        <p:txBody>
          <a:bodyPr/>
          <a:lstStyle/>
          <a:p>
            <a:fld id="{2E1B1CB6-5C5C-443C-B788-F7ADFC29778E}" type="slidenum">
              <a:rPr lang="en-US" smtClean="0"/>
              <a:pPr/>
              <a:t>17</a:t>
            </a:fld>
            <a:endParaRPr lang="en-US" dirty="0"/>
          </a:p>
        </p:txBody>
      </p:sp>
      <p:sp>
        <p:nvSpPr>
          <p:cNvPr id="5" name="TextBox 4">
            <a:extLst>
              <a:ext uri="{FF2B5EF4-FFF2-40B4-BE49-F238E27FC236}">
                <a16:creationId xmlns:a16="http://schemas.microsoft.com/office/drawing/2014/main" id="{4D4EEFE8-F781-16AA-298A-D9A3628629DA}"/>
              </a:ext>
            </a:extLst>
          </p:cNvPr>
          <p:cNvSpPr txBox="1"/>
          <p:nvPr/>
        </p:nvSpPr>
        <p:spPr>
          <a:xfrm>
            <a:off x="6096000" y="942744"/>
            <a:ext cx="2012924" cy="522071"/>
          </a:xfrm>
          <a:prstGeom prst="rect">
            <a:avLst/>
          </a:prstGeom>
          <a:noFill/>
        </p:spPr>
        <p:txBody>
          <a:bodyPr wrap="square" rtlCol="0">
            <a:spAutoFit/>
          </a:bodyPr>
          <a:lstStyle/>
          <a:p>
            <a:r>
              <a:rPr lang="de-AT" sz="1400" dirty="0" err="1"/>
              <a:t>nDCG</a:t>
            </a:r>
            <a:r>
              <a:rPr lang="de-AT" sz="1400" dirty="0"/>
              <a:t> Numbers</a:t>
            </a:r>
          </a:p>
          <a:p>
            <a:r>
              <a:rPr lang="de-AT" sz="1400" dirty="0"/>
              <a:t>not </a:t>
            </a:r>
            <a:r>
              <a:rPr lang="de-AT" sz="1400" dirty="0" err="1"/>
              <a:t>yet</a:t>
            </a:r>
            <a:r>
              <a:rPr lang="de-AT" sz="1400" dirty="0"/>
              <a:t> </a:t>
            </a:r>
            <a:r>
              <a:rPr lang="de-AT" sz="1400" dirty="0" err="1"/>
              <a:t>correct</a:t>
            </a:r>
            <a:r>
              <a:rPr lang="de-AT" sz="1400" dirty="0"/>
              <a:t>!</a:t>
            </a:r>
          </a:p>
        </p:txBody>
      </p:sp>
    </p:spTree>
    <p:extLst>
      <p:ext uri="{BB962C8B-B14F-4D97-AF65-F5344CB8AC3E}">
        <p14:creationId xmlns:p14="http://schemas.microsoft.com/office/powerpoint/2010/main" val="3755887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EB35A3-17F6-0FD0-3FB7-82CB903C52CA}"/>
              </a:ext>
            </a:extLst>
          </p:cNvPr>
          <p:cNvSpPr>
            <a:spLocks noGrp="1"/>
          </p:cNvSpPr>
          <p:nvPr>
            <p:ph type="title"/>
          </p:nvPr>
        </p:nvSpPr>
        <p:spPr/>
        <p:txBody>
          <a:bodyPr/>
          <a:lstStyle/>
          <a:p>
            <a:r>
              <a:rPr lang="en-US" dirty="0"/>
              <a:t>Evaluation Results</a:t>
            </a:r>
            <a:endParaRPr lang="de-DE" dirty="0"/>
          </a:p>
        </p:txBody>
      </p:sp>
      <p:sp>
        <p:nvSpPr>
          <p:cNvPr id="3" name="Inhaltsplatzhalter 2">
            <a:extLst>
              <a:ext uri="{FF2B5EF4-FFF2-40B4-BE49-F238E27FC236}">
                <a16:creationId xmlns:a16="http://schemas.microsoft.com/office/drawing/2014/main" id="{5BDD9C99-70A5-0D9A-CA61-214AF9643496}"/>
              </a:ext>
            </a:extLst>
          </p:cNvPr>
          <p:cNvSpPr>
            <a:spLocks noGrp="1"/>
          </p:cNvSpPr>
          <p:nvPr>
            <p:ph idx="1"/>
          </p:nvPr>
        </p:nvSpPr>
        <p:spPr/>
        <p:txBody>
          <a:bodyPr/>
          <a:lstStyle/>
          <a:p>
            <a:pPr marL="0" indent="0">
              <a:buNone/>
            </a:pPr>
            <a:r>
              <a:rPr lang="en-US" dirty="0"/>
              <a:t>Comparing the performance of all implemented Systems</a:t>
            </a:r>
          </a:p>
          <a:p>
            <a:pPr marL="0" indent="0">
              <a:buNone/>
            </a:pPr>
            <a:r>
              <a:rPr lang="en-US" b="1" dirty="0"/>
              <a:t>best avg. Precision: </a:t>
            </a:r>
            <a:r>
              <a:rPr lang="en-US" sz="1600" dirty="0"/>
              <a:t>Audio-based retrieval System using cosine similarity and </a:t>
            </a:r>
            <a:r>
              <a:rPr lang="en-US" sz="1600" dirty="0" err="1"/>
              <a:t>musicnn</a:t>
            </a:r>
            <a:r>
              <a:rPr lang="en-US" sz="1600" dirty="0"/>
              <a:t> representation</a:t>
            </a:r>
          </a:p>
          <a:p>
            <a:pPr marL="0" indent="0">
              <a:buNone/>
            </a:pPr>
            <a:r>
              <a:rPr lang="en-US" b="1" dirty="0"/>
              <a:t>best avg. Recall: </a:t>
            </a:r>
            <a:r>
              <a:rPr lang="en-US" sz="1600" dirty="0"/>
              <a:t>Audio-based retrieval System using cosine similarity and </a:t>
            </a:r>
            <a:r>
              <a:rPr lang="en-US" sz="1600" dirty="0" err="1"/>
              <a:t>musicnn</a:t>
            </a:r>
            <a:r>
              <a:rPr lang="en-US" sz="1600" dirty="0"/>
              <a:t> representation</a:t>
            </a:r>
          </a:p>
          <a:p>
            <a:pPr marL="0" indent="0">
              <a:buNone/>
            </a:pPr>
            <a:r>
              <a:rPr lang="en-US" b="1" dirty="0"/>
              <a:t>best avg. </a:t>
            </a:r>
            <a:r>
              <a:rPr lang="en-US" b="1" dirty="0" err="1"/>
              <a:t>nDCG</a:t>
            </a:r>
            <a:r>
              <a:rPr lang="en-US" b="1" dirty="0"/>
              <a:t>: </a:t>
            </a:r>
            <a:r>
              <a:rPr lang="en-US" sz="1600" dirty="0"/>
              <a:t>Audio-based retrieval System using cosine similarity and </a:t>
            </a:r>
            <a:r>
              <a:rPr lang="en-US" sz="1600" dirty="0" err="1"/>
              <a:t>mfcc</a:t>
            </a:r>
            <a:r>
              <a:rPr lang="en-US" sz="1600" dirty="0"/>
              <a:t> stats representation</a:t>
            </a:r>
            <a:endParaRPr lang="en-US" dirty="0"/>
          </a:p>
          <a:p>
            <a:pPr marL="0" indent="0">
              <a:buNone/>
            </a:pPr>
            <a:r>
              <a:rPr lang="en-US" sz="1600" dirty="0"/>
              <a:t>We expected one of the Audio-based functions to perform the best because the precision and recall is measured according to similar genres, and songs with similar lyrics can belong to different genres, the same goes for video-based retrieval. </a:t>
            </a:r>
          </a:p>
          <a:p>
            <a:pPr marL="0" indent="0">
              <a:buNone/>
            </a:pPr>
            <a:endParaRPr lang="en-US" dirty="0"/>
          </a:p>
          <a:p>
            <a:pPr marL="0" indent="0">
              <a:buNone/>
            </a:pPr>
            <a:endParaRPr lang="en-US" dirty="0"/>
          </a:p>
        </p:txBody>
      </p:sp>
      <p:sp>
        <p:nvSpPr>
          <p:cNvPr id="4" name="Textplatzhalter 3">
            <a:extLst>
              <a:ext uri="{FF2B5EF4-FFF2-40B4-BE49-F238E27FC236}">
                <a16:creationId xmlns:a16="http://schemas.microsoft.com/office/drawing/2014/main" id="{C17CA012-75C9-01C5-F31A-B83B5A7323D5}"/>
              </a:ext>
            </a:extLst>
          </p:cNvPr>
          <p:cNvSpPr>
            <a:spLocks noGrp="1"/>
          </p:cNvSpPr>
          <p:nvPr>
            <p:ph type="body" sz="quarter" idx="25"/>
          </p:nvPr>
        </p:nvSpPr>
        <p:spPr/>
        <p:txBody>
          <a:bodyPr/>
          <a:lstStyle/>
          <a:p>
            <a:endParaRPr lang="de-DE"/>
          </a:p>
        </p:txBody>
      </p:sp>
      <p:sp>
        <p:nvSpPr>
          <p:cNvPr id="5" name="Slide Number Placeholder 4">
            <a:extLst>
              <a:ext uri="{FF2B5EF4-FFF2-40B4-BE49-F238E27FC236}">
                <a16:creationId xmlns:a16="http://schemas.microsoft.com/office/drawing/2014/main" id="{A438EBC0-530A-63B5-F871-5D30C7A80435}"/>
              </a:ext>
            </a:extLst>
          </p:cNvPr>
          <p:cNvSpPr>
            <a:spLocks noGrp="1"/>
          </p:cNvSpPr>
          <p:nvPr>
            <p:ph type="sldNum" sz="quarter" idx="28"/>
          </p:nvPr>
        </p:nvSpPr>
        <p:spPr/>
        <p:txBody>
          <a:bodyPr/>
          <a:lstStyle/>
          <a:p>
            <a:fld id="{2E1B1CB6-5C5C-443C-B788-F7ADFC29778E}" type="slidenum">
              <a:rPr lang="en-US" smtClean="0"/>
              <a:pPr/>
              <a:t>18</a:t>
            </a:fld>
            <a:endParaRPr lang="en-US" dirty="0"/>
          </a:p>
        </p:txBody>
      </p:sp>
    </p:spTree>
    <p:extLst>
      <p:ext uri="{BB962C8B-B14F-4D97-AF65-F5344CB8AC3E}">
        <p14:creationId xmlns:p14="http://schemas.microsoft.com/office/powerpoint/2010/main" val="2141891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F9FAF5-49BB-6BEF-9BCD-D95C705B277E}"/>
              </a:ext>
            </a:extLst>
          </p:cNvPr>
          <p:cNvSpPr>
            <a:spLocks noGrp="1"/>
          </p:cNvSpPr>
          <p:nvPr>
            <p:ph type="title"/>
          </p:nvPr>
        </p:nvSpPr>
        <p:spPr/>
        <p:txBody>
          <a:bodyPr/>
          <a:lstStyle/>
          <a:p>
            <a:r>
              <a:rPr lang="en-US" dirty="0"/>
              <a:t>References</a:t>
            </a:r>
            <a:endParaRPr lang="de-DE" dirty="0"/>
          </a:p>
        </p:txBody>
      </p:sp>
      <p:sp>
        <p:nvSpPr>
          <p:cNvPr id="3" name="Inhaltsplatzhalter 2">
            <a:extLst>
              <a:ext uri="{FF2B5EF4-FFF2-40B4-BE49-F238E27FC236}">
                <a16:creationId xmlns:a16="http://schemas.microsoft.com/office/drawing/2014/main" id="{3664154C-EE0A-3F4B-13B6-2A712E8EC16E}"/>
              </a:ext>
            </a:extLst>
          </p:cNvPr>
          <p:cNvSpPr>
            <a:spLocks noGrp="1"/>
          </p:cNvSpPr>
          <p:nvPr>
            <p:ph idx="1"/>
          </p:nvPr>
        </p:nvSpPr>
        <p:spPr/>
        <p:txBody>
          <a:bodyPr/>
          <a:lstStyle/>
          <a:p>
            <a:pPr algn="just">
              <a:lnSpc>
                <a:spcPct val="110000"/>
              </a:lnSpc>
            </a:pPr>
            <a:r>
              <a:rPr lang="en-US" sz="1800" dirty="0"/>
              <a:t>DataStax. „What Is Cosine Similarity? A Comprehensive Guide“. </a:t>
            </a:r>
            <a:r>
              <a:rPr lang="en-US" sz="1800" dirty="0" err="1"/>
              <a:t>Zugegriffen</a:t>
            </a:r>
            <a:r>
              <a:rPr lang="en-US" sz="1800" dirty="0"/>
              <a:t> 17. </a:t>
            </a:r>
            <a:r>
              <a:rPr lang="en-US" sz="1800" dirty="0" err="1"/>
              <a:t>Januar</a:t>
            </a:r>
            <a:r>
              <a:rPr lang="en-US" sz="1800" dirty="0"/>
              <a:t> 2024. </a:t>
            </a:r>
            <a:r>
              <a:rPr lang="en-US" sz="1800" dirty="0">
                <a:hlinkClick r:id="rId2"/>
              </a:rPr>
              <a:t>https://www.datastax.com/guides/what-is-cosine-similarity</a:t>
            </a:r>
            <a:r>
              <a:rPr lang="en-US" sz="1800" dirty="0"/>
              <a:t>.</a:t>
            </a:r>
          </a:p>
          <a:p>
            <a:pPr marL="0" indent="0" algn="just">
              <a:lnSpc>
                <a:spcPct val="110000"/>
              </a:lnSpc>
              <a:buNone/>
            </a:pPr>
            <a:endParaRPr lang="en-US" dirty="0"/>
          </a:p>
          <a:p>
            <a:r>
              <a:rPr lang="de-DE" dirty="0" err="1"/>
              <a:t>Depeursinge</a:t>
            </a:r>
            <a:r>
              <a:rPr lang="de-DE" dirty="0"/>
              <a:t>, Adrien, und Henning Müller. „Fusion </a:t>
            </a:r>
            <a:r>
              <a:rPr lang="de-DE" dirty="0" err="1"/>
              <a:t>Techniques</a:t>
            </a:r>
            <a:r>
              <a:rPr lang="de-DE" dirty="0"/>
              <a:t> </a:t>
            </a:r>
            <a:r>
              <a:rPr lang="de-DE" dirty="0" err="1"/>
              <a:t>for</a:t>
            </a:r>
            <a:r>
              <a:rPr lang="de-DE" dirty="0"/>
              <a:t> </a:t>
            </a:r>
            <a:r>
              <a:rPr lang="de-DE" dirty="0" err="1"/>
              <a:t>Combining</a:t>
            </a:r>
            <a:r>
              <a:rPr lang="de-DE" dirty="0"/>
              <a:t> </a:t>
            </a:r>
            <a:r>
              <a:rPr lang="de-DE" dirty="0" err="1"/>
              <a:t>Textual</a:t>
            </a:r>
            <a:r>
              <a:rPr lang="de-DE" dirty="0"/>
              <a:t> and Visual Information Retrieval“. In </a:t>
            </a:r>
            <a:r>
              <a:rPr lang="de-DE" i="1" dirty="0" err="1"/>
              <a:t>ImageCLEF</a:t>
            </a:r>
            <a:r>
              <a:rPr lang="de-DE" i="1" dirty="0"/>
              <a:t>: Experimental Evaluation in Visual Information Retrieval</a:t>
            </a:r>
            <a:r>
              <a:rPr lang="de-DE" dirty="0"/>
              <a:t>, herausgegeben von Henning Müller, Paul Clough, Thomas Deselaers, und Barbara Caputo, 95–114. Berlin, Heidelberg: Springer Berlin Heidelberg, 2010. </a:t>
            </a:r>
            <a:r>
              <a:rPr lang="de-DE" dirty="0">
                <a:hlinkClick r:id="rId3"/>
              </a:rPr>
              <a:t>https://doi.org/10.1007/978-3-642-15181-1_6</a:t>
            </a:r>
            <a:r>
              <a:rPr lang="de-DE" dirty="0"/>
              <a:t>.</a:t>
            </a:r>
          </a:p>
          <a:p>
            <a:pPr marL="0" indent="0">
              <a:buNone/>
            </a:pPr>
            <a:endParaRPr lang="en-US" dirty="0"/>
          </a:p>
          <a:p>
            <a:endParaRPr lang="de-DE" dirty="0"/>
          </a:p>
        </p:txBody>
      </p:sp>
      <p:sp>
        <p:nvSpPr>
          <p:cNvPr id="4" name="Textplatzhalter 3">
            <a:extLst>
              <a:ext uri="{FF2B5EF4-FFF2-40B4-BE49-F238E27FC236}">
                <a16:creationId xmlns:a16="http://schemas.microsoft.com/office/drawing/2014/main" id="{63DC6573-EA01-55C3-3D0F-D9B9B3EEC8B9}"/>
              </a:ext>
            </a:extLst>
          </p:cNvPr>
          <p:cNvSpPr>
            <a:spLocks noGrp="1"/>
          </p:cNvSpPr>
          <p:nvPr>
            <p:ph type="body" sz="quarter" idx="25"/>
          </p:nvPr>
        </p:nvSpPr>
        <p:spPr/>
        <p:txBody>
          <a:bodyPr/>
          <a:lstStyle/>
          <a:p>
            <a:endParaRPr lang="de-DE"/>
          </a:p>
        </p:txBody>
      </p:sp>
      <p:sp>
        <p:nvSpPr>
          <p:cNvPr id="5" name="Slide Number Placeholder 4">
            <a:extLst>
              <a:ext uri="{FF2B5EF4-FFF2-40B4-BE49-F238E27FC236}">
                <a16:creationId xmlns:a16="http://schemas.microsoft.com/office/drawing/2014/main" id="{21B7950C-B23E-57BD-836A-097FBF8C6153}"/>
              </a:ext>
            </a:extLst>
          </p:cNvPr>
          <p:cNvSpPr>
            <a:spLocks noGrp="1"/>
          </p:cNvSpPr>
          <p:nvPr>
            <p:ph type="sldNum" sz="quarter" idx="28"/>
          </p:nvPr>
        </p:nvSpPr>
        <p:spPr/>
        <p:txBody>
          <a:bodyPr/>
          <a:lstStyle/>
          <a:p>
            <a:fld id="{2E1B1CB6-5C5C-443C-B788-F7ADFC29778E}" type="slidenum">
              <a:rPr lang="en-US" smtClean="0"/>
              <a:pPr/>
              <a:t>19</a:t>
            </a:fld>
            <a:endParaRPr lang="en-US" dirty="0"/>
          </a:p>
        </p:txBody>
      </p:sp>
    </p:spTree>
    <p:extLst>
      <p:ext uri="{BB962C8B-B14F-4D97-AF65-F5344CB8AC3E}">
        <p14:creationId xmlns:p14="http://schemas.microsoft.com/office/powerpoint/2010/main" val="120940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0EE85FA7-40F4-5903-8085-C5085C1A0214}"/>
              </a:ext>
            </a:extLst>
          </p:cNvPr>
          <p:cNvSpPr>
            <a:spLocks noGrp="1"/>
          </p:cNvSpPr>
          <p:nvPr>
            <p:ph type="subTitle" idx="1"/>
          </p:nvPr>
        </p:nvSpPr>
        <p:spPr/>
        <p:txBody>
          <a:bodyPr/>
          <a:lstStyle/>
          <a:p>
            <a:r>
              <a:rPr lang="en-US" dirty="0"/>
              <a:t>Music Retrieval System – Team E</a:t>
            </a:r>
          </a:p>
          <a:p>
            <a:r>
              <a:rPr lang="en-US" sz="1600" dirty="0"/>
              <a:t>Ali </a:t>
            </a:r>
            <a:r>
              <a:rPr lang="en-US" sz="1600" dirty="0" err="1"/>
              <a:t>Ayadi</a:t>
            </a:r>
            <a:r>
              <a:rPr lang="en-US" sz="1600" dirty="0"/>
              <a:t>, Luca Della Mura, </a:t>
            </a:r>
            <a:r>
              <a:rPr lang="en-US" sz="1600" dirty="0" err="1"/>
              <a:t>Ruo</a:t>
            </a:r>
            <a:r>
              <a:rPr lang="en-US" sz="1600" dirty="0"/>
              <a:t> Li, Sara Scheucher</a:t>
            </a:r>
            <a:endParaRPr lang="de-DE" sz="1600" dirty="0"/>
          </a:p>
          <a:p>
            <a:endParaRPr lang="de-DE" sz="1800" dirty="0">
              <a:effectLst/>
              <a:latin typeface="Linux Libertine"/>
              <a:ea typeface="Calibri" panose="020F0502020204030204" pitchFamily="34" charset="0"/>
            </a:endParaRPr>
          </a:p>
          <a:p>
            <a:endParaRPr lang="de-DE" sz="1800" dirty="0">
              <a:effectLst/>
              <a:latin typeface="Linux Libertine"/>
              <a:ea typeface="Calibri" panose="020F0502020204030204" pitchFamily="34" charset="0"/>
            </a:endParaRPr>
          </a:p>
          <a:p>
            <a:endParaRPr lang="de-DE" sz="1800" dirty="0">
              <a:effectLst/>
              <a:latin typeface="Linux Libertine"/>
              <a:ea typeface="Calibri" panose="020F0502020204030204" pitchFamily="34" charset="0"/>
            </a:endParaRPr>
          </a:p>
          <a:p>
            <a:endParaRPr lang="de-DE" sz="1600" dirty="0"/>
          </a:p>
        </p:txBody>
      </p:sp>
      <p:sp>
        <p:nvSpPr>
          <p:cNvPr id="3" name="Titel 2">
            <a:extLst>
              <a:ext uri="{FF2B5EF4-FFF2-40B4-BE49-F238E27FC236}">
                <a16:creationId xmlns:a16="http://schemas.microsoft.com/office/drawing/2014/main" id="{5EEFEF12-E2AC-B372-CA59-7131FB05D243}"/>
              </a:ext>
            </a:extLst>
          </p:cNvPr>
          <p:cNvSpPr>
            <a:spLocks noGrp="1"/>
          </p:cNvSpPr>
          <p:nvPr>
            <p:ph type="title"/>
          </p:nvPr>
        </p:nvSpPr>
        <p:spPr/>
        <p:txBody>
          <a:bodyPr/>
          <a:lstStyle/>
          <a:p>
            <a:r>
              <a:rPr lang="en-US" dirty="0"/>
              <a:t>Multimedia Search and Retrieval</a:t>
            </a:r>
            <a:endParaRPr lang="de-DE" dirty="0"/>
          </a:p>
        </p:txBody>
      </p:sp>
    </p:spTree>
    <p:extLst>
      <p:ext uri="{BB962C8B-B14F-4D97-AF65-F5344CB8AC3E}">
        <p14:creationId xmlns:p14="http://schemas.microsoft.com/office/powerpoint/2010/main" val="107851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1B4-3D50-D850-8064-D3EC3AD1ABAB}"/>
              </a:ext>
            </a:extLst>
          </p:cNvPr>
          <p:cNvSpPr>
            <a:spLocks noGrp="1"/>
          </p:cNvSpPr>
          <p:nvPr>
            <p:ph type="title"/>
          </p:nvPr>
        </p:nvSpPr>
        <p:spPr>
          <a:xfrm>
            <a:off x="486000" y="575999"/>
            <a:ext cx="11124000" cy="5102112"/>
          </a:xfrm>
        </p:spPr>
        <p:txBody>
          <a:bodyPr/>
          <a:lstStyle/>
          <a:p>
            <a:r>
              <a:rPr lang="de-AT" dirty="0" err="1"/>
              <a:t>Overview</a:t>
            </a:r>
            <a:r>
              <a:rPr lang="de-AT" dirty="0"/>
              <a:t> </a:t>
            </a:r>
            <a:r>
              <a:rPr lang="de-AT" dirty="0" err="1"/>
              <a:t>of</a:t>
            </a:r>
            <a:r>
              <a:rPr lang="de-AT" dirty="0"/>
              <a:t> </a:t>
            </a:r>
            <a:r>
              <a:rPr lang="de-AT" dirty="0" err="1"/>
              <a:t>the</a:t>
            </a:r>
            <a:r>
              <a:rPr lang="de-AT" dirty="0"/>
              <a:t> Project</a:t>
            </a:r>
          </a:p>
        </p:txBody>
      </p:sp>
      <p:sp>
        <p:nvSpPr>
          <p:cNvPr id="4" name="Textfeld 3">
            <a:extLst>
              <a:ext uri="{FF2B5EF4-FFF2-40B4-BE49-F238E27FC236}">
                <a16:creationId xmlns:a16="http://schemas.microsoft.com/office/drawing/2014/main" id="{EE6F4858-484B-D3D5-62E0-09EF7B10BA6C}"/>
              </a:ext>
            </a:extLst>
          </p:cNvPr>
          <p:cNvSpPr txBox="1"/>
          <p:nvPr/>
        </p:nvSpPr>
        <p:spPr>
          <a:xfrm>
            <a:off x="582000" y="1179889"/>
            <a:ext cx="1028490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Implementation of 11 retrieval system using text-based, audio-based, video-based and combined features</a:t>
            </a:r>
          </a:p>
          <a:p>
            <a:pPr marL="285750" indent="-285750">
              <a:buFont typeface="Arial" panose="020B0604020202020204" pitchFamily="34" charset="0"/>
              <a:buChar char="•"/>
            </a:pPr>
            <a:r>
              <a:rPr lang="en-US" dirty="0"/>
              <a:t>Analysis of the retrieved results</a:t>
            </a:r>
          </a:p>
          <a:p>
            <a:pPr marL="285750" indent="-285750">
              <a:buFont typeface="Arial" panose="020B0604020202020204" pitchFamily="34" charset="0"/>
              <a:buChar char="•"/>
            </a:pPr>
            <a:r>
              <a:rPr lang="en-US" dirty="0"/>
              <a:t>Evaluation of the results calculating these 5 metrics over all possible query tracks (k = 10)</a:t>
            </a:r>
          </a:p>
          <a:p>
            <a:pPr marL="800100" lvl="1" indent="-342900">
              <a:buFont typeface="Courier New" panose="02070309020205020404" pitchFamily="49" charset="0"/>
              <a:buChar char="o"/>
            </a:pPr>
            <a:r>
              <a:rPr lang="en-US" dirty="0"/>
              <a:t>avg. precision</a:t>
            </a:r>
          </a:p>
          <a:p>
            <a:pPr marL="800100" lvl="1" indent="-342900">
              <a:buFont typeface="Courier New" panose="02070309020205020404" pitchFamily="49" charset="0"/>
              <a:buChar char="o"/>
            </a:pPr>
            <a:r>
              <a:rPr lang="en-US" dirty="0"/>
              <a:t>avg. recall</a:t>
            </a:r>
          </a:p>
          <a:p>
            <a:pPr marL="800100" lvl="1" indent="-342900">
              <a:buFont typeface="Courier New" panose="02070309020205020404" pitchFamily="49" charset="0"/>
              <a:buChar char="o"/>
            </a:pPr>
            <a:r>
              <a:rPr lang="en-US" dirty="0"/>
              <a:t>genre diversity</a:t>
            </a:r>
          </a:p>
          <a:p>
            <a:pPr marL="800100" lvl="1" indent="-342900">
              <a:buFont typeface="Courier New" panose="02070309020205020404" pitchFamily="49" charset="0"/>
              <a:buChar char="o"/>
            </a:pPr>
            <a:r>
              <a:rPr lang="en-US" dirty="0"/>
              <a:t>genre coverage</a:t>
            </a:r>
          </a:p>
          <a:p>
            <a:pPr marL="800100" lvl="1" indent="-342900">
              <a:buFont typeface="Courier New" panose="02070309020205020404" pitchFamily="49" charset="0"/>
              <a:buChar char="o"/>
            </a:pPr>
            <a:r>
              <a:rPr lang="en-US" dirty="0" err="1"/>
              <a:t>nDCG</a:t>
            </a:r>
            <a:endParaRPr lang="en-US" dirty="0"/>
          </a:p>
          <a:p>
            <a:pPr marL="285750" indent="-285750">
              <a:buFont typeface="Arial" panose="020B0604020202020204" pitchFamily="34" charset="0"/>
              <a:buChar char="•"/>
            </a:pPr>
            <a:r>
              <a:rPr lang="en-US" dirty="0"/>
              <a:t>Implementation of a user-interface</a:t>
            </a:r>
          </a:p>
          <a:p>
            <a:pPr lvl="1"/>
            <a:endParaRPr lang="en-US" dirty="0"/>
          </a:p>
          <a:p>
            <a:endParaRPr lang="de-DE" dirty="0"/>
          </a:p>
        </p:txBody>
      </p:sp>
      <p:sp>
        <p:nvSpPr>
          <p:cNvPr id="3" name="Slide Number Placeholder 2">
            <a:extLst>
              <a:ext uri="{FF2B5EF4-FFF2-40B4-BE49-F238E27FC236}">
                <a16:creationId xmlns:a16="http://schemas.microsoft.com/office/drawing/2014/main" id="{E03DB669-CBBD-AF78-6ECD-7F73B16DE333}"/>
              </a:ext>
            </a:extLst>
          </p:cNvPr>
          <p:cNvSpPr>
            <a:spLocks noGrp="1"/>
          </p:cNvSpPr>
          <p:nvPr>
            <p:ph type="sldNum" sz="quarter" idx="17"/>
          </p:nvPr>
        </p:nvSpPr>
        <p:spPr/>
        <p:txBody>
          <a:bodyPr/>
          <a:lstStyle/>
          <a:p>
            <a:fld id="{2E1B1CB6-5C5C-443C-B788-F7ADFC29778E}" type="slidenum">
              <a:rPr lang="en-US" smtClean="0"/>
              <a:pPr/>
              <a:t>3</a:t>
            </a:fld>
            <a:endParaRPr lang="en-US" dirty="0"/>
          </a:p>
        </p:txBody>
      </p:sp>
    </p:spTree>
    <p:extLst>
      <p:ext uri="{BB962C8B-B14F-4D97-AF65-F5344CB8AC3E}">
        <p14:creationId xmlns:p14="http://schemas.microsoft.com/office/powerpoint/2010/main" val="389863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1B4-3D50-D850-8064-D3EC3AD1ABAB}"/>
              </a:ext>
            </a:extLst>
          </p:cNvPr>
          <p:cNvSpPr>
            <a:spLocks noGrp="1"/>
          </p:cNvSpPr>
          <p:nvPr>
            <p:ph type="title"/>
          </p:nvPr>
        </p:nvSpPr>
        <p:spPr/>
        <p:txBody>
          <a:bodyPr/>
          <a:lstStyle/>
          <a:p>
            <a:r>
              <a:rPr lang="de-AT" dirty="0" err="1"/>
              <a:t>Similarity</a:t>
            </a:r>
            <a:r>
              <a:rPr lang="de-AT" dirty="0"/>
              <a:t> </a:t>
            </a:r>
            <a:r>
              <a:rPr lang="de-AT" dirty="0" err="1"/>
              <a:t>functions</a:t>
            </a:r>
            <a:endParaRPr lang="de-AT" dirty="0"/>
          </a:p>
        </p:txBody>
      </p:sp>
      <p:sp>
        <p:nvSpPr>
          <p:cNvPr id="4" name="Textfeld 3">
            <a:extLst>
              <a:ext uri="{FF2B5EF4-FFF2-40B4-BE49-F238E27FC236}">
                <a16:creationId xmlns:a16="http://schemas.microsoft.com/office/drawing/2014/main" id="{EE6F4858-484B-D3D5-62E0-09EF7B10BA6C}"/>
              </a:ext>
            </a:extLst>
          </p:cNvPr>
          <p:cNvSpPr txBox="1"/>
          <p:nvPr/>
        </p:nvSpPr>
        <p:spPr>
          <a:xfrm>
            <a:off x="582000" y="1179889"/>
            <a:ext cx="10284903" cy="5078313"/>
          </a:xfrm>
          <a:prstGeom prst="rect">
            <a:avLst/>
          </a:prstGeom>
          <a:noFill/>
        </p:spPr>
        <p:txBody>
          <a:bodyPr wrap="square" rtlCol="0">
            <a:spAutoFit/>
          </a:bodyPr>
          <a:lstStyle/>
          <a:p>
            <a:r>
              <a:rPr lang="en-US" dirty="0"/>
              <a:t>We initially implemented 2 functions to calculate the similarity of the songs, for our project we ended up using cosine-similarity for all retrieval systems.</a:t>
            </a:r>
          </a:p>
          <a:p>
            <a:endParaRPr lang="en-US" dirty="0"/>
          </a:p>
          <a:p>
            <a:r>
              <a:rPr lang="en-US" b="1" dirty="0"/>
              <a:t>Cosine-similarity:</a:t>
            </a:r>
          </a:p>
          <a:p>
            <a:pPr marL="285750" indent="-285750">
              <a:buFont typeface="Arial" panose="020B0604020202020204" pitchFamily="34" charset="0"/>
              <a:buChar char="•"/>
            </a:pPr>
            <a:r>
              <a:rPr lang="en-US" dirty="0"/>
              <a:t>well known similarity measure</a:t>
            </a:r>
          </a:p>
          <a:p>
            <a:pPr marL="285750" indent="-285750">
              <a:buFont typeface="Arial" panose="020B0604020202020204" pitchFamily="34" charset="0"/>
              <a:buChar char="•"/>
            </a:pPr>
            <a:r>
              <a:rPr lang="en-US" dirty="0"/>
              <a:t>ignores document length</a:t>
            </a:r>
          </a:p>
          <a:p>
            <a:pPr marL="285750" indent="-285750">
              <a:buFont typeface="Arial" panose="020B0604020202020204" pitchFamily="34" charset="0"/>
              <a:buChar char="•"/>
            </a:pPr>
            <a:r>
              <a:rPr lang="en-US" dirty="0"/>
              <a:t>Is often used in text-based analysis</a:t>
            </a:r>
          </a:p>
          <a:p>
            <a:pPr marL="285750" indent="-285750">
              <a:buFont typeface="Arial" panose="020B0604020202020204" pitchFamily="34" charset="0"/>
              <a:buChar char="•"/>
            </a:pPr>
            <a:r>
              <a:rPr lang="en-US" dirty="0"/>
              <a:t>similarity between two vectors of an inner product space</a:t>
            </a:r>
          </a:p>
          <a:p>
            <a:r>
              <a:rPr lang="en-US" dirty="0"/>
              <a:t>	</a:t>
            </a:r>
          </a:p>
          <a:p>
            <a:r>
              <a:rPr lang="en-US" b="1" dirty="0"/>
              <a:t>Euclidean Distance:</a:t>
            </a:r>
          </a:p>
          <a:p>
            <a:pPr marL="285750" indent="-285750">
              <a:buFont typeface="Arial" panose="020B0604020202020204" pitchFamily="34" charset="0"/>
              <a:buChar char="•"/>
            </a:pPr>
            <a:r>
              <a:rPr lang="en-US" dirty="0"/>
              <a:t>straight-line distance between two points in Euclidean space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de-DE" dirty="0"/>
          </a:p>
        </p:txBody>
      </p:sp>
      <p:pic>
        <p:nvPicPr>
          <p:cNvPr id="6" name="Grafik 5">
            <a:extLst>
              <a:ext uri="{FF2B5EF4-FFF2-40B4-BE49-F238E27FC236}">
                <a16:creationId xmlns:a16="http://schemas.microsoft.com/office/drawing/2014/main" id="{331A2619-1EBF-A5B6-2C01-F539A8A76598}"/>
              </a:ext>
            </a:extLst>
          </p:cNvPr>
          <p:cNvPicPr>
            <a:picLocks noChangeAspect="1"/>
          </p:cNvPicPr>
          <p:nvPr/>
        </p:nvPicPr>
        <p:blipFill>
          <a:blip r:embed="rId2"/>
          <a:stretch>
            <a:fillRect/>
          </a:stretch>
        </p:blipFill>
        <p:spPr>
          <a:xfrm>
            <a:off x="7315201" y="2456099"/>
            <a:ext cx="2885814" cy="1040503"/>
          </a:xfrm>
          <a:prstGeom prst="rect">
            <a:avLst/>
          </a:prstGeom>
        </p:spPr>
      </p:pic>
      <p:sp>
        <p:nvSpPr>
          <p:cNvPr id="3" name="Slide Number Placeholder 2">
            <a:extLst>
              <a:ext uri="{FF2B5EF4-FFF2-40B4-BE49-F238E27FC236}">
                <a16:creationId xmlns:a16="http://schemas.microsoft.com/office/drawing/2014/main" id="{35B0D7FC-D66F-4933-5F61-47672CDC011F}"/>
              </a:ext>
            </a:extLst>
          </p:cNvPr>
          <p:cNvSpPr>
            <a:spLocks noGrp="1"/>
          </p:cNvSpPr>
          <p:nvPr>
            <p:ph type="sldNum" sz="quarter" idx="17"/>
          </p:nvPr>
        </p:nvSpPr>
        <p:spPr/>
        <p:txBody>
          <a:bodyPr/>
          <a:lstStyle/>
          <a:p>
            <a:fld id="{2E1B1CB6-5C5C-443C-B788-F7ADFC29778E}" type="slidenum">
              <a:rPr lang="en-US" smtClean="0"/>
              <a:pPr/>
              <a:t>4</a:t>
            </a:fld>
            <a:endParaRPr lang="en-US" dirty="0"/>
          </a:p>
        </p:txBody>
      </p:sp>
    </p:spTree>
    <p:extLst>
      <p:ext uri="{BB962C8B-B14F-4D97-AF65-F5344CB8AC3E}">
        <p14:creationId xmlns:p14="http://schemas.microsoft.com/office/powerpoint/2010/main" val="177065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31CD-1BA2-3B2B-DEBD-077B5AF59D18}"/>
              </a:ext>
            </a:extLst>
          </p:cNvPr>
          <p:cNvSpPr>
            <a:spLocks noGrp="1"/>
          </p:cNvSpPr>
          <p:nvPr>
            <p:ph type="title"/>
          </p:nvPr>
        </p:nvSpPr>
        <p:spPr/>
        <p:txBody>
          <a:bodyPr/>
          <a:lstStyle/>
          <a:p>
            <a:r>
              <a:rPr lang="de-AT" dirty="0"/>
              <a:t>Choice </a:t>
            </a:r>
            <a:r>
              <a:rPr lang="de-AT" dirty="0" err="1"/>
              <a:t>of</a:t>
            </a:r>
            <a:r>
              <a:rPr lang="de-AT" dirty="0"/>
              <a:t> </a:t>
            </a:r>
            <a:r>
              <a:rPr lang="de-AT" dirty="0" err="1"/>
              <a:t>Similarity</a:t>
            </a:r>
            <a:r>
              <a:rPr lang="de-AT" dirty="0"/>
              <a:t> </a:t>
            </a:r>
            <a:r>
              <a:rPr lang="de-AT" dirty="0" err="1"/>
              <a:t>function</a:t>
            </a:r>
            <a:endParaRPr lang="de-AT" dirty="0"/>
          </a:p>
        </p:txBody>
      </p:sp>
      <p:sp>
        <p:nvSpPr>
          <p:cNvPr id="4" name="TextBox 3">
            <a:extLst>
              <a:ext uri="{FF2B5EF4-FFF2-40B4-BE49-F238E27FC236}">
                <a16:creationId xmlns:a16="http://schemas.microsoft.com/office/drawing/2014/main" id="{E5B9DBB8-7A97-4EF5-4CEF-1942601F8717}"/>
              </a:ext>
            </a:extLst>
          </p:cNvPr>
          <p:cNvSpPr txBox="1"/>
          <p:nvPr/>
        </p:nvSpPr>
        <p:spPr>
          <a:xfrm>
            <a:off x="674703" y="1349406"/>
            <a:ext cx="10164932" cy="3139321"/>
          </a:xfrm>
          <a:prstGeom prst="rect">
            <a:avLst/>
          </a:prstGeom>
          <a:noFill/>
        </p:spPr>
        <p:txBody>
          <a:bodyPr wrap="square" rtlCol="0">
            <a:spAutoFit/>
          </a:bodyPr>
          <a:lstStyle/>
          <a:p>
            <a:r>
              <a:rPr lang="de-AT" dirty="0" err="1"/>
              <a:t>Why</a:t>
            </a:r>
            <a:r>
              <a:rPr lang="de-AT" dirty="0"/>
              <a:t> </a:t>
            </a:r>
            <a:r>
              <a:rPr lang="de-AT" dirty="0" err="1"/>
              <a:t>we</a:t>
            </a:r>
            <a:r>
              <a:rPr lang="de-AT" dirty="0"/>
              <a:t> </a:t>
            </a:r>
            <a:r>
              <a:rPr lang="de-AT" dirty="0" err="1"/>
              <a:t>chose</a:t>
            </a:r>
            <a:r>
              <a:rPr lang="de-AT" dirty="0"/>
              <a:t> </a:t>
            </a:r>
            <a:r>
              <a:rPr lang="de-AT" dirty="0" err="1"/>
              <a:t>cosine-similarity</a:t>
            </a:r>
            <a:r>
              <a:rPr lang="de-AT" dirty="0"/>
              <a:t>:</a:t>
            </a:r>
          </a:p>
          <a:p>
            <a:endParaRPr lang="de-AT" dirty="0"/>
          </a:p>
          <a:p>
            <a:pPr marL="285750" indent="-285750">
              <a:buFont typeface="Arial" panose="020B0604020202020204" pitchFamily="34" charset="0"/>
              <a:buChar char="•"/>
            </a:pPr>
            <a:r>
              <a:rPr lang="de-AT" dirty="0" err="1"/>
              <a:t>scale</a:t>
            </a:r>
            <a:r>
              <a:rPr lang="de-AT" dirty="0"/>
              <a:t>-invariant</a:t>
            </a:r>
          </a:p>
          <a:p>
            <a:pPr marL="285750" indent="-285750">
              <a:buFont typeface="Arial" panose="020B0604020202020204" pitchFamily="34" charset="0"/>
              <a:buChar char="•"/>
            </a:pPr>
            <a:r>
              <a:rPr lang="de-AT" dirty="0" err="1"/>
              <a:t>Dimensionality</a:t>
            </a:r>
            <a:r>
              <a:rPr lang="de-AT" dirty="0"/>
              <a:t> </a:t>
            </a:r>
            <a:r>
              <a:rPr lang="de-AT" dirty="0" err="1"/>
              <a:t>reduction</a:t>
            </a:r>
            <a:r>
              <a:rPr lang="de-AT" dirty="0"/>
              <a:t> (PCA </a:t>
            </a:r>
            <a:r>
              <a:rPr lang="de-AT" dirty="0" err="1"/>
              <a:t>used</a:t>
            </a:r>
            <a:r>
              <a:rPr lang="de-AT" dirty="0"/>
              <a:t> in </a:t>
            </a:r>
            <a:r>
              <a:rPr lang="de-AT" dirty="0" err="1"/>
              <a:t>early</a:t>
            </a:r>
            <a:r>
              <a:rPr lang="de-AT" dirty="0"/>
              <a:t> </a:t>
            </a:r>
            <a:r>
              <a:rPr lang="de-AT" dirty="0" err="1"/>
              <a:t>fusion</a:t>
            </a:r>
            <a:r>
              <a:rPr lang="de-AT" dirty="0"/>
              <a:t>)</a:t>
            </a:r>
          </a:p>
          <a:p>
            <a:pPr marL="285750" indent="-285750">
              <a:buFont typeface="Arial" panose="020B0604020202020204" pitchFamily="34" charset="0"/>
              <a:buChar char="•"/>
            </a:pPr>
            <a:r>
              <a:rPr lang="de-AT" dirty="0" err="1"/>
              <a:t>Simplicity</a:t>
            </a:r>
            <a:r>
              <a:rPr lang="de-AT" dirty="0"/>
              <a:t> </a:t>
            </a:r>
          </a:p>
          <a:p>
            <a:pPr marL="285750" indent="-285750">
              <a:buFont typeface="Arial" panose="020B0604020202020204" pitchFamily="34" charset="0"/>
              <a:buChar char="•"/>
            </a:pPr>
            <a:r>
              <a:rPr lang="de-AT" dirty="0"/>
              <a:t>Efficiency</a:t>
            </a:r>
          </a:p>
          <a:p>
            <a:pPr marL="285750" indent="-285750">
              <a:buFont typeface="Arial" panose="020B0604020202020204" pitchFamily="34" charset="0"/>
              <a:buChar char="•"/>
            </a:pPr>
            <a:r>
              <a:rPr lang="de-AT" dirty="0"/>
              <a:t>Angle Measurement</a:t>
            </a:r>
          </a:p>
          <a:p>
            <a:pPr marL="285750" indent="-285750">
              <a:buFont typeface="Arial" panose="020B0604020202020204" pitchFamily="34" charset="0"/>
              <a:buChar char="•"/>
            </a:pPr>
            <a:r>
              <a:rPr lang="de-AT" dirty="0"/>
              <a:t>Popular </a:t>
            </a:r>
            <a:r>
              <a:rPr lang="de-AT" dirty="0" err="1"/>
              <a:t>similarity</a:t>
            </a:r>
            <a:r>
              <a:rPr lang="de-AT" dirty="0"/>
              <a:t> </a:t>
            </a:r>
            <a:r>
              <a:rPr lang="de-AT" dirty="0" err="1"/>
              <a:t>measure</a:t>
            </a:r>
            <a:r>
              <a:rPr lang="de-AT" dirty="0"/>
              <a:t> in </a:t>
            </a:r>
            <a:r>
              <a:rPr lang="de-AT" dirty="0" err="1"/>
              <a:t>text</a:t>
            </a:r>
            <a:r>
              <a:rPr lang="de-AT" dirty="0"/>
              <a:t> </a:t>
            </a:r>
            <a:r>
              <a:rPr lang="de-AT" dirty="0" err="1"/>
              <a:t>analysis</a:t>
            </a:r>
            <a:endParaRPr lang="de-AT" dirty="0"/>
          </a:p>
          <a:p>
            <a:pPr marL="285750" indent="-285750">
              <a:buFont typeface="Arial" panose="020B0604020202020204" pitchFamily="34" charset="0"/>
              <a:buChar char="•"/>
            </a:pPr>
            <a:r>
              <a:rPr lang="de-AT" dirty="0" err="1"/>
              <a:t>Useful</a:t>
            </a:r>
            <a:r>
              <a:rPr lang="de-AT" dirty="0"/>
              <a:t> </a:t>
            </a:r>
            <a:r>
              <a:rPr lang="de-AT" dirty="0" err="1"/>
              <a:t>for</a:t>
            </a:r>
            <a:r>
              <a:rPr lang="de-AT" dirty="0"/>
              <a:t> </a:t>
            </a:r>
            <a:r>
              <a:rPr lang="de-AT" dirty="0" err="1"/>
              <a:t>vectorization</a:t>
            </a:r>
            <a:r>
              <a:rPr lang="de-AT" dirty="0"/>
              <a:t> (</a:t>
            </a:r>
            <a:r>
              <a:rPr lang="de-AT" dirty="0" err="1"/>
              <a:t>cosine</a:t>
            </a:r>
            <a:r>
              <a:rPr lang="de-AT" dirty="0"/>
              <a:t> </a:t>
            </a:r>
            <a:r>
              <a:rPr lang="de-AT" dirty="0" err="1"/>
              <a:t>similarity</a:t>
            </a:r>
            <a:r>
              <a:rPr lang="de-AT" dirty="0"/>
              <a:t> </a:t>
            </a:r>
            <a:r>
              <a:rPr lang="de-AT" dirty="0" err="1"/>
              <a:t>matrix</a:t>
            </a:r>
            <a:r>
              <a:rPr lang="de-AT" dirty="0"/>
              <a:t>)</a:t>
            </a:r>
          </a:p>
          <a:p>
            <a:pPr marL="285750" indent="-285750">
              <a:buFont typeface="Arial" panose="020B0604020202020204" pitchFamily="34" charset="0"/>
              <a:buChar char="•"/>
            </a:pPr>
            <a:r>
              <a:rPr lang="en-US" dirty="0"/>
              <a:t>No significant difference to Euclidean distance </a:t>
            </a:r>
          </a:p>
          <a:p>
            <a:pPr marL="285750" indent="-285750">
              <a:buFont typeface="Arial" panose="020B0604020202020204" pitchFamily="34" charset="0"/>
              <a:buChar char="•"/>
            </a:pPr>
            <a:endParaRPr lang="de-AT" dirty="0"/>
          </a:p>
        </p:txBody>
      </p:sp>
      <p:sp>
        <p:nvSpPr>
          <p:cNvPr id="5" name="TextBox 4">
            <a:extLst>
              <a:ext uri="{FF2B5EF4-FFF2-40B4-BE49-F238E27FC236}">
                <a16:creationId xmlns:a16="http://schemas.microsoft.com/office/drawing/2014/main" id="{C54E53EA-9E6D-453C-ED62-D6D0EF2E0F09}"/>
              </a:ext>
            </a:extLst>
          </p:cNvPr>
          <p:cNvSpPr txBox="1"/>
          <p:nvPr/>
        </p:nvSpPr>
        <p:spPr>
          <a:xfrm>
            <a:off x="834501" y="5779363"/>
            <a:ext cx="10608816" cy="261610"/>
          </a:xfrm>
          <a:prstGeom prst="rect">
            <a:avLst/>
          </a:prstGeom>
          <a:noFill/>
        </p:spPr>
        <p:txBody>
          <a:bodyPr wrap="square" rtlCol="0">
            <a:spAutoFit/>
          </a:bodyPr>
          <a:lstStyle/>
          <a:p>
            <a:r>
              <a:rPr lang="de-AT" sz="1100" dirty="0"/>
              <a:t>Source: https://www.datastax.com/guides/what-is-cosine-similarity</a:t>
            </a:r>
          </a:p>
        </p:txBody>
      </p:sp>
      <p:sp>
        <p:nvSpPr>
          <p:cNvPr id="3" name="Slide Number Placeholder 2">
            <a:extLst>
              <a:ext uri="{FF2B5EF4-FFF2-40B4-BE49-F238E27FC236}">
                <a16:creationId xmlns:a16="http://schemas.microsoft.com/office/drawing/2014/main" id="{79CCA3B0-3CCB-6BC1-2F92-CB828D9E8510}"/>
              </a:ext>
            </a:extLst>
          </p:cNvPr>
          <p:cNvSpPr>
            <a:spLocks noGrp="1"/>
          </p:cNvSpPr>
          <p:nvPr>
            <p:ph type="sldNum" sz="quarter" idx="17"/>
          </p:nvPr>
        </p:nvSpPr>
        <p:spPr/>
        <p:txBody>
          <a:bodyPr/>
          <a:lstStyle/>
          <a:p>
            <a:fld id="{2E1B1CB6-5C5C-443C-B788-F7ADFC29778E}" type="slidenum">
              <a:rPr lang="en-US" smtClean="0"/>
              <a:pPr/>
              <a:t>5</a:t>
            </a:fld>
            <a:endParaRPr lang="en-US" dirty="0"/>
          </a:p>
        </p:txBody>
      </p:sp>
    </p:spTree>
    <p:extLst>
      <p:ext uri="{BB962C8B-B14F-4D97-AF65-F5344CB8AC3E}">
        <p14:creationId xmlns:p14="http://schemas.microsoft.com/office/powerpoint/2010/main" val="250448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CDAFBC-BC55-518D-CF2B-C2DC9140B3CB}"/>
              </a:ext>
            </a:extLst>
          </p:cNvPr>
          <p:cNvSpPr>
            <a:spLocks noGrp="1"/>
          </p:cNvSpPr>
          <p:nvPr>
            <p:ph type="title"/>
          </p:nvPr>
        </p:nvSpPr>
        <p:spPr/>
        <p:txBody>
          <a:bodyPr/>
          <a:lstStyle/>
          <a:p>
            <a:r>
              <a:rPr lang="en-US" dirty="0"/>
              <a:t>Cosine Similarity Matrix</a:t>
            </a:r>
            <a:endParaRPr lang="de-DE" dirty="0"/>
          </a:p>
        </p:txBody>
      </p:sp>
      <p:sp>
        <p:nvSpPr>
          <p:cNvPr id="3" name="Textfeld 2">
            <a:extLst>
              <a:ext uri="{FF2B5EF4-FFF2-40B4-BE49-F238E27FC236}">
                <a16:creationId xmlns:a16="http://schemas.microsoft.com/office/drawing/2014/main" id="{9FCC6F63-1523-B79A-7463-F15C1C93A203}"/>
              </a:ext>
            </a:extLst>
          </p:cNvPr>
          <p:cNvSpPr txBox="1"/>
          <p:nvPr/>
        </p:nvSpPr>
        <p:spPr>
          <a:xfrm>
            <a:off x="780176" y="1291905"/>
            <a:ext cx="960539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First calculate similarity of all queries to all queries</a:t>
            </a:r>
          </a:p>
          <a:p>
            <a:pPr marL="285750" indent="-285750">
              <a:buFont typeface="Arial" panose="020B0604020202020204" pitchFamily="34" charset="0"/>
              <a:buChar char="•"/>
            </a:pPr>
            <a:r>
              <a:rPr lang="en-US" dirty="0"/>
              <a:t>Save as cosine similarity matrix</a:t>
            </a:r>
          </a:p>
          <a:p>
            <a:pPr marL="285750" indent="-285750">
              <a:buFont typeface="Arial" panose="020B0604020202020204" pitchFamily="34" charset="0"/>
              <a:buChar char="•"/>
            </a:pPr>
            <a:r>
              <a:rPr lang="en-US" dirty="0"/>
              <a:t>Reuse similarity matrix for all queries</a:t>
            </a:r>
          </a:p>
          <a:p>
            <a:pPr marL="285750" indent="-285750">
              <a:buFont typeface="Arial" panose="020B0604020202020204" pitchFamily="34" charset="0"/>
              <a:buChar char="•"/>
            </a:pPr>
            <a:r>
              <a:rPr lang="en-US" dirty="0"/>
              <a:t>Performance improvement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de-DE" dirty="0"/>
          </a:p>
        </p:txBody>
      </p:sp>
      <p:sp>
        <p:nvSpPr>
          <p:cNvPr id="4" name="Slide Number Placeholder 3">
            <a:extLst>
              <a:ext uri="{FF2B5EF4-FFF2-40B4-BE49-F238E27FC236}">
                <a16:creationId xmlns:a16="http://schemas.microsoft.com/office/drawing/2014/main" id="{3169D358-AFA8-DA60-7E1C-A7BD0CDD97BA}"/>
              </a:ext>
            </a:extLst>
          </p:cNvPr>
          <p:cNvSpPr>
            <a:spLocks noGrp="1"/>
          </p:cNvSpPr>
          <p:nvPr>
            <p:ph type="sldNum" sz="quarter" idx="17"/>
          </p:nvPr>
        </p:nvSpPr>
        <p:spPr/>
        <p:txBody>
          <a:bodyPr/>
          <a:lstStyle/>
          <a:p>
            <a:fld id="{2E1B1CB6-5C5C-443C-B788-F7ADFC29778E}" type="slidenum">
              <a:rPr lang="en-US" smtClean="0"/>
              <a:pPr/>
              <a:t>6</a:t>
            </a:fld>
            <a:endParaRPr lang="en-US" dirty="0"/>
          </a:p>
        </p:txBody>
      </p:sp>
    </p:spTree>
    <p:extLst>
      <p:ext uri="{BB962C8B-B14F-4D97-AF65-F5344CB8AC3E}">
        <p14:creationId xmlns:p14="http://schemas.microsoft.com/office/powerpoint/2010/main" val="2639188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8F7EE-D28D-4A63-E5CF-A1BF190C154D}"/>
              </a:ext>
            </a:extLst>
          </p:cNvPr>
          <p:cNvSpPr>
            <a:spLocks noGrp="1"/>
          </p:cNvSpPr>
          <p:nvPr>
            <p:ph type="title"/>
          </p:nvPr>
        </p:nvSpPr>
        <p:spPr/>
        <p:txBody>
          <a:bodyPr/>
          <a:lstStyle/>
          <a:p>
            <a:r>
              <a:rPr lang="en-US" dirty="0"/>
              <a:t>Text-based retrieval</a:t>
            </a:r>
            <a:endParaRPr lang="de-DE" dirty="0"/>
          </a:p>
        </p:txBody>
      </p:sp>
      <p:sp>
        <p:nvSpPr>
          <p:cNvPr id="3" name="Textfeld 2">
            <a:extLst>
              <a:ext uri="{FF2B5EF4-FFF2-40B4-BE49-F238E27FC236}">
                <a16:creationId xmlns:a16="http://schemas.microsoft.com/office/drawing/2014/main" id="{1950F828-1630-55A0-77C9-F8A4E6AF4C46}"/>
              </a:ext>
            </a:extLst>
          </p:cNvPr>
          <p:cNvSpPr txBox="1"/>
          <p:nvPr/>
        </p:nvSpPr>
        <p:spPr>
          <a:xfrm>
            <a:off x="713064" y="1191237"/>
            <a:ext cx="9865453" cy="4893647"/>
          </a:xfrm>
          <a:prstGeom prst="rect">
            <a:avLst/>
          </a:prstGeom>
          <a:noFill/>
        </p:spPr>
        <p:txBody>
          <a:bodyPr wrap="square" rtlCol="0">
            <a:spAutoFit/>
          </a:bodyPr>
          <a:lstStyle/>
          <a:p>
            <a:r>
              <a:rPr lang="en-US" dirty="0"/>
              <a:t>For the text-based retrieval we chose the following 3 query songs for our analysis:</a:t>
            </a:r>
          </a:p>
          <a:p>
            <a:endParaRPr lang="en-US" dirty="0"/>
          </a:p>
          <a:p>
            <a:pPr marL="342900" indent="-342900">
              <a:buAutoNum type="arabicPeriod"/>
            </a:pPr>
            <a:r>
              <a:rPr lang="en-US" dirty="0"/>
              <a:t>Love Me by The 1975: lyrics have many occurrences of the word “yeah”</a:t>
            </a:r>
          </a:p>
          <a:p>
            <a:pPr marL="342900" indent="-342900">
              <a:buAutoNum type="arabicPeriod"/>
            </a:pPr>
            <a:r>
              <a:rPr lang="en-US" dirty="0"/>
              <a:t>One by U2: has a cover version which should always be the most similar</a:t>
            </a:r>
          </a:p>
          <a:p>
            <a:pPr marL="342900" indent="-342900">
              <a:buAutoNum type="arabicPeriod"/>
            </a:pPr>
            <a:r>
              <a:rPr lang="en-US" dirty="0"/>
              <a:t>Every Christmas by Kelly Clarkson: retrieved songs are most likely also Christmas songs</a:t>
            </a:r>
          </a:p>
          <a:p>
            <a:endParaRPr lang="en-US" dirty="0"/>
          </a:p>
          <a:p>
            <a:r>
              <a:rPr lang="en-US" dirty="0"/>
              <a:t>We implemented the text-based Systems with these combinations:</a:t>
            </a:r>
          </a:p>
          <a:p>
            <a:pPr marL="285750" indent="-285750">
              <a:buFont typeface="Arial" panose="020B0604020202020204" pitchFamily="34" charset="0"/>
              <a:buChar char="•"/>
            </a:pPr>
            <a:r>
              <a:rPr lang="en-US" dirty="0"/>
              <a:t>Cosine-Similarity, </a:t>
            </a:r>
            <a:r>
              <a:rPr lang="en-US" dirty="0" err="1"/>
              <a:t>tf-idf</a:t>
            </a:r>
            <a:r>
              <a:rPr lang="en-US" dirty="0"/>
              <a:t> </a:t>
            </a:r>
          </a:p>
          <a:p>
            <a:pPr lvl="1"/>
            <a:r>
              <a:rPr lang="en-US" sz="1400" dirty="0"/>
              <a:t>Using Cos-sim in combination with </a:t>
            </a:r>
            <a:r>
              <a:rPr lang="en-US" sz="1400" dirty="0" err="1"/>
              <a:t>tf-idf</a:t>
            </a:r>
            <a:r>
              <a:rPr lang="en-US" sz="1400" dirty="0"/>
              <a:t> because, two documents of different lengths can have drastically different word frequencies yet the same word distribution. In this case cosine similarity captures the similarity of the documents mor effectively.</a:t>
            </a:r>
          </a:p>
          <a:p>
            <a:pPr marL="285750" indent="-285750">
              <a:buFont typeface="Arial" panose="020B0604020202020204" pitchFamily="34" charset="0"/>
              <a:buChar char="•"/>
            </a:pPr>
            <a:r>
              <a:rPr lang="en-US" dirty="0"/>
              <a:t>Cosine-Similarity, Word2Vec</a:t>
            </a:r>
          </a:p>
          <a:p>
            <a:pPr marL="285750" indent="-285750">
              <a:buFont typeface="Arial" panose="020B0604020202020204" pitchFamily="34" charset="0"/>
              <a:buChar char="•"/>
            </a:pPr>
            <a:r>
              <a:rPr lang="en-US" dirty="0"/>
              <a:t>Cosine-Similarity, Bert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871A733-8835-17DF-A436-8C71D671C459}"/>
              </a:ext>
            </a:extLst>
          </p:cNvPr>
          <p:cNvSpPr>
            <a:spLocks noGrp="1"/>
          </p:cNvSpPr>
          <p:nvPr>
            <p:ph type="sldNum" sz="quarter" idx="17"/>
          </p:nvPr>
        </p:nvSpPr>
        <p:spPr/>
        <p:txBody>
          <a:bodyPr/>
          <a:lstStyle/>
          <a:p>
            <a:fld id="{2E1B1CB6-5C5C-443C-B788-F7ADFC29778E}" type="slidenum">
              <a:rPr lang="en-US" smtClean="0"/>
              <a:pPr/>
              <a:t>7</a:t>
            </a:fld>
            <a:endParaRPr lang="en-US" dirty="0"/>
          </a:p>
        </p:txBody>
      </p:sp>
    </p:spTree>
    <p:extLst>
      <p:ext uri="{BB962C8B-B14F-4D97-AF65-F5344CB8AC3E}">
        <p14:creationId xmlns:p14="http://schemas.microsoft.com/office/powerpoint/2010/main" val="305871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1C49F0-1509-DA6B-C1E5-1E5661C5FD5A}"/>
              </a:ext>
            </a:extLst>
          </p:cNvPr>
          <p:cNvSpPr>
            <a:spLocks noGrp="1"/>
          </p:cNvSpPr>
          <p:nvPr>
            <p:ph type="title"/>
          </p:nvPr>
        </p:nvSpPr>
        <p:spPr>
          <a:xfrm>
            <a:off x="486000" y="575999"/>
            <a:ext cx="11124000" cy="990000"/>
          </a:xfrm>
        </p:spPr>
        <p:txBody>
          <a:bodyPr anchor="t">
            <a:normAutofit/>
          </a:bodyPr>
          <a:lstStyle/>
          <a:p>
            <a:r>
              <a:rPr lang="en-US" dirty="0"/>
              <a:t>Results of text-based retrieval – Song 1</a:t>
            </a:r>
            <a:endParaRPr lang="de-DE" dirty="0"/>
          </a:p>
        </p:txBody>
      </p:sp>
      <p:sp>
        <p:nvSpPr>
          <p:cNvPr id="11" name="Text Placeholder 3">
            <a:extLst>
              <a:ext uri="{FF2B5EF4-FFF2-40B4-BE49-F238E27FC236}">
                <a16:creationId xmlns:a16="http://schemas.microsoft.com/office/drawing/2014/main" id="{1C2DAB01-5AC4-73E4-A938-D9F433B015D2}"/>
              </a:ext>
            </a:extLst>
          </p:cNvPr>
          <p:cNvSpPr>
            <a:spLocks noGrp="1"/>
          </p:cNvSpPr>
          <p:nvPr>
            <p:ph type="body" sz="quarter" idx="25"/>
          </p:nvPr>
        </p:nvSpPr>
        <p:spPr>
          <a:xfrm>
            <a:off x="471600" y="5858820"/>
            <a:ext cx="11138400" cy="278127"/>
          </a:xfrm>
        </p:spPr>
        <p:txBody>
          <a:bodyPr/>
          <a:lstStyle/>
          <a:p>
            <a:endParaRPr lang="en-US"/>
          </a:p>
        </p:txBody>
      </p:sp>
      <p:graphicFrame>
        <p:nvGraphicFramePr>
          <p:cNvPr id="6" name="Tabelle 5">
            <a:extLst>
              <a:ext uri="{FF2B5EF4-FFF2-40B4-BE49-F238E27FC236}">
                <a16:creationId xmlns:a16="http://schemas.microsoft.com/office/drawing/2014/main" id="{137A5C2E-FF3A-A6E2-C35D-944C4AD05147}"/>
              </a:ext>
            </a:extLst>
          </p:cNvPr>
          <p:cNvGraphicFramePr>
            <a:graphicFrameLocks noGrp="1"/>
          </p:cNvGraphicFramePr>
          <p:nvPr>
            <p:extLst>
              <p:ext uri="{D42A27DB-BD31-4B8C-83A1-F6EECF244321}">
                <p14:modId xmlns:p14="http://schemas.microsoft.com/office/powerpoint/2010/main" val="2809545714"/>
              </p:ext>
            </p:extLst>
          </p:nvPr>
        </p:nvGraphicFramePr>
        <p:xfrm>
          <a:off x="471600" y="1754949"/>
          <a:ext cx="11138403" cy="4250022"/>
        </p:xfrm>
        <a:graphic>
          <a:graphicData uri="http://schemas.openxmlformats.org/drawingml/2006/table">
            <a:tbl>
              <a:tblPr firstRow="1" firstCol="1" bandRow="1">
                <a:tableStyleId>{5C22544A-7EE6-4342-B048-85BDC9FD1C3A}</a:tableStyleId>
              </a:tblPr>
              <a:tblGrid>
                <a:gridCol w="2524574">
                  <a:extLst>
                    <a:ext uri="{9D8B030D-6E8A-4147-A177-3AD203B41FA5}">
                      <a16:colId xmlns:a16="http://schemas.microsoft.com/office/drawing/2014/main" val="2881139173"/>
                    </a:ext>
                  </a:extLst>
                </a:gridCol>
                <a:gridCol w="1851738">
                  <a:extLst>
                    <a:ext uri="{9D8B030D-6E8A-4147-A177-3AD203B41FA5}">
                      <a16:colId xmlns:a16="http://schemas.microsoft.com/office/drawing/2014/main" val="3168866847"/>
                    </a:ext>
                  </a:extLst>
                </a:gridCol>
                <a:gridCol w="1534269">
                  <a:extLst>
                    <a:ext uri="{9D8B030D-6E8A-4147-A177-3AD203B41FA5}">
                      <a16:colId xmlns:a16="http://schemas.microsoft.com/office/drawing/2014/main" val="2812486524"/>
                    </a:ext>
                  </a:extLst>
                </a:gridCol>
                <a:gridCol w="1536748">
                  <a:extLst>
                    <a:ext uri="{9D8B030D-6E8A-4147-A177-3AD203B41FA5}">
                      <a16:colId xmlns:a16="http://schemas.microsoft.com/office/drawing/2014/main" val="843762726"/>
                    </a:ext>
                  </a:extLst>
                </a:gridCol>
                <a:gridCol w="1903822">
                  <a:extLst>
                    <a:ext uri="{9D8B030D-6E8A-4147-A177-3AD203B41FA5}">
                      <a16:colId xmlns:a16="http://schemas.microsoft.com/office/drawing/2014/main" val="222835896"/>
                    </a:ext>
                  </a:extLst>
                </a:gridCol>
                <a:gridCol w="1787252">
                  <a:extLst>
                    <a:ext uri="{9D8B030D-6E8A-4147-A177-3AD203B41FA5}">
                      <a16:colId xmlns:a16="http://schemas.microsoft.com/office/drawing/2014/main" val="3477918196"/>
                    </a:ext>
                  </a:extLst>
                </a:gridCol>
              </a:tblGrid>
              <a:tr h="661428">
                <a:tc>
                  <a:txBody>
                    <a:bodyPr/>
                    <a:lstStyle/>
                    <a:p>
                      <a:pPr algn="l">
                        <a:lnSpc>
                          <a:spcPct val="110000"/>
                        </a:lnSpc>
                      </a:pPr>
                      <a:r>
                        <a:rPr lang="en-US" sz="1900" kern="100">
                          <a:effectLst/>
                        </a:rPr>
                        <a:t>Song: Love Me, The 1975</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Precision@10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Recall@10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nDCG@10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Coverage@10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Diversity@10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3670294777"/>
                  </a:ext>
                </a:extLst>
              </a:tr>
              <a:tr h="975722">
                <a:tc>
                  <a:txBody>
                    <a:bodyPr/>
                    <a:lstStyle/>
                    <a:p>
                      <a:pPr algn="l">
                        <a:lnSpc>
                          <a:spcPct val="110000"/>
                        </a:lnSpc>
                      </a:pPr>
                      <a:r>
                        <a:rPr lang="en-US" sz="1900" kern="100">
                          <a:effectLst/>
                        </a:rPr>
                        <a:t>Text-based(cosine, tf-idf)</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0.7</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0.00097</a:t>
                      </a:r>
                      <a:endParaRPr lang="de-DE" sz="1400" kern="100">
                        <a:effectLst/>
                      </a:endParaRPr>
                    </a:p>
                    <a:p>
                      <a:pPr algn="just">
                        <a:lnSpc>
                          <a:spcPct val="110000"/>
                        </a:lnSpc>
                      </a:pPr>
                      <a:r>
                        <a:rPr lang="en-US" sz="1900" kern="100">
                          <a:effectLst/>
                        </a:rPr>
                        <a:t> </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0.85336</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0.02878</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4.30428</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4202801589"/>
                  </a:ext>
                </a:extLst>
              </a:tr>
              <a:tr h="975722">
                <a:tc>
                  <a:txBody>
                    <a:bodyPr/>
                    <a:lstStyle/>
                    <a:p>
                      <a:pPr algn="l">
                        <a:lnSpc>
                          <a:spcPct val="110000"/>
                        </a:lnSpc>
                      </a:pPr>
                      <a:r>
                        <a:rPr lang="en-US" sz="1900" kern="100">
                          <a:effectLst/>
                        </a:rPr>
                        <a:t>Text-based(cosine,</a:t>
                      </a:r>
                      <a:endParaRPr lang="de-DE" sz="1400" kern="100">
                        <a:effectLst/>
                      </a:endParaRPr>
                    </a:p>
                    <a:p>
                      <a:pPr algn="l">
                        <a:lnSpc>
                          <a:spcPct val="110000"/>
                        </a:lnSpc>
                      </a:pPr>
                      <a:r>
                        <a:rPr lang="en-US" sz="1900" kern="100">
                          <a:effectLst/>
                        </a:rPr>
                        <a:t>word2vec)</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0.9</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0.00125</a:t>
                      </a:r>
                      <a:endParaRPr lang="de-DE" sz="1400" kern="100">
                        <a:effectLst/>
                      </a:endParaRPr>
                    </a:p>
                    <a:p>
                      <a:pPr algn="just">
                        <a:lnSpc>
                          <a:spcPct val="110000"/>
                        </a:lnSpc>
                      </a:pPr>
                      <a:r>
                        <a:rPr lang="en-US" sz="1900" kern="100">
                          <a:effectLst/>
                        </a:rPr>
                        <a:t> </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0.73128</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0.05486</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5.26926</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2225802095"/>
                  </a:ext>
                </a:extLst>
              </a:tr>
              <a:tr h="975722">
                <a:tc>
                  <a:txBody>
                    <a:bodyPr/>
                    <a:lstStyle/>
                    <a:p>
                      <a:pPr algn="l">
                        <a:lnSpc>
                          <a:spcPct val="110000"/>
                        </a:lnSpc>
                      </a:pPr>
                      <a:r>
                        <a:rPr lang="en-US" sz="1900" kern="100">
                          <a:effectLst/>
                        </a:rPr>
                        <a:t>Text-based(cosine, Bert)</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0.9</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0.00125</a:t>
                      </a:r>
                      <a:endParaRPr lang="de-DE" sz="1400" kern="100">
                        <a:effectLst/>
                      </a:endParaRPr>
                    </a:p>
                    <a:p>
                      <a:pPr algn="just">
                        <a:lnSpc>
                          <a:spcPct val="110000"/>
                        </a:lnSpc>
                      </a:pPr>
                      <a:r>
                        <a:rPr lang="en-US" sz="1900" kern="100">
                          <a:effectLst/>
                        </a:rPr>
                        <a:t> </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0.77874</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0.06205</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dirty="0">
                          <a:effectLst/>
                        </a:rPr>
                        <a:t>4.98983</a:t>
                      </a:r>
                      <a:endParaRPr lang="de-DE" sz="1400" kern="100" dirty="0">
                        <a:effectLst/>
                      </a:endParaRPr>
                    </a:p>
                    <a:p>
                      <a:pPr algn="just">
                        <a:lnSpc>
                          <a:spcPct val="110000"/>
                        </a:lnSpc>
                      </a:pPr>
                      <a:r>
                        <a:rPr lang="en-US" sz="1900" kern="100" dirty="0">
                          <a:effectLst/>
                        </a:rPr>
                        <a:t> </a:t>
                      </a:r>
                      <a:endParaRPr lang="de-DE" sz="1400" kern="100" dirty="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540995397"/>
                  </a:ext>
                </a:extLst>
              </a:tr>
              <a:tr h="661428">
                <a:tc>
                  <a:txBody>
                    <a:bodyPr/>
                    <a:lstStyle/>
                    <a:p>
                      <a:pPr algn="l">
                        <a:lnSpc>
                          <a:spcPct val="110000"/>
                        </a:lnSpc>
                      </a:pPr>
                      <a:r>
                        <a:rPr lang="en-US" sz="1900" kern="100">
                          <a:effectLst/>
                        </a:rPr>
                        <a:t>Random-Baseline</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0.6</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0.00083</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0.67518</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0.04317</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5.24167</a:t>
                      </a:r>
                      <a:r>
                        <a:rPr lang="de-DE" sz="1700" kern="100">
                          <a:effectLst/>
                        </a:rPr>
                        <a:t> </a:t>
                      </a: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1421158106"/>
                  </a:ext>
                </a:extLst>
              </a:tr>
            </a:tbl>
          </a:graphicData>
        </a:graphic>
      </p:graphicFrame>
      <p:sp>
        <p:nvSpPr>
          <p:cNvPr id="3" name="Slide Number Placeholder 2">
            <a:extLst>
              <a:ext uri="{FF2B5EF4-FFF2-40B4-BE49-F238E27FC236}">
                <a16:creationId xmlns:a16="http://schemas.microsoft.com/office/drawing/2014/main" id="{BE13AD93-A18E-4B1E-E73F-732EA5CF3F73}"/>
              </a:ext>
            </a:extLst>
          </p:cNvPr>
          <p:cNvSpPr>
            <a:spLocks noGrp="1"/>
          </p:cNvSpPr>
          <p:nvPr>
            <p:ph type="sldNum" sz="quarter" idx="28"/>
          </p:nvPr>
        </p:nvSpPr>
        <p:spPr/>
        <p:txBody>
          <a:bodyPr/>
          <a:lstStyle/>
          <a:p>
            <a:fld id="{2E1B1CB6-5C5C-443C-B788-F7ADFC29778E}" type="slidenum">
              <a:rPr lang="en-US" smtClean="0"/>
              <a:pPr/>
              <a:t>8</a:t>
            </a:fld>
            <a:endParaRPr lang="en-US" dirty="0"/>
          </a:p>
        </p:txBody>
      </p:sp>
    </p:spTree>
    <p:extLst>
      <p:ext uri="{BB962C8B-B14F-4D97-AF65-F5344CB8AC3E}">
        <p14:creationId xmlns:p14="http://schemas.microsoft.com/office/powerpoint/2010/main" val="126574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75779C-4048-5DCE-EE4C-A83DF13913AB}"/>
              </a:ext>
            </a:extLst>
          </p:cNvPr>
          <p:cNvSpPr>
            <a:spLocks noGrp="1"/>
          </p:cNvSpPr>
          <p:nvPr>
            <p:ph type="title"/>
          </p:nvPr>
        </p:nvSpPr>
        <p:spPr>
          <a:xfrm>
            <a:off x="486000" y="575999"/>
            <a:ext cx="11124000" cy="990000"/>
          </a:xfrm>
        </p:spPr>
        <p:txBody>
          <a:bodyPr anchor="t">
            <a:normAutofit/>
          </a:bodyPr>
          <a:lstStyle/>
          <a:p>
            <a:r>
              <a:rPr lang="en-US" dirty="0"/>
              <a:t>Results of text-based retrieval – Song 2</a:t>
            </a:r>
            <a:endParaRPr lang="de-DE" dirty="0"/>
          </a:p>
        </p:txBody>
      </p:sp>
      <p:sp>
        <p:nvSpPr>
          <p:cNvPr id="9" name="Text Placeholder 3">
            <a:extLst>
              <a:ext uri="{FF2B5EF4-FFF2-40B4-BE49-F238E27FC236}">
                <a16:creationId xmlns:a16="http://schemas.microsoft.com/office/drawing/2014/main" id="{3D7D3BB7-AF5F-AE01-D512-DB9F22C35FB5}"/>
              </a:ext>
            </a:extLst>
          </p:cNvPr>
          <p:cNvSpPr>
            <a:spLocks noGrp="1"/>
          </p:cNvSpPr>
          <p:nvPr>
            <p:ph type="body" sz="quarter" idx="25"/>
          </p:nvPr>
        </p:nvSpPr>
        <p:spPr>
          <a:xfrm>
            <a:off x="576000" y="5864400"/>
            <a:ext cx="11034000" cy="278127"/>
          </a:xfrm>
        </p:spPr>
        <p:txBody>
          <a:bodyPr/>
          <a:lstStyle/>
          <a:p>
            <a:endParaRPr lang="en-US"/>
          </a:p>
        </p:txBody>
      </p:sp>
      <p:graphicFrame>
        <p:nvGraphicFramePr>
          <p:cNvPr id="4" name="Tabelle 3">
            <a:extLst>
              <a:ext uri="{FF2B5EF4-FFF2-40B4-BE49-F238E27FC236}">
                <a16:creationId xmlns:a16="http://schemas.microsoft.com/office/drawing/2014/main" id="{415DA26F-894E-BB04-59C1-A7818A586EDA}"/>
              </a:ext>
            </a:extLst>
          </p:cNvPr>
          <p:cNvGraphicFramePr>
            <a:graphicFrameLocks noGrp="1"/>
          </p:cNvGraphicFramePr>
          <p:nvPr>
            <p:extLst>
              <p:ext uri="{D42A27DB-BD31-4B8C-83A1-F6EECF244321}">
                <p14:modId xmlns:p14="http://schemas.microsoft.com/office/powerpoint/2010/main" val="3151145575"/>
              </p:ext>
            </p:extLst>
          </p:nvPr>
        </p:nvGraphicFramePr>
        <p:xfrm>
          <a:off x="576000" y="1876673"/>
          <a:ext cx="11034003" cy="4112462"/>
        </p:xfrm>
        <a:graphic>
          <a:graphicData uri="http://schemas.openxmlformats.org/drawingml/2006/table">
            <a:tbl>
              <a:tblPr firstRow="1" firstCol="1" bandRow="1">
                <a:tableStyleId>{5C22544A-7EE6-4342-B048-85BDC9FD1C3A}</a:tableStyleId>
              </a:tblPr>
              <a:tblGrid>
                <a:gridCol w="2033371">
                  <a:extLst>
                    <a:ext uri="{9D8B030D-6E8A-4147-A177-3AD203B41FA5}">
                      <a16:colId xmlns:a16="http://schemas.microsoft.com/office/drawing/2014/main" val="4204412843"/>
                    </a:ext>
                  </a:extLst>
                </a:gridCol>
                <a:gridCol w="1934890">
                  <a:extLst>
                    <a:ext uri="{9D8B030D-6E8A-4147-A177-3AD203B41FA5}">
                      <a16:colId xmlns:a16="http://schemas.microsoft.com/office/drawing/2014/main" val="2015289029"/>
                    </a:ext>
                  </a:extLst>
                </a:gridCol>
                <a:gridCol w="1603165">
                  <a:extLst>
                    <a:ext uri="{9D8B030D-6E8A-4147-A177-3AD203B41FA5}">
                      <a16:colId xmlns:a16="http://schemas.microsoft.com/office/drawing/2014/main" val="735039439"/>
                    </a:ext>
                  </a:extLst>
                </a:gridCol>
                <a:gridCol w="1605756">
                  <a:extLst>
                    <a:ext uri="{9D8B030D-6E8A-4147-A177-3AD203B41FA5}">
                      <a16:colId xmlns:a16="http://schemas.microsoft.com/office/drawing/2014/main" val="3984256379"/>
                    </a:ext>
                  </a:extLst>
                </a:gridCol>
                <a:gridCol w="1989313">
                  <a:extLst>
                    <a:ext uri="{9D8B030D-6E8A-4147-A177-3AD203B41FA5}">
                      <a16:colId xmlns:a16="http://schemas.microsoft.com/office/drawing/2014/main" val="945792764"/>
                    </a:ext>
                  </a:extLst>
                </a:gridCol>
                <a:gridCol w="1867508">
                  <a:extLst>
                    <a:ext uri="{9D8B030D-6E8A-4147-A177-3AD203B41FA5}">
                      <a16:colId xmlns:a16="http://schemas.microsoft.com/office/drawing/2014/main" val="4068055428"/>
                    </a:ext>
                  </a:extLst>
                </a:gridCol>
              </a:tblGrid>
              <a:tr h="362722">
                <a:tc>
                  <a:txBody>
                    <a:bodyPr/>
                    <a:lstStyle/>
                    <a:p>
                      <a:pPr algn="just">
                        <a:lnSpc>
                          <a:spcPct val="110000"/>
                        </a:lnSpc>
                      </a:pPr>
                      <a:r>
                        <a:rPr lang="en-US" sz="2000" kern="100">
                          <a:effectLst/>
                        </a:rPr>
                        <a:t>Song: One, U2</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Precision@10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Recall@10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nDCG@10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Coverage@10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Diversity@10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3967106125"/>
                  </a:ext>
                </a:extLst>
              </a:tr>
              <a:tr h="1019537">
                <a:tc>
                  <a:txBody>
                    <a:bodyPr/>
                    <a:lstStyle/>
                    <a:p>
                      <a:pPr algn="just">
                        <a:lnSpc>
                          <a:spcPct val="110000"/>
                        </a:lnSpc>
                      </a:pPr>
                      <a:r>
                        <a:rPr lang="en-US" sz="2000" kern="100">
                          <a:effectLst/>
                        </a:rPr>
                        <a:t>Text-based(cosine, tf-idf)</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0.6</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0.00085</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0.85755</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0.03956</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4.98059</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3115166603"/>
                  </a:ext>
                </a:extLst>
              </a:tr>
              <a:tr h="1019537">
                <a:tc>
                  <a:txBody>
                    <a:bodyPr/>
                    <a:lstStyle/>
                    <a:p>
                      <a:pPr algn="just">
                        <a:lnSpc>
                          <a:spcPct val="110000"/>
                        </a:lnSpc>
                      </a:pPr>
                      <a:r>
                        <a:rPr lang="en-US" sz="2000" kern="100">
                          <a:effectLst/>
                        </a:rPr>
                        <a:t>Text-based(cosine,</a:t>
                      </a:r>
                      <a:endParaRPr lang="de-DE" sz="1500" kern="100">
                        <a:effectLst/>
                      </a:endParaRPr>
                    </a:p>
                    <a:p>
                      <a:pPr algn="just">
                        <a:lnSpc>
                          <a:spcPct val="110000"/>
                        </a:lnSpc>
                      </a:pPr>
                      <a:r>
                        <a:rPr lang="en-US" sz="2000" kern="100">
                          <a:effectLst/>
                        </a:rPr>
                        <a:t>word2vec)</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0.4</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0.00057</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0.84163</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0.02518</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4.41128</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2504168212"/>
                  </a:ext>
                </a:extLst>
              </a:tr>
              <a:tr h="1019537">
                <a:tc>
                  <a:txBody>
                    <a:bodyPr/>
                    <a:lstStyle/>
                    <a:p>
                      <a:pPr algn="just">
                        <a:lnSpc>
                          <a:spcPct val="110000"/>
                        </a:lnSpc>
                      </a:pPr>
                      <a:r>
                        <a:rPr lang="en-US" sz="2000" kern="100">
                          <a:effectLst/>
                        </a:rPr>
                        <a:t>Text-based(cosine,</a:t>
                      </a:r>
                      <a:endParaRPr lang="de-DE" sz="1500" kern="100">
                        <a:effectLst/>
                      </a:endParaRPr>
                    </a:p>
                    <a:p>
                      <a:pPr algn="just">
                        <a:lnSpc>
                          <a:spcPct val="110000"/>
                        </a:lnSpc>
                      </a:pPr>
                      <a:r>
                        <a:rPr lang="en-US" sz="2000" kern="100">
                          <a:effectLst/>
                        </a:rPr>
                        <a:t>Bert)</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0.8</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0.00114</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0.88648</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0.03866</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4.73847</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4005743740"/>
                  </a:ext>
                </a:extLst>
              </a:tr>
              <a:tr h="691129">
                <a:tc>
                  <a:txBody>
                    <a:bodyPr/>
                    <a:lstStyle/>
                    <a:p>
                      <a:pPr algn="just">
                        <a:lnSpc>
                          <a:spcPct val="110000"/>
                        </a:lnSpc>
                      </a:pPr>
                      <a:r>
                        <a:rPr lang="en-US" sz="2000" kern="100">
                          <a:effectLst/>
                        </a:rPr>
                        <a:t>Random-Baseline</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0.5</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0.00071</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0.65161</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0.03327</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dirty="0">
                          <a:effectLst/>
                        </a:rPr>
                        <a:t>4.88552</a:t>
                      </a:r>
                      <a:endParaRPr lang="de-DE" sz="1500" kern="100" dirty="0">
                        <a:effectLst/>
                      </a:endParaRPr>
                    </a:p>
                    <a:p>
                      <a:pPr algn="just">
                        <a:lnSpc>
                          <a:spcPct val="110000"/>
                        </a:lnSpc>
                      </a:pPr>
                      <a:r>
                        <a:rPr lang="en-US" sz="2000" kern="100" dirty="0">
                          <a:effectLst/>
                        </a:rPr>
                        <a:t> </a:t>
                      </a:r>
                      <a:endParaRPr lang="de-DE" sz="1500" kern="100" dirty="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3044028314"/>
                  </a:ext>
                </a:extLst>
              </a:tr>
            </a:tbl>
          </a:graphicData>
        </a:graphic>
      </p:graphicFrame>
      <p:sp>
        <p:nvSpPr>
          <p:cNvPr id="3" name="Slide Number Placeholder 2">
            <a:extLst>
              <a:ext uri="{FF2B5EF4-FFF2-40B4-BE49-F238E27FC236}">
                <a16:creationId xmlns:a16="http://schemas.microsoft.com/office/drawing/2014/main" id="{A20D6F8E-DCF6-C8B2-A2BC-7597B9F7D375}"/>
              </a:ext>
            </a:extLst>
          </p:cNvPr>
          <p:cNvSpPr>
            <a:spLocks noGrp="1"/>
          </p:cNvSpPr>
          <p:nvPr>
            <p:ph type="sldNum" sz="quarter" idx="28"/>
          </p:nvPr>
        </p:nvSpPr>
        <p:spPr/>
        <p:txBody>
          <a:bodyPr/>
          <a:lstStyle/>
          <a:p>
            <a:fld id="{2E1B1CB6-5C5C-443C-B788-F7ADFC29778E}" type="slidenum">
              <a:rPr lang="en-US" smtClean="0"/>
              <a:pPr/>
              <a:t>9</a:t>
            </a:fld>
            <a:endParaRPr lang="en-US" dirty="0"/>
          </a:p>
        </p:txBody>
      </p:sp>
    </p:spTree>
    <p:extLst>
      <p:ext uri="{BB962C8B-B14F-4D97-AF65-F5344CB8AC3E}">
        <p14:creationId xmlns:p14="http://schemas.microsoft.com/office/powerpoint/2010/main" val="4013560585"/>
      </p:ext>
    </p:extLst>
  </p:cSld>
  <p:clrMapOvr>
    <a:masterClrMapping/>
  </p:clrMapOvr>
</p:sld>
</file>

<file path=ppt/theme/theme1.xml><?xml version="1.0" encoding="utf-8"?>
<a:theme xmlns:a="http://schemas.openxmlformats.org/drawingml/2006/main" name="Larissa">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KU_presentation_EN_16_9_2020_01.pptx" id="{1F9F756A-371E-45F1-99F1-B1047E9DC74E}" vid="{0C0BC274-55BD-4327-A43F-AC325799A0B8}"/>
    </a:ext>
  </a:extLst>
</a:theme>
</file>

<file path=ppt/theme/theme2.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JKU_presentation_EN_16_9_2020_01</Template>
  <TotalTime>152</TotalTime>
  <Words>1392</Words>
  <Application>Microsoft Office PowerPoint</Application>
  <PresentationFormat>Widescreen</PresentationFormat>
  <Paragraphs>499</Paragraphs>
  <Slides>19</Slides>
  <Notes>0</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DengXian</vt:lpstr>
      <vt:lpstr>Arial</vt:lpstr>
      <vt:lpstr>Arial Black</vt:lpstr>
      <vt:lpstr>Courier New</vt:lpstr>
      <vt:lpstr>Linux Libertine</vt:lpstr>
      <vt:lpstr>Wingdings</vt:lpstr>
      <vt:lpstr>Wingdings 2</vt:lpstr>
      <vt:lpstr>Larissa</vt:lpstr>
      <vt:lpstr>PowerPoint Presentation</vt:lpstr>
      <vt:lpstr>Multimedia Search and Retrieval</vt:lpstr>
      <vt:lpstr>Overview of the Project</vt:lpstr>
      <vt:lpstr>Similarity functions</vt:lpstr>
      <vt:lpstr>Choice of Similarity function</vt:lpstr>
      <vt:lpstr>Cosine Similarity Matrix</vt:lpstr>
      <vt:lpstr>Text-based retrieval</vt:lpstr>
      <vt:lpstr>Results of text-based retrieval – Song 1</vt:lpstr>
      <vt:lpstr>Results of text-based retrieval – Song 2</vt:lpstr>
      <vt:lpstr>Results of text-based retrieval – Song 3</vt:lpstr>
      <vt:lpstr>Audio-Based retrieval</vt:lpstr>
      <vt:lpstr>Results of audio-based retrieval – Song 1</vt:lpstr>
      <vt:lpstr>Results of audio-based retrieval – Song 2</vt:lpstr>
      <vt:lpstr>Results of audio-based retrieval – Song 3</vt:lpstr>
      <vt:lpstr>Video-Based retrieval</vt:lpstr>
      <vt:lpstr>Data Fusion</vt:lpstr>
      <vt:lpstr>Evaluation Results</vt:lpstr>
      <vt:lpstr>Evaluation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Sara Scheucher</dc:creator>
  <cp:lastModifiedBy>Sara Scheucher</cp:lastModifiedBy>
  <cp:revision>33</cp:revision>
  <cp:lastPrinted>2015-10-19T12:36:16Z</cp:lastPrinted>
  <dcterms:created xsi:type="dcterms:W3CDTF">2024-01-14T09:37:18Z</dcterms:created>
  <dcterms:modified xsi:type="dcterms:W3CDTF">2024-01-17T14:47:46Z</dcterms:modified>
</cp:coreProperties>
</file>