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72" r:id="rId4"/>
    <p:sldId id="261" r:id="rId5"/>
    <p:sldId id="276" r:id="rId6"/>
    <p:sldId id="263" r:id="rId7"/>
    <p:sldId id="265" r:id="rId8"/>
    <p:sldId id="264" r:id="rId9"/>
    <p:sldId id="270" r:id="rId10"/>
    <p:sldId id="271" r:id="rId11"/>
    <p:sldId id="266" r:id="rId12"/>
    <p:sldId id="273" r:id="rId13"/>
    <p:sldId id="274" r:id="rId14"/>
    <p:sldId id="275" r:id="rId15"/>
    <p:sldId id="267" r:id="rId16"/>
    <p:sldId id="262" r:id="rId17"/>
    <p:sldId id="269" r:id="rId18"/>
    <p:sldId id="259" r:id="rId19"/>
    <p:sldId id="268" r:id="rId20"/>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3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16.01.2024</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16.01.2024</a:t>
            </a:fld>
            <a:endParaRPr lang="de-AT"/>
          </a:p>
        </p:txBody>
      </p:sp>
      <p:sp>
        <p:nvSpPr>
          <p:cNvPr id="4" name="Folienbildplatzhalt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136000" y="1638000"/>
            <a:ext cx="3474000" cy="45108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Bildplatzhalter 7"/>
          <p:cNvSpPr>
            <a:spLocks noGrp="1"/>
          </p:cNvSpPr>
          <p:nvPr>
            <p:ph type="pic" sz="quarter" idx="13"/>
          </p:nvPr>
        </p:nvSpPr>
        <p:spPr>
          <a:xfrm>
            <a:off x="576000" y="1721513"/>
            <a:ext cx="7214400" cy="4417200"/>
          </a:xfrm>
        </p:spPr>
        <p:txBody>
          <a:bodyPr/>
          <a:lstStyle>
            <a:lvl1pPr marL="0" indent="0">
              <a:buNone/>
              <a:defRPr/>
            </a:lvl1pPr>
          </a:lstStyle>
          <a:p>
            <a:r>
              <a:rPr lang="de-DE"/>
              <a:t>Bild durch Klicken auf Symbol hinzufügen</a:t>
            </a:r>
            <a:endParaRPr lang="de-AT" dirty="0"/>
          </a:p>
        </p:txBody>
      </p:sp>
      <p:sp>
        <p:nvSpPr>
          <p:cNvPr id="10" name="Textplatzhalter 5"/>
          <p:cNvSpPr>
            <a:spLocks noGrp="1"/>
          </p:cNvSpPr>
          <p:nvPr>
            <p:ph type="body" sz="quarter" idx="25" hasCustomPrompt="1"/>
          </p:nvPr>
        </p:nvSpPr>
        <p:spPr>
          <a:xfrm>
            <a:off x="576000" y="5864981"/>
            <a:ext cx="7214400"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a:t>
            </a:r>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image</a:t>
            </a:r>
            <a:r>
              <a:rPr lang="de-DE" dirty="0"/>
              <a:t> </a:t>
            </a:r>
            <a:r>
              <a:rPr lang="de-DE" dirty="0" err="1"/>
              <a:t>and</a:t>
            </a:r>
            <a:r>
              <a:rPr lang="de-DE" dirty="0"/>
              <a:t> </a:t>
            </a:r>
            <a:r>
              <a:rPr lang="de-DE" dirty="0" err="1"/>
              <a:t>text</a:t>
            </a:r>
            <a:endParaRPr lang="de-AT" dirty="0"/>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1" name="Foliennummernplatzhalter 10"/>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221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mulas">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70000" y="1724299"/>
            <a:ext cx="8074800" cy="4417200"/>
          </a:xfrm>
        </p:spPr>
        <p:txBody>
          <a:bodyPr/>
          <a:lstStyle>
            <a:lvl1pPr marL="0" indent="0">
              <a:buNone/>
              <a:defRPr/>
            </a:lvl1pPr>
          </a:lstStyle>
          <a:p>
            <a:r>
              <a:rPr lang="de-DE"/>
              <a:t>Bild durch Klicken auf Symbol hinzufügen</a:t>
            </a:r>
            <a:endParaRPr lang="de-AT"/>
          </a:p>
        </p:txBody>
      </p:sp>
      <p:sp>
        <p:nvSpPr>
          <p:cNvPr id="10" name="Textplatzhalter 5"/>
          <p:cNvSpPr>
            <a:spLocks noGrp="1"/>
          </p:cNvSpPr>
          <p:nvPr>
            <p:ph type="body" sz="quarter" idx="25" hasCustomPrompt="1"/>
          </p:nvPr>
        </p:nvSpPr>
        <p:spPr>
          <a:xfrm>
            <a:off x="2048400" y="5863959"/>
            <a:ext cx="8096400" cy="278127"/>
          </a:xfrm>
        </p:spPr>
        <p:txBody>
          <a:bodyPr anchor="b">
            <a:noAutofit/>
          </a:bodyPr>
          <a:lstStyle>
            <a:lvl1pPr marL="0" indent="0">
              <a:lnSpc>
                <a:spcPct val="83000"/>
              </a:lnSpc>
              <a:buNone/>
              <a:defRPr sz="800" b="0" baseline="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4" name="Titel 3"/>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formulas</a:t>
            </a:r>
            <a:endParaRPr lang="de-AT" dirty="0"/>
          </a:p>
        </p:txBody>
      </p:sp>
      <p:sp>
        <p:nvSpPr>
          <p:cNvPr id="3" name="Datumsplatzhalter 2"/>
          <p:cNvSpPr>
            <a:spLocks noGrp="1"/>
          </p:cNvSpPr>
          <p:nvPr>
            <p:ph type="dt" sz="half" idx="26"/>
          </p:nvPr>
        </p:nvSpPr>
        <p:spPr/>
        <p:txBody>
          <a:bodyPr/>
          <a:lstStyle/>
          <a:p>
            <a:r>
              <a:rPr lang="en-US"/>
              <a:t>12/14/2015</a:t>
            </a:r>
            <a:endParaRPr lang="en-US" dirty="0"/>
          </a:p>
        </p:txBody>
      </p:sp>
      <p:sp>
        <p:nvSpPr>
          <p:cNvPr id="7" name="Fußzeilenplatzhalter 6"/>
          <p:cNvSpPr>
            <a:spLocks noGrp="1"/>
          </p:cNvSpPr>
          <p:nvPr>
            <p:ph type="ftr" sz="quarter" idx="27"/>
          </p:nvPr>
        </p:nvSpPr>
        <p:spPr/>
        <p:txBody>
          <a:bodyPr/>
          <a:lstStyle/>
          <a:p>
            <a:r>
              <a:rPr lang="en-US"/>
              <a:t>Space for author and course number </a:t>
            </a:r>
            <a:endParaRPr lang="en-US" dirty="0"/>
          </a:p>
        </p:txBody>
      </p:sp>
      <p:sp>
        <p:nvSpPr>
          <p:cNvPr id="9" name="Foliennummernplatzhalter 8"/>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0896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and</a:t>
            </a:r>
            <a:r>
              <a:rPr lang="de-DE" dirty="0"/>
              <a:t> </a:t>
            </a:r>
            <a:r>
              <a:rPr lang="de-DE" dirty="0" err="1"/>
              <a:t>video</a:t>
            </a:r>
            <a:endParaRPr lang="de-AT" dirty="0"/>
          </a:p>
        </p:txBody>
      </p:sp>
      <p:sp>
        <p:nvSpPr>
          <p:cNvPr id="7" name="Medienplatzhalter 6"/>
          <p:cNvSpPr>
            <a:spLocks noGrp="1"/>
          </p:cNvSpPr>
          <p:nvPr>
            <p:ph type="media" sz="quarter" idx="13"/>
          </p:nvPr>
        </p:nvSpPr>
        <p:spPr>
          <a:xfrm>
            <a:off x="576000" y="1724302"/>
            <a:ext cx="11034000" cy="4417200"/>
          </a:xfrm>
        </p:spPr>
        <p:txBody>
          <a:bodyPr/>
          <a:lstStyle/>
          <a:p>
            <a:r>
              <a:rPr lang="de-DE"/>
              <a:t>Mediaclip durch Klicken auf Symbol hinzufügen</a:t>
            </a:r>
            <a:endParaRPr lang="de-AT" dirty="0"/>
          </a:p>
        </p:txBody>
      </p:sp>
      <p:sp>
        <p:nvSpPr>
          <p:cNvPr id="9" name="Textplatzhalter 5"/>
          <p:cNvSpPr>
            <a:spLocks noGrp="1"/>
          </p:cNvSpPr>
          <p:nvPr>
            <p:ph type="body" sz="quarter" idx="25" hasCustomPrompt="1"/>
          </p:nvPr>
        </p:nvSpPr>
        <p:spPr>
          <a:xfrm>
            <a:off x="576000" y="5864400"/>
            <a:ext cx="1103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6" name="Datumsplatzhalter 5"/>
          <p:cNvSpPr>
            <a:spLocks noGrp="1"/>
          </p:cNvSpPr>
          <p:nvPr>
            <p:ph type="dt" sz="half" idx="26"/>
          </p:nvPr>
        </p:nvSpPr>
        <p:spPr/>
        <p:txBody>
          <a:bodyPr/>
          <a:lstStyle/>
          <a:p>
            <a:r>
              <a:rPr lang="en-US"/>
              <a:t>12/14/2015</a:t>
            </a:r>
            <a:endParaRPr lang="en-US" dirty="0"/>
          </a:p>
        </p:txBody>
      </p:sp>
      <p:sp>
        <p:nvSpPr>
          <p:cNvPr id="8" name="Fußzeilenplatzhalter 7"/>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1999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maller images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3 </a:t>
            </a:r>
            <a:r>
              <a:rPr lang="de-DE" dirty="0" err="1"/>
              <a:t>smaller</a:t>
            </a:r>
            <a:r>
              <a:rPr lang="de-DE" dirty="0"/>
              <a:t> </a:t>
            </a:r>
            <a:r>
              <a:rPr lang="de-DE" dirty="0" err="1"/>
              <a:t>images</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8099" y="1638000"/>
            <a:ext cx="7225200" cy="45036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2" name="Bildplatzhalter 7"/>
          <p:cNvSpPr>
            <a:spLocks noGrp="1"/>
          </p:cNvSpPr>
          <p:nvPr>
            <p:ph type="pic" sz="quarter" idx="13"/>
          </p:nvPr>
        </p:nvSpPr>
        <p:spPr>
          <a:xfrm>
            <a:off x="577711" y="1725845"/>
            <a:ext cx="3393156" cy="1368000"/>
          </a:xfrm>
          <a:prstGeom prst="rect">
            <a:avLst/>
          </a:prstGeom>
        </p:spPr>
        <p:txBody>
          <a:bodyPr/>
          <a:lstStyle>
            <a:lvl1pPr marL="0" indent="0">
              <a:buNone/>
              <a:defRPr/>
            </a:lvl1pPr>
          </a:lstStyle>
          <a:p>
            <a:r>
              <a:rPr lang="de-DE"/>
              <a:t>Bild durch Klicken auf Symbol hinzufügen</a:t>
            </a:r>
            <a:endParaRPr lang="de-AT" dirty="0"/>
          </a:p>
        </p:txBody>
      </p:sp>
      <p:sp>
        <p:nvSpPr>
          <p:cNvPr id="13" name="Bildplatzhalter 7"/>
          <p:cNvSpPr>
            <a:spLocks noGrp="1"/>
          </p:cNvSpPr>
          <p:nvPr>
            <p:ph type="pic" sz="quarter" idx="14"/>
          </p:nvPr>
        </p:nvSpPr>
        <p:spPr>
          <a:xfrm>
            <a:off x="577703" y="3254918"/>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15" name="Bildplatzhalter 7"/>
          <p:cNvSpPr>
            <a:spLocks noGrp="1"/>
          </p:cNvSpPr>
          <p:nvPr>
            <p:ph type="pic" sz="quarter" idx="15"/>
          </p:nvPr>
        </p:nvSpPr>
        <p:spPr>
          <a:xfrm>
            <a:off x="577703" y="4775571"/>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7" name="Datumsplatzhalter 6"/>
          <p:cNvSpPr>
            <a:spLocks noGrp="1"/>
          </p:cNvSpPr>
          <p:nvPr>
            <p:ph type="dt" sz="half" idx="16"/>
          </p:nvPr>
        </p:nvSpPr>
        <p:spPr/>
        <p:txBody>
          <a:bodyPr/>
          <a:lstStyle/>
          <a:p>
            <a:r>
              <a:rPr lang="en-US"/>
              <a:t>12/14/2015</a:t>
            </a:r>
            <a:endParaRPr lang="en-US" dirty="0"/>
          </a:p>
        </p:txBody>
      </p:sp>
      <p:sp>
        <p:nvSpPr>
          <p:cNvPr id="11" name="Fußzeilenplatzhalter 10"/>
          <p:cNvSpPr>
            <a:spLocks noGrp="1"/>
          </p:cNvSpPr>
          <p:nvPr>
            <p:ph type="ftr" sz="quarter" idx="17"/>
          </p:nvPr>
        </p:nvSpPr>
        <p:spPr/>
        <p:txBody>
          <a:bodyPr/>
          <a:lstStyle/>
          <a:p>
            <a:r>
              <a:rPr lang="en-US"/>
              <a:t>Space for author and course number </a:t>
            </a:r>
            <a:endParaRPr lang="en-US" dirty="0"/>
          </a:p>
        </p:txBody>
      </p:sp>
      <p:sp>
        <p:nvSpPr>
          <p:cNvPr id="17" name="Foliennummernplatzhalter 16"/>
          <p:cNvSpPr>
            <a:spLocks noGrp="1"/>
          </p:cNvSpPr>
          <p:nvPr>
            <p:ph type="sldNum" sz="quarter" idx="1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33537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a:t>a </a:t>
            </a:r>
            <a:r>
              <a:rPr lang="de-DE" dirty="0" err="1"/>
              <a:t>small</a:t>
            </a:r>
            <a:r>
              <a:rPr lang="de-DE" dirty="0"/>
              <a:t> </a:t>
            </a:r>
            <a:r>
              <a:rPr lang="de-DE" dirty="0" err="1"/>
              <a:t>image</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6048" y="1641600"/>
            <a:ext cx="7225200" cy="45000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7" name="Datumsplatzhalter 6"/>
          <p:cNvSpPr>
            <a:spLocks noGrp="1"/>
          </p:cNvSpPr>
          <p:nvPr>
            <p:ph type="dt" sz="half" idx="15"/>
          </p:nvPr>
        </p:nvSpPr>
        <p:spPr/>
        <p:txBody>
          <a:bodyPr/>
          <a:lstStyle/>
          <a:p>
            <a:r>
              <a:rPr lang="en-US"/>
              <a:t>12/14/2015</a:t>
            </a:r>
            <a:endParaRPr lang="en-US" dirty="0"/>
          </a:p>
        </p:txBody>
      </p:sp>
      <p:sp>
        <p:nvSpPr>
          <p:cNvPr id="9" name="Fußzeilenplatzhalter 8"/>
          <p:cNvSpPr>
            <a:spLocks noGrp="1"/>
          </p:cNvSpPr>
          <p:nvPr>
            <p:ph type="ftr" sz="quarter" idx="16"/>
          </p:nvPr>
        </p:nvSpPr>
        <p:spPr/>
        <p:txBody>
          <a:bodyPr/>
          <a:lstStyle/>
          <a:p>
            <a:r>
              <a:rPr lang="en-US"/>
              <a:t>Space for author and course number </a:t>
            </a:r>
            <a:endParaRPr lang="en-US" dirty="0"/>
          </a:p>
        </p:txBody>
      </p:sp>
      <p:sp>
        <p:nvSpPr>
          <p:cNvPr id="11" name="Foliennummernplatzhalter 10"/>
          <p:cNvSpPr>
            <a:spLocks noGrp="1"/>
          </p:cNvSpPr>
          <p:nvPr>
            <p:ph type="sldNum" sz="quarter" idx="17"/>
          </p:nvPr>
        </p:nvSpPr>
        <p:spPr/>
        <p:txBody>
          <a:bodyPr/>
          <a:lstStyle/>
          <a:p>
            <a:fld id="{2E1B1CB6-5C5C-443C-B788-F7ADFC29778E}" type="slidenum">
              <a:rPr lang="en-US" smtClean="0"/>
              <a:pPr/>
              <a:t>‹#›</a:t>
            </a:fld>
            <a:endParaRPr lang="en-US" dirty="0"/>
          </a:p>
        </p:txBody>
      </p:sp>
      <p:sp>
        <p:nvSpPr>
          <p:cNvPr id="12" name="Bildplatzhalter 7"/>
          <p:cNvSpPr>
            <a:spLocks noGrp="1"/>
          </p:cNvSpPr>
          <p:nvPr>
            <p:ph type="pic" sz="quarter" idx="13"/>
          </p:nvPr>
        </p:nvSpPr>
        <p:spPr>
          <a:xfrm>
            <a:off x="575733" y="1724300"/>
            <a:ext cx="3395133" cy="4417200"/>
          </a:xfrm>
          <a:prstGeom prst="rect">
            <a:avLst/>
          </a:prstGeom>
        </p:spPr>
        <p:txBody>
          <a:bodyPr/>
          <a:lstStyle>
            <a:lvl1pPr marL="0" indent="0">
              <a:buNone/>
              <a:defRPr/>
            </a:lvl1pPr>
          </a:lstStyle>
          <a:p>
            <a:r>
              <a:rPr lang="de-DE"/>
              <a:t>Bild durch Klicken auf Symbol hinzufügen</a:t>
            </a:r>
            <a:endParaRPr lang="de-AT" dirty="0"/>
          </a:p>
        </p:txBody>
      </p:sp>
    </p:spTree>
    <p:extLst>
      <p:ext uri="{BB962C8B-B14F-4D97-AF65-F5344CB8AC3E}">
        <p14:creationId xmlns:p14="http://schemas.microsoft.com/office/powerpoint/2010/main" val="140641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graphs</a:t>
            </a:r>
            <a:r>
              <a:rPr lang="de-DE" dirty="0"/>
              <a:t> and </a:t>
            </a:r>
            <a:r>
              <a:rPr lang="de-DE" dirty="0" err="1"/>
              <a:t>charts</a:t>
            </a:r>
            <a:endParaRPr lang="de-AT" dirty="0"/>
          </a:p>
        </p:txBody>
      </p:sp>
      <p:sp>
        <p:nvSpPr>
          <p:cNvPr id="3" name="Datumsplatzhalter 2"/>
          <p:cNvSpPr>
            <a:spLocks noGrp="1"/>
          </p:cNvSpPr>
          <p:nvPr>
            <p:ph type="dt" sz="half" idx="15"/>
          </p:nvPr>
        </p:nvSpPr>
        <p:spPr/>
        <p:txBody>
          <a:bodyPr/>
          <a:lstStyle/>
          <a:p>
            <a:r>
              <a:rPr lang="en-US"/>
              <a:t>12/14/2015</a:t>
            </a:r>
            <a:endParaRPr lang="en-US" dirty="0"/>
          </a:p>
        </p:txBody>
      </p:sp>
      <p:sp>
        <p:nvSpPr>
          <p:cNvPr id="4" name="Fußzeilenplatzhalter 3"/>
          <p:cNvSpPr>
            <a:spLocks noGrp="1"/>
          </p:cNvSpPr>
          <p:nvPr>
            <p:ph type="ftr" sz="quarter" idx="16"/>
          </p:nvPr>
        </p:nvSpPr>
        <p:spPr/>
        <p:txBody>
          <a:bodyPr/>
          <a:lstStyle/>
          <a:p>
            <a:r>
              <a:rPr lang="en-US"/>
              <a:t>Space for author and course number </a:t>
            </a:r>
            <a:endParaRPr lang="en-US" dirty="0"/>
          </a:p>
        </p:txBody>
      </p:sp>
      <p:sp>
        <p:nvSpPr>
          <p:cNvPr id="5" name="Foliennummernplatzhalter 4"/>
          <p:cNvSpPr>
            <a:spLocks noGrp="1"/>
          </p:cNvSpPr>
          <p:nvPr>
            <p:ph type="sldNum" sz="quarter" idx="17"/>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40187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JKU Logo All purpose">
    <p:bg>
      <p:bgPr>
        <a:solidFill>
          <a:schemeClr val="accent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6650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All purpos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Tree>
    <p:extLst>
      <p:ext uri="{BB962C8B-B14F-4D97-AF65-F5344CB8AC3E}">
        <p14:creationId xmlns:p14="http://schemas.microsoft.com/office/powerpoint/2010/main" val="124061779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out logo All purpos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73684546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JKU Logo TNF">
    <p:bg>
      <p:bgPr>
        <a:solidFill>
          <a:schemeClr val="accent2"/>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137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UNIVERSITY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Austria</a:t>
            </a:r>
          </a:p>
          <a:p>
            <a:pPr>
              <a:lnSpc>
                <a:spcPts val="1000"/>
              </a:lnSpc>
            </a:pPr>
            <a:r>
              <a:rPr lang="de-AT" sz="800" b="0" baseline="0" dirty="0">
                <a:solidFill>
                  <a:schemeClr val="tx1"/>
                </a:solidFill>
                <a:latin typeface="+mn-lt"/>
              </a:rPr>
              <a:t>jku.at</a:t>
            </a:r>
            <a:endParaRPr lang="de-AT" sz="800" b="0" dirty="0">
              <a:solidFill>
                <a:schemeClr val="tx1"/>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a:lvl1pPr>
          </a:lstStyle>
          <a:p>
            <a:r>
              <a:rPr lang="en-US" dirty="0"/>
              <a:t>Space for a partner’s logo</a:t>
            </a:r>
          </a:p>
        </p:txBody>
      </p:sp>
      <p:pic>
        <p:nvPicPr>
          <p:cNvPr id="11" name="Grafik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Tree>
    <p:extLst>
      <p:ext uri="{BB962C8B-B14F-4D97-AF65-F5344CB8AC3E}">
        <p14:creationId xmlns:p14="http://schemas.microsoft.com/office/powerpoint/2010/main" val="3644275953"/>
      </p:ext>
    </p:extLst>
  </p:cSld>
  <p:clrMapOvr>
    <a:masterClrMapping/>
  </p:clrMapOvr>
  <p:extLst>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TNF">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3282936968"/>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out logo TNF">
    <p:bg>
      <p:bgPr>
        <a:solidFill>
          <a:schemeClr val="bg1"/>
        </a:solidFill>
        <a:effectLst/>
      </p:bgPr>
    </p:bg>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23929160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JKU Logo SOWI">
    <p:bg>
      <p:bgPr>
        <a:solidFill>
          <a:schemeClr val="accent4"/>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97009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SOWI">
    <p:bg>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585397506"/>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out logo SOWI">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156853621"/>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JKU Logo RE">
    <p:bg>
      <p:bgPr>
        <a:solidFill>
          <a:schemeClr val="accent5"/>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4010500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RE">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185418026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out logo R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116668217"/>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JKU Logo MED">
    <p:bg>
      <p:bgPr>
        <a:solidFill>
          <a:schemeClr val="accent6"/>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257073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MED">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60056524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5999" y="5410800"/>
            <a:ext cx="11113227"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625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889596540"/>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out logo MED">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1222232"/>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operation overview">
    <p:spTree>
      <p:nvGrpSpPr>
        <p:cNvPr id="1" name=""/>
        <p:cNvGrpSpPr/>
        <p:nvPr/>
      </p:nvGrpSpPr>
      <p:grpSpPr>
        <a:xfrm>
          <a:off x="0" y="0"/>
          <a:ext cx="0" cy="0"/>
          <a:chOff x="0" y="0"/>
          <a:chExt cx="0" cy="0"/>
        </a:xfrm>
      </p:grpSpPr>
      <p:sp>
        <p:nvSpPr>
          <p:cNvPr id="3" name="Datumsplatzhalter 2"/>
          <p:cNvSpPr>
            <a:spLocks noGrp="1"/>
          </p:cNvSpPr>
          <p:nvPr>
            <p:ph type="dt" sz="half" idx="23"/>
          </p:nvPr>
        </p:nvSpPr>
        <p:spPr/>
        <p:txBody>
          <a:bodyPr/>
          <a:lstStyle/>
          <a:p>
            <a:r>
              <a:rPr lang="en-US"/>
              <a:t>12/14/2015</a:t>
            </a:r>
            <a:endParaRPr lang="en-US" dirty="0"/>
          </a:p>
        </p:txBody>
      </p:sp>
      <p:sp>
        <p:nvSpPr>
          <p:cNvPr id="4" name="Fußzeilenplatzhalter 3"/>
          <p:cNvSpPr>
            <a:spLocks noGrp="1"/>
          </p:cNvSpPr>
          <p:nvPr>
            <p:ph type="ftr" sz="quarter" idx="24"/>
          </p:nvPr>
        </p:nvSpPr>
        <p:spPr/>
        <p:txBody>
          <a:bodyPr/>
          <a:lstStyle/>
          <a:p>
            <a:r>
              <a:rPr lang="en-US"/>
              <a:t>Space for author and course number </a:t>
            </a:r>
            <a:endParaRPr lang="en-US" dirty="0"/>
          </a:p>
        </p:txBody>
      </p:sp>
      <p:sp>
        <p:nvSpPr>
          <p:cNvPr id="5" name="Foliennummernplatzhalter 4"/>
          <p:cNvSpPr>
            <a:spLocks noGrp="1"/>
          </p:cNvSpPr>
          <p:nvPr>
            <p:ph type="sldNum" sz="quarter" idx="25"/>
          </p:nvPr>
        </p:nvSpPr>
        <p:spPr/>
        <p:txBody>
          <a:bodyPr/>
          <a:lstStyle/>
          <a:p>
            <a:fld id="{2E1B1CB6-5C5C-443C-B788-F7ADFC29778E}" type="slidenum">
              <a:rPr lang="en-US" smtClean="0"/>
              <a:pPr/>
              <a:t>‹#›</a:t>
            </a:fld>
            <a:endParaRPr lang="en-US" dirty="0"/>
          </a:p>
        </p:txBody>
      </p:sp>
      <p:sp>
        <p:nvSpPr>
          <p:cNvPr id="6" name="Titel 5"/>
          <p:cNvSpPr>
            <a:spLocks noGrp="1"/>
          </p:cNvSpPr>
          <p:nvPr>
            <p:ph type="title" hasCustomPrompt="1"/>
          </p:nvPr>
        </p:nvSpPr>
        <p:spPr/>
        <p:txBody>
          <a:bodyPr/>
          <a:lstStyle>
            <a:lvl1pPr>
              <a:defRPr/>
            </a:lvl1pPr>
          </a:lstStyle>
          <a:p>
            <a:r>
              <a:rPr lang="de-DE" dirty="0"/>
              <a:t>In </a:t>
            </a:r>
            <a:r>
              <a:rPr lang="de-DE" dirty="0" err="1"/>
              <a:t>cooperation</a:t>
            </a:r>
            <a:r>
              <a:rPr lang="de-DE" dirty="0"/>
              <a:t> </a:t>
            </a:r>
            <a:r>
              <a:rPr lang="de-DE" dirty="0" err="1"/>
              <a:t>with</a:t>
            </a:r>
            <a:endParaRPr lang="de-DE" dirty="0"/>
          </a:p>
        </p:txBody>
      </p:sp>
      <p:sp>
        <p:nvSpPr>
          <p:cNvPr id="18" name="Bildplatzhalter 6"/>
          <p:cNvSpPr>
            <a:spLocks noGrp="1"/>
          </p:cNvSpPr>
          <p:nvPr>
            <p:ph type="pic" sz="quarter" idx="13" hasCustomPrompt="1"/>
          </p:nvPr>
        </p:nvSpPr>
        <p:spPr>
          <a:xfrm>
            <a:off x="8241458"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19" name="Bildplatzhalter 6"/>
          <p:cNvSpPr>
            <a:spLocks noGrp="1"/>
          </p:cNvSpPr>
          <p:nvPr>
            <p:ph type="pic" sz="quarter" idx="16" hasCustomPrompt="1"/>
          </p:nvPr>
        </p:nvSpPr>
        <p:spPr>
          <a:xfrm>
            <a:off x="574656"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0" name="Bildplatzhalter 6"/>
          <p:cNvSpPr>
            <a:spLocks noGrp="1"/>
          </p:cNvSpPr>
          <p:nvPr>
            <p:ph type="pic" sz="quarter" idx="17" hasCustomPrompt="1"/>
          </p:nvPr>
        </p:nvSpPr>
        <p:spPr>
          <a:xfrm>
            <a:off x="4407277" y="1720152"/>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1" name="Bildplatzhalter 6"/>
          <p:cNvSpPr>
            <a:spLocks noGrp="1"/>
          </p:cNvSpPr>
          <p:nvPr>
            <p:ph type="pic" sz="quarter" idx="26" hasCustomPrompt="1"/>
          </p:nvPr>
        </p:nvSpPr>
        <p:spPr>
          <a:xfrm>
            <a:off x="8241458"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2" name="Bildplatzhalter 6"/>
          <p:cNvSpPr>
            <a:spLocks noGrp="1"/>
          </p:cNvSpPr>
          <p:nvPr>
            <p:ph type="pic" sz="quarter" idx="27" hasCustomPrompt="1"/>
          </p:nvPr>
        </p:nvSpPr>
        <p:spPr>
          <a:xfrm>
            <a:off x="574656"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3" name="Bildplatzhalter 6"/>
          <p:cNvSpPr>
            <a:spLocks noGrp="1"/>
          </p:cNvSpPr>
          <p:nvPr>
            <p:ph type="pic" sz="quarter" idx="28" hasCustomPrompt="1"/>
          </p:nvPr>
        </p:nvSpPr>
        <p:spPr>
          <a:xfrm>
            <a:off x="4407277" y="329029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4" name="Bildplatzhalter 6"/>
          <p:cNvSpPr>
            <a:spLocks noGrp="1"/>
          </p:cNvSpPr>
          <p:nvPr>
            <p:ph type="pic" sz="quarter" idx="29" hasCustomPrompt="1"/>
          </p:nvPr>
        </p:nvSpPr>
        <p:spPr>
          <a:xfrm>
            <a:off x="8246376"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5" name="Bildplatzhalter 6"/>
          <p:cNvSpPr>
            <a:spLocks noGrp="1"/>
          </p:cNvSpPr>
          <p:nvPr>
            <p:ph type="pic" sz="quarter" idx="30" hasCustomPrompt="1"/>
          </p:nvPr>
        </p:nvSpPr>
        <p:spPr>
          <a:xfrm>
            <a:off x="579574"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6" name="Bildplatzhalter 6"/>
          <p:cNvSpPr>
            <a:spLocks noGrp="1"/>
          </p:cNvSpPr>
          <p:nvPr>
            <p:ph type="pic" sz="quarter" idx="31" hasCustomPrompt="1"/>
          </p:nvPr>
        </p:nvSpPr>
        <p:spPr>
          <a:xfrm>
            <a:off x="4412195" y="486645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Tree>
    <p:extLst>
      <p:ext uri="{BB962C8B-B14F-4D97-AF65-F5344CB8AC3E}">
        <p14:creationId xmlns:p14="http://schemas.microsoft.com/office/powerpoint/2010/main" val="474561612"/>
      </p:ext>
    </p:extLst>
  </p:cSld>
  <p:clrMapOvr>
    <a:masterClrMapping/>
  </p:clrMapOvr>
  <p:extLst>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 typeface="Arial" panose="020B0604020202020204" pitchFamily="34" charset="0"/>
              <a:buNone/>
              <a:defRPr sz="1700" baseline="0">
                <a:latin typeface="+mj-lt"/>
              </a:defRPr>
            </a:lvl1pPr>
            <a:lvl2pPr marL="216000" indent="-216000">
              <a:lnSpc>
                <a:spcPct val="105000"/>
              </a:lnSpc>
              <a:spcBef>
                <a:spcPts val="0"/>
              </a:spcBef>
              <a:buFont typeface="Arial" panose="020B0604020202020204" pitchFamily="34" charset="0"/>
              <a:buChar char="•"/>
              <a:defRPr sz="1500"/>
            </a:lvl2pPr>
          </a:lstStyle>
          <a:p>
            <a:pPr lvl="0"/>
            <a:r>
              <a:rPr lang="de-DE" dirty="0"/>
              <a:t>Chapter 1</a:t>
            </a:r>
          </a:p>
          <a:p>
            <a:pPr lvl="1"/>
            <a:r>
              <a:rPr lang="de-DE" dirty="0"/>
              <a:t>Chapter 1</a:t>
            </a:r>
          </a:p>
          <a:p>
            <a:pPr lvl="1"/>
            <a:r>
              <a:rPr lang="de-DE" dirty="0"/>
              <a:t>Chapter 2</a:t>
            </a:r>
          </a:p>
          <a:p>
            <a:pPr lvl="0"/>
            <a:r>
              <a:rPr lang="de-DE" dirty="0"/>
              <a:t>Chapter 2</a:t>
            </a:r>
          </a:p>
          <a:p>
            <a:pPr lvl="1"/>
            <a:r>
              <a:rPr lang="de-DE" dirty="0"/>
              <a:t>Chapter 1</a:t>
            </a:r>
          </a:p>
          <a:p>
            <a:pPr lvl="1"/>
            <a:r>
              <a:rPr lang="de-DE" dirty="0"/>
              <a:t>Chapter 2</a:t>
            </a:r>
          </a:p>
          <a:p>
            <a:pPr lvl="0"/>
            <a:r>
              <a:rPr lang="de-DE" dirty="0"/>
              <a:t>Chapter 3</a:t>
            </a:r>
          </a:p>
          <a:p>
            <a:pPr lvl="1"/>
            <a:r>
              <a:rPr lang="de-DE" dirty="0"/>
              <a:t>Chapter 1</a:t>
            </a:r>
          </a:p>
          <a:p>
            <a:pPr lvl="1"/>
            <a:r>
              <a:rPr lang="de-DE" dirty="0"/>
              <a:t>Chapter 2</a:t>
            </a:r>
          </a:p>
          <a:p>
            <a:pPr lvl="0"/>
            <a:r>
              <a:rPr lang="de-DE" dirty="0"/>
              <a:t>Chapter 4</a:t>
            </a:r>
          </a:p>
          <a:p>
            <a:pPr lvl="1"/>
            <a:r>
              <a:rPr lang="de-DE" dirty="0"/>
              <a:t>Chapter 1</a:t>
            </a:r>
          </a:p>
          <a:p>
            <a:pPr lvl="1"/>
            <a:r>
              <a:rPr lang="de-DE" dirty="0"/>
              <a:t>Chapter 2</a:t>
            </a:r>
          </a:p>
          <a:p>
            <a:pPr lvl="0"/>
            <a:r>
              <a:rPr lang="de-DE" dirty="0"/>
              <a:t>Chapter 5</a:t>
            </a:r>
          </a:p>
          <a:p>
            <a:pPr lvl="1"/>
            <a:r>
              <a:rPr lang="de-DE" dirty="0"/>
              <a:t>Chapter 1</a:t>
            </a:r>
          </a:p>
          <a:p>
            <a:pPr lvl="1"/>
            <a:r>
              <a:rPr lang="de-DE" dirty="0"/>
              <a:t>Chapter 2</a:t>
            </a:r>
          </a:p>
          <a:p>
            <a:pPr lvl="1"/>
            <a:endParaRPr lang="de-DE" dirty="0"/>
          </a:p>
        </p:txBody>
      </p:sp>
      <p:sp>
        <p:nvSpPr>
          <p:cNvPr id="5" name="Datumsplatzhalter 4"/>
          <p:cNvSpPr>
            <a:spLocks noGrp="1"/>
          </p:cNvSpPr>
          <p:nvPr>
            <p:ph type="dt" sz="half" idx="15"/>
          </p:nvPr>
        </p:nvSpPr>
        <p:spPr/>
        <p:txBody>
          <a:bodyPr/>
          <a:lstStyle/>
          <a:p>
            <a:r>
              <a:rPr lang="en-US"/>
              <a:t>12/14/2015</a:t>
            </a:r>
            <a:endParaRPr lang="en-US" dirty="0"/>
          </a:p>
        </p:txBody>
      </p:sp>
      <p:sp>
        <p:nvSpPr>
          <p:cNvPr id="6" name="Fußzeilenplatzhalter 5"/>
          <p:cNvSpPr>
            <a:spLocks noGrp="1"/>
          </p:cNvSpPr>
          <p:nvPr>
            <p:ph type="ftr" sz="quarter" idx="16"/>
          </p:nvPr>
        </p:nvSpPr>
        <p:spPr/>
        <p:txBody>
          <a:bodyPr/>
          <a:lstStyle/>
          <a:p>
            <a:r>
              <a:rPr lang="en-US"/>
              <a:t>Space for author and course number </a:t>
            </a:r>
            <a:endParaRPr lang="en-US" dirty="0"/>
          </a:p>
        </p:txBody>
      </p:sp>
      <p:sp>
        <p:nvSpPr>
          <p:cNvPr id="7" name="Foliennummernplatzhalter 6"/>
          <p:cNvSpPr>
            <a:spLocks noGrp="1"/>
          </p:cNvSpPr>
          <p:nvPr>
            <p:ph type="sldNum" sz="quarter" idx="17"/>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7907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black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dirty="0"/>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 large </a:t>
            </a:r>
            <a:r>
              <a:rPr lang="de-DE" dirty="0" err="1"/>
              <a:t>image</a:t>
            </a:r>
            <a:endParaRPr lang="de-AT" dirty="0"/>
          </a:p>
        </p:txBody>
      </p:sp>
      <p:sp>
        <p:nvSpPr>
          <p:cNvPr id="2" name="Datumsplatzhalter 1"/>
          <p:cNvSpPr>
            <a:spLocks noGrp="1"/>
          </p:cNvSpPr>
          <p:nvPr>
            <p:ph type="dt" sz="half" idx="14"/>
          </p:nvPr>
        </p:nvSpPr>
        <p:spPr/>
        <p:txBody>
          <a:bodyPr/>
          <a:lstStyle/>
          <a:p>
            <a:r>
              <a:rPr lang="en-US"/>
              <a:t>12/14/2015</a:t>
            </a:r>
            <a:endParaRPr lang="en-US" dirty="0"/>
          </a:p>
        </p:txBody>
      </p:sp>
      <p:sp>
        <p:nvSpPr>
          <p:cNvPr id="3" name="Fußzeilenplatzhalter 2"/>
          <p:cNvSpPr>
            <a:spLocks noGrp="1"/>
          </p:cNvSpPr>
          <p:nvPr>
            <p:ph type="ftr" sz="quarter" idx="15"/>
          </p:nvPr>
        </p:nvSpPr>
        <p:spPr/>
        <p:txBody>
          <a:bodyPr/>
          <a:lstStyle/>
          <a:p>
            <a:r>
              <a:rPr lang="en-US"/>
              <a:t>Space for author and course number </a:t>
            </a:r>
            <a:endParaRPr lang="en-US" dirty="0"/>
          </a:p>
        </p:txBody>
      </p:sp>
      <p:sp>
        <p:nvSpPr>
          <p:cNvPr id="4" name="Foliennummernplatzhalter 3"/>
          <p:cNvSpPr>
            <a:spLocks noGrp="1"/>
          </p:cNvSpPr>
          <p:nvPr>
            <p:ph type="sldNum" sz="quarter" idx="16"/>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white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a:p>
        </p:txBody>
      </p:sp>
      <p:sp>
        <p:nvSpPr>
          <p:cNvPr id="2" name="Title 1"/>
          <p:cNvSpPr>
            <a:spLocks noGrp="1"/>
          </p:cNvSpPr>
          <p:nvPr>
            <p:ph type="title" hasCustomPrompt="1"/>
          </p:nvPr>
        </p:nvSpPr>
        <p:spPr/>
        <p:txBody>
          <a:bodyPr/>
          <a:lstStyle>
            <a:lvl1pPr>
              <a:tabLst>
                <a:tab pos="2146300" algn="l"/>
              </a:tabLst>
              <a:defRPr baseline="0">
                <a:solidFill>
                  <a:schemeClr val="bg1"/>
                </a:solidFill>
              </a:defRPr>
            </a:lvl1pPr>
          </a:lstStyle>
          <a:p>
            <a:r>
              <a:rPr lang="de-DE" dirty="0" err="1"/>
              <a:t>space</a:t>
            </a:r>
            <a:r>
              <a:rPr lang="de-DE" dirty="0"/>
              <a:t> </a:t>
            </a:r>
            <a:r>
              <a:rPr lang="de-DE" dirty="0" err="1"/>
              <a:t>for</a:t>
            </a:r>
            <a:br>
              <a:rPr lang="de-DE" dirty="0"/>
            </a:br>
            <a:r>
              <a:rPr lang="de-DE" dirty="0" err="1"/>
              <a:t>your</a:t>
            </a:r>
            <a:r>
              <a:rPr lang="de-DE" dirty="0"/>
              <a:t> title </a:t>
            </a:r>
            <a:r>
              <a:rPr lang="de-DE" dirty="0" err="1"/>
              <a:t>and</a:t>
            </a:r>
            <a:r>
              <a:rPr lang="de-DE" dirty="0"/>
              <a:t> a large </a:t>
            </a:r>
            <a:r>
              <a:rPr lang="de-DE" dirty="0" err="1"/>
              <a:t>image</a:t>
            </a:r>
            <a:endParaRPr lang="en-US" dirty="0"/>
          </a:p>
        </p:txBody>
      </p:sp>
      <p:sp>
        <p:nvSpPr>
          <p:cNvPr id="3" name="Datumsplatzhalter 2"/>
          <p:cNvSpPr>
            <a:spLocks noGrp="1"/>
          </p:cNvSpPr>
          <p:nvPr>
            <p:ph type="dt" sz="half" idx="14"/>
          </p:nvPr>
        </p:nvSpPr>
        <p:spPr/>
        <p:txBody>
          <a:bodyPr/>
          <a:lstStyle/>
          <a:p>
            <a:r>
              <a:rPr lang="en-US"/>
              <a:t>12/14/2015</a:t>
            </a:r>
            <a:endParaRPr lang="en-US" dirty="0"/>
          </a:p>
        </p:txBody>
      </p:sp>
      <p:sp>
        <p:nvSpPr>
          <p:cNvPr id="4" name="Fußzeilenplatzhalter 3"/>
          <p:cNvSpPr>
            <a:spLocks noGrp="1"/>
          </p:cNvSpPr>
          <p:nvPr>
            <p:ph type="ftr" sz="quarter" idx="15"/>
          </p:nvPr>
        </p:nvSpPr>
        <p:spPr/>
        <p:txBody>
          <a:bodyPr/>
          <a:lstStyle/>
          <a:p>
            <a:r>
              <a:rPr lang="en-US"/>
              <a:t>Space for author and course number </a:t>
            </a:r>
            <a:endParaRPr lang="en-US" dirty="0"/>
          </a:p>
        </p:txBody>
      </p:sp>
      <p:sp>
        <p:nvSpPr>
          <p:cNvPr id="5" name="Foliennummernplatzhalter 4"/>
          <p:cNvSpPr>
            <a:spLocks noGrp="1"/>
          </p:cNvSpPr>
          <p:nvPr>
            <p:ph type="sldNum" sz="quarter" idx="16"/>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21269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71600" y="1621584"/>
            <a:ext cx="11138400" cy="4516749"/>
          </a:xfrm>
        </p:spPr>
        <p:txBody>
          <a:bodyPr/>
          <a:lstStyle>
            <a:lvl1pPr>
              <a:defRPr/>
            </a:lvl1pPr>
            <a:lvl2pPr>
              <a:defRPr/>
            </a:lvl2pPr>
            <a:lvl3pPr>
              <a:defRPr baseline="0"/>
            </a:lvl3pPr>
            <a:lvl4pPr>
              <a:defRPr/>
            </a:lvl4pPr>
            <a:lvl5pPr>
              <a:defRPr/>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Textplatzhalter 5"/>
          <p:cNvSpPr>
            <a:spLocks noGrp="1"/>
          </p:cNvSpPr>
          <p:nvPr>
            <p:ph type="body" sz="quarter" idx="25" hasCustomPrompt="1"/>
          </p:nvPr>
        </p:nvSpPr>
        <p:spPr>
          <a:xfrm>
            <a:off x="471600" y="5858820"/>
            <a:ext cx="111384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en-US" noProof="0" dirty="0"/>
              <a:t>Source:</a:t>
            </a:r>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3664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and contra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and</a:t>
            </a:r>
            <a:r>
              <a:rPr lang="de-DE" dirty="0"/>
              <a:t> </a:t>
            </a:r>
            <a:r>
              <a:rPr lang="de-DE" dirty="0" err="1"/>
              <a:t>comparison</a:t>
            </a:r>
            <a:r>
              <a:rPr lang="de-DE" dirty="0"/>
              <a:t> </a:t>
            </a:r>
            <a:r>
              <a:rPr lang="de-DE" dirty="0" err="1"/>
              <a:t>and</a:t>
            </a:r>
            <a:r>
              <a:rPr lang="de-DE" dirty="0"/>
              <a:t> </a:t>
            </a:r>
            <a:r>
              <a:rPr lang="de-DE" dirty="0" err="1"/>
              <a:t>contrast</a:t>
            </a:r>
            <a:endParaRPr lang="en-US" dirty="0"/>
          </a:p>
        </p:txBody>
      </p:sp>
      <p:sp>
        <p:nvSpPr>
          <p:cNvPr id="3" name="Content Placeholder 2"/>
          <p:cNvSpPr>
            <a:spLocks noGrp="1"/>
          </p:cNvSpPr>
          <p:nvPr>
            <p:ph sz="half" idx="1" hasCustomPrompt="1"/>
          </p:nvPr>
        </p:nvSpPr>
        <p:spPr>
          <a:xfrm>
            <a:off x="478800" y="1641600"/>
            <a:ext cx="5400000" cy="4514400"/>
          </a:xfrm>
        </p:spPr>
        <p:txBody>
          <a:bodyPr/>
          <a:lstStyle>
            <a:lvl1pPr>
              <a:defRPr/>
            </a:lvl1pPr>
            <a:lvl2pPr>
              <a:defRPr/>
            </a:lvl2pPr>
            <a:lvl3pPr>
              <a:defRPr baseline="0"/>
            </a:lvl3pPr>
            <a:lvl4pPr>
              <a:defRPr baseline="0"/>
            </a:lvl4pPr>
            <a:lvl5pPr algn="l">
              <a:defRPr baseline="0"/>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4" name="Content Placeholder 3"/>
          <p:cNvSpPr>
            <a:spLocks noGrp="1"/>
          </p:cNvSpPr>
          <p:nvPr>
            <p:ph sz="half" idx="2" hasCustomPrompt="1"/>
          </p:nvPr>
        </p:nvSpPr>
        <p:spPr>
          <a:xfrm>
            <a:off x="6213600" y="1638000"/>
            <a:ext cx="5400000" cy="45144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Datumsplatzhalter 7"/>
          <p:cNvSpPr>
            <a:spLocks noGrp="1"/>
          </p:cNvSpPr>
          <p:nvPr>
            <p:ph type="dt" sz="half" idx="10"/>
          </p:nvPr>
        </p:nvSpPr>
        <p:spPr/>
        <p:txBody>
          <a:bodyPr/>
          <a:lstStyle/>
          <a:p>
            <a:r>
              <a:rPr lang="en-US"/>
              <a:t>12/14/2015</a:t>
            </a:r>
            <a:endParaRPr lang="en-US" dirty="0"/>
          </a:p>
        </p:txBody>
      </p:sp>
      <p:sp>
        <p:nvSpPr>
          <p:cNvPr id="9" name="Fußzeilenplatzhalter 8"/>
          <p:cNvSpPr>
            <a:spLocks noGrp="1"/>
          </p:cNvSpPr>
          <p:nvPr>
            <p:ph type="ftr" sz="quarter" idx="11"/>
          </p:nvPr>
        </p:nvSpPr>
        <p:spPr/>
        <p:txBody>
          <a:bodyPr/>
          <a:lstStyle/>
          <a:p>
            <a:r>
              <a:rPr lang="en-US"/>
              <a:t>Space for author and course number </a:t>
            </a:r>
            <a:endParaRPr lang="en-US" dirty="0"/>
          </a:p>
        </p:txBody>
      </p:sp>
      <p:sp>
        <p:nvSpPr>
          <p:cNvPr id="10" name="Foliennummernplatzhalter 9"/>
          <p:cNvSpPr>
            <a:spLocks noGrp="1"/>
          </p:cNvSpPr>
          <p:nvPr>
            <p:ph type="sldNum" sz="quarter" idx="12"/>
          </p:nvPr>
        </p:nvSpPr>
        <p:spPr/>
        <p:txBody>
          <a:bodyPr/>
          <a:lstStyle/>
          <a:p>
            <a:fld id="{2E1B1CB6-5C5C-443C-B788-F7ADFC29778E}" type="slidenum">
              <a:rPr lang="en-US" smtClean="0"/>
              <a:pPr/>
              <a:t>‹#›</a:t>
            </a:fld>
            <a:endParaRPr lang="en-US"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00" y="575999"/>
            <a:ext cx="11124000" cy="990000"/>
          </a:xfrm>
          <a:prstGeom prst="rect">
            <a:avLst/>
          </a:prstGeom>
        </p:spPr>
        <p:txBody>
          <a:bodyPr vert="horz" lIns="91440" tIns="45720" rIns="91440" bIns="45720" rtlCol="0" anchor="t">
            <a:noAutofit/>
          </a:bodyPr>
          <a:lstStyle/>
          <a:p>
            <a:r>
              <a:rPr lang="de-DE" dirty="0"/>
              <a:t>Titelmusterformat durch Klicken bearbeiten</a:t>
            </a:r>
            <a:endParaRPr lang="en-US" dirty="0"/>
          </a:p>
        </p:txBody>
      </p:sp>
      <p:sp>
        <p:nvSpPr>
          <p:cNvPr id="3" name="Text Placeholder 2"/>
          <p:cNvSpPr>
            <a:spLocks noGrp="1"/>
          </p:cNvSpPr>
          <p:nvPr>
            <p:ph type="body" idx="1"/>
          </p:nvPr>
        </p:nvSpPr>
        <p:spPr>
          <a:xfrm>
            <a:off x="471600" y="1620000"/>
            <a:ext cx="11142000" cy="4514400"/>
          </a:xfrm>
          <a:prstGeom prst="rect">
            <a:avLst/>
          </a:prstGeom>
        </p:spPr>
        <p:txBody>
          <a:bodyPr vert="horz" lIns="91440" tIns="45720" rIns="9144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9424800" y="6357600"/>
            <a:ext cx="8172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12/14/2015</a:t>
            </a:r>
            <a:endParaRPr lang="en-US" dirty="0"/>
          </a:p>
        </p:txBody>
      </p:sp>
      <p:sp>
        <p:nvSpPr>
          <p:cNvPr id="5" name="Footer Placeholder 4"/>
          <p:cNvSpPr>
            <a:spLocks noGrp="1"/>
          </p:cNvSpPr>
          <p:nvPr>
            <p:ph type="ftr" sz="quarter" idx="3"/>
          </p:nvPr>
        </p:nvSpPr>
        <p:spPr>
          <a:xfrm>
            <a:off x="5889600" y="6350400"/>
            <a:ext cx="24264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Space for author and course number </a:t>
            </a:r>
            <a:endParaRPr lang="en-US" dirty="0"/>
          </a:p>
        </p:txBody>
      </p:sp>
      <p:sp>
        <p:nvSpPr>
          <p:cNvPr id="6" name="Slide Number Placeholder 5"/>
          <p:cNvSpPr>
            <a:spLocks noGrp="1"/>
          </p:cNvSpPr>
          <p:nvPr>
            <p:ph type="sldNum" sz="quarter" idx="4"/>
          </p:nvPr>
        </p:nvSpPr>
        <p:spPr>
          <a:xfrm>
            <a:off x="11019600" y="6357600"/>
            <a:ext cx="685800" cy="365125"/>
          </a:xfrm>
          <a:prstGeom prst="rect">
            <a:avLst/>
          </a:prstGeom>
        </p:spPr>
        <p:txBody>
          <a:bodyPr vert="horz" lIns="91440" tIns="45720" rIns="91440" bIns="45720" rtlCol="0" anchor="b"/>
          <a:lstStyle>
            <a:lvl1pPr algn="r">
              <a:defRPr sz="1000" b="0">
                <a:solidFill>
                  <a:schemeClr val="tx1"/>
                </a:solidFill>
                <a:latin typeface="+mn-lt"/>
              </a:defRPr>
            </a:lvl1pPr>
          </a:lstStyle>
          <a:p>
            <a:fld id="{2E1B1CB6-5C5C-443C-B788-F7ADFC29778E}" type="slidenum">
              <a:rPr lang="en-US" smtClean="0"/>
              <a:pPr/>
              <a:t>‹#›</a:t>
            </a:fld>
            <a:endParaRPr lang="en-US" dirty="0"/>
          </a:p>
        </p:txBody>
      </p:sp>
      <p:pic>
        <p:nvPicPr>
          <p:cNvPr id="28" name="Grafik 2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72400" y="6350561"/>
            <a:ext cx="2717810" cy="3204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2" r:id="rId3"/>
    <p:sldLayoutId id="2147483669" r:id="rId4"/>
    <p:sldLayoutId id="2147483670" r:id="rId5"/>
    <p:sldLayoutId id="2147483666" r:id="rId6"/>
    <p:sldLayoutId id="2147483677" r:id="rId7"/>
    <p:sldLayoutId id="2147483662" r:id="rId8"/>
    <p:sldLayoutId id="2147483664" r:id="rId9"/>
    <p:sldLayoutId id="2147483671" r:id="rId10"/>
    <p:sldLayoutId id="2147483672" r:id="rId11"/>
    <p:sldLayoutId id="2147483673" r:id="rId12"/>
    <p:sldLayoutId id="2147483675" r:id="rId13"/>
    <p:sldLayoutId id="2147483674" r:id="rId14"/>
    <p:sldLayoutId id="2147483678" r:id="rId15"/>
    <p:sldLayoutId id="2147483683" r:id="rId16"/>
    <p:sldLayoutId id="2147483684"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txStyles>
    <p:titleStyle>
      <a:lvl1pPr algn="l" defTabSz="914400" rtl="0" eaLnBrk="1" latinLnBrk="0" hangingPunct="1">
        <a:lnSpc>
          <a:spcPct val="83000"/>
        </a:lnSpc>
        <a:spcBef>
          <a:spcPct val="0"/>
        </a:spcBef>
        <a:buNone/>
        <a:defRPr sz="3000" kern="1200" cap="none" baseline="0">
          <a:solidFill>
            <a:schemeClr val="tx1"/>
          </a:solidFill>
          <a:latin typeface="+mj-lt"/>
          <a:ea typeface="+mj-ea"/>
          <a:cs typeface="+mj-cs"/>
        </a:defRPr>
      </a:lvl1pPr>
    </p:titleStyle>
    <p:bodyStyle>
      <a:lvl1pPr marL="216000" indent="-216000" algn="l" defTabSz="914400" rtl="0" eaLnBrk="1" latinLnBrk="0" hangingPunct="1">
        <a:lnSpc>
          <a:spcPct val="105000"/>
        </a:lnSpc>
        <a:spcBef>
          <a:spcPts val="800"/>
        </a:spcBef>
        <a:buSzPct val="120000"/>
        <a:buFont typeface="Arial" panose="020B0604020202020204" pitchFamily="34" charset="0"/>
        <a:buChar char="•"/>
        <a:defRPr sz="2000" kern="1200">
          <a:solidFill>
            <a:schemeClr val="tx1"/>
          </a:solidFill>
          <a:latin typeface="+mn-lt"/>
          <a:ea typeface="+mn-ea"/>
          <a:cs typeface="+mn-cs"/>
        </a:defRPr>
      </a:lvl1pPr>
      <a:lvl2pPr marL="432000" indent="-216000" algn="l" defTabSz="914400" rtl="0" eaLnBrk="1" latinLnBrk="0" hangingPunct="1">
        <a:lnSpc>
          <a:spcPct val="105000"/>
        </a:lnSpc>
        <a:spcBef>
          <a:spcPts val="0"/>
        </a:spcBef>
        <a:buSzPct val="125000"/>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105000"/>
        </a:lnSpc>
        <a:spcBef>
          <a:spcPts val="0"/>
        </a:spcBef>
        <a:buSzPct val="85000"/>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lnSpc>
          <a:spcPct val="105000"/>
        </a:lnSpc>
        <a:spcBef>
          <a:spcPts val="0"/>
        </a:spcBef>
        <a:buSzPct val="110000"/>
        <a:buFont typeface="Arial" panose="020B0604020202020204" pitchFamily="34" charset="0"/>
        <a:buChar char="-"/>
        <a:defRPr sz="1800" kern="1200">
          <a:solidFill>
            <a:schemeClr val="tx1"/>
          </a:solidFill>
          <a:latin typeface="+mn-lt"/>
          <a:ea typeface="+mn-ea"/>
          <a:cs typeface="+mn-cs"/>
        </a:defRPr>
      </a:lvl4pPr>
      <a:lvl5pPr marL="1080000" indent="-216000" algn="l" defTabSz="914400" rtl="0" eaLnBrk="1" latinLnBrk="0" hangingPunct="1">
        <a:lnSpc>
          <a:spcPct val="105000"/>
        </a:lnSpc>
        <a:spcBef>
          <a:spcPts val="0"/>
        </a:spcBef>
        <a:buSzPct val="65000"/>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06E1A5-FE82-9B52-AEE0-5DC110A3DCB1}"/>
              </a:ext>
            </a:extLst>
          </p:cNvPr>
          <p:cNvSpPr>
            <a:spLocks noGrp="1"/>
          </p:cNvSpPr>
          <p:nvPr>
            <p:ph type="title"/>
          </p:nvPr>
        </p:nvSpPr>
        <p:spPr>
          <a:xfrm>
            <a:off x="486000" y="575999"/>
            <a:ext cx="11124000" cy="990000"/>
          </a:xfrm>
        </p:spPr>
        <p:txBody>
          <a:bodyPr/>
          <a:lstStyle/>
          <a:p>
            <a:r>
              <a:rPr lang="en-US" dirty="0"/>
              <a:t>Results of text-based retrieval – Song 3</a:t>
            </a:r>
          </a:p>
        </p:txBody>
      </p:sp>
      <p:sp>
        <p:nvSpPr>
          <p:cNvPr id="12" name="Text Placeholder 3">
            <a:extLst>
              <a:ext uri="{FF2B5EF4-FFF2-40B4-BE49-F238E27FC236}">
                <a16:creationId xmlns:a16="http://schemas.microsoft.com/office/drawing/2014/main" id="{593CBCC8-A638-560F-91D2-F67575F0C6D4}"/>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5" name="Tabelle 4">
            <a:extLst>
              <a:ext uri="{FF2B5EF4-FFF2-40B4-BE49-F238E27FC236}">
                <a16:creationId xmlns:a16="http://schemas.microsoft.com/office/drawing/2014/main" id="{5E46CDDE-D8CE-FA83-D309-E3DF1D9B6EDB}"/>
              </a:ext>
            </a:extLst>
          </p:cNvPr>
          <p:cNvGraphicFramePr>
            <a:graphicFrameLocks noGrp="1"/>
          </p:cNvGraphicFramePr>
          <p:nvPr>
            <p:extLst>
              <p:ext uri="{D42A27DB-BD31-4B8C-83A1-F6EECF244321}">
                <p14:modId xmlns:p14="http://schemas.microsoft.com/office/powerpoint/2010/main" val="2360810054"/>
              </p:ext>
            </p:extLst>
          </p:nvPr>
        </p:nvGraphicFramePr>
        <p:xfrm>
          <a:off x="471600" y="2049977"/>
          <a:ext cx="11138402" cy="3659968"/>
        </p:xfrm>
        <a:graphic>
          <a:graphicData uri="http://schemas.openxmlformats.org/drawingml/2006/table">
            <a:tbl>
              <a:tblPr firstRow="1" firstCol="1" bandRow="1">
                <a:tableStyleId>{5C22544A-7EE6-4342-B048-85BDC9FD1C3A}</a:tableStyleId>
              </a:tblPr>
              <a:tblGrid>
                <a:gridCol w="2432922">
                  <a:extLst>
                    <a:ext uri="{9D8B030D-6E8A-4147-A177-3AD203B41FA5}">
                      <a16:colId xmlns:a16="http://schemas.microsoft.com/office/drawing/2014/main" val="3854493111"/>
                    </a:ext>
                  </a:extLst>
                </a:gridCol>
                <a:gridCol w="1871440">
                  <a:extLst>
                    <a:ext uri="{9D8B030D-6E8A-4147-A177-3AD203B41FA5}">
                      <a16:colId xmlns:a16="http://schemas.microsoft.com/office/drawing/2014/main" val="3970689195"/>
                    </a:ext>
                  </a:extLst>
                </a:gridCol>
                <a:gridCol w="1550594">
                  <a:extLst>
                    <a:ext uri="{9D8B030D-6E8A-4147-A177-3AD203B41FA5}">
                      <a16:colId xmlns:a16="http://schemas.microsoft.com/office/drawing/2014/main" val="13611282"/>
                    </a:ext>
                  </a:extLst>
                </a:gridCol>
                <a:gridCol w="1553099">
                  <a:extLst>
                    <a:ext uri="{9D8B030D-6E8A-4147-A177-3AD203B41FA5}">
                      <a16:colId xmlns:a16="http://schemas.microsoft.com/office/drawing/2014/main" val="3295275278"/>
                    </a:ext>
                  </a:extLst>
                </a:gridCol>
                <a:gridCol w="1924079">
                  <a:extLst>
                    <a:ext uri="{9D8B030D-6E8A-4147-A177-3AD203B41FA5}">
                      <a16:colId xmlns:a16="http://schemas.microsoft.com/office/drawing/2014/main" val="2375687544"/>
                    </a:ext>
                  </a:extLst>
                </a:gridCol>
                <a:gridCol w="1806268">
                  <a:extLst>
                    <a:ext uri="{9D8B030D-6E8A-4147-A177-3AD203B41FA5}">
                      <a16:colId xmlns:a16="http://schemas.microsoft.com/office/drawing/2014/main" val="3758614546"/>
                    </a:ext>
                  </a:extLst>
                </a:gridCol>
              </a:tblGrid>
              <a:tr h="986104">
                <a:tc>
                  <a:txBody>
                    <a:bodyPr/>
                    <a:lstStyle/>
                    <a:p>
                      <a:pPr algn="just">
                        <a:lnSpc>
                          <a:spcPct val="110000"/>
                        </a:lnSpc>
                      </a:pPr>
                      <a:r>
                        <a:rPr lang="en-US" sz="1900">
                          <a:effectLst/>
                        </a:rPr>
                        <a:t>Song: Every Christmas, Kelly Clarkson</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Precision@10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Recall@10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nDCG@10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Coverage@10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Diversity@10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4525488"/>
                  </a:ext>
                </a:extLst>
              </a:tr>
              <a:tr h="668466">
                <a:tc>
                  <a:txBody>
                    <a:bodyPr/>
                    <a:lstStyle/>
                    <a:p>
                      <a:pPr algn="l">
                        <a:lnSpc>
                          <a:spcPct val="110000"/>
                        </a:lnSpc>
                      </a:pPr>
                      <a:r>
                        <a:rPr lang="en-US" sz="1900">
                          <a:effectLst/>
                        </a:rPr>
                        <a:t>Text-based(cosine, tf-idf)</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0.6</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0.00143</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0.95267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0.03507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4.30369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7123854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word2vec)</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0.73712</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0.04676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5.33174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42567191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Bert)</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0.00214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0.76511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4.24776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2190866697"/>
                  </a:ext>
                </a:extLst>
              </a:tr>
              <a:tr h="668466">
                <a:tc>
                  <a:txBody>
                    <a:bodyPr/>
                    <a:lstStyle/>
                    <a:p>
                      <a:pPr algn="l">
                        <a:lnSpc>
                          <a:spcPct val="110000"/>
                        </a:lnSpc>
                      </a:pPr>
                      <a:r>
                        <a:rPr lang="en-US" sz="1900">
                          <a:effectLst/>
                        </a:rPr>
                        <a:t>Random-Baseline</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0.3</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0.00071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0.49639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0.03417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dirty="0">
                          <a:effectLst/>
                        </a:rPr>
                        <a:t>4.52973</a:t>
                      </a:r>
                      <a:endParaRPr lang="de-DE" sz="1400" dirty="0">
                        <a:effectLst/>
                      </a:endParaRPr>
                    </a:p>
                    <a:p>
                      <a:pPr algn="just">
                        <a:lnSpc>
                          <a:spcPct val="110000"/>
                        </a:lnSpc>
                      </a:pPr>
                      <a:r>
                        <a:rPr lang="en-US" sz="1900" dirty="0">
                          <a:effectLst/>
                        </a:rPr>
                        <a:t> </a:t>
                      </a:r>
                      <a:endParaRPr lang="de-DE" sz="1400" dirty="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363"/>
                  </a:ext>
                </a:extLst>
              </a:tr>
            </a:tbl>
          </a:graphicData>
        </a:graphic>
      </p:graphicFrame>
    </p:spTree>
    <p:extLst>
      <p:ext uri="{BB962C8B-B14F-4D97-AF65-F5344CB8AC3E}">
        <p14:creationId xmlns:p14="http://schemas.microsoft.com/office/powerpoint/2010/main" val="81836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0DE53-32B6-489F-5E58-7ED5D87C9F4F}"/>
              </a:ext>
            </a:extLst>
          </p:cNvPr>
          <p:cNvSpPr>
            <a:spLocks noGrp="1"/>
          </p:cNvSpPr>
          <p:nvPr>
            <p:ph type="title"/>
          </p:nvPr>
        </p:nvSpPr>
        <p:spPr/>
        <p:txBody>
          <a:bodyPr/>
          <a:lstStyle/>
          <a:p>
            <a:r>
              <a:rPr lang="en-US" dirty="0"/>
              <a:t>Audio-Based retrieval</a:t>
            </a:r>
            <a:endParaRPr lang="de-DE" dirty="0"/>
          </a:p>
        </p:txBody>
      </p:sp>
      <p:sp>
        <p:nvSpPr>
          <p:cNvPr id="5" name="Textfeld 4">
            <a:extLst>
              <a:ext uri="{FF2B5EF4-FFF2-40B4-BE49-F238E27FC236}">
                <a16:creationId xmlns:a16="http://schemas.microsoft.com/office/drawing/2014/main" id="{B16DE818-C580-8B26-6F96-BFA389235FF4}"/>
              </a:ext>
            </a:extLst>
          </p:cNvPr>
          <p:cNvSpPr txBox="1"/>
          <p:nvPr/>
        </p:nvSpPr>
        <p:spPr>
          <a:xfrm>
            <a:off x="654341" y="1291905"/>
            <a:ext cx="9714452" cy="2585323"/>
          </a:xfrm>
          <a:prstGeom prst="rect">
            <a:avLst/>
          </a:prstGeom>
          <a:noFill/>
        </p:spPr>
        <p:txBody>
          <a:bodyPr wrap="square" rtlCol="0">
            <a:spAutoFit/>
          </a:bodyPr>
          <a:lstStyle/>
          <a:p>
            <a:r>
              <a:rPr lang="en-US" dirty="0"/>
              <a:t>We implemented the audio-based Systems with these combinations:</a:t>
            </a:r>
          </a:p>
          <a:p>
            <a:pPr marL="285750" indent="-285750">
              <a:buFont typeface="Arial" panose="020B0604020202020204" pitchFamily="34" charset="0"/>
              <a:buChar char="•"/>
            </a:pPr>
            <a:r>
              <a:rPr lang="en-US" dirty="0"/>
              <a:t>Cosine-Similarity, </a:t>
            </a:r>
            <a:r>
              <a:rPr lang="en-US" dirty="0" err="1"/>
              <a:t>mfcc</a:t>
            </a:r>
            <a:r>
              <a:rPr lang="en-US" dirty="0"/>
              <a:t> stats</a:t>
            </a:r>
          </a:p>
          <a:p>
            <a:pPr marL="285750" indent="-285750">
              <a:buFont typeface="Arial" panose="020B0604020202020204" pitchFamily="34" charset="0"/>
              <a:buChar char="•"/>
            </a:pPr>
            <a:r>
              <a:rPr lang="en-US" dirty="0"/>
              <a:t>Cosine-Similarity, </a:t>
            </a:r>
            <a:r>
              <a:rPr lang="en-US" dirty="0" err="1"/>
              <a:t>blf</a:t>
            </a:r>
            <a:r>
              <a:rPr lang="en-US" dirty="0"/>
              <a:t>-correlation</a:t>
            </a:r>
          </a:p>
          <a:p>
            <a:pPr marL="285750" indent="-285750">
              <a:buFont typeface="Arial" panose="020B0604020202020204" pitchFamily="34" charset="0"/>
              <a:buChar char="•"/>
            </a:pPr>
            <a:r>
              <a:rPr lang="en-US" dirty="0"/>
              <a:t>Cosine-Similarity, ivec256</a:t>
            </a:r>
          </a:p>
          <a:p>
            <a:pPr marL="285750" indent="-285750">
              <a:buFont typeface="Arial" panose="020B0604020202020204" pitchFamily="34" charset="0"/>
              <a:buChar char="•"/>
            </a:pPr>
            <a:r>
              <a:rPr lang="en-US" dirty="0"/>
              <a:t>Cosine-Similarity, </a:t>
            </a:r>
            <a:r>
              <a:rPr lang="en-US" dirty="0" err="1"/>
              <a:t>musicnn</a:t>
            </a:r>
            <a:endParaRPr lang="en-US" dirty="0"/>
          </a:p>
          <a:p>
            <a:endParaRPr lang="en-US" dirty="0"/>
          </a:p>
          <a:p>
            <a:r>
              <a:rPr lang="en-US" dirty="0"/>
              <a:t>We also analyzed the results we got with the audio-based function for the 3 query songs.</a:t>
            </a:r>
          </a:p>
          <a:p>
            <a:endParaRPr lang="en-US" dirty="0"/>
          </a:p>
          <a:p>
            <a:endParaRPr lang="de-DE" dirty="0"/>
          </a:p>
        </p:txBody>
      </p:sp>
    </p:spTree>
    <p:extLst>
      <p:ext uri="{BB962C8B-B14F-4D97-AF65-F5344CB8AC3E}">
        <p14:creationId xmlns:p14="http://schemas.microsoft.com/office/powerpoint/2010/main" val="399872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BF0EC-DF59-68E6-BB43-F5342DC8FD1F}"/>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1</a:t>
            </a:r>
            <a:endParaRPr lang="de-DE" dirty="0"/>
          </a:p>
        </p:txBody>
      </p:sp>
      <p:sp>
        <p:nvSpPr>
          <p:cNvPr id="8" name="Text Placeholder 3">
            <a:extLst>
              <a:ext uri="{FF2B5EF4-FFF2-40B4-BE49-F238E27FC236}">
                <a16:creationId xmlns:a16="http://schemas.microsoft.com/office/drawing/2014/main" id="{AD2477A6-3357-76E8-D647-518DCC831BBB}"/>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3" name="Table 2">
            <a:extLst>
              <a:ext uri="{FF2B5EF4-FFF2-40B4-BE49-F238E27FC236}">
                <a16:creationId xmlns:a16="http://schemas.microsoft.com/office/drawing/2014/main" id="{76576800-2EC3-5B24-4783-41994AF7CA3A}"/>
              </a:ext>
            </a:extLst>
          </p:cNvPr>
          <p:cNvGraphicFramePr>
            <a:graphicFrameLocks noGrp="1"/>
          </p:cNvGraphicFramePr>
          <p:nvPr>
            <p:extLst>
              <p:ext uri="{D42A27DB-BD31-4B8C-83A1-F6EECF244321}">
                <p14:modId xmlns:p14="http://schemas.microsoft.com/office/powerpoint/2010/main" val="2267312178"/>
              </p:ext>
            </p:extLst>
          </p:nvPr>
        </p:nvGraphicFramePr>
        <p:xfrm>
          <a:off x="576000" y="1770102"/>
          <a:ext cx="11034004" cy="4325603"/>
        </p:xfrm>
        <a:graphic>
          <a:graphicData uri="http://schemas.openxmlformats.org/drawingml/2006/table">
            <a:tbl>
              <a:tblPr firstRow="1" firstCol="1" bandRow="1">
                <a:tableStyleId>{5C22544A-7EE6-4342-B048-85BDC9FD1C3A}</a:tableStyleId>
              </a:tblPr>
              <a:tblGrid>
                <a:gridCol w="2227344">
                  <a:extLst>
                    <a:ext uri="{9D8B030D-6E8A-4147-A177-3AD203B41FA5}">
                      <a16:colId xmlns:a16="http://schemas.microsoft.com/office/drawing/2014/main" val="2639039613"/>
                    </a:ext>
                  </a:extLst>
                </a:gridCol>
                <a:gridCol w="1839511">
                  <a:extLst>
                    <a:ext uri="{9D8B030D-6E8A-4147-A177-3AD203B41FA5}">
                      <a16:colId xmlns:a16="http://schemas.microsoft.com/office/drawing/2014/main" val="3758262247"/>
                    </a:ext>
                  </a:extLst>
                </a:gridCol>
                <a:gridCol w="1486934">
                  <a:extLst>
                    <a:ext uri="{9D8B030D-6E8A-4147-A177-3AD203B41FA5}">
                      <a16:colId xmlns:a16="http://schemas.microsoft.com/office/drawing/2014/main" val="3552857185"/>
                    </a:ext>
                  </a:extLst>
                </a:gridCol>
                <a:gridCol w="1505014">
                  <a:extLst>
                    <a:ext uri="{9D8B030D-6E8A-4147-A177-3AD203B41FA5}">
                      <a16:colId xmlns:a16="http://schemas.microsoft.com/office/drawing/2014/main" val="652317205"/>
                    </a:ext>
                  </a:extLst>
                </a:gridCol>
                <a:gridCol w="1848913">
                  <a:extLst>
                    <a:ext uri="{9D8B030D-6E8A-4147-A177-3AD203B41FA5}">
                      <a16:colId xmlns:a16="http://schemas.microsoft.com/office/drawing/2014/main" val="1578218680"/>
                    </a:ext>
                  </a:extLst>
                </a:gridCol>
                <a:gridCol w="2126288">
                  <a:extLst>
                    <a:ext uri="{9D8B030D-6E8A-4147-A177-3AD203B41FA5}">
                      <a16:colId xmlns:a16="http://schemas.microsoft.com/office/drawing/2014/main" val="1708176094"/>
                    </a:ext>
                  </a:extLst>
                </a:gridCol>
              </a:tblGrid>
              <a:tr h="626835">
                <a:tc>
                  <a:txBody>
                    <a:bodyPr/>
                    <a:lstStyle/>
                    <a:p>
                      <a:pPr algn="l">
                        <a:lnSpc>
                          <a:spcPct val="110000"/>
                        </a:lnSpc>
                      </a:pPr>
                      <a:r>
                        <a:rPr lang="it-IT" sz="1800">
                          <a:effectLst/>
                        </a:rPr>
                        <a:t>Song 1: Love Me, The 1975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2550944663"/>
                  </a:ext>
                </a:extLst>
              </a:tr>
              <a:tr h="924692">
                <a:tc>
                  <a:txBody>
                    <a:bodyPr/>
                    <a:lstStyle/>
                    <a:p>
                      <a:pPr algn="l">
                        <a:lnSpc>
                          <a:spcPct val="110000"/>
                        </a:lnSpc>
                      </a:pPr>
                      <a:r>
                        <a:rPr lang="it-IT" sz="18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0.76718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4.51273</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5465624"/>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0.82250</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4.43499</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966218399"/>
                  </a:ext>
                </a:extLst>
              </a:tr>
              <a:tr h="924692">
                <a:tc>
                  <a:txBody>
                    <a:bodyPr/>
                    <a:lstStyle/>
                    <a:p>
                      <a:pPr algn="l">
                        <a:lnSpc>
                          <a:spcPct val="110000"/>
                        </a:lnSpc>
                      </a:pPr>
                      <a:r>
                        <a:rPr lang="it-IT" sz="18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0.00070</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0.93006</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0.03957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4.69441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7536687"/>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0.96787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0.03058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4.32781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325019404"/>
                  </a:ext>
                </a:extLst>
              </a:tr>
            </a:tbl>
          </a:graphicData>
        </a:graphic>
      </p:graphicFrame>
    </p:spTree>
    <p:extLst>
      <p:ext uri="{BB962C8B-B14F-4D97-AF65-F5344CB8AC3E}">
        <p14:creationId xmlns:p14="http://schemas.microsoft.com/office/powerpoint/2010/main" val="397241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26655-C4F8-5BBD-4964-7A947804CFDE}"/>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2</a:t>
            </a:r>
            <a:endParaRPr lang="de-DE" dirty="0"/>
          </a:p>
        </p:txBody>
      </p:sp>
      <p:sp>
        <p:nvSpPr>
          <p:cNvPr id="9" name="Text Placeholder 3">
            <a:extLst>
              <a:ext uri="{FF2B5EF4-FFF2-40B4-BE49-F238E27FC236}">
                <a16:creationId xmlns:a16="http://schemas.microsoft.com/office/drawing/2014/main" id="{C8EEEC68-BDF9-3FB7-0E08-ED2F0A8D786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le 3">
            <a:extLst>
              <a:ext uri="{FF2B5EF4-FFF2-40B4-BE49-F238E27FC236}">
                <a16:creationId xmlns:a16="http://schemas.microsoft.com/office/drawing/2014/main" id="{7EEED1A8-C7D2-4010-4A94-2128E35E40D0}"/>
              </a:ext>
            </a:extLst>
          </p:cNvPr>
          <p:cNvGraphicFramePr>
            <a:graphicFrameLocks noGrp="1"/>
          </p:cNvGraphicFramePr>
          <p:nvPr>
            <p:extLst>
              <p:ext uri="{D42A27DB-BD31-4B8C-83A1-F6EECF244321}">
                <p14:modId xmlns:p14="http://schemas.microsoft.com/office/powerpoint/2010/main" val="647666439"/>
              </p:ext>
            </p:extLst>
          </p:nvPr>
        </p:nvGraphicFramePr>
        <p:xfrm>
          <a:off x="576000" y="1864107"/>
          <a:ext cx="11034004" cy="4137591"/>
        </p:xfrm>
        <a:graphic>
          <a:graphicData uri="http://schemas.openxmlformats.org/drawingml/2006/table">
            <a:tbl>
              <a:tblPr firstRow="1" firstCol="1" bandRow="1">
                <a:tableStyleId>{5C22544A-7EE6-4342-B048-85BDC9FD1C3A}</a:tableStyleId>
              </a:tblPr>
              <a:tblGrid>
                <a:gridCol w="2029726">
                  <a:extLst>
                    <a:ext uri="{9D8B030D-6E8A-4147-A177-3AD203B41FA5}">
                      <a16:colId xmlns:a16="http://schemas.microsoft.com/office/drawing/2014/main" val="1341983006"/>
                    </a:ext>
                  </a:extLst>
                </a:gridCol>
                <a:gridCol w="1889678">
                  <a:extLst>
                    <a:ext uri="{9D8B030D-6E8A-4147-A177-3AD203B41FA5}">
                      <a16:colId xmlns:a16="http://schemas.microsoft.com/office/drawing/2014/main" val="1565730264"/>
                    </a:ext>
                  </a:extLst>
                </a:gridCol>
                <a:gridCol w="1527486">
                  <a:extLst>
                    <a:ext uri="{9D8B030D-6E8A-4147-A177-3AD203B41FA5}">
                      <a16:colId xmlns:a16="http://schemas.microsoft.com/office/drawing/2014/main" val="2640324232"/>
                    </a:ext>
                  </a:extLst>
                </a:gridCol>
                <a:gridCol w="1789787">
                  <a:extLst>
                    <a:ext uri="{9D8B030D-6E8A-4147-A177-3AD203B41FA5}">
                      <a16:colId xmlns:a16="http://schemas.microsoft.com/office/drawing/2014/main" val="3569099772"/>
                    </a:ext>
                  </a:extLst>
                </a:gridCol>
                <a:gridCol w="1975258">
                  <a:extLst>
                    <a:ext uri="{9D8B030D-6E8A-4147-A177-3AD203B41FA5}">
                      <a16:colId xmlns:a16="http://schemas.microsoft.com/office/drawing/2014/main" val="2628866282"/>
                    </a:ext>
                  </a:extLst>
                </a:gridCol>
                <a:gridCol w="1822069">
                  <a:extLst>
                    <a:ext uri="{9D8B030D-6E8A-4147-A177-3AD203B41FA5}">
                      <a16:colId xmlns:a16="http://schemas.microsoft.com/office/drawing/2014/main" val="2842123344"/>
                    </a:ext>
                  </a:extLst>
                </a:gridCol>
              </a:tblGrid>
              <a:tr h="337951">
                <a:tc>
                  <a:txBody>
                    <a:bodyPr/>
                    <a:lstStyle/>
                    <a:p>
                      <a:pPr algn="just">
                        <a:lnSpc>
                          <a:spcPct val="110000"/>
                        </a:lnSpc>
                      </a:pPr>
                      <a:r>
                        <a:rPr lang="it-IT" sz="1800">
                          <a:effectLst/>
                        </a:rPr>
                        <a:t>Song 2: One, U2</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Precision@10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Recall@10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nDCG@10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Coverage@10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Diversity@10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713094292"/>
                  </a:ext>
                </a:extLst>
              </a:tr>
              <a:tr h="949910">
                <a:tc>
                  <a:txBody>
                    <a:bodyPr/>
                    <a:lstStyle/>
                    <a:p>
                      <a:pPr algn="just">
                        <a:lnSpc>
                          <a:spcPct val="110000"/>
                        </a:lnSpc>
                      </a:pPr>
                      <a:r>
                        <a:rPr lang="it-IT" sz="1800">
                          <a:effectLst/>
                        </a:rPr>
                        <a:t>Audio-based(cosine, mfcc_stats)</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0.00085</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0.75426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0.02968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4.46326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112456908"/>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Blf-correlation)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0.70208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0.03957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4.94064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843123594"/>
                  </a:ext>
                </a:extLst>
              </a:tr>
              <a:tr h="949910">
                <a:tc>
                  <a:txBody>
                    <a:bodyPr/>
                    <a:lstStyle/>
                    <a:p>
                      <a:pPr algn="just">
                        <a:lnSpc>
                          <a:spcPct val="110000"/>
                        </a:lnSpc>
                      </a:pPr>
                      <a:r>
                        <a:rPr lang="it-IT" sz="1800">
                          <a:effectLst/>
                        </a:rPr>
                        <a:t>Audio-based(cosine, ivec 256)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0.83261</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0.04856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5.02604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4186412190"/>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musicnn)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0.74983</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0.03237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dirty="0">
                          <a:effectLst/>
                        </a:rPr>
                        <a:t>4.48012</a:t>
                      </a:r>
                      <a:endParaRPr lang="en-AT" sz="1400" dirty="0">
                        <a:effectLst/>
                      </a:endParaRPr>
                    </a:p>
                    <a:p>
                      <a:pPr algn="just">
                        <a:lnSpc>
                          <a:spcPct val="110000"/>
                        </a:lnSpc>
                      </a:pPr>
                      <a:r>
                        <a:rPr lang="it-IT" sz="1800" dirty="0">
                          <a:effectLst/>
                        </a:rPr>
                        <a:t> </a:t>
                      </a:r>
                      <a:endParaRPr lang="en-AT" sz="1400" dirty="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2664346384"/>
                  </a:ext>
                </a:extLst>
              </a:tr>
            </a:tbl>
          </a:graphicData>
        </a:graphic>
      </p:graphicFrame>
    </p:spTree>
    <p:extLst>
      <p:ext uri="{BB962C8B-B14F-4D97-AF65-F5344CB8AC3E}">
        <p14:creationId xmlns:p14="http://schemas.microsoft.com/office/powerpoint/2010/main" val="409612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46DF2-6FE8-541B-0EF0-A581A6B14BB0}"/>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3</a:t>
            </a:r>
            <a:endParaRPr lang="de-DE" dirty="0"/>
          </a:p>
        </p:txBody>
      </p:sp>
      <p:sp>
        <p:nvSpPr>
          <p:cNvPr id="9" name="Text Placeholder 3">
            <a:extLst>
              <a:ext uri="{FF2B5EF4-FFF2-40B4-BE49-F238E27FC236}">
                <a16:creationId xmlns:a16="http://schemas.microsoft.com/office/drawing/2014/main" id="{8C7B44E3-2423-3DBC-9671-00A8DCF7F2CD}"/>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4" name="Table 3">
            <a:extLst>
              <a:ext uri="{FF2B5EF4-FFF2-40B4-BE49-F238E27FC236}">
                <a16:creationId xmlns:a16="http://schemas.microsoft.com/office/drawing/2014/main" id="{FFA7CBA8-BE4D-5819-54F0-665C4D2C770A}"/>
              </a:ext>
            </a:extLst>
          </p:cNvPr>
          <p:cNvGraphicFramePr>
            <a:graphicFrameLocks noGrp="1"/>
          </p:cNvGraphicFramePr>
          <p:nvPr>
            <p:extLst>
              <p:ext uri="{D42A27DB-BD31-4B8C-83A1-F6EECF244321}">
                <p14:modId xmlns:p14="http://schemas.microsoft.com/office/powerpoint/2010/main" val="2951643567"/>
              </p:ext>
            </p:extLst>
          </p:nvPr>
        </p:nvGraphicFramePr>
        <p:xfrm>
          <a:off x="636528" y="1621584"/>
          <a:ext cx="10808546" cy="4516750"/>
        </p:xfrm>
        <a:graphic>
          <a:graphicData uri="http://schemas.openxmlformats.org/drawingml/2006/table">
            <a:tbl>
              <a:tblPr firstRow="1" firstCol="1" bandRow="1">
                <a:tableStyleId>{5C22544A-7EE6-4342-B048-85BDC9FD1C3A}</a:tableStyleId>
              </a:tblPr>
              <a:tblGrid>
                <a:gridCol w="2139197">
                  <a:extLst>
                    <a:ext uri="{9D8B030D-6E8A-4147-A177-3AD203B41FA5}">
                      <a16:colId xmlns:a16="http://schemas.microsoft.com/office/drawing/2014/main" val="4066440857"/>
                    </a:ext>
                  </a:extLst>
                </a:gridCol>
                <a:gridCol w="1797055">
                  <a:extLst>
                    <a:ext uri="{9D8B030D-6E8A-4147-A177-3AD203B41FA5}">
                      <a16:colId xmlns:a16="http://schemas.microsoft.com/office/drawing/2014/main" val="2123673721"/>
                    </a:ext>
                  </a:extLst>
                </a:gridCol>
                <a:gridCol w="1452616">
                  <a:extLst>
                    <a:ext uri="{9D8B030D-6E8A-4147-A177-3AD203B41FA5}">
                      <a16:colId xmlns:a16="http://schemas.microsoft.com/office/drawing/2014/main" val="1237949478"/>
                    </a:ext>
                  </a:extLst>
                </a:gridCol>
                <a:gridCol w="1790633">
                  <a:extLst>
                    <a:ext uri="{9D8B030D-6E8A-4147-A177-3AD203B41FA5}">
                      <a16:colId xmlns:a16="http://schemas.microsoft.com/office/drawing/2014/main" val="2406083069"/>
                    </a:ext>
                  </a:extLst>
                </a:gridCol>
                <a:gridCol w="1878841">
                  <a:extLst>
                    <a:ext uri="{9D8B030D-6E8A-4147-A177-3AD203B41FA5}">
                      <a16:colId xmlns:a16="http://schemas.microsoft.com/office/drawing/2014/main" val="2328760793"/>
                    </a:ext>
                  </a:extLst>
                </a:gridCol>
                <a:gridCol w="1750204">
                  <a:extLst>
                    <a:ext uri="{9D8B030D-6E8A-4147-A177-3AD203B41FA5}">
                      <a16:colId xmlns:a16="http://schemas.microsoft.com/office/drawing/2014/main" val="2946145624"/>
                    </a:ext>
                  </a:extLst>
                </a:gridCol>
              </a:tblGrid>
              <a:tr h="903350">
                <a:tc>
                  <a:txBody>
                    <a:bodyPr/>
                    <a:lstStyle/>
                    <a:p>
                      <a:pPr algn="just">
                        <a:lnSpc>
                          <a:spcPct val="110000"/>
                        </a:lnSpc>
                      </a:pPr>
                      <a:r>
                        <a:rPr lang="it-IT" sz="1700">
                          <a:effectLst/>
                        </a:rPr>
                        <a:t>Song 3: Every Christmas, Kelly Clarkson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125145667"/>
                  </a:ext>
                </a:extLst>
              </a:tr>
              <a:tr h="903350">
                <a:tc>
                  <a:txBody>
                    <a:bodyPr/>
                    <a:lstStyle/>
                    <a:p>
                      <a:pPr algn="l">
                        <a:lnSpc>
                          <a:spcPct val="110000"/>
                        </a:lnSpc>
                      </a:pPr>
                      <a:r>
                        <a:rPr lang="it-IT" sz="17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0.57058</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0.05845</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5.33913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056527341"/>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0.00143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0.61340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0.04946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4.84336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206680074"/>
                  </a:ext>
                </a:extLst>
              </a:tr>
              <a:tr h="903350">
                <a:tc>
                  <a:txBody>
                    <a:bodyPr/>
                    <a:lstStyle/>
                    <a:p>
                      <a:pPr algn="l">
                        <a:lnSpc>
                          <a:spcPct val="110000"/>
                        </a:lnSpc>
                      </a:pPr>
                      <a:r>
                        <a:rPr lang="it-IT" sz="17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0.58630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0.05486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5.37249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731082630"/>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0.4</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0.00167</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0.59099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0.04856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dirty="0">
                          <a:effectLst/>
                        </a:rPr>
                        <a:t>5.14491</a:t>
                      </a:r>
                      <a:endParaRPr lang="en-AT" sz="1300" dirty="0">
                        <a:effectLst/>
                      </a:endParaRPr>
                    </a:p>
                    <a:p>
                      <a:pPr algn="just">
                        <a:lnSpc>
                          <a:spcPct val="110000"/>
                        </a:lnSpc>
                      </a:pPr>
                      <a:r>
                        <a:rPr lang="it-IT" sz="1700" dirty="0">
                          <a:effectLst/>
                        </a:rPr>
                        <a:t> </a:t>
                      </a:r>
                      <a:endParaRPr lang="en-AT" sz="1300" dirty="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690465962"/>
                  </a:ext>
                </a:extLst>
              </a:tr>
            </a:tbl>
          </a:graphicData>
        </a:graphic>
      </p:graphicFrame>
    </p:spTree>
    <p:extLst>
      <p:ext uri="{BB962C8B-B14F-4D97-AF65-F5344CB8AC3E}">
        <p14:creationId xmlns:p14="http://schemas.microsoft.com/office/powerpoint/2010/main" val="213902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341B5-A82F-41C2-AD24-79CC160CA9EA}"/>
              </a:ext>
            </a:extLst>
          </p:cNvPr>
          <p:cNvSpPr>
            <a:spLocks noGrp="1"/>
          </p:cNvSpPr>
          <p:nvPr>
            <p:ph type="title"/>
          </p:nvPr>
        </p:nvSpPr>
        <p:spPr/>
        <p:txBody>
          <a:bodyPr/>
          <a:lstStyle/>
          <a:p>
            <a:r>
              <a:rPr lang="en-US" dirty="0"/>
              <a:t>Video-Based retrieval</a:t>
            </a:r>
            <a:endParaRPr lang="de-DE" dirty="0"/>
          </a:p>
        </p:txBody>
      </p:sp>
      <p:sp>
        <p:nvSpPr>
          <p:cNvPr id="4" name="Textfeld 3">
            <a:extLst>
              <a:ext uri="{FF2B5EF4-FFF2-40B4-BE49-F238E27FC236}">
                <a16:creationId xmlns:a16="http://schemas.microsoft.com/office/drawing/2014/main" id="{9493B9B3-B457-14CD-C6B6-6FD4A9900650}"/>
              </a:ext>
            </a:extLst>
          </p:cNvPr>
          <p:cNvSpPr txBox="1"/>
          <p:nvPr/>
        </p:nvSpPr>
        <p:spPr>
          <a:xfrm>
            <a:off x="746620" y="1249960"/>
            <a:ext cx="8800052" cy="2031325"/>
          </a:xfrm>
          <a:prstGeom prst="rect">
            <a:avLst/>
          </a:prstGeom>
          <a:noFill/>
        </p:spPr>
        <p:txBody>
          <a:bodyPr wrap="square" rtlCol="0">
            <a:spAutoFit/>
          </a:bodyPr>
          <a:lstStyle/>
          <a:p>
            <a:r>
              <a:rPr lang="en-US" dirty="0"/>
              <a:t>We implemented the video-based retrieval system with the following combination:</a:t>
            </a:r>
          </a:p>
          <a:p>
            <a:pPr marL="285750" indent="-285750">
              <a:buFont typeface="Arial" panose="020B0604020202020204" pitchFamily="34" charset="0"/>
              <a:buChar char="•"/>
            </a:pPr>
            <a:r>
              <a:rPr lang="de-DE" dirty="0" err="1"/>
              <a:t>Cosine-similarity</a:t>
            </a:r>
            <a:r>
              <a:rPr lang="de-DE" dirty="0"/>
              <a:t>, vgg19</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dirty="0">
                <a:solidFill>
                  <a:srgbClr val="FF0000"/>
                </a:solidFill>
              </a:rPr>
              <a:t>TODO: </a:t>
            </a:r>
            <a:r>
              <a:rPr lang="de-DE" dirty="0" err="1">
                <a:solidFill>
                  <a:srgbClr val="FF0000"/>
                </a:solidFill>
              </a:rPr>
              <a:t>write</a:t>
            </a:r>
            <a:r>
              <a:rPr lang="de-DE" dirty="0">
                <a:solidFill>
                  <a:srgbClr val="FF0000"/>
                </a:solidFill>
              </a:rPr>
              <a:t> </a:t>
            </a:r>
            <a:r>
              <a:rPr lang="de-DE" dirty="0" err="1">
                <a:solidFill>
                  <a:srgbClr val="FF0000"/>
                </a:solidFill>
              </a:rPr>
              <a:t>something</a:t>
            </a:r>
            <a:r>
              <a:rPr lang="de-DE" dirty="0">
                <a:solidFill>
                  <a:srgbClr val="FF0000"/>
                </a:solidFill>
              </a:rPr>
              <a:t> </a:t>
            </a:r>
            <a:r>
              <a:rPr lang="de-DE" dirty="0" err="1">
                <a:solidFill>
                  <a:srgbClr val="FF0000"/>
                </a:solidFill>
              </a:rPr>
              <a:t>about</a:t>
            </a:r>
            <a:r>
              <a:rPr lang="de-DE" dirty="0">
                <a:solidFill>
                  <a:srgbClr val="FF0000"/>
                </a:solidFill>
              </a:rPr>
              <a:t> vgg19?</a:t>
            </a:r>
          </a:p>
          <a:p>
            <a:pPr marL="285750" indent="-2857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9866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21158-3B94-7E69-3D6F-7FDA9EC34E0A}"/>
              </a:ext>
            </a:extLst>
          </p:cNvPr>
          <p:cNvSpPr>
            <a:spLocks noGrp="1"/>
          </p:cNvSpPr>
          <p:nvPr>
            <p:ph type="title"/>
          </p:nvPr>
        </p:nvSpPr>
        <p:spPr/>
        <p:txBody>
          <a:bodyPr/>
          <a:lstStyle/>
          <a:p>
            <a:r>
              <a:rPr lang="en-US" dirty="0"/>
              <a:t>Data Fusion</a:t>
            </a:r>
            <a:endParaRPr lang="de-DE" dirty="0"/>
          </a:p>
        </p:txBody>
      </p:sp>
      <p:sp>
        <p:nvSpPr>
          <p:cNvPr id="3" name="Textfeld 2">
            <a:extLst>
              <a:ext uri="{FF2B5EF4-FFF2-40B4-BE49-F238E27FC236}">
                <a16:creationId xmlns:a16="http://schemas.microsoft.com/office/drawing/2014/main" id="{4E5E5B36-A934-571B-3CC3-6DCA608D3580}"/>
              </a:ext>
            </a:extLst>
          </p:cNvPr>
          <p:cNvSpPr txBox="1"/>
          <p:nvPr/>
        </p:nvSpPr>
        <p:spPr>
          <a:xfrm>
            <a:off x="687897" y="1098958"/>
            <a:ext cx="10234569" cy="2862322"/>
          </a:xfrm>
          <a:prstGeom prst="rect">
            <a:avLst/>
          </a:prstGeom>
          <a:noFill/>
        </p:spPr>
        <p:txBody>
          <a:bodyPr wrap="square" rtlCol="0">
            <a:spAutoFit/>
          </a:bodyPr>
          <a:lstStyle/>
          <a:p>
            <a:r>
              <a:rPr lang="en-US" dirty="0"/>
              <a:t>Early fusion: As an early fusion technique we used the </a:t>
            </a:r>
            <a:r>
              <a:rPr lang="de-DE" dirty="0" err="1"/>
              <a:t>vector</a:t>
            </a:r>
            <a:r>
              <a:rPr lang="de-DE" dirty="0"/>
              <a:t> </a:t>
            </a:r>
            <a:r>
              <a:rPr lang="de-DE" dirty="0" err="1"/>
              <a:t>concatenation</a:t>
            </a:r>
            <a:r>
              <a:rPr lang="de-DE" dirty="0"/>
              <a:t>. The </a:t>
            </a:r>
            <a:r>
              <a:rPr lang="de-DE" dirty="0" err="1"/>
              <a:t>combination</a:t>
            </a:r>
            <a:r>
              <a:rPr lang="de-DE" dirty="0"/>
              <a:t> </a:t>
            </a:r>
            <a:r>
              <a:rPr lang="de-DE" dirty="0" err="1"/>
              <a:t>takes</a:t>
            </a:r>
            <a:r>
              <a:rPr lang="de-DE" dirty="0"/>
              <a:t> </a:t>
            </a:r>
            <a:r>
              <a:rPr lang="de-DE" dirty="0" err="1"/>
              <a:t>place</a:t>
            </a:r>
            <a:r>
              <a:rPr lang="de-DE" dirty="0"/>
              <a:t> in </a:t>
            </a:r>
            <a:r>
              <a:rPr lang="de-DE" dirty="0" err="1"/>
              <a:t>the</a:t>
            </a:r>
            <a:r>
              <a:rPr lang="de-DE" dirty="0"/>
              <a:t> feature </a:t>
            </a:r>
            <a:r>
              <a:rPr lang="de-DE" dirty="0" err="1"/>
              <a:t>space</a:t>
            </a:r>
            <a:r>
              <a:rPr lang="de-DE" dirty="0"/>
              <a:t>. The </a:t>
            </a:r>
            <a:r>
              <a:rPr lang="de-DE" dirty="0" err="1"/>
              <a:t>visual</a:t>
            </a:r>
            <a:r>
              <a:rPr lang="de-DE" dirty="0"/>
              <a:t> and </a:t>
            </a:r>
            <a:r>
              <a:rPr lang="de-DE" dirty="0" err="1"/>
              <a:t>textual</a:t>
            </a:r>
            <a:r>
              <a:rPr lang="de-DE" dirty="0"/>
              <a:t> </a:t>
            </a:r>
            <a:r>
              <a:rPr lang="de-DE" dirty="0" err="1"/>
              <a:t>attributes</a:t>
            </a:r>
            <a:r>
              <a:rPr lang="de-DE" dirty="0"/>
              <a:t> </a:t>
            </a:r>
            <a:r>
              <a:rPr lang="de-DE" dirty="0" err="1"/>
              <a:t>are</a:t>
            </a:r>
            <a:r>
              <a:rPr lang="de-DE" dirty="0"/>
              <a:t> </a:t>
            </a:r>
            <a:r>
              <a:rPr lang="de-DE" dirty="0" err="1"/>
              <a:t>concatenated</a:t>
            </a:r>
            <a:r>
              <a:rPr lang="de-DE" dirty="0"/>
              <a:t> </a:t>
            </a:r>
            <a:r>
              <a:rPr lang="de-DE" dirty="0" err="1"/>
              <a:t>into</a:t>
            </a:r>
            <a:r>
              <a:rPr lang="de-DE" dirty="0"/>
              <a:t> </a:t>
            </a:r>
            <a:r>
              <a:rPr lang="de-DE" dirty="0" err="1"/>
              <a:t>one</a:t>
            </a:r>
            <a:r>
              <a:rPr lang="de-DE" dirty="0"/>
              <a:t> </a:t>
            </a:r>
            <a:r>
              <a:rPr lang="de-DE" dirty="0" err="1"/>
              <a:t>vector</a:t>
            </a:r>
            <a:r>
              <a:rPr lang="de-DE" dirty="0"/>
              <a:t> and </a:t>
            </a:r>
            <a:r>
              <a:rPr lang="de-DE" dirty="0" err="1"/>
              <a:t>therefore</a:t>
            </a:r>
            <a:r>
              <a:rPr lang="de-DE" dirty="0"/>
              <a:t> </a:t>
            </a:r>
            <a:r>
              <a:rPr lang="de-DE" dirty="0" err="1"/>
              <a:t>creates</a:t>
            </a:r>
            <a:r>
              <a:rPr lang="de-DE" dirty="0"/>
              <a:t> </a:t>
            </a:r>
            <a:r>
              <a:rPr lang="de-DE" dirty="0" err="1"/>
              <a:t>one</a:t>
            </a:r>
            <a:r>
              <a:rPr lang="de-DE" dirty="0"/>
              <a:t> feature </a:t>
            </a:r>
            <a:r>
              <a:rPr lang="de-DE" dirty="0" err="1"/>
              <a:t>space</a:t>
            </a:r>
            <a:r>
              <a:rPr lang="de-DE" dirty="0"/>
              <a:t>.</a:t>
            </a:r>
          </a:p>
          <a:p>
            <a:endParaRPr lang="de-DE" dirty="0"/>
          </a:p>
          <a:p>
            <a:r>
              <a:rPr lang="de-DE" dirty="0" err="1"/>
              <a:t>We</a:t>
            </a:r>
            <a:r>
              <a:rPr lang="de-DE" dirty="0"/>
              <a:t> </a:t>
            </a:r>
            <a:r>
              <a:rPr lang="de-DE" dirty="0" err="1"/>
              <a:t>combined</a:t>
            </a:r>
            <a:r>
              <a:rPr lang="de-DE" dirty="0"/>
              <a:t> </a:t>
            </a:r>
            <a:r>
              <a:rPr lang="de-DE" dirty="0" err="1"/>
              <a:t>the</a:t>
            </a:r>
            <a:r>
              <a:rPr lang="de-DE" dirty="0"/>
              <a:t> </a:t>
            </a:r>
            <a:r>
              <a:rPr lang="de-DE" dirty="0" err="1"/>
              <a:t>bert</a:t>
            </a:r>
            <a:r>
              <a:rPr lang="de-DE" dirty="0"/>
              <a:t> </a:t>
            </a:r>
            <a:r>
              <a:rPr lang="de-DE" dirty="0" err="1"/>
              <a:t>representation</a:t>
            </a:r>
            <a:r>
              <a:rPr lang="de-DE" dirty="0"/>
              <a:t> </a:t>
            </a:r>
            <a:r>
              <a:rPr lang="de-DE" dirty="0" err="1"/>
              <a:t>with</a:t>
            </a:r>
            <a:r>
              <a:rPr lang="de-DE" dirty="0"/>
              <a:t> </a:t>
            </a:r>
            <a:r>
              <a:rPr lang="de-DE" dirty="0" err="1"/>
              <a:t>the</a:t>
            </a:r>
            <a:r>
              <a:rPr lang="de-DE" dirty="0"/>
              <a:t> ivec1024</a:t>
            </a:r>
            <a:endParaRPr lang="de-DE" dirty="0">
              <a:solidFill>
                <a:srgbClr val="FF0000"/>
              </a:solidFill>
            </a:endParaRPr>
          </a:p>
          <a:p>
            <a:endParaRPr lang="de-DE" dirty="0"/>
          </a:p>
          <a:p>
            <a:endParaRPr lang="en-US" dirty="0"/>
          </a:p>
          <a:p>
            <a:r>
              <a:rPr lang="en-US" dirty="0"/>
              <a:t>Late fusion: As a late fusion technique we used </a:t>
            </a:r>
            <a:r>
              <a:rPr lang="en-US" dirty="0">
                <a:solidFill>
                  <a:srgbClr val="FF0000"/>
                </a:solidFill>
              </a:rPr>
              <a:t>??</a:t>
            </a:r>
          </a:p>
          <a:p>
            <a:endParaRPr lang="en-US" dirty="0"/>
          </a:p>
          <a:p>
            <a:endParaRPr lang="de-DE" dirty="0"/>
          </a:p>
        </p:txBody>
      </p:sp>
      <p:sp>
        <p:nvSpPr>
          <p:cNvPr id="4" name="TextBox 3">
            <a:extLst>
              <a:ext uri="{FF2B5EF4-FFF2-40B4-BE49-F238E27FC236}">
                <a16:creationId xmlns:a16="http://schemas.microsoft.com/office/drawing/2014/main" id="{8B73DB33-85FF-9A47-0ED8-FBD56D302595}"/>
              </a:ext>
            </a:extLst>
          </p:cNvPr>
          <p:cNvSpPr txBox="1"/>
          <p:nvPr/>
        </p:nvSpPr>
        <p:spPr>
          <a:xfrm>
            <a:off x="687897" y="5752730"/>
            <a:ext cx="9299482" cy="276999"/>
          </a:xfrm>
          <a:prstGeom prst="rect">
            <a:avLst/>
          </a:prstGeom>
          <a:noFill/>
        </p:spPr>
        <p:txBody>
          <a:bodyPr wrap="square" rtlCol="0">
            <a:spAutoFit/>
          </a:bodyPr>
          <a:lstStyle/>
          <a:p>
            <a:r>
              <a:rPr lang="de-AT" sz="1200" dirty="0"/>
              <a:t>Source: https://www.fi.muni.cz/~xkohout7/Research/clanky_cizi/ranking/Depeur10.pdf</a:t>
            </a:r>
          </a:p>
        </p:txBody>
      </p:sp>
    </p:spTree>
    <p:extLst>
      <p:ext uri="{BB962C8B-B14F-4D97-AF65-F5344CB8AC3E}">
        <p14:creationId xmlns:p14="http://schemas.microsoft.com/office/powerpoint/2010/main" val="33051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1610B-412C-B749-9083-652366B240CB}"/>
              </a:ext>
            </a:extLst>
          </p:cNvPr>
          <p:cNvSpPr>
            <a:spLocks noGrp="1"/>
          </p:cNvSpPr>
          <p:nvPr>
            <p:ph type="title"/>
          </p:nvPr>
        </p:nvSpPr>
        <p:spPr/>
        <p:txBody>
          <a:bodyPr/>
          <a:lstStyle/>
          <a:p>
            <a:r>
              <a:rPr lang="en-US" dirty="0"/>
              <a:t>Evaluation Results</a:t>
            </a:r>
            <a:endParaRPr lang="de-DE" dirty="0"/>
          </a:p>
        </p:txBody>
      </p:sp>
      <p:sp>
        <p:nvSpPr>
          <p:cNvPr id="3" name="Textfeld 2">
            <a:extLst>
              <a:ext uri="{FF2B5EF4-FFF2-40B4-BE49-F238E27FC236}">
                <a16:creationId xmlns:a16="http://schemas.microsoft.com/office/drawing/2014/main" id="{5C936566-F12D-7973-6420-565C299B7CF2}"/>
              </a:ext>
            </a:extLst>
          </p:cNvPr>
          <p:cNvSpPr txBox="1"/>
          <p:nvPr/>
        </p:nvSpPr>
        <p:spPr>
          <a:xfrm>
            <a:off x="713064" y="1224793"/>
            <a:ext cx="10234569" cy="369332"/>
          </a:xfrm>
          <a:prstGeom prst="rect">
            <a:avLst/>
          </a:prstGeom>
          <a:noFill/>
        </p:spPr>
        <p:txBody>
          <a:bodyPr wrap="square" rtlCol="0">
            <a:spAutoFit/>
          </a:bodyPr>
          <a:lstStyle/>
          <a:p>
            <a:r>
              <a:rPr lang="en-US" dirty="0">
                <a:solidFill>
                  <a:srgbClr val="FF0000"/>
                </a:solidFill>
              </a:rPr>
              <a:t>Todo: Insert Final Result Table</a:t>
            </a:r>
            <a:endParaRPr lang="de-DE" dirty="0">
              <a:solidFill>
                <a:srgbClr val="FF0000"/>
              </a:solidFill>
            </a:endParaRPr>
          </a:p>
        </p:txBody>
      </p:sp>
    </p:spTree>
    <p:extLst>
      <p:ext uri="{BB962C8B-B14F-4D97-AF65-F5344CB8AC3E}">
        <p14:creationId xmlns:p14="http://schemas.microsoft.com/office/powerpoint/2010/main" val="375588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B35A3-17F6-0FD0-3FB7-82CB903C52CA}"/>
              </a:ext>
            </a:extLst>
          </p:cNvPr>
          <p:cNvSpPr>
            <a:spLocks noGrp="1"/>
          </p:cNvSpPr>
          <p:nvPr>
            <p:ph type="title"/>
          </p:nvPr>
        </p:nvSpPr>
        <p:spPr/>
        <p:txBody>
          <a:bodyPr/>
          <a:lstStyle/>
          <a:p>
            <a:r>
              <a:rPr lang="en-US" dirty="0"/>
              <a:t>Evaluation Results</a:t>
            </a:r>
            <a:endParaRPr lang="de-DE" dirty="0"/>
          </a:p>
        </p:txBody>
      </p:sp>
      <p:sp>
        <p:nvSpPr>
          <p:cNvPr id="3" name="Inhaltsplatzhalter 2">
            <a:extLst>
              <a:ext uri="{FF2B5EF4-FFF2-40B4-BE49-F238E27FC236}">
                <a16:creationId xmlns:a16="http://schemas.microsoft.com/office/drawing/2014/main" id="{5BDD9C99-70A5-0D9A-CA61-214AF9643496}"/>
              </a:ext>
            </a:extLst>
          </p:cNvPr>
          <p:cNvSpPr>
            <a:spLocks noGrp="1"/>
          </p:cNvSpPr>
          <p:nvPr>
            <p:ph idx="1"/>
          </p:nvPr>
        </p:nvSpPr>
        <p:spPr/>
        <p:txBody>
          <a:bodyPr/>
          <a:lstStyle/>
          <a:p>
            <a:pPr marL="0" indent="0">
              <a:buNone/>
            </a:pPr>
            <a:r>
              <a:rPr lang="en-US" dirty="0"/>
              <a:t>Comparing the performance of all implemented Systems</a:t>
            </a:r>
          </a:p>
          <a:p>
            <a:pPr marL="0" indent="0">
              <a:buNone/>
            </a:pPr>
            <a:r>
              <a:rPr lang="en-US" b="1" dirty="0"/>
              <a:t>best avg. Precision: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Recall: </a:t>
            </a:r>
            <a:r>
              <a:rPr lang="en-US" sz="1600" dirty="0"/>
              <a:t>Audio-based retrieval System using cosine similarity and </a:t>
            </a:r>
            <a:r>
              <a:rPr lang="en-US" sz="1600" dirty="0" err="1"/>
              <a:t>musicnn</a:t>
            </a:r>
            <a:r>
              <a:rPr lang="en-US" sz="1600" dirty="0"/>
              <a:t> representation</a:t>
            </a:r>
          </a:p>
          <a:p>
            <a:pPr marL="0" indent="0">
              <a:buNone/>
            </a:pPr>
            <a:endParaRPr lang="en-US" sz="1600" dirty="0"/>
          </a:p>
          <a:p>
            <a:pPr marL="0" indent="0">
              <a:buNone/>
            </a:pPr>
            <a:r>
              <a:rPr lang="en-US" sz="1600" dirty="0"/>
              <a:t>We expected one of the Audio-based functions to perform the best because the precision and recall is measured according to similar genres, and songs with similar lyrics can belong to different genres, the same goes for video-based retrieval. </a:t>
            </a:r>
          </a:p>
          <a:p>
            <a:pPr marL="0" indent="0">
              <a:buNone/>
            </a:pPr>
            <a:endParaRPr lang="en-US" dirty="0"/>
          </a:p>
          <a:p>
            <a:pPr marL="0" indent="0">
              <a:buNone/>
            </a:pPr>
            <a:endParaRPr lang="en-US" dirty="0"/>
          </a:p>
        </p:txBody>
      </p:sp>
      <p:sp>
        <p:nvSpPr>
          <p:cNvPr id="4" name="Textplatzhalter 3">
            <a:extLst>
              <a:ext uri="{FF2B5EF4-FFF2-40B4-BE49-F238E27FC236}">
                <a16:creationId xmlns:a16="http://schemas.microsoft.com/office/drawing/2014/main" id="{C17CA012-75C9-01C5-F31A-B83B5A7323D5}"/>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214189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9FAF5-49BB-6BEF-9BCD-D95C705B277E}"/>
              </a:ext>
            </a:extLst>
          </p:cNvPr>
          <p:cNvSpPr>
            <a:spLocks noGrp="1"/>
          </p:cNvSpPr>
          <p:nvPr>
            <p:ph type="title"/>
          </p:nvPr>
        </p:nvSpPr>
        <p:spPr/>
        <p:txBody>
          <a:bodyPr/>
          <a:lstStyle/>
          <a:p>
            <a:r>
              <a:rPr lang="en-US" dirty="0"/>
              <a:t>References</a:t>
            </a:r>
            <a:endParaRPr lang="de-DE" dirty="0"/>
          </a:p>
        </p:txBody>
      </p:sp>
      <p:sp>
        <p:nvSpPr>
          <p:cNvPr id="3" name="Inhaltsplatzhalter 2">
            <a:extLst>
              <a:ext uri="{FF2B5EF4-FFF2-40B4-BE49-F238E27FC236}">
                <a16:creationId xmlns:a16="http://schemas.microsoft.com/office/drawing/2014/main" id="{3664154C-EE0A-3F4B-13B6-2A712E8EC16E}"/>
              </a:ext>
            </a:extLst>
          </p:cNvPr>
          <p:cNvSpPr>
            <a:spLocks noGrp="1"/>
          </p:cNvSpPr>
          <p:nvPr>
            <p:ph idx="1"/>
          </p:nvPr>
        </p:nvSpPr>
        <p:spPr/>
        <p:txBody>
          <a:bodyPr/>
          <a:lstStyle/>
          <a:p>
            <a:endParaRPr lang="de-DE" dirty="0"/>
          </a:p>
        </p:txBody>
      </p:sp>
      <p:sp>
        <p:nvSpPr>
          <p:cNvPr id="4" name="Textplatzhalter 3">
            <a:extLst>
              <a:ext uri="{FF2B5EF4-FFF2-40B4-BE49-F238E27FC236}">
                <a16:creationId xmlns:a16="http://schemas.microsoft.com/office/drawing/2014/main" id="{63DC6573-EA01-55C3-3D0F-D9B9B3EEC8B9}"/>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120940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EE85FA7-40F4-5903-8085-C5085C1A0214}"/>
              </a:ext>
            </a:extLst>
          </p:cNvPr>
          <p:cNvSpPr>
            <a:spLocks noGrp="1"/>
          </p:cNvSpPr>
          <p:nvPr>
            <p:ph type="subTitle" idx="1"/>
          </p:nvPr>
        </p:nvSpPr>
        <p:spPr/>
        <p:txBody>
          <a:bodyPr/>
          <a:lstStyle/>
          <a:p>
            <a:r>
              <a:rPr lang="en-US" dirty="0"/>
              <a:t>Music Retrieval System – Team E</a:t>
            </a:r>
          </a:p>
          <a:p>
            <a:r>
              <a:rPr lang="en-US" sz="1600" dirty="0"/>
              <a:t>Ali </a:t>
            </a:r>
            <a:r>
              <a:rPr lang="en-US" sz="1600" dirty="0" err="1"/>
              <a:t>Ayadi</a:t>
            </a:r>
            <a:r>
              <a:rPr lang="en-US" sz="1600" dirty="0"/>
              <a:t>, Luca Della Mura, </a:t>
            </a:r>
            <a:r>
              <a:rPr lang="en-US" sz="1600" dirty="0" err="1"/>
              <a:t>Ruo</a:t>
            </a:r>
            <a:r>
              <a:rPr lang="en-US" sz="1600" dirty="0"/>
              <a:t> Li, Sara Scheucher</a:t>
            </a:r>
            <a:endParaRPr lang="de-DE" sz="1600" dirty="0"/>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600" dirty="0"/>
          </a:p>
        </p:txBody>
      </p:sp>
      <p:sp>
        <p:nvSpPr>
          <p:cNvPr id="3" name="Titel 2">
            <a:extLst>
              <a:ext uri="{FF2B5EF4-FFF2-40B4-BE49-F238E27FC236}">
                <a16:creationId xmlns:a16="http://schemas.microsoft.com/office/drawing/2014/main" id="{5EEFEF12-E2AC-B372-CA59-7131FB05D243}"/>
              </a:ext>
            </a:extLst>
          </p:cNvPr>
          <p:cNvSpPr>
            <a:spLocks noGrp="1"/>
          </p:cNvSpPr>
          <p:nvPr>
            <p:ph type="title"/>
          </p:nvPr>
        </p:nvSpPr>
        <p:spPr/>
        <p:txBody>
          <a:bodyPr/>
          <a:lstStyle/>
          <a:p>
            <a:r>
              <a:rPr lang="en-US" dirty="0"/>
              <a:t>Multimedia Search and Retrieval</a:t>
            </a:r>
            <a:endParaRPr lang="de-DE" dirty="0"/>
          </a:p>
        </p:txBody>
      </p:sp>
    </p:spTree>
    <p:extLst>
      <p:ext uri="{BB962C8B-B14F-4D97-AF65-F5344CB8AC3E}">
        <p14:creationId xmlns:p14="http://schemas.microsoft.com/office/powerpoint/2010/main" val="10785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a:xfrm>
            <a:off x="486000" y="575999"/>
            <a:ext cx="11124000" cy="5102112"/>
          </a:xfrm>
        </p:spPr>
        <p:txBody>
          <a:bodyPr/>
          <a:lstStyle/>
          <a:p>
            <a:r>
              <a:rPr lang="de-AT" dirty="0" err="1"/>
              <a:t>Overview</a:t>
            </a:r>
            <a:r>
              <a:rPr lang="de-AT" dirty="0"/>
              <a:t> </a:t>
            </a:r>
            <a:r>
              <a:rPr lang="de-AT" dirty="0" err="1"/>
              <a:t>of</a:t>
            </a:r>
            <a:r>
              <a:rPr lang="de-AT" dirty="0"/>
              <a:t> </a:t>
            </a:r>
            <a:r>
              <a:rPr lang="de-AT" dirty="0" err="1"/>
              <a:t>the</a:t>
            </a:r>
            <a:r>
              <a:rPr lang="de-AT" dirty="0"/>
              <a:t> Project</a:t>
            </a:r>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Implementation of 11 retrieval system using text-based, audio-based, video-based and combined features</a:t>
            </a:r>
          </a:p>
          <a:p>
            <a:pPr marL="285750" indent="-285750">
              <a:buFont typeface="Arial" panose="020B0604020202020204" pitchFamily="34" charset="0"/>
              <a:buChar char="•"/>
            </a:pPr>
            <a:r>
              <a:rPr lang="en-US" dirty="0"/>
              <a:t>Analysis of the retrieved results</a:t>
            </a:r>
          </a:p>
          <a:p>
            <a:pPr marL="285750" indent="-285750">
              <a:buFont typeface="Arial" panose="020B0604020202020204" pitchFamily="34" charset="0"/>
              <a:buChar char="•"/>
            </a:pPr>
            <a:r>
              <a:rPr lang="en-US" dirty="0"/>
              <a:t>Evaluation of the results calculating these 5 metrics over all possible query tracks (k = 10)</a:t>
            </a:r>
          </a:p>
          <a:p>
            <a:pPr marL="800100" lvl="1" indent="-342900">
              <a:buFont typeface="Courier New" panose="02070309020205020404" pitchFamily="49" charset="0"/>
              <a:buChar char="o"/>
            </a:pPr>
            <a:r>
              <a:rPr lang="en-US" dirty="0"/>
              <a:t>avg. precision</a:t>
            </a:r>
          </a:p>
          <a:p>
            <a:pPr marL="800100" lvl="1" indent="-342900">
              <a:buFont typeface="Courier New" panose="02070309020205020404" pitchFamily="49" charset="0"/>
              <a:buChar char="o"/>
            </a:pPr>
            <a:r>
              <a:rPr lang="en-US" dirty="0"/>
              <a:t>avg. recall</a:t>
            </a:r>
          </a:p>
          <a:p>
            <a:pPr marL="800100" lvl="1" indent="-342900">
              <a:buFont typeface="Courier New" panose="02070309020205020404" pitchFamily="49" charset="0"/>
              <a:buChar char="o"/>
            </a:pPr>
            <a:r>
              <a:rPr lang="en-US" dirty="0"/>
              <a:t>genre diversity</a:t>
            </a:r>
          </a:p>
          <a:p>
            <a:pPr marL="800100" lvl="1" indent="-342900">
              <a:buFont typeface="Courier New" panose="02070309020205020404" pitchFamily="49" charset="0"/>
              <a:buChar char="o"/>
            </a:pPr>
            <a:r>
              <a:rPr lang="en-US" dirty="0"/>
              <a:t>genre coverage</a:t>
            </a:r>
          </a:p>
          <a:p>
            <a:pPr marL="800100" lvl="1" indent="-342900">
              <a:buFont typeface="Courier New" panose="02070309020205020404" pitchFamily="49" charset="0"/>
              <a:buChar char="o"/>
            </a:pPr>
            <a:r>
              <a:rPr lang="en-US" dirty="0" err="1"/>
              <a:t>Ndcg</a:t>
            </a:r>
            <a:endParaRPr lang="en-US" dirty="0"/>
          </a:p>
          <a:p>
            <a:pPr marL="285750" indent="-285750">
              <a:buFont typeface="Arial" panose="020B0604020202020204" pitchFamily="34" charset="0"/>
              <a:buChar char="•"/>
            </a:pPr>
            <a:r>
              <a:rPr lang="en-US" dirty="0"/>
              <a:t>Implementation of a user-interface</a:t>
            </a:r>
          </a:p>
          <a:p>
            <a:pPr lvl="1"/>
            <a:endParaRPr lang="en-US" dirty="0"/>
          </a:p>
          <a:p>
            <a:endParaRPr lang="de-DE" dirty="0"/>
          </a:p>
        </p:txBody>
      </p:sp>
    </p:spTree>
    <p:extLst>
      <p:ext uri="{BB962C8B-B14F-4D97-AF65-F5344CB8AC3E}">
        <p14:creationId xmlns:p14="http://schemas.microsoft.com/office/powerpoint/2010/main" val="38986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p:txBody>
          <a:bodyPr/>
          <a:lstStyle/>
          <a:p>
            <a:r>
              <a:rPr lang="de-AT" dirty="0" err="1"/>
              <a:t>Similarity</a:t>
            </a:r>
            <a:r>
              <a:rPr lang="de-AT" dirty="0"/>
              <a:t> </a:t>
            </a:r>
            <a:r>
              <a:rPr lang="de-AT" dirty="0" err="1"/>
              <a:t>functions</a:t>
            </a:r>
            <a:endParaRPr lang="de-AT" dirty="0"/>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5078313"/>
          </a:xfrm>
          <a:prstGeom prst="rect">
            <a:avLst/>
          </a:prstGeom>
          <a:noFill/>
        </p:spPr>
        <p:txBody>
          <a:bodyPr wrap="square" rtlCol="0">
            <a:spAutoFit/>
          </a:bodyPr>
          <a:lstStyle/>
          <a:p>
            <a:r>
              <a:rPr lang="en-US" dirty="0"/>
              <a:t>We initially implemented 2 functions to calculate the similarity of the songs, for our project we ended up using cosine-similarity for all retrieval systems.</a:t>
            </a:r>
          </a:p>
          <a:p>
            <a:endParaRPr lang="en-US" dirty="0"/>
          </a:p>
          <a:p>
            <a:r>
              <a:rPr lang="en-US" b="1" dirty="0"/>
              <a:t>Cosine-similarity:</a:t>
            </a:r>
          </a:p>
          <a:p>
            <a:pPr marL="285750" indent="-285750">
              <a:buFont typeface="Arial" panose="020B0604020202020204" pitchFamily="34" charset="0"/>
              <a:buChar char="•"/>
            </a:pPr>
            <a:r>
              <a:rPr lang="en-US" dirty="0"/>
              <a:t>well known similarity measure</a:t>
            </a:r>
          </a:p>
          <a:p>
            <a:pPr marL="285750" indent="-285750">
              <a:buFont typeface="Arial" panose="020B0604020202020204" pitchFamily="34" charset="0"/>
              <a:buChar char="•"/>
            </a:pPr>
            <a:r>
              <a:rPr lang="en-US" dirty="0"/>
              <a:t>ignores document length</a:t>
            </a:r>
          </a:p>
          <a:p>
            <a:pPr marL="285750" indent="-285750">
              <a:buFont typeface="Arial" panose="020B0604020202020204" pitchFamily="34" charset="0"/>
              <a:buChar char="•"/>
            </a:pPr>
            <a:r>
              <a:rPr lang="en-US" dirty="0"/>
              <a:t>Is often used in text-based analysis</a:t>
            </a:r>
          </a:p>
          <a:p>
            <a:pPr marL="285750" indent="-285750">
              <a:buFont typeface="Arial" panose="020B0604020202020204" pitchFamily="34" charset="0"/>
              <a:buChar char="•"/>
            </a:pPr>
            <a:r>
              <a:rPr lang="en-US" dirty="0"/>
              <a:t>similarity between two vectors of an inner product space</a:t>
            </a:r>
          </a:p>
          <a:p>
            <a:r>
              <a:rPr lang="en-US" dirty="0"/>
              <a:t>	</a:t>
            </a:r>
          </a:p>
          <a:p>
            <a:r>
              <a:rPr lang="en-US" b="1" dirty="0"/>
              <a:t>Euclidean Distance:</a:t>
            </a:r>
          </a:p>
          <a:p>
            <a:pPr marL="285750" indent="-285750">
              <a:buFont typeface="Arial" panose="020B0604020202020204" pitchFamily="34" charset="0"/>
              <a:buChar char="•"/>
            </a:pPr>
            <a:r>
              <a:rPr lang="en-US" dirty="0"/>
              <a:t>straight-line distance between two points in Euclidean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de-DE" dirty="0"/>
          </a:p>
        </p:txBody>
      </p:sp>
      <p:pic>
        <p:nvPicPr>
          <p:cNvPr id="6" name="Grafik 5">
            <a:extLst>
              <a:ext uri="{FF2B5EF4-FFF2-40B4-BE49-F238E27FC236}">
                <a16:creationId xmlns:a16="http://schemas.microsoft.com/office/drawing/2014/main" id="{331A2619-1EBF-A5B6-2C01-F539A8A76598}"/>
              </a:ext>
            </a:extLst>
          </p:cNvPr>
          <p:cNvPicPr>
            <a:picLocks noChangeAspect="1"/>
          </p:cNvPicPr>
          <p:nvPr/>
        </p:nvPicPr>
        <p:blipFill>
          <a:blip r:embed="rId2"/>
          <a:stretch>
            <a:fillRect/>
          </a:stretch>
        </p:blipFill>
        <p:spPr>
          <a:xfrm>
            <a:off x="7315201" y="2456099"/>
            <a:ext cx="2885814" cy="1040503"/>
          </a:xfrm>
          <a:prstGeom prst="rect">
            <a:avLst/>
          </a:prstGeom>
        </p:spPr>
      </p:pic>
    </p:spTree>
    <p:extLst>
      <p:ext uri="{BB962C8B-B14F-4D97-AF65-F5344CB8AC3E}">
        <p14:creationId xmlns:p14="http://schemas.microsoft.com/office/powerpoint/2010/main" val="17706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31CD-1BA2-3B2B-DEBD-077B5AF59D18}"/>
              </a:ext>
            </a:extLst>
          </p:cNvPr>
          <p:cNvSpPr>
            <a:spLocks noGrp="1"/>
          </p:cNvSpPr>
          <p:nvPr>
            <p:ph type="title"/>
          </p:nvPr>
        </p:nvSpPr>
        <p:spPr/>
        <p:txBody>
          <a:bodyPr/>
          <a:lstStyle/>
          <a:p>
            <a:r>
              <a:rPr lang="de-AT" dirty="0"/>
              <a:t>Choice </a:t>
            </a:r>
            <a:r>
              <a:rPr lang="de-AT" dirty="0" err="1"/>
              <a:t>of</a:t>
            </a:r>
            <a:r>
              <a:rPr lang="de-AT" dirty="0"/>
              <a:t> </a:t>
            </a:r>
            <a:r>
              <a:rPr lang="de-AT" dirty="0" err="1"/>
              <a:t>Similarity</a:t>
            </a:r>
            <a:r>
              <a:rPr lang="de-AT" dirty="0"/>
              <a:t> </a:t>
            </a:r>
            <a:r>
              <a:rPr lang="de-AT" dirty="0" err="1"/>
              <a:t>function</a:t>
            </a:r>
            <a:endParaRPr lang="de-AT" dirty="0"/>
          </a:p>
        </p:txBody>
      </p:sp>
      <p:sp>
        <p:nvSpPr>
          <p:cNvPr id="4" name="TextBox 3">
            <a:extLst>
              <a:ext uri="{FF2B5EF4-FFF2-40B4-BE49-F238E27FC236}">
                <a16:creationId xmlns:a16="http://schemas.microsoft.com/office/drawing/2014/main" id="{E5B9DBB8-7A97-4EF5-4CEF-1942601F8717}"/>
              </a:ext>
            </a:extLst>
          </p:cNvPr>
          <p:cNvSpPr txBox="1"/>
          <p:nvPr/>
        </p:nvSpPr>
        <p:spPr>
          <a:xfrm>
            <a:off x="674703" y="1349406"/>
            <a:ext cx="10164932" cy="2308324"/>
          </a:xfrm>
          <a:prstGeom prst="rect">
            <a:avLst/>
          </a:prstGeom>
          <a:noFill/>
        </p:spPr>
        <p:txBody>
          <a:bodyPr wrap="square" rtlCol="0">
            <a:spAutoFit/>
          </a:bodyPr>
          <a:lstStyle/>
          <a:p>
            <a:r>
              <a:rPr lang="de-AT" dirty="0" err="1"/>
              <a:t>Why</a:t>
            </a:r>
            <a:r>
              <a:rPr lang="de-AT" dirty="0"/>
              <a:t> </a:t>
            </a:r>
            <a:r>
              <a:rPr lang="de-AT" dirty="0" err="1"/>
              <a:t>we</a:t>
            </a:r>
            <a:r>
              <a:rPr lang="de-AT" dirty="0"/>
              <a:t> </a:t>
            </a:r>
            <a:r>
              <a:rPr lang="de-AT" dirty="0" err="1"/>
              <a:t>chose</a:t>
            </a:r>
            <a:r>
              <a:rPr lang="de-AT" dirty="0"/>
              <a:t> </a:t>
            </a:r>
            <a:r>
              <a:rPr lang="de-AT" dirty="0" err="1"/>
              <a:t>cosine-similarity</a:t>
            </a:r>
            <a:r>
              <a:rPr lang="de-AT" dirty="0"/>
              <a:t>:</a:t>
            </a:r>
          </a:p>
          <a:p>
            <a:endParaRPr lang="de-AT" dirty="0"/>
          </a:p>
          <a:p>
            <a:pPr marL="285750" indent="-285750">
              <a:buFont typeface="Arial" panose="020B0604020202020204" pitchFamily="34" charset="0"/>
              <a:buChar char="•"/>
            </a:pPr>
            <a:r>
              <a:rPr lang="de-AT" dirty="0" err="1"/>
              <a:t>It</a:t>
            </a:r>
            <a:r>
              <a:rPr lang="de-AT" dirty="0"/>
              <a:t> </a:t>
            </a:r>
            <a:r>
              <a:rPr lang="de-AT" dirty="0" err="1"/>
              <a:t>is</a:t>
            </a:r>
            <a:r>
              <a:rPr lang="de-AT" dirty="0"/>
              <a:t> </a:t>
            </a:r>
            <a:r>
              <a:rPr lang="de-AT" dirty="0" err="1"/>
              <a:t>scale</a:t>
            </a:r>
            <a:r>
              <a:rPr lang="de-AT" dirty="0"/>
              <a:t>-invariant</a:t>
            </a:r>
          </a:p>
          <a:p>
            <a:pPr marL="285750" indent="-285750">
              <a:buFont typeface="Arial" panose="020B0604020202020204" pitchFamily="34" charset="0"/>
              <a:buChar char="•"/>
            </a:pPr>
            <a:r>
              <a:rPr lang="de-AT" dirty="0" err="1"/>
              <a:t>Dimensionality</a:t>
            </a:r>
            <a:r>
              <a:rPr lang="de-AT" dirty="0"/>
              <a:t> </a:t>
            </a:r>
            <a:r>
              <a:rPr lang="de-AT" dirty="0" err="1"/>
              <a:t>reduction</a:t>
            </a:r>
            <a:r>
              <a:rPr lang="de-AT" dirty="0"/>
              <a:t> (</a:t>
            </a:r>
            <a:r>
              <a:rPr lang="de-AT" dirty="0" err="1"/>
              <a:t>because</a:t>
            </a:r>
            <a:r>
              <a:rPr lang="de-AT" dirty="0"/>
              <a:t> </a:t>
            </a:r>
            <a:r>
              <a:rPr lang="de-AT" dirty="0" err="1"/>
              <a:t>we</a:t>
            </a:r>
            <a:r>
              <a:rPr lang="de-AT" dirty="0"/>
              <a:t> </a:t>
            </a:r>
            <a:r>
              <a:rPr lang="de-AT" dirty="0" err="1"/>
              <a:t>used</a:t>
            </a:r>
            <a:r>
              <a:rPr lang="de-AT" dirty="0"/>
              <a:t> PCA -&gt; TODO: Further </a:t>
            </a:r>
            <a:r>
              <a:rPr lang="de-AT" dirty="0" err="1"/>
              <a:t>explaination</a:t>
            </a:r>
            <a:r>
              <a:rPr lang="de-AT" dirty="0"/>
              <a:t>)</a:t>
            </a:r>
          </a:p>
          <a:p>
            <a:pPr marL="285750" indent="-285750">
              <a:buFont typeface="Arial" panose="020B0604020202020204" pitchFamily="34" charset="0"/>
              <a:buChar char="•"/>
            </a:pPr>
            <a:r>
              <a:rPr lang="de-AT" dirty="0" err="1"/>
              <a:t>Simplicity</a:t>
            </a:r>
            <a:endParaRPr lang="de-AT" dirty="0"/>
          </a:p>
          <a:p>
            <a:pPr marL="285750" indent="-285750">
              <a:buFont typeface="Arial" panose="020B0604020202020204" pitchFamily="34" charset="0"/>
              <a:buChar char="•"/>
            </a:pPr>
            <a:r>
              <a:rPr lang="de-AT" dirty="0"/>
              <a:t>Efficiency</a:t>
            </a:r>
          </a:p>
          <a:p>
            <a:pPr marL="285750" indent="-285750">
              <a:buFont typeface="Arial" panose="020B0604020202020204" pitchFamily="34" charset="0"/>
              <a:buChar char="•"/>
            </a:pPr>
            <a:r>
              <a:rPr lang="de-AT" dirty="0"/>
              <a:t>Angle Measurement</a:t>
            </a:r>
          </a:p>
          <a:p>
            <a:pPr marL="285750" indent="-285750">
              <a:buFont typeface="Arial" panose="020B0604020202020204" pitchFamily="34" charset="0"/>
              <a:buChar char="•"/>
            </a:pPr>
            <a:r>
              <a:rPr lang="de-AT" dirty="0"/>
              <a:t>Popular </a:t>
            </a:r>
            <a:r>
              <a:rPr lang="de-AT" dirty="0" err="1"/>
              <a:t>similarity</a:t>
            </a:r>
            <a:r>
              <a:rPr lang="de-AT" dirty="0"/>
              <a:t> </a:t>
            </a:r>
            <a:r>
              <a:rPr lang="de-AT" dirty="0" err="1"/>
              <a:t>measure</a:t>
            </a:r>
            <a:r>
              <a:rPr lang="de-AT" dirty="0"/>
              <a:t> in </a:t>
            </a:r>
            <a:r>
              <a:rPr lang="de-AT" dirty="0" err="1"/>
              <a:t>text</a:t>
            </a:r>
            <a:r>
              <a:rPr lang="de-AT" dirty="0"/>
              <a:t> </a:t>
            </a:r>
            <a:r>
              <a:rPr lang="de-AT" dirty="0" err="1"/>
              <a:t>analysis</a:t>
            </a:r>
            <a:endParaRPr lang="de-AT" dirty="0"/>
          </a:p>
        </p:txBody>
      </p:sp>
      <p:sp>
        <p:nvSpPr>
          <p:cNvPr id="5" name="TextBox 4">
            <a:extLst>
              <a:ext uri="{FF2B5EF4-FFF2-40B4-BE49-F238E27FC236}">
                <a16:creationId xmlns:a16="http://schemas.microsoft.com/office/drawing/2014/main" id="{C54E53EA-9E6D-453C-ED62-D6D0EF2E0F09}"/>
              </a:ext>
            </a:extLst>
          </p:cNvPr>
          <p:cNvSpPr txBox="1"/>
          <p:nvPr/>
        </p:nvSpPr>
        <p:spPr>
          <a:xfrm>
            <a:off x="834501" y="5779363"/>
            <a:ext cx="10608816" cy="261610"/>
          </a:xfrm>
          <a:prstGeom prst="rect">
            <a:avLst/>
          </a:prstGeom>
          <a:noFill/>
        </p:spPr>
        <p:txBody>
          <a:bodyPr wrap="square" rtlCol="0">
            <a:spAutoFit/>
          </a:bodyPr>
          <a:lstStyle/>
          <a:p>
            <a:r>
              <a:rPr lang="de-AT" sz="1100" dirty="0"/>
              <a:t>Source: https://www.datastax.com/guides/what-is-cosine-similarity</a:t>
            </a:r>
          </a:p>
        </p:txBody>
      </p:sp>
    </p:spTree>
    <p:extLst>
      <p:ext uri="{BB962C8B-B14F-4D97-AF65-F5344CB8AC3E}">
        <p14:creationId xmlns:p14="http://schemas.microsoft.com/office/powerpoint/2010/main" val="250448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DAFBC-BC55-518D-CF2B-C2DC9140B3CB}"/>
              </a:ext>
            </a:extLst>
          </p:cNvPr>
          <p:cNvSpPr>
            <a:spLocks noGrp="1"/>
          </p:cNvSpPr>
          <p:nvPr>
            <p:ph type="title"/>
          </p:nvPr>
        </p:nvSpPr>
        <p:spPr/>
        <p:txBody>
          <a:bodyPr/>
          <a:lstStyle/>
          <a:p>
            <a:r>
              <a:rPr lang="en-US" dirty="0"/>
              <a:t>Cosine Similarity Matrix</a:t>
            </a:r>
            <a:endParaRPr lang="de-DE" dirty="0"/>
          </a:p>
        </p:txBody>
      </p:sp>
      <p:sp>
        <p:nvSpPr>
          <p:cNvPr id="3" name="Textfeld 2">
            <a:extLst>
              <a:ext uri="{FF2B5EF4-FFF2-40B4-BE49-F238E27FC236}">
                <a16:creationId xmlns:a16="http://schemas.microsoft.com/office/drawing/2014/main" id="{9FCC6F63-1523-B79A-7463-F15C1C93A203}"/>
              </a:ext>
            </a:extLst>
          </p:cNvPr>
          <p:cNvSpPr txBox="1"/>
          <p:nvPr/>
        </p:nvSpPr>
        <p:spPr>
          <a:xfrm>
            <a:off x="780176" y="1291905"/>
            <a:ext cx="9605395" cy="923330"/>
          </a:xfrm>
          <a:prstGeom prst="rect">
            <a:avLst/>
          </a:prstGeom>
          <a:noFill/>
        </p:spPr>
        <p:txBody>
          <a:bodyPr wrap="square" rtlCol="0">
            <a:spAutoFit/>
          </a:bodyPr>
          <a:lstStyle/>
          <a:p>
            <a:r>
              <a:rPr lang="en-US" dirty="0"/>
              <a:t>To improve the performance, when calculating the evaluation measures over all possible query tracks we created a cosine-similarity matrix which accelerated the execution of the code immensely</a:t>
            </a:r>
            <a:endParaRPr lang="de-DE" dirty="0"/>
          </a:p>
        </p:txBody>
      </p:sp>
      <p:sp>
        <p:nvSpPr>
          <p:cNvPr id="4" name="Textfeld 3">
            <a:extLst>
              <a:ext uri="{FF2B5EF4-FFF2-40B4-BE49-F238E27FC236}">
                <a16:creationId xmlns:a16="http://schemas.microsoft.com/office/drawing/2014/main" id="{82F31FE6-F815-4353-DD9B-3DAADBEFB107}"/>
              </a:ext>
            </a:extLst>
          </p:cNvPr>
          <p:cNvSpPr txBox="1"/>
          <p:nvPr/>
        </p:nvSpPr>
        <p:spPr>
          <a:xfrm>
            <a:off x="989901" y="2097248"/>
            <a:ext cx="9395670" cy="369332"/>
          </a:xfrm>
          <a:prstGeom prst="rect">
            <a:avLst/>
          </a:prstGeom>
          <a:noFill/>
        </p:spPr>
        <p:txBody>
          <a:bodyPr wrap="square" rtlCol="0">
            <a:spAutoFit/>
          </a:bodyPr>
          <a:lstStyle/>
          <a:p>
            <a:r>
              <a:rPr lang="en-US" dirty="0">
                <a:solidFill>
                  <a:srgbClr val="FF0000"/>
                </a:solidFill>
              </a:rPr>
              <a:t>TODO: Add explanation of Cosine-Similarity Matrix</a:t>
            </a:r>
            <a:endParaRPr lang="de-DE" dirty="0">
              <a:solidFill>
                <a:srgbClr val="FF0000"/>
              </a:solidFill>
            </a:endParaRPr>
          </a:p>
        </p:txBody>
      </p:sp>
    </p:spTree>
    <p:extLst>
      <p:ext uri="{BB962C8B-B14F-4D97-AF65-F5344CB8AC3E}">
        <p14:creationId xmlns:p14="http://schemas.microsoft.com/office/powerpoint/2010/main" val="263918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8F7EE-D28D-4A63-E5CF-A1BF190C154D}"/>
              </a:ext>
            </a:extLst>
          </p:cNvPr>
          <p:cNvSpPr>
            <a:spLocks noGrp="1"/>
          </p:cNvSpPr>
          <p:nvPr>
            <p:ph type="title"/>
          </p:nvPr>
        </p:nvSpPr>
        <p:spPr/>
        <p:txBody>
          <a:bodyPr/>
          <a:lstStyle/>
          <a:p>
            <a:r>
              <a:rPr lang="en-US" dirty="0"/>
              <a:t>Text-based retrieval</a:t>
            </a:r>
            <a:endParaRPr lang="de-DE" dirty="0"/>
          </a:p>
        </p:txBody>
      </p:sp>
      <p:sp>
        <p:nvSpPr>
          <p:cNvPr id="3" name="Textfeld 2">
            <a:extLst>
              <a:ext uri="{FF2B5EF4-FFF2-40B4-BE49-F238E27FC236}">
                <a16:creationId xmlns:a16="http://schemas.microsoft.com/office/drawing/2014/main" id="{1950F828-1630-55A0-77C9-F8A4E6AF4C46}"/>
              </a:ext>
            </a:extLst>
          </p:cNvPr>
          <p:cNvSpPr txBox="1"/>
          <p:nvPr/>
        </p:nvSpPr>
        <p:spPr>
          <a:xfrm>
            <a:off x="713064" y="1191237"/>
            <a:ext cx="9865453" cy="5940088"/>
          </a:xfrm>
          <a:prstGeom prst="rect">
            <a:avLst/>
          </a:prstGeom>
          <a:noFill/>
        </p:spPr>
        <p:txBody>
          <a:bodyPr wrap="square" rtlCol="0">
            <a:spAutoFit/>
          </a:bodyPr>
          <a:lstStyle/>
          <a:p>
            <a:r>
              <a:rPr lang="en-US" dirty="0"/>
              <a:t>For the text-based retrieval we chose the following 3 query songs for our analysis:</a:t>
            </a:r>
          </a:p>
          <a:p>
            <a:endParaRPr lang="en-US" dirty="0"/>
          </a:p>
          <a:p>
            <a:pPr marL="342900" indent="-342900">
              <a:buAutoNum type="arabicPeriod"/>
            </a:pPr>
            <a:r>
              <a:rPr lang="en-US" dirty="0"/>
              <a:t>Love Me by The 1975: lyrics have many occurrences of the word “yeah”</a:t>
            </a:r>
          </a:p>
          <a:p>
            <a:pPr marL="342900" indent="-342900">
              <a:buAutoNum type="arabicPeriod"/>
            </a:pPr>
            <a:r>
              <a:rPr lang="en-US" dirty="0"/>
              <a:t>One by U2: has a cover version which should always be the most similar</a:t>
            </a:r>
          </a:p>
          <a:p>
            <a:pPr marL="342900" indent="-342900">
              <a:buAutoNum type="arabicPeriod"/>
            </a:pPr>
            <a:r>
              <a:rPr lang="en-US" dirty="0"/>
              <a:t>Every Christmas by Kelly Clarkson: retrieved songs are most likely also Christmas songs</a:t>
            </a:r>
          </a:p>
          <a:p>
            <a:endParaRPr lang="en-US" dirty="0"/>
          </a:p>
          <a:p>
            <a:r>
              <a:rPr lang="en-US" dirty="0"/>
              <a:t>We implemented the text-based Systems with these combinations:</a:t>
            </a:r>
          </a:p>
          <a:p>
            <a:pPr marL="285750" indent="-285750">
              <a:buFont typeface="Arial" panose="020B0604020202020204" pitchFamily="34" charset="0"/>
              <a:buChar char="•"/>
            </a:pPr>
            <a:r>
              <a:rPr lang="en-US" dirty="0"/>
              <a:t>Cosine-Similarity, </a:t>
            </a:r>
            <a:r>
              <a:rPr lang="en-US" dirty="0" err="1"/>
              <a:t>tf-idf</a:t>
            </a:r>
            <a:r>
              <a:rPr lang="en-US" dirty="0"/>
              <a:t> </a:t>
            </a:r>
          </a:p>
          <a:p>
            <a:pPr lvl="1"/>
            <a:r>
              <a:rPr lang="en-US" sz="1400" dirty="0"/>
              <a:t>Using Cos-sim in combination with </a:t>
            </a:r>
            <a:r>
              <a:rPr lang="en-US" sz="1400" dirty="0" err="1"/>
              <a:t>tf-idf</a:t>
            </a:r>
            <a:r>
              <a:rPr lang="en-US" sz="1400" dirty="0"/>
              <a:t> because, two documents of different lengths can have drastically different word frequencies yet the same word distribution. In this case cosine similarity captures the similarity of the documents mor effectively.</a:t>
            </a:r>
          </a:p>
          <a:p>
            <a:pPr marL="285750" indent="-285750">
              <a:buFont typeface="Arial" panose="020B0604020202020204" pitchFamily="34" charset="0"/>
              <a:buChar char="•"/>
            </a:pPr>
            <a:r>
              <a:rPr lang="en-US" dirty="0"/>
              <a:t>Cosine-Similarity, Word2Vec</a:t>
            </a:r>
          </a:p>
          <a:p>
            <a:pPr marL="285750" indent="-285750">
              <a:buFont typeface="Arial" panose="020B0604020202020204" pitchFamily="34" charset="0"/>
              <a:buChar char="•"/>
            </a:pPr>
            <a:r>
              <a:rPr lang="en-US" dirty="0"/>
              <a:t>Cosine-Similarity, Bert</a:t>
            </a:r>
          </a:p>
          <a:p>
            <a:pPr marL="285750" indent="-285750">
              <a:buFont typeface="Arial" panose="020B0604020202020204" pitchFamily="34" charset="0"/>
              <a:buChar char="•"/>
            </a:pPr>
            <a:endParaRPr lang="en-US" dirty="0"/>
          </a:p>
          <a:p>
            <a:r>
              <a:rPr lang="en-US" dirty="0"/>
              <a:t>We did not notice a significant difference in the results, as well as precision and recall when </a:t>
            </a:r>
          </a:p>
          <a:p>
            <a:r>
              <a:rPr lang="en-US" dirty="0"/>
              <a:t>Running these functions with the Euclidean-distance similarity measure.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871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C49F0-1509-DA6B-C1E5-1E5661C5FD5A}"/>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1</a:t>
            </a:r>
            <a:endParaRPr lang="de-DE" dirty="0"/>
          </a:p>
        </p:txBody>
      </p:sp>
      <p:sp>
        <p:nvSpPr>
          <p:cNvPr id="11" name="Text Placeholder 3">
            <a:extLst>
              <a:ext uri="{FF2B5EF4-FFF2-40B4-BE49-F238E27FC236}">
                <a16:creationId xmlns:a16="http://schemas.microsoft.com/office/drawing/2014/main" id="{1C2DAB01-5AC4-73E4-A938-D9F433B015D2}"/>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6" name="Tabelle 5">
            <a:extLst>
              <a:ext uri="{FF2B5EF4-FFF2-40B4-BE49-F238E27FC236}">
                <a16:creationId xmlns:a16="http://schemas.microsoft.com/office/drawing/2014/main" id="{137A5C2E-FF3A-A6E2-C35D-944C4AD05147}"/>
              </a:ext>
            </a:extLst>
          </p:cNvPr>
          <p:cNvGraphicFramePr>
            <a:graphicFrameLocks noGrp="1"/>
          </p:cNvGraphicFramePr>
          <p:nvPr>
            <p:extLst>
              <p:ext uri="{D42A27DB-BD31-4B8C-83A1-F6EECF244321}">
                <p14:modId xmlns:p14="http://schemas.microsoft.com/office/powerpoint/2010/main" val="2809545714"/>
              </p:ext>
            </p:extLst>
          </p:nvPr>
        </p:nvGraphicFramePr>
        <p:xfrm>
          <a:off x="471600" y="1754949"/>
          <a:ext cx="11138403" cy="4250022"/>
        </p:xfrm>
        <a:graphic>
          <a:graphicData uri="http://schemas.openxmlformats.org/drawingml/2006/table">
            <a:tbl>
              <a:tblPr firstRow="1" firstCol="1" bandRow="1">
                <a:tableStyleId>{5C22544A-7EE6-4342-B048-85BDC9FD1C3A}</a:tableStyleId>
              </a:tblPr>
              <a:tblGrid>
                <a:gridCol w="2524574">
                  <a:extLst>
                    <a:ext uri="{9D8B030D-6E8A-4147-A177-3AD203B41FA5}">
                      <a16:colId xmlns:a16="http://schemas.microsoft.com/office/drawing/2014/main" val="2881139173"/>
                    </a:ext>
                  </a:extLst>
                </a:gridCol>
                <a:gridCol w="1851738">
                  <a:extLst>
                    <a:ext uri="{9D8B030D-6E8A-4147-A177-3AD203B41FA5}">
                      <a16:colId xmlns:a16="http://schemas.microsoft.com/office/drawing/2014/main" val="3168866847"/>
                    </a:ext>
                  </a:extLst>
                </a:gridCol>
                <a:gridCol w="1534269">
                  <a:extLst>
                    <a:ext uri="{9D8B030D-6E8A-4147-A177-3AD203B41FA5}">
                      <a16:colId xmlns:a16="http://schemas.microsoft.com/office/drawing/2014/main" val="2812486524"/>
                    </a:ext>
                  </a:extLst>
                </a:gridCol>
                <a:gridCol w="1536748">
                  <a:extLst>
                    <a:ext uri="{9D8B030D-6E8A-4147-A177-3AD203B41FA5}">
                      <a16:colId xmlns:a16="http://schemas.microsoft.com/office/drawing/2014/main" val="843762726"/>
                    </a:ext>
                  </a:extLst>
                </a:gridCol>
                <a:gridCol w="1903822">
                  <a:extLst>
                    <a:ext uri="{9D8B030D-6E8A-4147-A177-3AD203B41FA5}">
                      <a16:colId xmlns:a16="http://schemas.microsoft.com/office/drawing/2014/main" val="222835896"/>
                    </a:ext>
                  </a:extLst>
                </a:gridCol>
                <a:gridCol w="1787252">
                  <a:extLst>
                    <a:ext uri="{9D8B030D-6E8A-4147-A177-3AD203B41FA5}">
                      <a16:colId xmlns:a16="http://schemas.microsoft.com/office/drawing/2014/main" val="3477918196"/>
                    </a:ext>
                  </a:extLst>
                </a:gridCol>
              </a:tblGrid>
              <a:tr h="661428">
                <a:tc>
                  <a:txBody>
                    <a:bodyPr/>
                    <a:lstStyle/>
                    <a:p>
                      <a:pPr algn="l">
                        <a:lnSpc>
                          <a:spcPct val="110000"/>
                        </a:lnSpc>
                      </a:pPr>
                      <a:r>
                        <a:rPr lang="en-US" sz="1900" kern="100">
                          <a:effectLst/>
                        </a:rPr>
                        <a:t>Song: Love Me, The 1975</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Precision@10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Recall@10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nDCG@10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Coverage@10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Diversity@10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3670294777"/>
                  </a:ext>
                </a:extLst>
              </a:tr>
              <a:tr h="975722">
                <a:tc>
                  <a:txBody>
                    <a:bodyPr/>
                    <a:lstStyle/>
                    <a:p>
                      <a:pPr algn="l">
                        <a:lnSpc>
                          <a:spcPct val="110000"/>
                        </a:lnSpc>
                      </a:pPr>
                      <a:r>
                        <a:rPr lang="en-US" sz="1900" kern="100">
                          <a:effectLst/>
                        </a:rPr>
                        <a:t>Text-based(cosine, tf-idf)</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0.00097</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0.85336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0.02878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4.30428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4202801589"/>
                  </a:ext>
                </a:extLst>
              </a:tr>
              <a:tr h="975722">
                <a:tc>
                  <a:txBody>
                    <a:bodyPr/>
                    <a:lstStyle/>
                    <a:p>
                      <a:pPr algn="l">
                        <a:lnSpc>
                          <a:spcPct val="110000"/>
                        </a:lnSpc>
                      </a:pPr>
                      <a:r>
                        <a:rPr lang="en-US" sz="1900" kern="100">
                          <a:effectLst/>
                        </a:rPr>
                        <a:t>Text-based(cosine,</a:t>
                      </a:r>
                      <a:endParaRPr lang="de-DE" sz="1400" kern="100">
                        <a:effectLst/>
                      </a:endParaRPr>
                    </a:p>
                    <a:p>
                      <a:pPr algn="l">
                        <a:lnSpc>
                          <a:spcPct val="110000"/>
                        </a:lnSpc>
                      </a:pPr>
                      <a:r>
                        <a:rPr lang="en-US" sz="1900" kern="100">
                          <a:effectLst/>
                        </a:rPr>
                        <a:t>word2vec)</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0.73128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0.05486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5.26926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2225802095"/>
                  </a:ext>
                </a:extLst>
              </a:tr>
              <a:tr h="975722">
                <a:tc>
                  <a:txBody>
                    <a:bodyPr/>
                    <a:lstStyle/>
                    <a:p>
                      <a:pPr algn="l">
                        <a:lnSpc>
                          <a:spcPct val="110000"/>
                        </a:lnSpc>
                      </a:pPr>
                      <a:r>
                        <a:rPr lang="en-US" sz="1900" kern="100">
                          <a:effectLst/>
                        </a:rPr>
                        <a:t>Text-based(cosine, Bert)</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0.77874</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0.06205</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dirty="0">
                          <a:effectLst/>
                        </a:rPr>
                        <a:t>4.98983</a:t>
                      </a:r>
                      <a:endParaRPr lang="de-DE" sz="1400" kern="100" dirty="0">
                        <a:effectLst/>
                      </a:endParaRPr>
                    </a:p>
                    <a:p>
                      <a:pPr algn="just">
                        <a:lnSpc>
                          <a:spcPct val="110000"/>
                        </a:lnSpc>
                      </a:pPr>
                      <a:r>
                        <a:rPr lang="en-US" sz="1900" kern="100" dirty="0">
                          <a:effectLst/>
                        </a:rPr>
                        <a:t> </a:t>
                      </a:r>
                      <a:endParaRPr lang="de-DE" sz="1400" kern="100" dirty="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540995397"/>
                  </a:ext>
                </a:extLst>
              </a:tr>
              <a:tr h="661428">
                <a:tc>
                  <a:txBody>
                    <a:bodyPr/>
                    <a:lstStyle/>
                    <a:p>
                      <a:pPr algn="l">
                        <a:lnSpc>
                          <a:spcPct val="110000"/>
                        </a:lnSpc>
                      </a:pPr>
                      <a:r>
                        <a:rPr lang="en-US" sz="1900" kern="100">
                          <a:effectLst/>
                        </a:rPr>
                        <a:t>Random-Baseline</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0.00083</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0.67518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0.04317</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5.24167</a:t>
                      </a:r>
                      <a:r>
                        <a:rPr lang="de-DE" sz="1700" kern="100">
                          <a:effectLst/>
                        </a:rPr>
                        <a:t> </a:t>
                      </a: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1421158106"/>
                  </a:ext>
                </a:extLst>
              </a:tr>
            </a:tbl>
          </a:graphicData>
        </a:graphic>
      </p:graphicFrame>
    </p:spTree>
    <p:extLst>
      <p:ext uri="{BB962C8B-B14F-4D97-AF65-F5344CB8AC3E}">
        <p14:creationId xmlns:p14="http://schemas.microsoft.com/office/powerpoint/2010/main" val="12657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5779C-4048-5DCE-EE4C-A83DF13913AB}"/>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2</a:t>
            </a:r>
            <a:endParaRPr lang="de-DE" dirty="0"/>
          </a:p>
        </p:txBody>
      </p:sp>
      <p:sp>
        <p:nvSpPr>
          <p:cNvPr id="9" name="Text Placeholder 3">
            <a:extLst>
              <a:ext uri="{FF2B5EF4-FFF2-40B4-BE49-F238E27FC236}">
                <a16:creationId xmlns:a16="http://schemas.microsoft.com/office/drawing/2014/main" id="{3D7D3BB7-AF5F-AE01-D512-DB9F22C35FB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elle 3">
            <a:extLst>
              <a:ext uri="{FF2B5EF4-FFF2-40B4-BE49-F238E27FC236}">
                <a16:creationId xmlns:a16="http://schemas.microsoft.com/office/drawing/2014/main" id="{415DA26F-894E-BB04-59C1-A7818A586EDA}"/>
              </a:ext>
            </a:extLst>
          </p:cNvPr>
          <p:cNvGraphicFramePr>
            <a:graphicFrameLocks noGrp="1"/>
          </p:cNvGraphicFramePr>
          <p:nvPr>
            <p:extLst>
              <p:ext uri="{D42A27DB-BD31-4B8C-83A1-F6EECF244321}">
                <p14:modId xmlns:p14="http://schemas.microsoft.com/office/powerpoint/2010/main" val="3151145575"/>
              </p:ext>
            </p:extLst>
          </p:nvPr>
        </p:nvGraphicFramePr>
        <p:xfrm>
          <a:off x="576000" y="1876673"/>
          <a:ext cx="11034003" cy="4112462"/>
        </p:xfrm>
        <a:graphic>
          <a:graphicData uri="http://schemas.openxmlformats.org/drawingml/2006/table">
            <a:tbl>
              <a:tblPr firstRow="1" firstCol="1" bandRow="1">
                <a:tableStyleId>{5C22544A-7EE6-4342-B048-85BDC9FD1C3A}</a:tableStyleId>
              </a:tblPr>
              <a:tblGrid>
                <a:gridCol w="2033371">
                  <a:extLst>
                    <a:ext uri="{9D8B030D-6E8A-4147-A177-3AD203B41FA5}">
                      <a16:colId xmlns:a16="http://schemas.microsoft.com/office/drawing/2014/main" val="4204412843"/>
                    </a:ext>
                  </a:extLst>
                </a:gridCol>
                <a:gridCol w="1934890">
                  <a:extLst>
                    <a:ext uri="{9D8B030D-6E8A-4147-A177-3AD203B41FA5}">
                      <a16:colId xmlns:a16="http://schemas.microsoft.com/office/drawing/2014/main" val="2015289029"/>
                    </a:ext>
                  </a:extLst>
                </a:gridCol>
                <a:gridCol w="1603165">
                  <a:extLst>
                    <a:ext uri="{9D8B030D-6E8A-4147-A177-3AD203B41FA5}">
                      <a16:colId xmlns:a16="http://schemas.microsoft.com/office/drawing/2014/main" val="735039439"/>
                    </a:ext>
                  </a:extLst>
                </a:gridCol>
                <a:gridCol w="1605756">
                  <a:extLst>
                    <a:ext uri="{9D8B030D-6E8A-4147-A177-3AD203B41FA5}">
                      <a16:colId xmlns:a16="http://schemas.microsoft.com/office/drawing/2014/main" val="3984256379"/>
                    </a:ext>
                  </a:extLst>
                </a:gridCol>
                <a:gridCol w="1989313">
                  <a:extLst>
                    <a:ext uri="{9D8B030D-6E8A-4147-A177-3AD203B41FA5}">
                      <a16:colId xmlns:a16="http://schemas.microsoft.com/office/drawing/2014/main" val="945792764"/>
                    </a:ext>
                  </a:extLst>
                </a:gridCol>
                <a:gridCol w="1867508">
                  <a:extLst>
                    <a:ext uri="{9D8B030D-6E8A-4147-A177-3AD203B41FA5}">
                      <a16:colId xmlns:a16="http://schemas.microsoft.com/office/drawing/2014/main" val="4068055428"/>
                    </a:ext>
                  </a:extLst>
                </a:gridCol>
              </a:tblGrid>
              <a:tr h="362722">
                <a:tc>
                  <a:txBody>
                    <a:bodyPr/>
                    <a:lstStyle/>
                    <a:p>
                      <a:pPr algn="just">
                        <a:lnSpc>
                          <a:spcPct val="110000"/>
                        </a:lnSpc>
                      </a:pPr>
                      <a:r>
                        <a:rPr lang="en-US" sz="2000" kern="100">
                          <a:effectLst/>
                        </a:rPr>
                        <a:t>Song: One, U2</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Precision@10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Recall@10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nDCG@10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Coverage@10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Diversity@10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967106125"/>
                  </a:ext>
                </a:extLst>
              </a:tr>
              <a:tr h="1019537">
                <a:tc>
                  <a:txBody>
                    <a:bodyPr/>
                    <a:lstStyle/>
                    <a:p>
                      <a:pPr algn="just">
                        <a:lnSpc>
                          <a:spcPct val="110000"/>
                        </a:lnSpc>
                      </a:pPr>
                      <a:r>
                        <a:rPr lang="en-US" sz="2000" kern="100">
                          <a:effectLst/>
                        </a:rPr>
                        <a:t>Text-based(cosine, tf-idf)</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0.00085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0.85755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0.03956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4.98059</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115166603"/>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word2vec)</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0.4</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0.00057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0.84163</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0.02518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4.41128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2504168212"/>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Bert)</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0.00114</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0.88648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0.03866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4.73847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4005743740"/>
                  </a:ext>
                </a:extLst>
              </a:tr>
              <a:tr h="691129">
                <a:tc>
                  <a:txBody>
                    <a:bodyPr/>
                    <a:lstStyle/>
                    <a:p>
                      <a:pPr algn="just">
                        <a:lnSpc>
                          <a:spcPct val="110000"/>
                        </a:lnSpc>
                      </a:pPr>
                      <a:r>
                        <a:rPr lang="en-US" sz="2000" kern="100">
                          <a:effectLst/>
                        </a:rPr>
                        <a:t>Random-Baseline</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0.5</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0.00071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0.65161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0.03327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dirty="0">
                          <a:effectLst/>
                        </a:rPr>
                        <a:t>4.88552</a:t>
                      </a:r>
                      <a:endParaRPr lang="de-DE" sz="1500" kern="100" dirty="0">
                        <a:effectLst/>
                      </a:endParaRPr>
                    </a:p>
                    <a:p>
                      <a:pPr algn="just">
                        <a:lnSpc>
                          <a:spcPct val="110000"/>
                        </a:lnSpc>
                      </a:pPr>
                      <a:r>
                        <a:rPr lang="en-US" sz="2000" kern="100" dirty="0">
                          <a:effectLst/>
                        </a:rPr>
                        <a:t> </a:t>
                      </a:r>
                      <a:endParaRPr lang="de-DE" sz="1500" kern="100" dirty="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044028314"/>
                  </a:ext>
                </a:extLst>
              </a:tr>
            </a:tbl>
          </a:graphicData>
        </a:graphic>
      </p:graphicFrame>
    </p:spTree>
    <p:extLst>
      <p:ext uri="{BB962C8B-B14F-4D97-AF65-F5344CB8AC3E}">
        <p14:creationId xmlns:p14="http://schemas.microsoft.com/office/powerpoint/2010/main" val="4013560585"/>
      </p:ext>
    </p:extLst>
  </p:cSld>
  <p:clrMapOvr>
    <a:masterClrMapping/>
  </p:clrMapOvr>
</p:sld>
</file>

<file path=ppt/theme/theme1.xml><?xml version="1.0" encoding="utf-8"?>
<a:theme xmlns:a="http://schemas.openxmlformats.org/drawingml/2006/main" name="Larissa">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KU_presentation_EN_16_9_2020_01.pptx" id="{1F9F756A-371E-45F1-99F1-B1047E9DC74E}" vid="{0C0BC274-55BD-4327-A43F-AC325799A0B8}"/>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JKU_presentation_EN_16_9_2020_01</Template>
  <TotalTime>93</TotalTime>
  <Words>1140</Words>
  <Application>Microsoft Office PowerPoint</Application>
  <PresentationFormat>Widescreen</PresentationFormat>
  <Paragraphs>388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Courier New</vt:lpstr>
      <vt:lpstr>Linux Libertine</vt:lpstr>
      <vt:lpstr>Wingdings</vt:lpstr>
      <vt:lpstr>Wingdings 2</vt:lpstr>
      <vt:lpstr>Larissa</vt:lpstr>
      <vt:lpstr>PowerPoint Presentation</vt:lpstr>
      <vt:lpstr>Multimedia Search and Retrieval</vt:lpstr>
      <vt:lpstr>Overview of the Project</vt:lpstr>
      <vt:lpstr>Similarity functions</vt:lpstr>
      <vt:lpstr>Choice of Similarity function</vt:lpstr>
      <vt:lpstr>Cosine Similarity Matrix</vt:lpstr>
      <vt:lpstr>Text-based retrieval</vt:lpstr>
      <vt:lpstr>Results of text-based retrieval – Song 1</vt:lpstr>
      <vt:lpstr>Results of text-based retrieval – Song 2</vt:lpstr>
      <vt:lpstr>Results of text-based retrieval – Song 3</vt:lpstr>
      <vt:lpstr>Audio-Based retrieval</vt:lpstr>
      <vt:lpstr>Results of audio-based retrieval – Song 1</vt:lpstr>
      <vt:lpstr>Results of audio-based retrieval – Song 2</vt:lpstr>
      <vt:lpstr>Results of audio-based retrieval – Song 3</vt:lpstr>
      <vt:lpstr>Video-Based retrieval</vt:lpstr>
      <vt:lpstr>Data Fusion</vt:lpstr>
      <vt:lpstr>Evaluation Results</vt:lpstr>
      <vt:lpstr>Evaluation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 Scheucher</dc:creator>
  <cp:lastModifiedBy>Sara Scheucher</cp:lastModifiedBy>
  <cp:revision>24</cp:revision>
  <cp:lastPrinted>2015-10-19T12:36:16Z</cp:lastPrinted>
  <dcterms:created xsi:type="dcterms:W3CDTF">2024-01-14T09:37:18Z</dcterms:created>
  <dcterms:modified xsi:type="dcterms:W3CDTF">2024-01-16T22:55:48Z</dcterms:modified>
</cp:coreProperties>
</file>