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7"/>
  </p:notesMasterIdLst>
  <p:handoutMasterIdLst>
    <p:handoutMasterId r:id="rId38"/>
  </p:handoutMasterIdLst>
  <p:sldIdLst>
    <p:sldId id="256" r:id="rId5"/>
    <p:sldId id="293" r:id="rId6"/>
    <p:sldId id="282" r:id="rId7"/>
    <p:sldId id="283" r:id="rId8"/>
    <p:sldId id="287" r:id="rId9"/>
    <p:sldId id="294" r:id="rId10"/>
    <p:sldId id="297" r:id="rId11"/>
    <p:sldId id="298" r:id="rId12"/>
    <p:sldId id="288" r:id="rId13"/>
    <p:sldId id="299" r:id="rId14"/>
    <p:sldId id="300" r:id="rId15"/>
    <p:sldId id="301" r:id="rId16"/>
    <p:sldId id="290" r:id="rId17"/>
    <p:sldId id="289" r:id="rId18"/>
    <p:sldId id="313" r:id="rId19"/>
    <p:sldId id="304" r:id="rId20"/>
    <p:sldId id="302" r:id="rId21"/>
    <p:sldId id="296" r:id="rId22"/>
    <p:sldId id="303" r:id="rId23"/>
    <p:sldId id="305" r:id="rId24"/>
    <p:sldId id="307" r:id="rId25"/>
    <p:sldId id="314" r:id="rId26"/>
    <p:sldId id="312" r:id="rId27"/>
    <p:sldId id="315" r:id="rId28"/>
    <p:sldId id="309" r:id="rId29"/>
    <p:sldId id="316" r:id="rId30"/>
    <p:sldId id="317" r:id="rId31"/>
    <p:sldId id="310" r:id="rId32"/>
    <p:sldId id="318" r:id="rId33"/>
    <p:sldId id="326" r:id="rId34"/>
    <p:sldId id="324" r:id="rId35"/>
    <p:sldId id="325" r:id="rId36"/>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9EA"/>
    <a:srgbClr val="E8EDF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4" d="100"/>
          <a:sy n="64" d="100"/>
        </p:scale>
        <p:origin x="788"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2232"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2CD84-4941-4506-BAAD-81266325C411}" type="doc">
      <dgm:prSet loTypeId="urn:microsoft.com/office/officeart/2005/8/layout/process3" loCatId="process" qsTypeId="urn:microsoft.com/office/officeart/2005/8/quickstyle/simple1" qsCatId="simple" csTypeId="urn:microsoft.com/office/officeart/2005/8/colors/accent2_2" csCatId="accent2" phldr="1"/>
      <dgm:spPr/>
      <dgm:t>
        <a:bodyPr/>
        <a:lstStyle/>
        <a:p>
          <a:endParaRPr lang="it-IT"/>
        </a:p>
      </dgm:t>
    </dgm:pt>
    <dgm:pt modelId="{BDB82F04-8F69-4226-BBAD-5B25589B4301}">
      <dgm:prSet phldrT="[Testo]"/>
      <dgm:spPr/>
      <dgm:t>
        <a:bodyPr/>
        <a:lstStyle/>
        <a:p>
          <a:r>
            <a:rPr lang="it-IT" dirty="0"/>
            <a:t>Encoder</a:t>
          </a:r>
        </a:p>
      </dgm:t>
    </dgm:pt>
    <dgm:pt modelId="{7A5D0B01-AE94-400D-A764-77AAF0C32129}" type="parTrans" cxnId="{A2B2D15F-BBD8-4CDC-B992-67602E696694}">
      <dgm:prSet/>
      <dgm:spPr/>
      <dgm:t>
        <a:bodyPr/>
        <a:lstStyle/>
        <a:p>
          <a:endParaRPr lang="it-IT"/>
        </a:p>
      </dgm:t>
    </dgm:pt>
    <dgm:pt modelId="{8B7D6322-6A59-4DC2-8CB4-AB9A978D7992}" type="sibTrans" cxnId="{A2B2D15F-BBD8-4CDC-B992-67602E696694}">
      <dgm:prSet/>
      <dgm:spPr/>
      <dgm:t>
        <a:bodyPr/>
        <a:lstStyle/>
        <a:p>
          <a:endParaRPr lang="it-IT"/>
        </a:p>
      </dgm:t>
    </dgm:pt>
    <dgm:pt modelId="{B1D0ECF5-2D14-4913-BEE1-12C0FCF42875}">
      <dgm:prSet phldrT="[Testo]"/>
      <dgm:spPr/>
      <dgm:t>
        <a:bodyPr/>
        <a:lstStyle/>
        <a:p>
          <a:r>
            <a:rPr lang="it-IT" dirty="0" err="1"/>
            <a:t>ResNet</a:t>
          </a:r>
          <a:r>
            <a:rPr lang="it-IT" dirty="0"/>
            <a:t> / </a:t>
          </a:r>
          <a:r>
            <a:rPr lang="it-IT" dirty="0" err="1"/>
            <a:t>GoogleNet</a:t>
          </a:r>
          <a:endParaRPr lang="it-IT" dirty="0"/>
        </a:p>
      </dgm:t>
    </dgm:pt>
    <dgm:pt modelId="{143EF964-562C-40B6-B30D-7A26F98FC5CF}" type="parTrans" cxnId="{91D0D7AA-C8CF-40A9-ACF1-7A579D74AE69}">
      <dgm:prSet/>
      <dgm:spPr/>
      <dgm:t>
        <a:bodyPr/>
        <a:lstStyle/>
        <a:p>
          <a:endParaRPr lang="it-IT"/>
        </a:p>
      </dgm:t>
    </dgm:pt>
    <dgm:pt modelId="{4B270663-2F4A-45A5-B99D-8F999A5C7344}" type="sibTrans" cxnId="{91D0D7AA-C8CF-40A9-ACF1-7A579D74AE69}">
      <dgm:prSet/>
      <dgm:spPr/>
      <dgm:t>
        <a:bodyPr/>
        <a:lstStyle/>
        <a:p>
          <a:endParaRPr lang="it-IT"/>
        </a:p>
      </dgm:t>
    </dgm:pt>
    <dgm:pt modelId="{AE38B54A-ECB7-4A21-B296-BA9634B86DE5}">
      <dgm:prSet phldrT="[Testo]"/>
      <dgm:spPr/>
      <dgm:t>
        <a:bodyPr/>
        <a:lstStyle/>
        <a:p>
          <a:r>
            <a:rPr lang="it-IT" dirty="0"/>
            <a:t>Decoder</a:t>
          </a:r>
        </a:p>
      </dgm:t>
    </dgm:pt>
    <dgm:pt modelId="{D714E49A-E207-49A9-A407-F0E9280815ED}" type="parTrans" cxnId="{2AA5C1F5-C07E-474C-B562-CA20D11AA678}">
      <dgm:prSet/>
      <dgm:spPr/>
      <dgm:t>
        <a:bodyPr/>
        <a:lstStyle/>
        <a:p>
          <a:endParaRPr lang="it-IT"/>
        </a:p>
      </dgm:t>
    </dgm:pt>
    <dgm:pt modelId="{A4349AF9-9FCF-4059-83C0-16C4BD0D0864}" type="sibTrans" cxnId="{2AA5C1F5-C07E-474C-B562-CA20D11AA678}">
      <dgm:prSet/>
      <dgm:spPr/>
      <dgm:t>
        <a:bodyPr/>
        <a:lstStyle/>
        <a:p>
          <a:endParaRPr lang="it-IT"/>
        </a:p>
      </dgm:t>
    </dgm:pt>
    <dgm:pt modelId="{34FC9026-AF74-4029-B958-BD3EF1E5C895}">
      <dgm:prSet phldrT="[Testo]"/>
      <dgm:spPr/>
      <dgm:t>
        <a:bodyPr/>
        <a:lstStyle/>
        <a:p>
          <a:r>
            <a:rPr lang="it-IT" dirty="0"/>
            <a:t>Embedding </a:t>
          </a:r>
        </a:p>
      </dgm:t>
    </dgm:pt>
    <dgm:pt modelId="{69558FF0-36AD-4828-86BE-D99D3BF38403}" type="parTrans" cxnId="{CC9F87E0-511D-4ADE-BD68-FAF65725167E}">
      <dgm:prSet/>
      <dgm:spPr/>
      <dgm:t>
        <a:bodyPr/>
        <a:lstStyle/>
        <a:p>
          <a:endParaRPr lang="it-IT"/>
        </a:p>
      </dgm:t>
    </dgm:pt>
    <dgm:pt modelId="{D593E83E-923E-4521-8780-EDAD44DCBCFA}" type="sibTrans" cxnId="{CC9F87E0-511D-4ADE-BD68-FAF65725167E}">
      <dgm:prSet/>
      <dgm:spPr/>
      <dgm:t>
        <a:bodyPr/>
        <a:lstStyle/>
        <a:p>
          <a:endParaRPr lang="it-IT"/>
        </a:p>
      </dgm:t>
    </dgm:pt>
    <dgm:pt modelId="{221944E5-7022-4193-8DF6-86C4BEA8C347}">
      <dgm:prSet phldrT="[Testo]"/>
      <dgm:spPr/>
      <dgm:t>
        <a:bodyPr/>
        <a:lstStyle/>
        <a:p>
          <a:r>
            <a:rPr lang="it-IT" dirty="0" err="1"/>
            <a:t>ReLu</a:t>
          </a:r>
          <a:r>
            <a:rPr lang="it-IT" dirty="0"/>
            <a:t> </a:t>
          </a:r>
        </a:p>
      </dgm:t>
    </dgm:pt>
    <dgm:pt modelId="{CE7DDB2A-54D7-442F-8A01-9A3DED4A8144}" type="parTrans" cxnId="{DF3D26E5-F2D2-4647-94F1-C59CAC1F8B4C}">
      <dgm:prSet/>
      <dgm:spPr/>
      <dgm:t>
        <a:bodyPr/>
        <a:lstStyle/>
        <a:p>
          <a:endParaRPr lang="it-IT"/>
        </a:p>
      </dgm:t>
    </dgm:pt>
    <dgm:pt modelId="{6C4CAB8F-1CC9-48C2-AEA5-789B82D3971C}" type="sibTrans" cxnId="{DF3D26E5-F2D2-4647-94F1-C59CAC1F8B4C}">
      <dgm:prSet/>
      <dgm:spPr/>
      <dgm:t>
        <a:bodyPr/>
        <a:lstStyle/>
        <a:p>
          <a:endParaRPr lang="it-IT"/>
        </a:p>
      </dgm:t>
    </dgm:pt>
    <dgm:pt modelId="{50F9C745-2811-43D4-8225-EEACA42CD27A}">
      <dgm:prSet phldrT="[Testo]"/>
      <dgm:spPr/>
      <dgm:t>
        <a:bodyPr/>
        <a:lstStyle/>
        <a:p>
          <a:r>
            <a:rPr lang="it-IT" dirty="0"/>
            <a:t>Dropout</a:t>
          </a:r>
        </a:p>
      </dgm:t>
    </dgm:pt>
    <dgm:pt modelId="{8031E05C-9FF8-4904-86D8-DF4105112A9E}" type="parTrans" cxnId="{2D25407F-9E54-4C86-9281-8A60CF3CE900}">
      <dgm:prSet/>
      <dgm:spPr/>
      <dgm:t>
        <a:bodyPr/>
        <a:lstStyle/>
        <a:p>
          <a:endParaRPr lang="it-IT"/>
        </a:p>
      </dgm:t>
    </dgm:pt>
    <dgm:pt modelId="{54D1B9DF-CB38-4470-A935-1A1BE964101E}" type="sibTrans" cxnId="{2D25407F-9E54-4C86-9281-8A60CF3CE900}">
      <dgm:prSet/>
      <dgm:spPr/>
      <dgm:t>
        <a:bodyPr/>
        <a:lstStyle/>
        <a:p>
          <a:endParaRPr lang="it-IT"/>
        </a:p>
      </dgm:t>
    </dgm:pt>
    <dgm:pt modelId="{10B2D705-2A66-4F7D-A2AC-EA8EEFF86BDD}">
      <dgm:prSet phldrT="[Testo]"/>
      <dgm:spPr/>
      <dgm:t>
        <a:bodyPr/>
        <a:lstStyle/>
        <a:p>
          <a:r>
            <a:rPr lang="it-IT" dirty="0"/>
            <a:t>Dropout </a:t>
          </a:r>
        </a:p>
      </dgm:t>
    </dgm:pt>
    <dgm:pt modelId="{15971979-82A3-48A4-84F3-A5F634083D1F}" type="parTrans" cxnId="{4444C7DA-E24F-4B86-90AA-98692D1475D8}">
      <dgm:prSet/>
      <dgm:spPr/>
      <dgm:t>
        <a:bodyPr/>
        <a:lstStyle/>
        <a:p>
          <a:endParaRPr lang="it-IT"/>
        </a:p>
      </dgm:t>
    </dgm:pt>
    <dgm:pt modelId="{7FE92154-0D94-4B4C-9739-00BBE17E25A2}" type="sibTrans" cxnId="{4444C7DA-E24F-4B86-90AA-98692D1475D8}">
      <dgm:prSet/>
      <dgm:spPr/>
      <dgm:t>
        <a:bodyPr/>
        <a:lstStyle/>
        <a:p>
          <a:endParaRPr lang="it-IT"/>
        </a:p>
      </dgm:t>
    </dgm:pt>
    <dgm:pt modelId="{265890D7-7FCC-4A5D-A603-DFFF93B0C773}">
      <dgm:prSet phldrT="[Testo]"/>
      <dgm:spPr/>
      <dgm:t>
        <a:bodyPr/>
        <a:lstStyle/>
        <a:p>
          <a:r>
            <a:rPr lang="it-IT" dirty="0"/>
            <a:t>LSTM</a:t>
          </a:r>
        </a:p>
      </dgm:t>
    </dgm:pt>
    <dgm:pt modelId="{198ECE8B-4BFF-435B-A636-159DB3C6B917}" type="parTrans" cxnId="{BF2AAF3A-0EA7-4EDC-9244-FBF62EFA8EDC}">
      <dgm:prSet/>
      <dgm:spPr/>
      <dgm:t>
        <a:bodyPr/>
        <a:lstStyle/>
        <a:p>
          <a:endParaRPr lang="it-IT"/>
        </a:p>
      </dgm:t>
    </dgm:pt>
    <dgm:pt modelId="{0D2F3D48-38B1-4CAA-8958-1904C4CDE625}" type="sibTrans" cxnId="{BF2AAF3A-0EA7-4EDC-9244-FBF62EFA8EDC}">
      <dgm:prSet/>
      <dgm:spPr/>
      <dgm:t>
        <a:bodyPr/>
        <a:lstStyle/>
        <a:p>
          <a:endParaRPr lang="it-IT"/>
        </a:p>
      </dgm:t>
    </dgm:pt>
    <dgm:pt modelId="{843CBF1F-A1B6-4C08-9B94-0CF17AF06A88}">
      <dgm:prSet phldrT="[Testo]"/>
      <dgm:spPr/>
      <dgm:t>
        <a:bodyPr/>
        <a:lstStyle/>
        <a:p>
          <a:r>
            <a:rPr lang="it-IT" dirty="0"/>
            <a:t>Linear layer</a:t>
          </a:r>
        </a:p>
      </dgm:t>
    </dgm:pt>
    <dgm:pt modelId="{39A712A8-FAAA-480B-953F-E6EA3EAE5FFF}" type="parTrans" cxnId="{9325B7E5-CDF0-4CB5-ADC5-20B9D94DED0F}">
      <dgm:prSet/>
      <dgm:spPr/>
      <dgm:t>
        <a:bodyPr/>
        <a:lstStyle/>
        <a:p>
          <a:endParaRPr lang="it-IT"/>
        </a:p>
      </dgm:t>
    </dgm:pt>
    <dgm:pt modelId="{11A1B8C0-39C0-4ACC-8607-EB9BB0FA0AE6}" type="sibTrans" cxnId="{9325B7E5-CDF0-4CB5-ADC5-20B9D94DED0F}">
      <dgm:prSet/>
      <dgm:spPr/>
      <dgm:t>
        <a:bodyPr/>
        <a:lstStyle/>
        <a:p>
          <a:endParaRPr lang="it-IT"/>
        </a:p>
      </dgm:t>
    </dgm:pt>
    <dgm:pt modelId="{27147B9E-5848-4D20-A7DF-579FD2387573}" type="pres">
      <dgm:prSet presAssocID="{C722CD84-4941-4506-BAAD-81266325C411}" presName="linearFlow" presStyleCnt="0">
        <dgm:presLayoutVars>
          <dgm:dir/>
          <dgm:animLvl val="lvl"/>
          <dgm:resizeHandles val="exact"/>
        </dgm:presLayoutVars>
      </dgm:prSet>
      <dgm:spPr/>
    </dgm:pt>
    <dgm:pt modelId="{0EB5B09F-BD55-4CB0-B842-121F7E5AD195}" type="pres">
      <dgm:prSet presAssocID="{BDB82F04-8F69-4226-BBAD-5B25589B4301}" presName="composite" presStyleCnt="0"/>
      <dgm:spPr/>
    </dgm:pt>
    <dgm:pt modelId="{89FC36B2-65A6-4847-91CB-7F8DEF6D3C30}" type="pres">
      <dgm:prSet presAssocID="{BDB82F04-8F69-4226-BBAD-5B25589B4301}" presName="parTx" presStyleLbl="node1" presStyleIdx="0" presStyleCnt="2">
        <dgm:presLayoutVars>
          <dgm:chMax val="0"/>
          <dgm:chPref val="0"/>
          <dgm:bulletEnabled val="1"/>
        </dgm:presLayoutVars>
      </dgm:prSet>
      <dgm:spPr/>
    </dgm:pt>
    <dgm:pt modelId="{88F1AAE8-5976-4683-A121-11F5B4B1BE76}" type="pres">
      <dgm:prSet presAssocID="{BDB82F04-8F69-4226-BBAD-5B25589B4301}" presName="parSh" presStyleLbl="node1" presStyleIdx="0" presStyleCnt="2"/>
      <dgm:spPr/>
    </dgm:pt>
    <dgm:pt modelId="{A8FCDE60-4438-41C8-910D-BF2B82086F02}" type="pres">
      <dgm:prSet presAssocID="{BDB82F04-8F69-4226-BBAD-5B25589B4301}" presName="desTx" presStyleLbl="fgAcc1" presStyleIdx="0" presStyleCnt="2">
        <dgm:presLayoutVars>
          <dgm:bulletEnabled val="1"/>
        </dgm:presLayoutVars>
      </dgm:prSet>
      <dgm:spPr/>
    </dgm:pt>
    <dgm:pt modelId="{5F2ED784-E8DE-48A2-93D9-7DB5FFEB32F8}" type="pres">
      <dgm:prSet presAssocID="{8B7D6322-6A59-4DC2-8CB4-AB9A978D7992}" presName="sibTrans" presStyleLbl="sibTrans2D1" presStyleIdx="0" presStyleCnt="1"/>
      <dgm:spPr/>
    </dgm:pt>
    <dgm:pt modelId="{FE0AFE2C-1FC2-4BC3-A7D5-C07D9271DF48}" type="pres">
      <dgm:prSet presAssocID="{8B7D6322-6A59-4DC2-8CB4-AB9A978D7992}" presName="connTx" presStyleLbl="sibTrans2D1" presStyleIdx="0" presStyleCnt="1"/>
      <dgm:spPr/>
    </dgm:pt>
    <dgm:pt modelId="{C2360391-8923-4FFE-A410-B345D6F5D98F}" type="pres">
      <dgm:prSet presAssocID="{AE38B54A-ECB7-4A21-B296-BA9634B86DE5}" presName="composite" presStyleCnt="0"/>
      <dgm:spPr/>
    </dgm:pt>
    <dgm:pt modelId="{D650E6E6-2964-43DC-A54B-B6B595211C96}" type="pres">
      <dgm:prSet presAssocID="{AE38B54A-ECB7-4A21-B296-BA9634B86DE5}" presName="parTx" presStyleLbl="node1" presStyleIdx="0" presStyleCnt="2">
        <dgm:presLayoutVars>
          <dgm:chMax val="0"/>
          <dgm:chPref val="0"/>
          <dgm:bulletEnabled val="1"/>
        </dgm:presLayoutVars>
      </dgm:prSet>
      <dgm:spPr/>
    </dgm:pt>
    <dgm:pt modelId="{100ED287-6C9D-4D60-A9AE-99E8E8BD9221}" type="pres">
      <dgm:prSet presAssocID="{AE38B54A-ECB7-4A21-B296-BA9634B86DE5}" presName="parSh" presStyleLbl="node1" presStyleIdx="1" presStyleCnt="2"/>
      <dgm:spPr/>
    </dgm:pt>
    <dgm:pt modelId="{4E2D3F5A-DAE8-4FD7-A69A-B072C83CBFB3}" type="pres">
      <dgm:prSet presAssocID="{AE38B54A-ECB7-4A21-B296-BA9634B86DE5}" presName="desTx" presStyleLbl="fgAcc1" presStyleIdx="1" presStyleCnt="2">
        <dgm:presLayoutVars>
          <dgm:bulletEnabled val="1"/>
        </dgm:presLayoutVars>
      </dgm:prSet>
      <dgm:spPr/>
    </dgm:pt>
  </dgm:ptLst>
  <dgm:cxnLst>
    <dgm:cxn modelId="{6EFB2013-6A3F-4B52-8E10-D83ACC316143}" type="presOf" srcId="{221944E5-7022-4193-8DF6-86C4BEA8C347}" destId="{A8FCDE60-4438-41C8-910D-BF2B82086F02}" srcOrd="0" destOrd="1" presId="urn:microsoft.com/office/officeart/2005/8/layout/process3"/>
    <dgm:cxn modelId="{A1CC4317-30A5-4E94-B432-9A88D95D0C68}" type="presOf" srcId="{843CBF1F-A1B6-4C08-9B94-0CF17AF06A88}" destId="{4E2D3F5A-DAE8-4FD7-A69A-B072C83CBFB3}" srcOrd="0" destOrd="3" presId="urn:microsoft.com/office/officeart/2005/8/layout/process3"/>
    <dgm:cxn modelId="{3534EB2B-BA8B-443C-8E74-7D9CB0F8FD85}" type="presOf" srcId="{50F9C745-2811-43D4-8225-EEACA42CD27A}" destId="{A8FCDE60-4438-41C8-910D-BF2B82086F02}" srcOrd="0" destOrd="2" presId="urn:microsoft.com/office/officeart/2005/8/layout/process3"/>
    <dgm:cxn modelId="{BF2AAF3A-0EA7-4EDC-9244-FBF62EFA8EDC}" srcId="{AE38B54A-ECB7-4A21-B296-BA9634B86DE5}" destId="{265890D7-7FCC-4A5D-A603-DFFF93B0C773}" srcOrd="2" destOrd="0" parTransId="{198ECE8B-4BFF-435B-A636-159DB3C6B917}" sibTransId="{0D2F3D48-38B1-4CAA-8958-1904C4CDE625}"/>
    <dgm:cxn modelId="{38528D3C-02D3-4C3B-A1E5-E5A05C6E581F}" type="presOf" srcId="{34FC9026-AF74-4029-B958-BD3EF1E5C895}" destId="{4E2D3F5A-DAE8-4FD7-A69A-B072C83CBFB3}" srcOrd="0" destOrd="0" presId="urn:microsoft.com/office/officeart/2005/8/layout/process3"/>
    <dgm:cxn modelId="{92104C5B-CA8A-42B4-8954-27D121FB2D46}" type="presOf" srcId="{BDB82F04-8F69-4226-BBAD-5B25589B4301}" destId="{88F1AAE8-5976-4683-A121-11F5B4B1BE76}" srcOrd="1" destOrd="0" presId="urn:microsoft.com/office/officeart/2005/8/layout/process3"/>
    <dgm:cxn modelId="{A2B2D15F-BBD8-4CDC-B992-67602E696694}" srcId="{C722CD84-4941-4506-BAAD-81266325C411}" destId="{BDB82F04-8F69-4226-BBAD-5B25589B4301}" srcOrd="0" destOrd="0" parTransId="{7A5D0B01-AE94-400D-A764-77AAF0C32129}" sibTransId="{8B7D6322-6A59-4DC2-8CB4-AB9A978D7992}"/>
    <dgm:cxn modelId="{A1B6F263-9A5A-4D7A-9A49-5DFF8AF071F0}" type="presOf" srcId="{8B7D6322-6A59-4DC2-8CB4-AB9A978D7992}" destId="{5F2ED784-E8DE-48A2-93D9-7DB5FFEB32F8}" srcOrd="0" destOrd="0" presId="urn:microsoft.com/office/officeart/2005/8/layout/process3"/>
    <dgm:cxn modelId="{1FDDE446-E039-40A0-BA0D-35FF9FEFCBE4}" type="presOf" srcId="{BDB82F04-8F69-4226-BBAD-5B25589B4301}" destId="{89FC36B2-65A6-4847-91CB-7F8DEF6D3C30}" srcOrd="0" destOrd="0" presId="urn:microsoft.com/office/officeart/2005/8/layout/process3"/>
    <dgm:cxn modelId="{2D25407F-9E54-4C86-9281-8A60CF3CE900}" srcId="{BDB82F04-8F69-4226-BBAD-5B25589B4301}" destId="{50F9C745-2811-43D4-8225-EEACA42CD27A}" srcOrd="2" destOrd="0" parTransId="{8031E05C-9FF8-4904-86D8-DF4105112A9E}" sibTransId="{54D1B9DF-CB38-4470-A935-1A1BE964101E}"/>
    <dgm:cxn modelId="{1BF332A8-4286-44A7-B8ED-6D118E3F2CCD}" type="presOf" srcId="{B1D0ECF5-2D14-4913-BEE1-12C0FCF42875}" destId="{A8FCDE60-4438-41C8-910D-BF2B82086F02}" srcOrd="0" destOrd="0" presId="urn:microsoft.com/office/officeart/2005/8/layout/process3"/>
    <dgm:cxn modelId="{91D0D7AA-C8CF-40A9-ACF1-7A579D74AE69}" srcId="{BDB82F04-8F69-4226-BBAD-5B25589B4301}" destId="{B1D0ECF5-2D14-4913-BEE1-12C0FCF42875}" srcOrd="0" destOrd="0" parTransId="{143EF964-562C-40B6-B30D-7A26F98FC5CF}" sibTransId="{4B270663-2F4A-45A5-B99D-8F999A5C7344}"/>
    <dgm:cxn modelId="{54D8F1BE-FF2C-4A37-BAAC-0D109B712C4B}" type="presOf" srcId="{C722CD84-4941-4506-BAAD-81266325C411}" destId="{27147B9E-5848-4D20-A7DF-579FD2387573}" srcOrd="0" destOrd="0" presId="urn:microsoft.com/office/officeart/2005/8/layout/process3"/>
    <dgm:cxn modelId="{ED73A9BF-DF8D-4E02-BA98-0F454F42C341}" type="presOf" srcId="{8B7D6322-6A59-4DC2-8CB4-AB9A978D7992}" destId="{FE0AFE2C-1FC2-4BC3-A7D5-C07D9271DF48}" srcOrd="1" destOrd="0" presId="urn:microsoft.com/office/officeart/2005/8/layout/process3"/>
    <dgm:cxn modelId="{C25065CE-F023-48AE-8BB9-F903F4950A89}" type="presOf" srcId="{10B2D705-2A66-4F7D-A2AC-EA8EEFF86BDD}" destId="{4E2D3F5A-DAE8-4FD7-A69A-B072C83CBFB3}" srcOrd="0" destOrd="1" presId="urn:microsoft.com/office/officeart/2005/8/layout/process3"/>
    <dgm:cxn modelId="{4444C7DA-E24F-4B86-90AA-98692D1475D8}" srcId="{AE38B54A-ECB7-4A21-B296-BA9634B86DE5}" destId="{10B2D705-2A66-4F7D-A2AC-EA8EEFF86BDD}" srcOrd="1" destOrd="0" parTransId="{15971979-82A3-48A4-84F3-A5F634083D1F}" sibTransId="{7FE92154-0D94-4B4C-9739-00BBE17E25A2}"/>
    <dgm:cxn modelId="{CC9F87E0-511D-4ADE-BD68-FAF65725167E}" srcId="{AE38B54A-ECB7-4A21-B296-BA9634B86DE5}" destId="{34FC9026-AF74-4029-B958-BD3EF1E5C895}" srcOrd="0" destOrd="0" parTransId="{69558FF0-36AD-4828-86BE-D99D3BF38403}" sibTransId="{D593E83E-923E-4521-8780-EDAD44DCBCFA}"/>
    <dgm:cxn modelId="{DF3D26E5-F2D2-4647-94F1-C59CAC1F8B4C}" srcId="{BDB82F04-8F69-4226-BBAD-5B25589B4301}" destId="{221944E5-7022-4193-8DF6-86C4BEA8C347}" srcOrd="1" destOrd="0" parTransId="{CE7DDB2A-54D7-442F-8A01-9A3DED4A8144}" sibTransId="{6C4CAB8F-1CC9-48C2-AEA5-789B82D3971C}"/>
    <dgm:cxn modelId="{9325B7E5-CDF0-4CB5-ADC5-20B9D94DED0F}" srcId="{AE38B54A-ECB7-4A21-B296-BA9634B86DE5}" destId="{843CBF1F-A1B6-4C08-9B94-0CF17AF06A88}" srcOrd="3" destOrd="0" parTransId="{39A712A8-FAAA-480B-953F-E6EA3EAE5FFF}" sibTransId="{11A1B8C0-39C0-4ACC-8607-EB9BB0FA0AE6}"/>
    <dgm:cxn modelId="{D3EA98EA-B339-41B3-93A1-64EA5AD3FFB6}" type="presOf" srcId="{265890D7-7FCC-4A5D-A603-DFFF93B0C773}" destId="{4E2D3F5A-DAE8-4FD7-A69A-B072C83CBFB3}" srcOrd="0" destOrd="2" presId="urn:microsoft.com/office/officeart/2005/8/layout/process3"/>
    <dgm:cxn modelId="{CF6E12EC-6F48-4553-BC66-B58E1BC8247C}" type="presOf" srcId="{AE38B54A-ECB7-4A21-B296-BA9634B86DE5}" destId="{D650E6E6-2964-43DC-A54B-B6B595211C96}" srcOrd="0" destOrd="0" presId="urn:microsoft.com/office/officeart/2005/8/layout/process3"/>
    <dgm:cxn modelId="{2AA5C1F5-C07E-474C-B562-CA20D11AA678}" srcId="{C722CD84-4941-4506-BAAD-81266325C411}" destId="{AE38B54A-ECB7-4A21-B296-BA9634B86DE5}" srcOrd="1" destOrd="0" parTransId="{D714E49A-E207-49A9-A407-F0E9280815ED}" sibTransId="{A4349AF9-9FCF-4059-83C0-16C4BD0D0864}"/>
    <dgm:cxn modelId="{8FEFC0F8-AF7B-4ED1-B66B-85B6CF0172BE}" type="presOf" srcId="{AE38B54A-ECB7-4A21-B296-BA9634B86DE5}" destId="{100ED287-6C9D-4D60-A9AE-99E8E8BD9221}" srcOrd="1" destOrd="0" presId="urn:microsoft.com/office/officeart/2005/8/layout/process3"/>
    <dgm:cxn modelId="{D5A8F758-F3BA-47FE-A138-BF7512397494}" type="presParOf" srcId="{27147B9E-5848-4D20-A7DF-579FD2387573}" destId="{0EB5B09F-BD55-4CB0-B842-121F7E5AD195}" srcOrd="0" destOrd="0" presId="urn:microsoft.com/office/officeart/2005/8/layout/process3"/>
    <dgm:cxn modelId="{DA122B39-633A-4C25-962F-8906858B2A94}" type="presParOf" srcId="{0EB5B09F-BD55-4CB0-B842-121F7E5AD195}" destId="{89FC36B2-65A6-4847-91CB-7F8DEF6D3C30}" srcOrd="0" destOrd="0" presId="urn:microsoft.com/office/officeart/2005/8/layout/process3"/>
    <dgm:cxn modelId="{E9152BE3-2FF0-4210-B47A-EC0CA4E4B464}" type="presParOf" srcId="{0EB5B09F-BD55-4CB0-B842-121F7E5AD195}" destId="{88F1AAE8-5976-4683-A121-11F5B4B1BE76}" srcOrd="1" destOrd="0" presId="urn:microsoft.com/office/officeart/2005/8/layout/process3"/>
    <dgm:cxn modelId="{1BF7A4E3-F04E-4206-BCD1-7A7E72EAF577}" type="presParOf" srcId="{0EB5B09F-BD55-4CB0-B842-121F7E5AD195}" destId="{A8FCDE60-4438-41C8-910D-BF2B82086F02}" srcOrd="2" destOrd="0" presId="urn:microsoft.com/office/officeart/2005/8/layout/process3"/>
    <dgm:cxn modelId="{D700977C-4858-4E6F-8E38-F19D2191E903}" type="presParOf" srcId="{27147B9E-5848-4D20-A7DF-579FD2387573}" destId="{5F2ED784-E8DE-48A2-93D9-7DB5FFEB32F8}" srcOrd="1" destOrd="0" presId="urn:microsoft.com/office/officeart/2005/8/layout/process3"/>
    <dgm:cxn modelId="{BB1EEC42-C7EA-4F79-B99A-D13891696F2B}" type="presParOf" srcId="{5F2ED784-E8DE-48A2-93D9-7DB5FFEB32F8}" destId="{FE0AFE2C-1FC2-4BC3-A7D5-C07D9271DF48}" srcOrd="0" destOrd="0" presId="urn:microsoft.com/office/officeart/2005/8/layout/process3"/>
    <dgm:cxn modelId="{F7096229-4B05-4C12-B5E2-A359FE5AAED6}" type="presParOf" srcId="{27147B9E-5848-4D20-A7DF-579FD2387573}" destId="{C2360391-8923-4FFE-A410-B345D6F5D98F}" srcOrd="2" destOrd="0" presId="urn:microsoft.com/office/officeart/2005/8/layout/process3"/>
    <dgm:cxn modelId="{E1D37EA1-8B75-47BE-A738-849667601F8A}" type="presParOf" srcId="{C2360391-8923-4FFE-A410-B345D6F5D98F}" destId="{D650E6E6-2964-43DC-A54B-B6B595211C96}" srcOrd="0" destOrd="0" presId="urn:microsoft.com/office/officeart/2005/8/layout/process3"/>
    <dgm:cxn modelId="{B9D67638-10B7-4954-8C46-EC647924CAA1}" type="presParOf" srcId="{C2360391-8923-4FFE-A410-B345D6F5D98F}" destId="{100ED287-6C9D-4D60-A9AE-99E8E8BD9221}" srcOrd="1" destOrd="0" presId="urn:microsoft.com/office/officeart/2005/8/layout/process3"/>
    <dgm:cxn modelId="{FA54F8CD-B950-4EA2-A3F0-147F559B085E}" type="presParOf" srcId="{C2360391-8923-4FFE-A410-B345D6F5D98F}" destId="{4E2D3F5A-DAE8-4FD7-A69A-B072C83CBFB3}"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A4CF5-5699-4894-8A13-05A9EB915A79}"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ru-RU"/>
        </a:p>
      </dgm:t>
    </dgm:pt>
    <dgm:pt modelId="{B8F698AC-BCB6-4B5A-B311-0C764EBFF159}">
      <dgm:prSet phldrT="[Текст]"/>
      <dgm:spPr>
        <a:solidFill>
          <a:schemeClr val="accent2"/>
        </a:solidFill>
      </dgm:spPr>
      <dgm:t>
        <a:bodyPr/>
        <a:lstStyle/>
        <a:p>
          <a:r>
            <a:rPr lang="en-GB" dirty="0"/>
            <a:t>Text normalization</a:t>
          </a:r>
          <a:endParaRPr lang="ru-RU" dirty="0"/>
        </a:p>
      </dgm:t>
    </dgm:pt>
    <dgm:pt modelId="{99F48759-5BBD-4D93-A3CF-E6711B66615D}" type="parTrans" cxnId="{DF6166A7-07EE-45E5-B63E-87209EC6909D}">
      <dgm:prSet/>
      <dgm:spPr/>
      <dgm:t>
        <a:bodyPr/>
        <a:lstStyle/>
        <a:p>
          <a:endParaRPr lang="ru-RU"/>
        </a:p>
      </dgm:t>
    </dgm:pt>
    <dgm:pt modelId="{071B5A62-B7C4-431B-ABFB-A125490B2B1B}" type="sibTrans" cxnId="{DF6166A7-07EE-45E5-B63E-87209EC6909D}">
      <dgm:prSet/>
      <dgm:spPr/>
      <dgm:t>
        <a:bodyPr/>
        <a:lstStyle/>
        <a:p>
          <a:endParaRPr lang="ru-RU"/>
        </a:p>
      </dgm:t>
    </dgm:pt>
    <dgm:pt modelId="{238DFD03-EBA4-4029-94D1-CF7EF07A7E1D}">
      <dgm:prSet phldrT="[Текст]"/>
      <dgm:spPr/>
      <dgm:t>
        <a:bodyPr/>
        <a:lstStyle/>
        <a:p>
          <a:pPr>
            <a:buFont typeface="Wingdings" panose="05000000000000000000" pitchFamily="2" charset="2"/>
            <a:buChar char="§"/>
          </a:pPr>
          <a:r>
            <a:rPr lang="ru-RU" dirty="0"/>
            <a:t>•</a:t>
          </a:r>
          <a:r>
            <a:rPr lang="en-GB" dirty="0"/>
            <a:t> Converting to lowercase</a:t>
          </a:r>
        </a:p>
        <a:p>
          <a:pPr>
            <a:buFont typeface="Wingdings" panose="05000000000000000000" pitchFamily="2" charset="2"/>
            <a:buChar char="§"/>
          </a:pPr>
          <a:r>
            <a:rPr lang="ru-RU" dirty="0"/>
            <a:t>•</a:t>
          </a:r>
          <a:r>
            <a:rPr lang="en-GB" dirty="0"/>
            <a:t> Removing extra characters</a:t>
          </a:r>
        </a:p>
        <a:p>
          <a:pPr>
            <a:buFont typeface="Wingdings" panose="05000000000000000000" pitchFamily="2" charset="2"/>
            <a:buChar char="§"/>
          </a:pPr>
          <a:r>
            <a:rPr lang="ru-RU" dirty="0"/>
            <a:t>•</a:t>
          </a:r>
          <a:r>
            <a:rPr lang="en-GB" dirty="0"/>
            <a:t> Replacing numbers and figure indices</a:t>
          </a:r>
        </a:p>
        <a:p>
          <a:pPr>
            <a:buFont typeface="Wingdings" panose="05000000000000000000" pitchFamily="2" charset="2"/>
            <a:buChar char="§"/>
          </a:pPr>
          <a:r>
            <a:rPr lang="ru-RU" dirty="0"/>
            <a:t>•</a:t>
          </a:r>
          <a:r>
            <a:rPr lang="en-GB" dirty="0"/>
            <a:t> Adding special tokens</a:t>
          </a:r>
          <a:endParaRPr lang="ru-RU" dirty="0"/>
        </a:p>
      </dgm:t>
    </dgm:pt>
    <dgm:pt modelId="{7569D35D-EF0C-434D-BEF4-C6C4497598B0}" type="parTrans" cxnId="{FE50A9CF-A626-4C20-B38A-B412120C9FA6}">
      <dgm:prSet/>
      <dgm:spPr/>
      <dgm:t>
        <a:bodyPr/>
        <a:lstStyle/>
        <a:p>
          <a:endParaRPr lang="ru-RU"/>
        </a:p>
      </dgm:t>
    </dgm:pt>
    <dgm:pt modelId="{F8133B7C-F105-4C81-9C4B-C8F4ACCFFF53}" type="sibTrans" cxnId="{FE50A9CF-A626-4C20-B38A-B412120C9FA6}">
      <dgm:prSet/>
      <dgm:spPr/>
      <dgm:t>
        <a:bodyPr/>
        <a:lstStyle/>
        <a:p>
          <a:endParaRPr lang="ru-RU"/>
        </a:p>
      </dgm:t>
    </dgm:pt>
    <dgm:pt modelId="{38C74AB5-ACF5-452F-AE17-C82A0F937A5B}">
      <dgm:prSet phldrT="[Текст]"/>
      <dgm:spPr>
        <a:solidFill>
          <a:schemeClr val="accent2"/>
        </a:solidFill>
      </dgm:spPr>
      <dgm:t>
        <a:bodyPr/>
        <a:lstStyle/>
        <a:p>
          <a:r>
            <a:rPr lang="en-GB" dirty="0"/>
            <a:t>Tokenization</a:t>
          </a:r>
          <a:endParaRPr lang="ru-RU" dirty="0"/>
        </a:p>
      </dgm:t>
    </dgm:pt>
    <dgm:pt modelId="{ECAA9554-9433-4DB0-9CA7-1F9FAC533BC4}" type="parTrans" cxnId="{EB770CF2-6526-4B75-95CA-284218DF772B}">
      <dgm:prSet/>
      <dgm:spPr/>
      <dgm:t>
        <a:bodyPr/>
        <a:lstStyle/>
        <a:p>
          <a:endParaRPr lang="ru-RU"/>
        </a:p>
      </dgm:t>
    </dgm:pt>
    <dgm:pt modelId="{3BB046CE-3CAB-4807-AE77-46CB494669A1}" type="sibTrans" cxnId="{EB770CF2-6526-4B75-95CA-284218DF772B}">
      <dgm:prSet/>
      <dgm:spPr/>
      <dgm:t>
        <a:bodyPr/>
        <a:lstStyle/>
        <a:p>
          <a:endParaRPr lang="ru-RU"/>
        </a:p>
      </dgm:t>
    </dgm:pt>
    <dgm:pt modelId="{CB65B2BA-2210-46B5-8324-40897811DB57}">
      <dgm:prSet phldrT="[Текст]"/>
      <dgm:spPr/>
      <dgm:t>
        <a:bodyPr/>
        <a:lstStyle/>
        <a:p>
          <a:r>
            <a:rPr lang="ru-RU" dirty="0"/>
            <a:t>•</a:t>
          </a:r>
          <a:r>
            <a:rPr lang="en-GB" dirty="0"/>
            <a:t> Splitting the text into meaningful tokens</a:t>
          </a:r>
        </a:p>
        <a:p>
          <a:r>
            <a:rPr lang="ru-RU" dirty="0"/>
            <a:t>•</a:t>
          </a:r>
          <a:r>
            <a:rPr lang="en-GB" dirty="0"/>
            <a:t> </a:t>
          </a:r>
          <a:r>
            <a:rPr lang="en-GB" dirty="0" err="1"/>
            <a:t>SpaCy</a:t>
          </a:r>
          <a:r>
            <a:rPr lang="en-GB" dirty="0"/>
            <a:t> English language tokenizer</a:t>
          </a:r>
          <a:endParaRPr lang="ru-RU" dirty="0"/>
        </a:p>
      </dgm:t>
    </dgm:pt>
    <dgm:pt modelId="{61C62C2D-5CE4-4C7F-80A1-22EB174F549D}" type="parTrans" cxnId="{01AC75FE-F19E-400C-B835-0598AD174AFA}">
      <dgm:prSet/>
      <dgm:spPr/>
      <dgm:t>
        <a:bodyPr/>
        <a:lstStyle/>
        <a:p>
          <a:endParaRPr lang="ru-RU"/>
        </a:p>
      </dgm:t>
    </dgm:pt>
    <dgm:pt modelId="{0DBE2EF3-AAD8-4A88-88F8-4260F0B3C42C}" type="sibTrans" cxnId="{01AC75FE-F19E-400C-B835-0598AD174AFA}">
      <dgm:prSet/>
      <dgm:spPr/>
      <dgm:t>
        <a:bodyPr/>
        <a:lstStyle/>
        <a:p>
          <a:endParaRPr lang="ru-RU"/>
        </a:p>
      </dgm:t>
    </dgm:pt>
    <dgm:pt modelId="{858DD5BE-68CA-4F2C-B1D7-C31167EA874C}">
      <dgm:prSet phldrT="[Текст]"/>
      <dgm:spPr>
        <a:solidFill>
          <a:schemeClr val="accent2"/>
        </a:solidFill>
      </dgm:spPr>
      <dgm:t>
        <a:bodyPr/>
        <a:lstStyle/>
        <a:p>
          <a:r>
            <a:rPr lang="en-GB" dirty="0"/>
            <a:t>Encodings</a:t>
          </a:r>
          <a:endParaRPr lang="ru-RU" dirty="0"/>
        </a:p>
      </dgm:t>
    </dgm:pt>
    <dgm:pt modelId="{2A141A4E-DB11-4490-9BE2-9B9BA28C2378}" type="parTrans" cxnId="{A1F8BD4D-4F3F-4B66-AEEF-D1F5A9E21B59}">
      <dgm:prSet/>
      <dgm:spPr/>
      <dgm:t>
        <a:bodyPr/>
        <a:lstStyle/>
        <a:p>
          <a:endParaRPr lang="ru-RU"/>
        </a:p>
      </dgm:t>
    </dgm:pt>
    <dgm:pt modelId="{FF57975C-5050-4751-BFA6-E795E1045FD5}" type="sibTrans" cxnId="{A1F8BD4D-4F3F-4B66-AEEF-D1F5A9E21B59}">
      <dgm:prSet/>
      <dgm:spPr/>
      <dgm:t>
        <a:bodyPr/>
        <a:lstStyle/>
        <a:p>
          <a:endParaRPr lang="ru-RU"/>
        </a:p>
      </dgm:t>
    </dgm:pt>
    <dgm:pt modelId="{D3C9A9C1-8912-498D-BEF8-F18258BD2F88}">
      <dgm:prSet phldrT="[Текст]"/>
      <dgm:spPr/>
      <dgm:t>
        <a:bodyPr/>
        <a:lstStyle/>
        <a:p>
          <a:r>
            <a:rPr lang="ru-RU" dirty="0"/>
            <a:t>•</a:t>
          </a:r>
          <a:r>
            <a:rPr lang="en-GB" dirty="0"/>
            <a:t> Creating the vocabulary</a:t>
          </a:r>
        </a:p>
        <a:p>
          <a:r>
            <a:rPr lang="ru-RU" dirty="0"/>
            <a:t>•</a:t>
          </a:r>
          <a:r>
            <a:rPr lang="en-GB" dirty="0"/>
            <a:t> Mapping strings to numeric encodings</a:t>
          </a:r>
        </a:p>
      </dgm:t>
    </dgm:pt>
    <dgm:pt modelId="{D19C3045-1328-4A59-9868-9741C682635A}" type="parTrans" cxnId="{ED580DEE-5B76-4229-9DFA-16395416ACB7}">
      <dgm:prSet/>
      <dgm:spPr/>
      <dgm:t>
        <a:bodyPr/>
        <a:lstStyle/>
        <a:p>
          <a:endParaRPr lang="ru-RU"/>
        </a:p>
      </dgm:t>
    </dgm:pt>
    <dgm:pt modelId="{C563DEEF-9BD6-44E2-BAE5-8357AB5B6BED}" type="sibTrans" cxnId="{ED580DEE-5B76-4229-9DFA-16395416ACB7}">
      <dgm:prSet/>
      <dgm:spPr/>
      <dgm:t>
        <a:bodyPr/>
        <a:lstStyle/>
        <a:p>
          <a:endParaRPr lang="ru-RU"/>
        </a:p>
      </dgm:t>
    </dgm:pt>
    <dgm:pt modelId="{AB7722B0-A82F-46A7-A3B2-6482D6DC5D98}" type="pres">
      <dgm:prSet presAssocID="{40FA4CF5-5699-4894-8A13-05A9EB915A79}" presName="Name0" presStyleCnt="0">
        <dgm:presLayoutVars>
          <dgm:chMax val="5"/>
          <dgm:chPref val="5"/>
          <dgm:dir/>
          <dgm:animLvl val="lvl"/>
        </dgm:presLayoutVars>
      </dgm:prSet>
      <dgm:spPr/>
    </dgm:pt>
    <dgm:pt modelId="{028E5FCF-CE7E-4439-9E13-4E1A9897D42A}" type="pres">
      <dgm:prSet presAssocID="{B8F698AC-BCB6-4B5A-B311-0C764EBFF159}" presName="parentText1" presStyleLbl="node1" presStyleIdx="0" presStyleCnt="3">
        <dgm:presLayoutVars>
          <dgm:chMax/>
          <dgm:chPref val="3"/>
          <dgm:bulletEnabled val="1"/>
        </dgm:presLayoutVars>
      </dgm:prSet>
      <dgm:spPr/>
    </dgm:pt>
    <dgm:pt modelId="{4112CC09-582F-4779-B400-8346AF6E932E}" type="pres">
      <dgm:prSet presAssocID="{B8F698AC-BCB6-4B5A-B311-0C764EBFF159}" presName="childText1" presStyleLbl="solidAlignAcc1" presStyleIdx="0" presStyleCnt="3">
        <dgm:presLayoutVars>
          <dgm:chMax val="0"/>
          <dgm:chPref val="0"/>
          <dgm:bulletEnabled val="1"/>
        </dgm:presLayoutVars>
      </dgm:prSet>
      <dgm:spPr/>
    </dgm:pt>
    <dgm:pt modelId="{EB82B054-13FD-4E58-BC02-D8FED8A326A2}" type="pres">
      <dgm:prSet presAssocID="{38C74AB5-ACF5-452F-AE17-C82A0F937A5B}" presName="parentText2" presStyleLbl="node1" presStyleIdx="1" presStyleCnt="3" custLinFactNeighborX="435" custLinFactNeighborY="-3359">
        <dgm:presLayoutVars>
          <dgm:chMax/>
          <dgm:chPref val="3"/>
          <dgm:bulletEnabled val="1"/>
        </dgm:presLayoutVars>
      </dgm:prSet>
      <dgm:spPr/>
    </dgm:pt>
    <dgm:pt modelId="{9D9D75C7-6190-4B6D-A4EB-7220973E5EC6}" type="pres">
      <dgm:prSet presAssocID="{38C74AB5-ACF5-452F-AE17-C82A0F937A5B}" presName="childText2" presStyleLbl="solidAlignAcc1" presStyleIdx="1" presStyleCnt="3">
        <dgm:presLayoutVars>
          <dgm:chMax val="0"/>
          <dgm:chPref val="0"/>
          <dgm:bulletEnabled val="1"/>
        </dgm:presLayoutVars>
      </dgm:prSet>
      <dgm:spPr/>
    </dgm:pt>
    <dgm:pt modelId="{798F12FE-B2C4-4F81-BC41-EAE3BF788D63}" type="pres">
      <dgm:prSet presAssocID="{858DD5BE-68CA-4F2C-B1D7-C31167EA874C}" presName="parentText3" presStyleLbl="node1" presStyleIdx="2" presStyleCnt="3">
        <dgm:presLayoutVars>
          <dgm:chMax/>
          <dgm:chPref val="3"/>
          <dgm:bulletEnabled val="1"/>
        </dgm:presLayoutVars>
      </dgm:prSet>
      <dgm:spPr/>
    </dgm:pt>
    <dgm:pt modelId="{99188803-1582-4EE1-9B62-D99DA17C0543}" type="pres">
      <dgm:prSet presAssocID="{858DD5BE-68CA-4F2C-B1D7-C31167EA874C}" presName="childText3" presStyleLbl="solidAlignAcc1" presStyleIdx="2" presStyleCnt="3">
        <dgm:presLayoutVars>
          <dgm:chMax val="0"/>
          <dgm:chPref val="0"/>
          <dgm:bulletEnabled val="1"/>
        </dgm:presLayoutVars>
      </dgm:prSet>
      <dgm:spPr/>
    </dgm:pt>
  </dgm:ptLst>
  <dgm:cxnLst>
    <dgm:cxn modelId="{050AE02E-B13C-41A2-8578-F7CA5A6C53D3}" type="presOf" srcId="{858DD5BE-68CA-4F2C-B1D7-C31167EA874C}" destId="{798F12FE-B2C4-4F81-BC41-EAE3BF788D63}" srcOrd="0" destOrd="0" presId="urn:microsoft.com/office/officeart/2009/3/layout/IncreasingArrowsProcess"/>
    <dgm:cxn modelId="{AE687533-408E-463C-88D1-AEB1BC1FD30F}" type="presOf" srcId="{238DFD03-EBA4-4029-94D1-CF7EF07A7E1D}" destId="{4112CC09-582F-4779-B400-8346AF6E932E}" srcOrd="0" destOrd="0" presId="urn:microsoft.com/office/officeart/2009/3/layout/IncreasingArrowsProcess"/>
    <dgm:cxn modelId="{1ECDD53D-984A-4382-A2E9-D6D6A58EC2A5}" type="presOf" srcId="{38C74AB5-ACF5-452F-AE17-C82A0F937A5B}" destId="{EB82B054-13FD-4E58-BC02-D8FED8A326A2}" srcOrd="0" destOrd="0" presId="urn:microsoft.com/office/officeart/2009/3/layout/IncreasingArrowsProcess"/>
    <dgm:cxn modelId="{2A7AF75F-8360-4CA6-BE22-80AF0DD2CC67}" type="presOf" srcId="{40FA4CF5-5699-4894-8A13-05A9EB915A79}" destId="{AB7722B0-A82F-46A7-A3B2-6482D6DC5D98}" srcOrd="0" destOrd="0" presId="urn:microsoft.com/office/officeart/2009/3/layout/IncreasingArrowsProcess"/>
    <dgm:cxn modelId="{558B4E6C-4090-4F9A-8548-850A6AFCA4F8}" type="presOf" srcId="{D3C9A9C1-8912-498D-BEF8-F18258BD2F88}" destId="{99188803-1582-4EE1-9B62-D99DA17C0543}" srcOrd="0" destOrd="0" presId="urn:microsoft.com/office/officeart/2009/3/layout/IncreasingArrowsProcess"/>
    <dgm:cxn modelId="{A1F8BD4D-4F3F-4B66-AEEF-D1F5A9E21B59}" srcId="{40FA4CF5-5699-4894-8A13-05A9EB915A79}" destId="{858DD5BE-68CA-4F2C-B1D7-C31167EA874C}" srcOrd="2" destOrd="0" parTransId="{2A141A4E-DB11-4490-9BE2-9B9BA28C2378}" sibTransId="{FF57975C-5050-4751-BFA6-E795E1045FD5}"/>
    <dgm:cxn modelId="{DF6166A7-07EE-45E5-B63E-87209EC6909D}" srcId="{40FA4CF5-5699-4894-8A13-05A9EB915A79}" destId="{B8F698AC-BCB6-4B5A-B311-0C764EBFF159}" srcOrd="0" destOrd="0" parTransId="{99F48759-5BBD-4D93-A3CF-E6711B66615D}" sibTransId="{071B5A62-B7C4-431B-ABFB-A125490B2B1B}"/>
    <dgm:cxn modelId="{FE50A9CF-A626-4C20-B38A-B412120C9FA6}" srcId="{B8F698AC-BCB6-4B5A-B311-0C764EBFF159}" destId="{238DFD03-EBA4-4029-94D1-CF7EF07A7E1D}" srcOrd="0" destOrd="0" parTransId="{7569D35D-EF0C-434D-BEF4-C6C4497598B0}" sibTransId="{F8133B7C-F105-4C81-9C4B-C8F4ACCFFF53}"/>
    <dgm:cxn modelId="{ED580DEE-5B76-4229-9DFA-16395416ACB7}" srcId="{858DD5BE-68CA-4F2C-B1D7-C31167EA874C}" destId="{D3C9A9C1-8912-498D-BEF8-F18258BD2F88}" srcOrd="0" destOrd="0" parTransId="{D19C3045-1328-4A59-9868-9741C682635A}" sibTransId="{C563DEEF-9BD6-44E2-BAE5-8357AB5B6BED}"/>
    <dgm:cxn modelId="{D28B9AEE-A67B-4DEF-A669-37A3FD3AD998}" type="presOf" srcId="{B8F698AC-BCB6-4B5A-B311-0C764EBFF159}" destId="{028E5FCF-CE7E-4439-9E13-4E1A9897D42A}" srcOrd="0" destOrd="0" presId="urn:microsoft.com/office/officeart/2009/3/layout/IncreasingArrowsProcess"/>
    <dgm:cxn modelId="{EB770CF2-6526-4B75-95CA-284218DF772B}" srcId="{40FA4CF5-5699-4894-8A13-05A9EB915A79}" destId="{38C74AB5-ACF5-452F-AE17-C82A0F937A5B}" srcOrd="1" destOrd="0" parTransId="{ECAA9554-9433-4DB0-9CA7-1F9FAC533BC4}" sibTransId="{3BB046CE-3CAB-4807-AE77-46CB494669A1}"/>
    <dgm:cxn modelId="{00CAC9F3-4932-4617-A4D3-5E1D16A53366}" type="presOf" srcId="{CB65B2BA-2210-46B5-8324-40897811DB57}" destId="{9D9D75C7-6190-4B6D-A4EB-7220973E5EC6}" srcOrd="0" destOrd="0" presId="urn:microsoft.com/office/officeart/2009/3/layout/IncreasingArrowsProcess"/>
    <dgm:cxn modelId="{01AC75FE-F19E-400C-B835-0598AD174AFA}" srcId="{38C74AB5-ACF5-452F-AE17-C82A0F937A5B}" destId="{CB65B2BA-2210-46B5-8324-40897811DB57}" srcOrd="0" destOrd="0" parTransId="{61C62C2D-5CE4-4C7F-80A1-22EB174F549D}" sibTransId="{0DBE2EF3-AAD8-4A88-88F8-4260F0B3C42C}"/>
    <dgm:cxn modelId="{D8F92F89-9FE2-4789-B8EF-57A2F6003129}" type="presParOf" srcId="{AB7722B0-A82F-46A7-A3B2-6482D6DC5D98}" destId="{028E5FCF-CE7E-4439-9E13-4E1A9897D42A}" srcOrd="0" destOrd="0" presId="urn:microsoft.com/office/officeart/2009/3/layout/IncreasingArrowsProcess"/>
    <dgm:cxn modelId="{8C3CD853-7C22-4846-B54A-F4C7FB527CBD}" type="presParOf" srcId="{AB7722B0-A82F-46A7-A3B2-6482D6DC5D98}" destId="{4112CC09-582F-4779-B400-8346AF6E932E}" srcOrd="1" destOrd="0" presId="urn:microsoft.com/office/officeart/2009/3/layout/IncreasingArrowsProcess"/>
    <dgm:cxn modelId="{F97CBBB2-AA94-4A2F-A9F1-AFFE04F76AD1}" type="presParOf" srcId="{AB7722B0-A82F-46A7-A3B2-6482D6DC5D98}" destId="{EB82B054-13FD-4E58-BC02-D8FED8A326A2}" srcOrd="2" destOrd="0" presId="urn:microsoft.com/office/officeart/2009/3/layout/IncreasingArrowsProcess"/>
    <dgm:cxn modelId="{476524B3-6292-4A19-B5AD-B83EF74195C8}" type="presParOf" srcId="{AB7722B0-A82F-46A7-A3B2-6482D6DC5D98}" destId="{9D9D75C7-6190-4B6D-A4EB-7220973E5EC6}" srcOrd="3" destOrd="0" presId="urn:microsoft.com/office/officeart/2009/3/layout/IncreasingArrowsProcess"/>
    <dgm:cxn modelId="{83768C52-159F-409A-B24E-F92556DB6ABC}" type="presParOf" srcId="{AB7722B0-A82F-46A7-A3B2-6482D6DC5D98}" destId="{798F12FE-B2C4-4F81-BC41-EAE3BF788D63}" srcOrd="4" destOrd="0" presId="urn:microsoft.com/office/officeart/2009/3/layout/IncreasingArrowsProcess"/>
    <dgm:cxn modelId="{1543B23F-632F-458F-95AC-E0C46186ED94}" type="presParOf" srcId="{AB7722B0-A82F-46A7-A3B2-6482D6DC5D98}" destId="{99188803-1582-4EE1-9B62-D99DA17C0543}"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0D8568-FD16-491E-B958-B9837185D9C8}" type="doc">
      <dgm:prSet loTypeId="urn:microsoft.com/office/officeart/2005/8/layout/lProcess2" loCatId="list" qsTypeId="urn:microsoft.com/office/officeart/2005/8/quickstyle/simple1" qsCatId="simple" csTypeId="urn:microsoft.com/office/officeart/2005/8/colors/accent2_2" csCatId="accent2" phldr="1"/>
      <dgm:spPr/>
      <dgm:t>
        <a:bodyPr/>
        <a:lstStyle/>
        <a:p>
          <a:endParaRPr lang="ru-RU"/>
        </a:p>
      </dgm:t>
    </dgm:pt>
    <dgm:pt modelId="{CCD8257E-E67A-4382-AA57-B62EA628CD74}">
      <dgm:prSet phldrT="[Текст]" custT="1"/>
      <dgm:spPr/>
      <dgm:t>
        <a:bodyPr/>
        <a:lstStyle/>
        <a:p>
          <a:r>
            <a:rPr lang="en-GB" sz="3200" dirty="0"/>
            <a:t>Collate</a:t>
          </a:r>
          <a:endParaRPr lang="ru-RU" sz="3200" dirty="0"/>
        </a:p>
      </dgm:t>
    </dgm:pt>
    <dgm:pt modelId="{C7CB77F4-0FA6-4C8E-9FBA-DBCBCBE81155}" type="parTrans" cxnId="{ACFE80DA-AD5E-4AB2-8B1A-FDD158CE0A91}">
      <dgm:prSet/>
      <dgm:spPr/>
      <dgm:t>
        <a:bodyPr/>
        <a:lstStyle/>
        <a:p>
          <a:endParaRPr lang="ru-RU"/>
        </a:p>
      </dgm:t>
    </dgm:pt>
    <dgm:pt modelId="{E94B59FE-61E8-4427-B1F2-D91AD3BED8A5}" type="sibTrans" cxnId="{ACFE80DA-AD5E-4AB2-8B1A-FDD158CE0A91}">
      <dgm:prSet/>
      <dgm:spPr/>
      <dgm:t>
        <a:bodyPr/>
        <a:lstStyle/>
        <a:p>
          <a:endParaRPr lang="ru-RU"/>
        </a:p>
      </dgm:t>
    </dgm:pt>
    <dgm:pt modelId="{5FF2D0EF-5887-4561-A7A1-59AFA612358E}">
      <dgm:prSet phldrT="[Текст]" custT="1"/>
      <dgm:spPr/>
      <dgm:t>
        <a:bodyPr/>
        <a:lstStyle/>
        <a:p>
          <a:pPr>
            <a:buFont typeface="Tw Cen MT" panose="020B0602020104020603" pitchFamily="34" charset="0"/>
            <a:buNone/>
          </a:pPr>
          <a:r>
            <a:rPr lang="en-GB" sz="1800" dirty="0"/>
            <a:t>Introducing padding for uniform length batches</a:t>
          </a:r>
          <a:endParaRPr lang="ru-RU" sz="1800" dirty="0"/>
        </a:p>
      </dgm:t>
    </dgm:pt>
    <dgm:pt modelId="{D07A8A4D-8E38-40F8-BEA4-FFEB57F0FE99}" type="parTrans" cxnId="{64EE41B9-FD81-42C3-9966-DCFA5B9B3AB9}">
      <dgm:prSet/>
      <dgm:spPr/>
      <dgm:t>
        <a:bodyPr/>
        <a:lstStyle/>
        <a:p>
          <a:endParaRPr lang="ru-RU"/>
        </a:p>
      </dgm:t>
    </dgm:pt>
    <dgm:pt modelId="{693EF320-98D9-47F6-BCCD-96D94FBDCEC0}" type="sibTrans" cxnId="{64EE41B9-FD81-42C3-9966-DCFA5B9B3AB9}">
      <dgm:prSet/>
      <dgm:spPr/>
      <dgm:t>
        <a:bodyPr/>
        <a:lstStyle/>
        <a:p>
          <a:endParaRPr lang="ru-RU"/>
        </a:p>
      </dgm:t>
    </dgm:pt>
    <dgm:pt modelId="{836EABE3-9D3A-449A-B678-D303AA3DDF2B}">
      <dgm:prSet phldrT="[Текст]" custT="1"/>
      <dgm:spPr/>
      <dgm:t>
        <a:bodyPr/>
        <a:lstStyle/>
        <a:p>
          <a:r>
            <a:rPr lang="en-GB" sz="1800" dirty="0"/>
            <a:t>Selecting images and captions using image identifiers</a:t>
          </a:r>
          <a:endParaRPr lang="ru-RU" sz="1800" dirty="0"/>
        </a:p>
      </dgm:t>
    </dgm:pt>
    <dgm:pt modelId="{7D83DA10-19B9-4857-B399-85E94670C0F8}" type="parTrans" cxnId="{6BC8F035-DCA3-4E6C-BF20-69A15186ADD4}">
      <dgm:prSet/>
      <dgm:spPr/>
      <dgm:t>
        <a:bodyPr/>
        <a:lstStyle/>
        <a:p>
          <a:endParaRPr lang="ru-RU"/>
        </a:p>
      </dgm:t>
    </dgm:pt>
    <dgm:pt modelId="{7FF7BB79-C6F2-453B-A347-007EF57D9B98}" type="sibTrans" cxnId="{6BC8F035-DCA3-4E6C-BF20-69A15186ADD4}">
      <dgm:prSet/>
      <dgm:spPr/>
      <dgm:t>
        <a:bodyPr/>
        <a:lstStyle/>
        <a:p>
          <a:endParaRPr lang="ru-RU"/>
        </a:p>
      </dgm:t>
    </dgm:pt>
    <dgm:pt modelId="{43BC49B1-100C-4EA1-9D93-EE8A93A17FAE}" type="pres">
      <dgm:prSet presAssocID="{C20D8568-FD16-491E-B958-B9837185D9C8}" presName="theList" presStyleCnt="0">
        <dgm:presLayoutVars>
          <dgm:dir/>
          <dgm:animLvl val="lvl"/>
          <dgm:resizeHandles val="exact"/>
        </dgm:presLayoutVars>
      </dgm:prSet>
      <dgm:spPr/>
    </dgm:pt>
    <dgm:pt modelId="{2AE45A22-9D03-4904-943C-B0DA8808FFA5}" type="pres">
      <dgm:prSet presAssocID="{CCD8257E-E67A-4382-AA57-B62EA628CD74}" presName="compNode" presStyleCnt="0"/>
      <dgm:spPr/>
    </dgm:pt>
    <dgm:pt modelId="{1C3FB292-2E9B-4E5D-BD14-6BFA18CC53C0}" type="pres">
      <dgm:prSet presAssocID="{CCD8257E-E67A-4382-AA57-B62EA628CD74}" presName="aNode" presStyleLbl="bgShp" presStyleIdx="0" presStyleCnt="1" custLinFactNeighborX="17545"/>
      <dgm:spPr/>
    </dgm:pt>
    <dgm:pt modelId="{4693A4CD-0B5F-4A8E-AB30-613560A06983}" type="pres">
      <dgm:prSet presAssocID="{CCD8257E-E67A-4382-AA57-B62EA628CD74}" presName="textNode" presStyleLbl="bgShp" presStyleIdx="0" presStyleCnt="1"/>
      <dgm:spPr/>
    </dgm:pt>
    <dgm:pt modelId="{6983BB11-47D8-4D59-9D4A-AB3C4E619CD8}" type="pres">
      <dgm:prSet presAssocID="{CCD8257E-E67A-4382-AA57-B62EA628CD74}" presName="compChildNode" presStyleCnt="0"/>
      <dgm:spPr/>
    </dgm:pt>
    <dgm:pt modelId="{23D54F1A-EE25-475E-9D70-958A3DC62113}" type="pres">
      <dgm:prSet presAssocID="{CCD8257E-E67A-4382-AA57-B62EA628CD74}" presName="theInnerList" presStyleCnt="0"/>
      <dgm:spPr/>
    </dgm:pt>
    <dgm:pt modelId="{C71DB5A0-620D-457B-B441-5D853940D49A}" type="pres">
      <dgm:prSet presAssocID="{5FF2D0EF-5887-4561-A7A1-59AFA612358E}" presName="childNode" presStyleLbl="node1" presStyleIdx="0" presStyleCnt="2">
        <dgm:presLayoutVars>
          <dgm:bulletEnabled val="1"/>
        </dgm:presLayoutVars>
      </dgm:prSet>
      <dgm:spPr/>
    </dgm:pt>
    <dgm:pt modelId="{B15902A8-7072-48C3-B62B-60BCC50B0950}" type="pres">
      <dgm:prSet presAssocID="{5FF2D0EF-5887-4561-A7A1-59AFA612358E}" presName="aSpace2" presStyleCnt="0"/>
      <dgm:spPr/>
    </dgm:pt>
    <dgm:pt modelId="{56A22BF1-24C6-4965-BCA6-B26B65E716BA}" type="pres">
      <dgm:prSet presAssocID="{836EABE3-9D3A-449A-B678-D303AA3DDF2B}" presName="childNode" presStyleLbl="node1" presStyleIdx="1" presStyleCnt="2">
        <dgm:presLayoutVars>
          <dgm:bulletEnabled val="1"/>
        </dgm:presLayoutVars>
      </dgm:prSet>
      <dgm:spPr/>
    </dgm:pt>
  </dgm:ptLst>
  <dgm:cxnLst>
    <dgm:cxn modelId="{CD835505-C7B5-46F4-9D78-CFF2B06571FC}" type="presOf" srcId="{C20D8568-FD16-491E-B958-B9837185D9C8}" destId="{43BC49B1-100C-4EA1-9D93-EE8A93A17FAE}" srcOrd="0" destOrd="0" presId="urn:microsoft.com/office/officeart/2005/8/layout/lProcess2"/>
    <dgm:cxn modelId="{6BC8F035-DCA3-4E6C-BF20-69A15186ADD4}" srcId="{CCD8257E-E67A-4382-AA57-B62EA628CD74}" destId="{836EABE3-9D3A-449A-B678-D303AA3DDF2B}" srcOrd="1" destOrd="0" parTransId="{7D83DA10-19B9-4857-B399-85E94670C0F8}" sibTransId="{7FF7BB79-C6F2-453B-A347-007EF57D9B98}"/>
    <dgm:cxn modelId="{B8C9BD5D-5B67-4079-8F9D-483B2F1318DE}" type="presOf" srcId="{5FF2D0EF-5887-4561-A7A1-59AFA612358E}" destId="{C71DB5A0-620D-457B-B441-5D853940D49A}" srcOrd="0" destOrd="0" presId="urn:microsoft.com/office/officeart/2005/8/layout/lProcess2"/>
    <dgm:cxn modelId="{F813AC48-7D8E-4010-B45B-9C3437F9CF49}" type="presOf" srcId="{CCD8257E-E67A-4382-AA57-B62EA628CD74}" destId="{1C3FB292-2E9B-4E5D-BD14-6BFA18CC53C0}" srcOrd="0" destOrd="0" presId="urn:microsoft.com/office/officeart/2005/8/layout/lProcess2"/>
    <dgm:cxn modelId="{64EE41B9-FD81-42C3-9966-DCFA5B9B3AB9}" srcId="{CCD8257E-E67A-4382-AA57-B62EA628CD74}" destId="{5FF2D0EF-5887-4561-A7A1-59AFA612358E}" srcOrd="0" destOrd="0" parTransId="{D07A8A4D-8E38-40F8-BEA4-FFEB57F0FE99}" sibTransId="{693EF320-98D9-47F6-BCCD-96D94FBDCEC0}"/>
    <dgm:cxn modelId="{ACFE80DA-AD5E-4AB2-8B1A-FDD158CE0A91}" srcId="{C20D8568-FD16-491E-B958-B9837185D9C8}" destId="{CCD8257E-E67A-4382-AA57-B62EA628CD74}" srcOrd="0" destOrd="0" parTransId="{C7CB77F4-0FA6-4C8E-9FBA-DBCBCBE81155}" sibTransId="{E94B59FE-61E8-4427-B1F2-D91AD3BED8A5}"/>
    <dgm:cxn modelId="{0B5019EA-7462-43CF-80A2-09738FEB317C}" type="presOf" srcId="{CCD8257E-E67A-4382-AA57-B62EA628CD74}" destId="{4693A4CD-0B5F-4A8E-AB30-613560A06983}" srcOrd="1" destOrd="0" presId="urn:microsoft.com/office/officeart/2005/8/layout/lProcess2"/>
    <dgm:cxn modelId="{E3B84DF8-D80B-43DF-B7D2-914C8931534A}" type="presOf" srcId="{836EABE3-9D3A-449A-B678-D303AA3DDF2B}" destId="{56A22BF1-24C6-4965-BCA6-B26B65E716BA}" srcOrd="0" destOrd="0" presId="urn:microsoft.com/office/officeart/2005/8/layout/lProcess2"/>
    <dgm:cxn modelId="{294403C0-4399-4CE8-9B51-C0CE21944D81}" type="presParOf" srcId="{43BC49B1-100C-4EA1-9D93-EE8A93A17FAE}" destId="{2AE45A22-9D03-4904-943C-B0DA8808FFA5}" srcOrd="0" destOrd="0" presId="urn:microsoft.com/office/officeart/2005/8/layout/lProcess2"/>
    <dgm:cxn modelId="{63119802-65D8-4601-BB75-72E2D8F8BAFD}" type="presParOf" srcId="{2AE45A22-9D03-4904-943C-B0DA8808FFA5}" destId="{1C3FB292-2E9B-4E5D-BD14-6BFA18CC53C0}" srcOrd="0" destOrd="0" presId="urn:microsoft.com/office/officeart/2005/8/layout/lProcess2"/>
    <dgm:cxn modelId="{044ADD8B-B25F-4088-AE4A-1700A709FD2B}" type="presParOf" srcId="{2AE45A22-9D03-4904-943C-B0DA8808FFA5}" destId="{4693A4CD-0B5F-4A8E-AB30-613560A06983}" srcOrd="1" destOrd="0" presId="urn:microsoft.com/office/officeart/2005/8/layout/lProcess2"/>
    <dgm:cxn modelId="{ED726A13-F65D-4F1B-A18E-D2483813379C}" type="presParOf" srcId="{2AE45A22-9D03-4904-943C-B0DA8808FFA5}" destId="{6983BB11-47D8-4D59-9D4A-AB3C4E619CD8}" srcOrd="2" destOrd="0" presId="urn:microsoft.com/office/officeart/2005/8/layout/lProcess2"/>
    <dgm:cxn modelId="{4DAB4847-0A17-4E93-895B-4D184371808B}" type="presParOf" srcId="{6983BB11-47D8-4D59-9D4A-AB3C4E619CD8}" destId="{23D54F1A-EE25-475E-9D70-958A3DC62113}" srcOrd="0" destOrd="0" presId="urn:microsoft.com/office/officeart/2005/8/layout/lProcess2"/>
    <dgm:cxn modelId="{E620E626-0851-41E6-8699-665D55137A52}" type="presParOf" srcId="{23D54F1A-EE25-475E-9D70-958A3DC62113}" destId="{C71DB5A0-620D-457B-B441-5D853940D49A}" srcOrd="0" destOrd="0" presId="urn:microsoft.com/office/officeart/2005/8/layout/lProcess2"/>
    <dgm:cxn modelId="{CD0C9507-8C0A-46C0-9502-FC827C4AFC88}" type="presParOf" srcId="{23D54F1A-EE25-475E-9D70-958A3DC62113}" destId="{B15902A8-7072-48C3-B62B-60BCC50B0950}" srcOrd="1" destOrd="0" presId="urn:microsoft.com/office/officeart/2005/8/layout/lProcess2"/>
    <dgm:cxn modelId="{1FF84D5C-8448-4E70-8A21-7F7F6BA76ECE}" type="presParOf" srcId="{23D54F1A-EE25-475E-9D70-958A3DC62113}" destId="{56A22BF1-24C6-4965-BCA6-B26B65E716BA}"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EA82DD-3BBC-4361-9F70-59C5C1A5F5DE}" type="doc">
      <dgm:prSet loTypeId="urn:microsoft.com/office/officeart/2005/8/layout/lProcess2" loCatId="list" qsTypeId="urn:microsoft.com/office/officeart/2005/8/quickstyle/simple1" qsCatId="simple" csTypeId="urn:microsoft.com/office/officeart/2005/8/colors/accent2_2" csCatId="accent2" phldr="1"/>
      <dgm:spPr/>
      <dgm:t>
        <a:bodyPr/>
        <a:lstStyle/>
        <a:p>
          <a:endParaRPr lang="ru-RU"/>
        </a:p>
      </dgm:t>
    </dgm:pt>
    <dgm:pt modelId="{8E2B884D-AEA9-4DE7-8FE0-70747D5D0E8F}">
      <dgm:prSet phldrT="[Текст]" custT="1"/>
      <dgm:spPr/>
      <dgm:t>
        <a:bodyPr/>
        <a:lstStyle/>
        <a:p>
          <a:r>
            <a:rPr lang="en-GB" sz="3200" dirty="0"/>
            <a:t>Data Loader</a:t>
          </a:r>
          <a:endParaRPr lang="ru-RU" sz="3200" dirty="0"/>
        </a:p>
      </dgm:t>
    </dgm:pt>
    <dgm:pt modelId="{7A5DEDFD-1D3B-44C6-8DA5-784D8D5B8E37}" type="parTrans" cxnId="{25F7F4C2-6697-4279-84A1-DFD603D5C4FC}">
      <dgm:prSet/>
      <dgm:spPr/>
      <dgm:t>
        <a:bodyPr/>
        <a:lstStyle/>
        <a:p>
          <a:endParaRPr lang="ru-RU"/>
        </a:p>
      </dgm:t>
    </dgm:pt>
    <dgm:pt modelId="{0A5AD693-910F-4760-85F2-786E33D2DA2D}" type="sibTrans" cxnId="{25F7F4C2-6697-4279-84A1-DFD603D5C4FC}">
      <dgm:prSet/>
      <dgm:spPr/>
      <dgm:t>
        <a:bodyPr/>
        <a:lstStyle/>
        <a:p>
          <a:endParaRPr lang="ru-RU"/>
        </a:p>
      </dgm:t>
    </dgm:pt>
    <dgm:pt modelId="{6473A99D-EFC4-41BA-88D5-EDFF05375A1A}">
      <dgm:prSet phldrT="[Текст]" custT="1"/>
      <dgm:spPr/>
      <dgm:t>
        <a:bodyPr/>
        <a:lstStyle/>
        <a:p>
          <a:r>
            <a:rPr lang="en-GB" sz="1800" dirty="0"/>
            <a:t>Creating an </a:t>
          </a:r>
          <a:r>
            <a:rPr lang="en-GB" sz="1800" dirty="0" err="1"/>
            <a:t>iterable</a:t>
          </a:r>
          <a:r>
            <a:rPr lang="en-GB" sz="1800" dirty="0"/>
            <a:t> that guarantees </a:t>
          </a:r>
          <a:r>
            <a:rPr lang="en-US" sz="1800" dirty="0"/>
            <a:t>enable easy access to the samples.</a:t>
          </a:r>
          <a:endParaRPr lang="ru-RU" sz="1800" dirty="0"/>
        </a:p>
      </dgm:t>
    </dgm:pt>
    <dgm:pt modelId="{8898A6AE-A298-440A-AEA6-0EA160D45C17}" type="parTrans" cxnId="{662BCC6B-82C8-45AF-A20C-EC857D29A847}">
      <dgm:prSet/>
      <dgm:spPr/>
      <dgm:t>
        <a:bodyPr/>
        <a:lstStyle/>
        <a:p>
          <a:endParaRPr lang="ru-RU"/>
        </a:p>
      </dgm:t>
    </dgm:pt>
    <dgm:pt modelId="{8CE8C7E9-3623-4797-B188-3EC426B2F0B9}" type="sibTrans" cxnId="{662BCC6B-82C8-45AF-A20C-EC857D29A847}">
      <dgm:prSet/>
      <dgm:spPr/>
      <dgm:t>
        <a:bodyPr/>
        <a:lstStyle/>
        <a:p>
          <a:endParaRPr lang="ru-RU"/>
        </a:p>
      </dgm:t>
    </dgm:pt>
    <dgm:pt modelId="{E4CF6BE7-B6FE-42C7-808A-4A06BE8525B2}" type="pres">
      <dgm:prSet presAssocID="{A4EA82DD-3BBC-4361-9F70-59C5C1A5F5DE}" presName="theList" presStyleCnt="0">
        <dgm:presLayoutVars>
          <dgm:dir/>
          <dgm:animLvl val="lvl"/>
          <dgm:resizeHandles val="exact"/>
        </dgm:presLayoutVars>
      </dgm:prSet>
      <dgm:spPr/>
    </dgm:pt>
    <dgm:pt modelId="{080B8A06-9D93-4908-BCBC-109D77530D54}" type="pres">
      <dgm:prSet presAssocID="{8E2B884D-AEA9-4DE7-8FE0-70747D5D0E8F}" presName="compNode" presStyleCnt="0"/>
      <dgm:spPr/>
    </dgm:pt>
    <dgm:pt modelId="{6941B8A3-7107-4BDD-88E8-15EE67CAD002}" type="pres">
      <dgm:prSet presAssocID="{8E2B884D-AEA9-4DE7-8FE0-70747D5D0E8F}" presName="aNode" presStyleLbl="bgShp" presStyleIdx="0" presStyleCnt="1" custLinFactNeighborX="-16584" custLinFactNeighborY="-1292"/>
      <dgm:spPr/>
    </dgm:pt>
    <dgm:pt modelId="{2EC7BE8A-A003-4036-8EB4-0BD6E16A5A7E}" type="pres">
      <dgm:prSet presAssocID="{8E2B884D-AEA9-4DE7-8FE0-70747D5D0E8F}" presName="textNode" presStyleLbl="bgShp" presStyleIdx="0" presStyleCnt="1"/>
      <dgm:spPr/>
    </dgm:pt>
    <dgm:pt modelId="{1FEF5950-2C4E-4A55-BAAE-A9F459D8CA3B}" type="pres">
      <dgm:prSet presAssocID="{8E2B884D-AEA9-4DE7-8FE0-70747D5D0E8F}" presName="compChildNode" presStyleCnt="0"/>
      <dgm:spPr/>
    </dgm:pt>
    <dgm:pt modelId="{01DE4B65-C29E-4F47-88A2-F89B3F63F9F0}" type="pres">
      <dgm:prSet presAssocID="{8E2B884D-AEA9-4DE7-8FE0-70747D5D0E8F}" presName="theInnerList" presStyleCnt="0"/>
      <dgm:spPr/>
    </dgm:pt>
    <dgm:pt modelId="{E5577533-3AAF-4711-A9E1-9AF722049602}" type="pres">
      <dgm:prSet presAssocID="{6473A99D-EFC4-41BA-88D5-EDFF05375A1A}" presName="childNode" presStyleLbl="node1" presStyleIdx="0" presStyleCnt="1">
        <dgm:presLayoutVars>
          <dgm:bulletEnabled val="1"/>
        </dgm:presLayoutVars>
      </dgm:prSet>
      <dgm:spPr/>
    </dgm:pt>
  </dgm:ptLst>
  <dgm:cxnLst>
    <dgm:cxn modelId="{E5190D43-A04E-4AED-9544-DF0F445B3A02}" type="presOf" srcId="{A4EA82DD-3BBC-4361-9F70-59C5C1A5F5DE}" destId="{E4CF6BE7-B6FE-42C7-808A-4A06BE8525B2}" srcOrd="0" destOrd="0" presId="urn:microsoft.com/office/officeart/2005/8/layout/lProcess2"/>
    <dgm:cxn modelId="{F05B3967-C6E0-47E1-8B05-E33D5307B773}" type="presOf" srcId="{8E2B884D-AEA9-4DE7-8FE0-70747D5D0E8F}" destId="{2EC7BE8A-A003-4036-8EB4-0BD6E16A5A7E}" srcOrd="1" destOrd="0" presId="urn:microsoft.com/office/officeart/2005/8/layout/lProcess2"/>
    <dgm:cxn modelId="{662BCC6B-82C8-45AF-A20C-EC857D29A847}" srcId="{8E2B884D-AEA9-4DE7-8FE0-70747D5D0E8F}" destId="{6473A99D-EFC4-41BA-88D5-EDFF05375A1A}" srcOrd="0" destOrd="0" parTransId="{8898A6AE-A298-440A-AEA6-0EA160D45C17}" sibTransId="{8CE8C7E9-3623-4797-B188-3EC426B2F0B9}"/>
    <dgm:cxn modelId="{122B4551-99D4-4A89-9578-6591F971E657}" type="presOf" srcId="{6473A99D-EFC4-41BA-88D5-EDFF05375A1A}" destId="{E5577533-3AAF-4711-A9E1-9AF722049602}" srcOrd="0" destOrd="0" presId="urn:microsoft.com/office/officeart/2005/8/layout/lProcess2"/>
    <dgm:cxn modelId="{25F7F4C2-6697-4279-84A1-DFD603D5C4FC}" srcId="{A4EA82DD-3BBC-4361-9F70-59C5C1A5F5DE}" destId="{8E2B884D-AEA9-4DE7-8FE0-70747D5D0E8F}" srcOrd="0" destOrd="0" parTransId="{7A5DEDFD-1D3B-44C6-8DA5-784D8D5B8E37}" sibTransId="{0A5AD693-910F-4760-85F2-786E33D2DA2D}"/>
    <dgm:cxn modelId="{ACE5EEE0-95F4-470B-B3F0-CC115B08CE95}" type="presOf" srcId="{8E2B884D-AEA9-4DE7-8FE0-70747D5D0E8F}" destId="{6941B8A3-7107-4BDD-88E8-15EE67CAD002}" srcOrd="0" destOrd="0" presId="urn:microsoft.com/office/officeart/2005/8/layout/lProcess2"/>
    <dgm:cxn modelId="{D04373AB-4D13-4DA1-BAB3-423A13FF3396}" type="presParOf" srcId="{E4CF6BE7-B6FE-42C7-808A-4A06BE8525B2}" destId="{080B8A06-9D93-4908-BCBC-109D77530D54}" srcOrd="0" destOrd="0" presId="urn:microsoft.com/office/officeart/2005/8/layout/lProcess2"/>
    <dgm:cxn modelId="{08581774-7585-4DBB-A524-FA8998D31E6A}" type="presParOf" srcId="{080B8A06-9D93-4908-BCBC-109D77530D54}" destId="{6941B8A3-7107-4BDD-88E8-15EE67CAD002}" srcOrd="0" destOrd="0" presId="urn:microsoft.com/office/officeart/2005/8/layout/lProcess2"/>
    <dgm:cxn modelId="{90C59791-4DA6-442E-8F1F-0A8431416733}" type="presParOf" srcId="{080B8A06-9D93-4908-BCBC-109D77530D54}" destId="{2EC7BE8A-A003-4036-8EB4-0BD6E16A5A7E}" srcOrd="1" destOrd="0" presId="urn:microsoft.com/office/officeart/2005/8/layout/lProcess2"/>
    <dgm:cxn modelId="{8383EE7E-5B51-4F4E-B9A9-0CB1CE6EFB25}" type="presParOf" srcId="{080B8A06-9D93-4908-BCBC-109D77530D54}" destId="{1FEF5950-2C4E-4A55-BAAE-A9F459D8CA3B}" srcOrd="2" destOrd="0" presId="urn:microsoft.com/office/officeart/2005/8/layout/lProcess2"/>
    <dgm:cxn modelId="{DF0F4FB2-7201-4849-BA6A-B1E14040C2A6}" type="presParOf" srcId="{1FEF5950-2C4E-4A55-BAAE-A9F459D8CA3B}" destId="{01DE4B65-C29E-4F47-88A2-F89B3F63F9F0}" srcOrd="0" destOrd="0" presId="urn:microsoft.com/office/officeart/2005/8/layout/lProcess2"/>
    <dgm:cxn modelId="{8AA9B1FD-1A8E-4F75-934B-E79887A7E0E4}" type="presParOf" srcId="{01DE4B65-C29E-4F47-88A2-F89B3F63F9F0}" destId="{E5577533-3AAF-4711-A9E1-9AF722049602}" srcOrd="0" destOrd="0" presId="urn:microsoft.com/office/officeart/2005/8/layout/l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1AAE8-5976-4683-A121-11F5B4B1BE76}">
      <dsp:nvSpPr>
        <dsp:cNvPr id="0" name=""/>
        <dsp:cNvSpPr/>
      </dsp:nvSpPr>
      <dsp:spPr>
        <a:xfrm>
          <a:off x="4024" y="18143"/>
          <a:ext cx="3454822" cy="164160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144780" numCol="1" spcCol="1270" anchor="t" anchorCtr="0">
          <a:noAutofit/>
        </a:bodyPr>
        <a:lstStyle/>
        <a:p>
          <a:pPr marL="0" lvl="0" indent="0" algn="l" defTabSz="1689100">
            <a:lnSpc>
              <a:spcPct val="90000"/>
            </a:lnSpc>
            <a:spcBef>
              <a:spcPct val="0"/>
            </a:spcBef>
            <a:spcAft>
              <a:spcPct val="35000"/>
            </a:spcAft>
            <a:buNone/>
          </a:pPr>
          <a:r>
            <a:rPr lang="it-IT" sz="3800" kern="1200" dirty="0"/>
            <a:t>Encoder</a:t>
          </a:r>
        </a:p>
      </dsp:txBody>
      <dsp:txXfrm>
        <a:off x="4024" y="18143"/>
        <a:ext cx="3454822" cy="1094400"/>
      </dsp:txXfrm>
    </dsp:sp>
    <dsp:sp modelId="{A8FCDE60-4438-41C8-910D-BF2B82086F02}">
      <dsp:nvSpPr>
        <dsp:cNvPr id="0" name=""/>
        <dsp:cNvSpPr/>
      </dsp:nvSpPr>
      <dsp:spPr>
        <a:xfrm>
          <a:off x="711638" y="1112543"/>
          <a:ext cx="3454822" cy="2892037"/>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0256" tIns="270256" rIns="270256" bIns="270256" numCol="1" spcCol="1270" anchor="t" anchorCtr="0">
          <a:noAutofit/>
        </a:bodyPr>
        <a:lstStyle/>
        <a:p>
          <a:pPr marL="285750" lvl="1" indent="-285750" algn="l" defTabSz="1689100">
            <a:lnSpc>
              <a:spcPct val="90000"/>
            </a:lnSpc>
            <a:spcBef>
              <a:spcPct val="0"/>
            </a:spcBef>
            <a:spcAft>
              <a:spcPct val="15000"/>
            </a:spcAft>
            <a:buChar char="•"/>
          </a:pPr>
          <a:r>
            <a:rPr lang="it-IT" sz="3800" kern="1200" dirty="0" err="1"/>
            <a:t>ResNet</a:t>
          </a:r>
          <a:r>
            <a:rPr lang="it-IT" sz="3800" kern="1200" dirty="0"/>
            <a:t> / </a:t>
          </a:r>
          <a:r>
            <a:rPr lang="it-IT" sz="3800" kern="1200" dirty="0" err="1"/>
            <a:t>GoogleNet</a:t>
          </a:r>
          <a:endParaRPr lang="it-IT" sz="3800" kern="1200" dirty="0"/>
        </a:p>
        <a:p>
          <a:pPr marL="285750" lvl="1" indent="-285750" algn="l" defTabSz="1689100">
            <a:lnSpc>
              <a:spcPct val="90000"/>
            </a:lnSpc>
            <a:spcBef>
              <a:spcPct val="0"/>
            </a:spcBef>
            <a:spcAft>
              <a:spcPct val="15000"/>
            </a:spcAft>
            <a:buChar char="•"/>
          </a:pPr>
          <a:r>
            <a:rPr lang="it-IT" sz="3800" kern="1200" dirty="0" err="1"/>
            <a:t>ReLu</a:t>
          </a:r>
          <a:r>
            <a:rPr lang="it-IT" sz="3800" kern="1200" dirty="0"/>
            <a:t> </a:t>
          </a:r>
        </a:p>
        <a:p>
          <a:pPr marL="285750" lvl="1" indent="-285750" algn="l" defTabSz="1689100">
            <a:lnSpc>
              <a:spcPct val="90000"/>
            </a:lnSpc>
            <a:spcBef>
              <a:spcPct val="0"/>
            </a:spcBef>
            <a:spcAft>
              <a:spcPct val="15000"/>
            </a:spcAft>
            <a:buChar char="•"/>
          </a:pPr>
          <a:r>
            <a:rPr lang="it-IT" sz="3800" kern="1200" dirty="0"/>
            <a:t>Dropout</a:t>
          </a:r>
        </a:p>
      </dsp:txBody>
      <dsp:txXfrm>
        <a:off x="796343" y="1197248"/>
        <a:ext cx="3285412" cy="2722627"/>
      </dsp:txXfrm>
    </dsp:sp>
    <dsp:sp modelId="{5F2ED784-E8DE-48A2-93D9-7DB5FFEB32F8}">
      <dsp:nvSpPr>
        <dsp:cNvPr id="0" name=""/>
        <dsp:cNvSpPr/>
      </dsp:nvSpPr>
      <dsp:spPr>
        <a:xfrm>
          <a:off x="3982585" y="135268"/>
          <a:ext cx="1110325" cy="86015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it-IT" sz="3000" kern="1200"/>
        </a:p>
      </dsp:txBody>
      <dsp:txXfrm>
        <a:off x="3982585" y="307298"/>
        <a:ext cx="852280" cy="516090"/>
      </dsp:txXfrm>
    </dsp:sp>
    <dsp:sp modelId="{100ED287-6C9D-4D60-A9AE-99E8E8BD9221}">
      <dsp:nvSpPr>
        <dsp:cNvPr id="0" name=""/>
        <dsp:cNvSpPr/>
      </dsp:nvSpPr>
      <dsp:spPr>
        <a:xfrm>
          <a:off x="5553801" y="18143"/>
          <a:ext cx="3454822" cy="164160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144780" numCol="1" spcCol="1270" anchor="t" anchorCtr="0">
          <a:noAutofit/>
        </a:bodyPr>
        <a:lstStyle/>
        <a:p>
          <a:pPr marL="0" lvl="0" indent="0" algn="l" defTabSz="1689100">
            <a:lnSpc>
              <a:spcPct val="90000"/>
            </a:lnSpc>
            <a:spcBef>
              <a:spcPct val="0"/>
            </a:spcBef>
            <a:spcAft>
              <a:spcPct val="35000"/>
            </a:spcAft>
            <a:buNone/>
          </a:pPr>
          <a:r>
            <a:rPr lang="it-IT" sz="3800" kern="1200" dirty="0"/>
            <a:t>Decoder</a:t>
          </a:r>
        </a:p>
      </dsp:txBody>
      <dsp:txXfrm>
        <a:off x="5553801" y="18143"/>
        <a:ext cx="3454822" cy="1094400"/>
      </dsp:txXfrm>
    </dsp:sp>
    <dsp:sp modelId="{4E2D3F5A-DAE8-4FD7-A69A-B072C83CBFB3}">
      <dsp:nvSpPr>
        <dsp:cNvPr id="0" name=""/>
        <dsp:cNvSpPr/>
      </dsp:nvSpPr>
      <dsp:spPr>
        <a:xfrm>
          <a:off x="6261415" y="1112543"/>
          <a:ext cx="3454822" cy="2892037"/>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0256" tIns="270256" rIns="270256" bIns="270256" numCol="1" spcCol="1270" anchor="t" anchorCtr="0">
          <a:noAutofit/>
        </a:bodyPr>
        <a:lstStyle/>
        <a:p>
          <a:pPr marL="285750" lvl="1" indent="-285750" algn="l" defTabSz="1689100">
            <a:lnSpc>
              <a:spcPct val="90000"/>
            </a:lnSpc>
            <a:spcBef>
              <a:spcPct val="0"/>
            </a:spcBef>
            <a:spcAft>
              <a:spcPct val="15000"/>
            </a:spcAft>
            <a:buChar char="•"/>
          </a:pPr>
          <a:r>
            <a:rPr lang="it-IT" sz="3800" kern="1200" dirty="0"/>
            <a:t>Embedding </a:t>
          </a:r>
        </a:p>
        <a:p>
          <a:pPr marL="285750" lvl="1" indent="-285750" algn="l" defTabSz="1689100">
            <a:lnSpc>
              <a:spcPct val="90000"/>
            </a:lnSpc>
            <a:spcBef>
              <a:spcPct val="0"/>
            </a:spcBef>
            <a:spcAft>
              <a:spcPct val="15000"/>
            </a:spcAft>
            <a:buChar char="•"/>
          </a:pPr>
          <a:r>
            <a:rPr lang="it-IT" sz="3800" kern="1200" dirty="0"/>
            <a:t>Dropout </a:t>
          </a:r>
        </a:p>
        <a:p>
          <a:pPr marL="285750" lvl="1" indent="-285750" algn="l" defTabSz="1689100">
            <a:lnSpc>
              <a:spcPct val="90000"/>
            </a:lnSpc>
            <a:spcBef>
              <a:spcPct val="0"/>
            </a:spcBef>
            <a:spcAft>
              <a:spcPct val="15000"/>
            </a:spcAft>
            <a:buChar char="•"/>
          </a:pPr>
          <a:r>
            <a:rPr lang="it-IT" sz="3800" kern="1200" dirty="0"/>
            <a:t>LSTM</a:t>
          </a:r>
        </a:p>
        <a:p>
          <a:pPr marL="285750" lvl="1" indent="-285750" algn="l" defTabSz="1689100">
            <a:lnSpc>
              <a:spcPct val="90000"/>
            </a:lnSpc>
            <a:spcBef>
              <a:spcPct val="0"/>
            </a:spcBef>
            <a:spcAft>
              <a:spcPct val="15000"/>
            </a:spcAft>
            <a:buChar char="•"/>
          </a:pPr>
          <a:r>
            <a:rPr lang="it-IT" sz="3800" kern="1200" dirty="0"/>
            <a:t>Linear layer</a:t>
          </a:r>
        </a:p>
      </dsp:txBody>
      <dsp:txXfrm>
        <a:off x="6346120" y="1197248"/>
        <a:ext cx="3285412" cy="2722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E5FCF-CE7E-4439-9E13-4E1A9897D42A}">
      <dsp:nvSpPr>
        <dsp:cNvPr id="0" name=""/>
        <dsp:cNvSpPr/>
      </dsp:nvSpPr>
      <dsp:spPr>
        <a:xfrm>
          <a:off x="0" y="21482"/>
          <a:ext cx="9720072" cy="1415612"/>
        </a:xfrm>
        <a:prstGeom prst="rightArrow">
          <a:avLst>
            <a:gd name="adj1" fmla="val 50000"/>
            <a:gd name="adj2" fmla="val 50000"/>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254000" bIns="224729" numCol="1" spcCol="1270" anchor="ctr" anchorCtr="0">
          <a:noAutofit/>
        </a:bodyPr>
        <a:lstStyle/>
        <a:p>
          <a:pPr marL="0" lvl="0" indent="0" algn="l" defTabSz="1200150">
            <a:lnSpc>
              <a:spcPct val="90000"/>
            </a:lnSpc>
            <a:spcBef>
              <a:spcPct val="0"/>
            </a:spcBef>
            <a:spcAft>
              <a:spcPct val="35000"/>
            </a:spcAft>
            <a:buNone/>
          </a:pPr>
          <a:r>
            <a:rPr lang="en-GB" sz="2700" kern="1200" dirty="0"/>
            <a:t>Text normalization</a:t>
          </a:r>
          <a:endParaRPr lang="ru-RU" sz="2700" kern="1200" dirty="0"/>
        </a:p>
      </dsp:txBody>
      <dsp:txXfrm>
        <a:off x="0" y="375385"/>
        <a:ext cx="9366169" cy="707806"/>
      </dsp:txXfrm>
    </dsp:sp>
    <dsp:sp modelId="{4112CC09-582F-4779-B400-8346AF6E932E}">
      <dsp:nvSpPr>
        <dsp:cNvPr id="0" name=""/>
        <dsp:cNvSpPr/>
      </dsp:nvSpPr>
      <dsp:spPr>
        <a:xfrm>
          <a:off x="0" y="1113124"/>
          <a:ext cx="2993782" cy="2726991"/>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Font typeface="Wingdings" panose="05000000000000000000" pitchFamily="2" charset="2"/>
            <a:buNone/>
          </a:pPr>
          <a:r>
            <a:rPr lang="ru-RU" sz="2300" kern="1200" dirty="0"/>
            <a:t>•</a:t>
          </a:r>
          <a:r>
            <a:rPr lang="en-GB" sz="2300" kern="1200" dirty="0"/>
            <a:t> Converting to lowercase</a:t>
          </a:r>
        </a:p>
        <a:p>
          <a:pPr marL="0" lvl="0" indent="0" algn="l" defTabSz="1022350">
            <a:lnSpc>
              <a:spcPct val="90000"/>
            </a:lnSpc>
            <a:spcBef>
              <a:spcPct val="0"/>
            </a:spcBef>
            <a:spcAft>
              <a:spcPct val="35000"/>
            </a:spcAft>
            <a:buFont typeface="Wingdings" panose="05000000000000000000" pitchFamily="2" charset="2"/>
            <a:buNone/>
          </a:pPr>
          <a:r>
            <a:rPr lang="ru-RU" sz="2300" kern="1200" dirty="0"/>
            <a:t>•</a:t>
          </a:r>
          <a:r>
            <a:rPr lang="en-GB" sz="2300" kern="1200" dirty="0"/>
            <a:t> Removing extra characters</a:t>
          </a:r>
        </a:p>
        <a:p>
          <a:pPr marL="0" lvl="0" indent="0" algn="l" defTabSz="1022350">
            <a:lnSpc>
              <a:spcPct val="90000"/>
            </a:lnSpc>
            <a:spcBef>
              <a:spcPct val="0"/>
            </a:spcBef>
            <a:spcAft>
              <a:spcPct val="35000"/>
            </a:spcAft>
            <a:buFont typeface="Wingdings" panose="05000000000000000000" pitchFamily="2" charset="2"/>
            <a:buNone/>
          </a:pPr>
          <a:r>
            <a:rPr lang="ru-RU" sz="2300" kern="1200" dirty="0"/>
            <a:t>•</a:t>
          </a:r>
          <a:r>
            <a:rPr lang="en-GB" sz="2300" kern="1200" dirty="0"/>
            <a:t> Replacing numbers and figure indices</a:t>
          </a:r>
        </a:p>
        <a:p>
          <a:pPr marL="0" lvl="0" indent="0" algn="l" defTabSz="1022350">
            <a:lnSpc>
              <a:spcPct val="90000"/>
            </a:lnSpc>
            <a:spcBef>
              <a:spcPct val="0"/>
            </a:spcBef>
            <a:spcAft>
              <a:spcPct val="35000"/>
            </a:spcAft>
            <a:buFont typeface="Wingdings" panose="05000000000000000000" pitchFamily="2" charset="2"/>
            <a:buNone/>
          </a:pPr>
          <a:r>
            <a:rPr lang="ru-RU" sz="2300" kern="1200" dirty="0"/>
            <a:t>•</a:t>
          </a:r>
          <a:r>
            <a:rPr lang="en-GB" sz="2300" kern="1200" dirty="0"/>
            <a:t> Adding special tokens</a:t>
          </a:r>
          <a:endParaRPr lang="ru-RU" sz="2300" kern="1200" dirty="0"/>
        </a:p>
      </dsp:txBody>
      <dsp:txXfrm>
        <a:off x="0" y="1113124"/>
        <a:ext cx="2993782" cy="2726991"/>
      </dsp:txXfrm>
    </dsp:sp>
    <dsp:sp modelId="{EB82B054-13FD-4E58-BC02-D8FED8A326A2}">
      <dsp:nvSpPr>
        <dsp:cNvPr id="0" name=""/>
        <dsp:cNvSpPr/>
      </dsp:nvSpPr>
      <dsp:spPr>
        <a:xfrm>
          <a:off x="2993782" y="445803"/>
          <a:ext cx="6726289" cy="1415612"/>
        </a:xfrm>
        <a:prstGeom prst="rightArrow">
          <a:avLst>
            <a:gd name="adj1" fmla="val 50000"/>
            <a:gd name="adj2" fmla="val 50000"/>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254000" bIns="224729" numCol="1" spcCol="1270" anchor="ctr" anchorCtr="0">
          <a:noAutofit/>
        </a:bodyPr>
        <a:lstStyle/>
        <a:p>
          <a:pPr marL="0" lvl="0" indent="0" algn="l" defTabSz="1200150">
            <a:lnSpc>
              <a:spcPct val="90000"/>
            </a:lnSpc>
            <a:spcBef>
              <a:spcPct val="0"/>
            </a:spcBef>
            <a:spcAft>
              <a:spcPct val="35000"/>
            </a:spcAft>
            <a:buNone/>
          </a:pPr>
          <a:r>
            <a:rPr lang="en-GB" sz="2700" kern="1200" dirty="0"/>
            <a:t>Tokenization</a:t>
          </a:r>
          <a:endParaRPr lang="ru-RU" sz="2700" kern="1200" dirty="0"/>
        </a:p>
      </dsp:txBody>
      <dsp:txXfrm>
        <a:off x="2993782" y="799706"/>
        <a:ext cx="6372386" cy="707806"/>
      </dsp:txXfrm>
    </dsp:sp>
    <dsp:sp modelId="{9D9D75C7-6190-4B6D-A4EB-7220973E5EC6}">
      <dsp:nvSpPr>
        <dsp:cNvPr id="0" name=""/>
        <dsp:cNvSpPr/>
      </dsp:nvSpPr>
      <dsp:spPr>
        <a:xfrm>
          <a:off x="2993782" y="1584995"/>
          <a:ext cx="2993782" cy="2726991"/>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ru-RU" sz="2300" kern="1200" dirty="0"/>
            <a:t>•</a:t>
          </a:r>
          <a:r>
            <a:rPr lang="en-GB" sz="2300" kern="1200" dirty="0"/>
            <a:t> Splitting the text into meaningful tokens</a:t>
          </a:r>
        </a:p>
        <a:p>
          <a:pPr marL="0" lvl="0" indent="0" algn="l" defTabSz="1022350">
            <a:lnSpc>
              <a:spcPct val="90000"/>
            </a:lnSpc>
            <a:spcBef>
              <a:spcPct val="0"/>
            </a:spcBef>
            <a:spcAft>
              <a:spcPct val="35000"/>
            </a:spcAft>
            <a:buNone/>
          </a:pPr>
          <a:r>
            <a:rPr lang="ru-RU" sz="2300" kern="1200" dirty="0"/>
            <a:t>•</a:t>
          </a:r>
          <a:r>
            <a:rPr lang="en-GB" sz="2300" kern="1200" dirty="0"/>
            <a:t> </a:t>
          </a:r>
          <a:r>
            <a:rPr lang="en-GB" sz="2300" kern="1200" dirty="0" err="1"/>
            <a:t>SpaCy</a:t>
          </a:r>
          <a:r>
            <a:rPr lang="en-GB" sz="2300" kern="1200" dirty="0"/>
            <a:t> English language tokenizer</a:t>
          </a:r>
          <a:endParaRPr lang="ru-RU" sz="2300" kern="1200" dirty="0"/>
        </a:p>
      </dsp:txBody>
      <dsp:txXfrm>
        <a:off x="2993782" y="1584995"/>
        <a:ext cx="2993782" cy="2726991"/>
      </dsp:txXfrm>
    </dsp:sp>
    <dsp:sp modelId="{798F12FE-B2C4-4F81-BC41-EAE3BF788D63}">
      <dsp:nvSpPr>
        <dsp:cNvPr id="0" name=""/>
        <dsp:cNvSpPr/>
      </dsp:nvSpPr>
      <dsp:spPr>
        <a:xfrm>
          <a:off x="5987564" y="965224"/>
          <a:ext cx="3732507" cy="1415612"/>
        </a:xfrm>
        <a:prstGeom prst="rightArrow">
          <a:avLst>
            <a:gd name="adj1" fmla="val 50000"/>
            <a:gd name="adj2" fmla="val 50000"/>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254000" bIns="224729" numCol="1" spcCol="1270" anchor="ctr" anchorCtr="0">
          <a:noAutofit/>
        </a:bodyPr>
        <a:lstStyle/>
        <a:p>
          <a:pPr marL="0" lvl="0" indent="0" algn="l" defTabSz="1200150">
            <a:lnSpc>
              <a:spcPct val="90000"/>
            </a:lnSpc>
            <a:spcBef>
              <a:spcPct val="0"/>
            </a:spcBef>
            <a:spcAft>
              <a:spcPct val="35000"/>
            </a:spcAft>
            <a:buNone/>
          </a:pPr>
          <a:r>
            <a:rPr lang="en-GB" sz="2700" kern="1200" dirty="0"/>
            <a:t>Encodings</a:t>
          </a:r>
          <a:endParaRPr lang="ru-RU" sz="2700" kern="1200" dirty="0"/>
        </a:p>
      </dsp:txBody>
      <dsp:txXfrm>
        <a:off x="5987564" y="1319127"/>
        <a:ext cx="3378604" cy="707806"/>
      </dsp:txXfrm>
    </dsp:sp>
    <dsp:sp modelId="{99188803-1582-4EE1-9B62-D99DA17C0543}">
      <dsp:nvSpPr>
        <dsp:cNvPr id="0" name=""/>
        <dsp:cNvSpPr/>
      </dsp:nvSpPr>
      <dsp:spPr>
        <a:xfrm>
          <a:off x="5987564" y="2056866"/>
          <a:ext cx="2993782" cy="2687082"/>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ru-RU" sz="2300" kern="1200" dirty="0"/>
            <a:t>•</a:t>
          </a:r>
          <a:r>
            <a:rPr lang="en-GB" sz="2300" kern="1200" dirty="0"/>
            <a:t> Creating the vocabulary</a:t>
          </a:r>
        </a:p>
        <a:p>
          <a:pPr marL="0" lvl="0" indent="0" algn="l" defTabSz="1022350">
            <a:lnSpc>
              <a:spcPct val="90000"/>
            </a:lnSpc>
            <a:spcBef>
              <a:spcPct val="0"/>
            </a:spcBef>
            <a:spcAft>
              <a:spcPct val="35000"/>
            </a:spcAft>
            <a:buNone/>
          </a:pPr>
          <a:r>
            <a:rPr lang="ru-RU" sz="2300" kern="1200" dirty="0"/>
            <a:t>•</a:t>
          </a:r>
          <a:r>
            <a:rPr lang="en-GB" sz="2300" kern="1200" dirty="0"/>
            <a:t> Mapping strings to numeric encodings</a:t>
          </a:r>
        </a:p>
      </dsp:txBody>
      <dsp:txXfrm>
        <a:off x="5987564" y="2056866"/>
        <a:ext cx="2993782" cy="26870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FB292-2E9B-4E5D-BD14-6BFA18CC53C0}">
      <dsp:nvSpPr>
        <dsp:cNvPr id="0" name=""/>
        <dsp:cNvSpPr/>
      </dsp:nvSpPr>
      <dsp:spPr>
        <a:xfrm>
          <a:off x="0" y="0"/>
          <a:ext cx="3066534" cy="309749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Collate</a:t>
          </a:r>
          <a:endParaRPr lang="ru-RU" sz="3200" kern="1200" dirty="0"/>
        </a:p>
      </dsp:txBody>
      <dsp:txXfrm>
        <a:off x="0" y="0"/>
        <a:ext cx="3066534" cy="929247"/>
      </dsp:txXfrm>
    </dsp:sp>
    <dsp:sp modelId="{C71DB5A0-620D-457B-B441-5D853940D49A}">
      <dsp:nvSpPr>
        <dsp:cNvPr id="0" name=""/>
        <dsp:cNvSpPr/>
      </dsp:nvSpPr>
      <dsp:spPr>
        <a:xfrm>
          <a:off x="306653" y="930155"/>
          <a:ext cx="2453227" cy="933936"/>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Tw Cen MT" panose="020B0602020104020603" pitchFamily="34" charset="0"/>
            <a:buNone/>
          </a:pPr>
          <a:r>
            <a:rPr lang="en-GB" sz="1800" kern="1200" dirty="0"/>
            <a:t>Introducing padding for uniform length batches</a:t>
          </a:r>
          <a:endParaRPr lang="ru-RU" sz="1800" kern="1200" dirty="0"/>
        </a:p>
      </dsp:txBody>
      <dsp:txXfrm>
        <a:off x="334007" y="957509"/>
        <a:ext cx="2398519" cy="879228"/>
      </dsp:txXfrm>
    </dsp:sp>
    <dsp:sp modelId="{56A22BF1-24C6-4965-BCA6-B26B65E716BA}">
      <dsp:nvSpPr>
        <dsp:cNvPr id="0" name=""/>
        <dsp:cNvSpPr/>
      </dsp:nvSpPr>
      <dsp:spPr>
        <a:xfrm>
          <a:off x="306653" y="2007773"/>
          <a:ext cx="2453227" cy="933936"/>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GB" sz="1800" kern="1200" dirty="0"/>
            <a:t>Selecting images and captions using image identifiers</a:t>
          </a:r>
          <a:endParaRPr lang="ru-RU" sz="1800" kern="1200" dirty="0"/>
        </a:p>
      </dsp:txBody>
      <dsp:txXfrm>
        <a:off x="334007" y="2035127"/>
        <a:ext cx="2398519" cy="8792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1B8A3-7107-4BDD-88E8-15EE67CAD002}">
      <dsp:nvSpPr>
        <dsp:cNvPr id="0" name=""/>
        <dsp:cNvSpPr/>
      </dsp:nvSpPr>
      <dsp:spPr>
        <a:xfrm>
          <a:off x="0" y="0"/>
          <a:ext cx="3066534" cy="309749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Data Loader</a:t>
          </a:r>
          <a:endParaRPr lang="ru-RU" sz="3200" kern="1200" dirty="0"/>
        </a:p>
      </dsp:txBody>
      <dsp:txXfrm>
        <a:off x="0" y="0"/>
        <a:ext cx="3066534" cy="929247"/>
      </dsp:txXfrm>
    </dsp:sp>
    <dsp:sp modelId="{E5577533-3AAF-4711-A9E1-9AF722049602}">
      <dsp:nvSpPr>
        <dsp:cNvPr id="0" name=""/>
        <dsp:cNvSpPr/>
      </dsp:nvSpPr>
      <dsp:spPr>
        <a:xfrm>
          <a:off x="306653" y="929247"/>
          <a:ext cx="2453227" cy="201336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GB" sz="1800" kern="1200" dirty="0"/>
            <a:t>Creating an </a:t>
          </a:r>
          <a:r>
            <a:rPr lang="en-GB" sz="1800" kern="1200" dirty="0" err="1"/>
            <a:t>iterable</a:t>
          </a:r>
          <a:r>
            <a:rPr lang="en-GB" sz="1800" kern="1200" dirty="0"/>
            <a:t> that guarantees </a:t>
          </a:r>
          <a:r>
            <a:rPr lang="en-US" sz="1800" kern="1200" dirty="0"/>
            <a:t>enable easy access to the samples.</a:t>
          </a:r>
          <a:endParaRPr lang="ru-RU" sz="1800" kern="1200" dirty="0"/>
        </a:p>
      </dsp:txBody>
      <dsp:txXfrm>
        <a:off x="365623" y="988217"/>
        <a:ext cx="2335287" cy="18954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5CEB73A-EAD8-4600-A937-149261040EA7}" type="datetime1">
              <a:rPr lang="it-IT" smtClean="0"/>
              <a:t>18/12/2023</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it-IT" smtClean="0"/>
              <a:t>‹N›</a:t>
            </a:fld>
            <a:endParaRPr lang="it-IT"/>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9578EB8-0800-413D-B171-4C9FED7732A0}" type="datetime1">
              <a:rPr lang="it-IT" noProof="0" smtClean="0"/>
              <a:t>18/12/2023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it-IT" noProof="0" smtClean="0"/>
              <a:t>‹N›</a:t>
            </a:fld>
            <a:endParaRPr lang="it-IT"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4B725628-3A68-42F4-BA86-981817953149}" type="slidenum">
              <a:rPr lang="it-IT" smtClean="0"/>
              <a:t>1</a:t>
            </a:fld>
            <a:endParaRPr lang="it-IT"/>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4B725628-3A68-42F4-BA86-98181795314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2226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ttango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it-IT" noProof="0"/>
              <a:t>Fare clic per modificare lo stile del titolo dello schema</a:t>
            </a:r>
          </a:p>
        </p:txBody>
      </p:sp>
      <p:sp>
        <p:nvSpPr>
          <p:cNvPr id="3" name="Sottotito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it-IT" noProof="0"/>
              <a:t>Fare clic per modificare lo stile del sottotitolo dello schema</a:t>
            </a:r>
          </a:p>
        </p:txBody>
      </p:sp>
      <p:sp>
        <p:nvSpPr>
          <p:cNvPr id="4" name="Segnaposto data 3"/>
          <p:cNvSpPr>
            <a:spLocks noGrp="1"/>
          </p:cNvSpPr>
          <p:nvPr>
            <p:ph type="dt" sz="half" idx="10"/>
          </p:nvPr>
        </p:nvSpPr>
        <p:spPr/>
        <p:txBody>
          <a:bodyPr rtlCol="0"/>
          <a:lstStyle>
            <a:lvl1pPr algn="l">
              <a:defRPr/>
            </a:lvl1pPr>
          </a:lstStyle>
          <a:p>
            <a:pPr rtl="0"/>
            <a:fld id="{B38DECDD-C56B-4B99-815C-4DC374BD0502}" type="datetime1">
              <a:rPr lang="it-IT" noProof="0" smtClean="0"/>
              <a:t>18/12/2023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A91270D5-CA2E-4CCE-B3E3-1ED4C617F5FD}" type="datetime1">
              <a:rPr lang="it-IT" noProof="0" smtClean="0"/>
              <a:t>18/12/2023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1" y="762000"/>
            <a:ext cx="2628900" cy="5410200"/>
          </a:xfrm>
        </p:spPr>
        <p:txBody>
          <a:bodyPr vert="eaVert" lIns="45720" tIns="91440" rIns="45720" bIns="91440"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990601" y="762000"/>
            <a:ext cx="7581900" cy="5410200"/>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3AD02021-081D-4BCD-8619-111A80C86AA4}" type="datetime1">
              <a:rPr lang="it-IT" noProof="0" smtClean="0"/>
              <a:t>18/12/2023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7" name="Connettore dirit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C2CFC9B-8199-4464-9645-214B6EFF3046}" type="datetime1">
              <a:rPr lang="it-IT" noProof="0" smtClean="0"/>
              <a:t>18/12/2023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ttango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268EC901-D7B4-418A-90B0-E5FCBA6FFEA7}" type="datetime1">
              <a:rPr lang="it-IT" noProof="0" smtClean="0"/>
              <a:t>18/12/2023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024128" y="585216"/>
            <a:ext cx="9720072" cy="1499616"/>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024127" y="2286000"/>
            <a:ext cx="4754880" cy="4023360"/>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5989320" y="2286000"/>
            <a:ext cx="4754880" cy="4023360"/>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D1B961D9-E81B-44AF-B812-435DD72BA78F}" type="datetime1">
              <a:rPr lang="it-IT" noProof="0" smtClean="0"/>
              <a:t>18/12/2023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024128" y="2967788"/>
            <a:ext cx="4754880" cy="334157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noProof="0"/>
              <a:t>Fare clic per modificare gli stili del testo dello schema</a:t>
            </a:r>
          </a:p>
        </p:txBody>
      </p:sp>
      <p:sp>
        <p:nvSpPr>
          <p:cNvPr id="6" name="Segnaposto contenuto 5"/>
          <p:cNvSpPr>
            <a:spLocks noGrp="1"/>
          </p:cNvSpPr>
          <p:nvPr>
            <p:ph sz="quarter" idx="4"/>
          </p:nvPr>
        </p:nvSpPr>
        <p:spPr>
          <a:xfrm>
            <a:off x="5990888" y="2967788"/>
            <a:ext cx="4754880" cy="334157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C3FF653A-F944-4ACA-BE4F-5261464A4CE1}" type="datetime1">
              <a:rPr lang="it-IT" noProof="0" smtClean="0"/>
              <a:t>18/12/2023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00B835D5-4872-4F83-9549-4195BD19C9E7}" type="datetime1">
              <a:rPr lang="it-IT" noProof="0" smtClean="0"/>
              <a:t>18/12/2023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285AFA1D-B403-4233-93F5-9C17BC134037}" type="datetime1">
              <a:rPr lang="it-IT" noProof="0" smtClean="0"/>
              <a:t>18/12/2023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olo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it-IT" noProof="0"/>
              <a:t>Fare clic per modificare lo stile del titolo dello schema</a:t>
            </a:r>
          </a:p>
        </p:txBody>
      </p:sp>
      <p:sp>
        <p:nvSpPr>
          <p:cNvPr id="3" name="Segnaposto contenut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C0037F34-7F89-47FC-B829-DD18E8CE430E}" type="datetime1">
              <a:rPr lang="it-IT" noProof="0" smtClean="0"/>
              <a:t>18/12/2023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E2945EFA-1B37-428A-B390-4F21411152A4}" type="datetime1">
              <a:rPr lang="it-IT" noProof="0" smtClean="0"/>
              <a:t>18/12/2023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867E5644-1E61-4311-A31E-84CB9C7AA8A9}"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it-IT" noProof="0"/>
              <a:t>Fare clic per modificare lo stile del titolo dello schema</a:t>
            </a:r>
          </a:p>
        </p:txBody>
      </p:sp>
      <p:sp>
        <p:nvSpPr>
          <p:cNvPr id="3" name="Segnaposto tes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A6877D91-AE2A-4013-A171-54DDAEEA4374}" type="datetime1">
              <a:rPr lang="it-IT" noProof="0" smtClean="0"/>
              <a:t>18/12/2023</a:t>
            </a:fld>
            <a:endParaRPr lang="it-IT" noProof="0"/>
          </a:p>
        </p:txBody>
      </p:sp>
      <p:sp>
        <p:nvSpPr>
          <p:cNvPr id="5" name="Segnaposto piè di pa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it-IT" noProof="0"/>
          </a:p>
        </p:txBody>
      </p:sp>
      <p:sp>
        <p:nvSpPr>
          <p:cNvPr id="6" name="Segnaposto numero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it-IT" noProof="0" smtClean="0"/>
              <a:pPr rtl="0"/>
              <a:t>‹N›</a:t>
            </a:fld>
            <a:endParaRPr lang="it-IT" noProof="0"/>
          </a:p>
        </p:txBody>
      </p:sp>
      <p:cxnSp>
        <p:nvCxnSpPr>
          <p:cNvPr id="7" name="Connettore dirit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20.pn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jfi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pic>
        <p:nvPicPr>
          <p:cNvPr id="5" name="Immagin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ttangolo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it-IT"/>
          </a:p>
        </p:txBody>
      </p:sp>
      <p:sp>
        <p:nvSpPr>
          <p:cNvPr id="2" name="Titolo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fontScale="90000"/>
          </a:bodyPr>
          <a:lstStyle/>
          <a:p>
            <a:pPr algn="l"/>
            <a:r>
              <a:rPr lang="en-US" dirty="0">
                <a:solidFill>
                  <a:srgbClr val="FFFFFF"/>
                </a:solidFill>
              </a:rPr>
              <a:t>Deep Neural Network Approach for Captioning Scientific Figures</a:t>
            </a:r>
            <a:endParaRPr lang="it-IT" dirty="0">
              <a:solidFill>
                <a:srgbClr val="FFFFFF"/>
              </a:solidFill>
            </a:endParaRPr>
          </a:p>
        </p:txBody>
      </p:sp>
      <p:sp>
        <p:nvSpPr>
          <p:cNvPr id="3" name="Sottotitolo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it-IT" dirty="0">
                <a:solidFill>
                  <a:srgbClr val="FFFFFF"/>
                </a:solidFill>
              </a:rPr>
              <a:t>Corrà Sara and Shaboian Goar</a:t>
            </a:r>
          </a:p>
        </p:txBody>
      </p:sp>
      <p:cxnSp>
        <p:nvCxnSpPr>
          <p:cNvPr id="23" name="Connettore diritto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F465C2-05D5-4192-A199-C59E4359944A}"/>
              </a:ext>
            </a:extLst>
          </p:cNvPr>
          <p:cNvSpPr>
            <a:spLocks noGrp="1"/>
          </p:cNvSpPr>
          <p:nvPr>
            <p:ph type="title"/>
          </p:nvPr>
        </p:nvSpPr>
        <p:spPr/>
        <p:txBody>
          <a:bodyPr/>
          <a:lstStyle/>
          <a:p>
            <a:r>
              <a:rPr lang="en-GB" dirty="0"/>
              <a:t>Natural language processing</a:t>
            </a:r>
            <a:endParaRPr lang="ru-RU" dirty="0"/>
          </a:p>
        </p:txBody>
      </p:sp>
      <p:graphicFrame>
        <p:nvGraphicFramePr>
          <p:cNvPr id="7" name="Схема 6">
            <a:extLst>
              <a:ext uri="{FF2B5EF4-FFF2-40B4-BE49-F238E27FC236}">
                <a16:creationId xmlns:a16="http://schemas.microsoft.com/office/drawing/2014/main" id="{67D31141-A390-41F7-B908-A03C7E6010B1}"/>
              </a:ext>
            </a:extLst>
          </p:cNvPr>
          <p:cNvGraphicFramePr/>
          <p:nvPr/>
        </p:nvGraphicFramePr>
        <p:xfrm>
          <a:off x="1182390" y="1916723"/>
          <a:ext cx="9720072" cy="4765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976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57C3DD-163F-448A-8403-777FEF3B6AD8}"/>
              </a:ext>
            </a:extLst>
          </p:cNvPr>
          <p:cNvSpPr>
            <a:spLocks noGrp="1"/>
          </p:cNvSpPr>
          <p:nvPr>
            <p:ph type="title"/>
          </p:nvPr>
        </p:nvSpPr>
        <p:spPr>
          <a:xfrm>
            <a:off x="1024128" y="585216"/>
            <a:ext cx="9720072" cy="1499616"/>
          </a:xfrm>
        </p:spPr>
        <p:txBody>
          <a:bodyPr anchor="ctr">
            <a:normAutofit/>
          </a:bodyPr>
          <a:lstStyle/>
          <a:p>
            <a:r>
              <a:rPr lang="en-GB" dirty="0"/>
              <a:t>Embedding layer</a:t>
            </a:r>
            <a:endParaRPr lang="ru-RU" dirty="0"/>
          </a:p>
        </p:txBody>
      </p:sp>
      <p:sp>
        <p:nvSpPr>
          <p:cNvPr id="3" name="Объект 2">
            <a:extLst>
              <a:ext uri="{FF2B5EF4-FFF2-40B4-BE49-F238E27FC236}">
                <a16:creationId xmlns:a16="http://schemas.microsoft.com/office/drawing/2014/main" id="{F14142DA-3220-4703-9A2B-357E857AF50B}"/>
              </a:ext>
            </a:extLst>
          </p:cNvPr>
          <p:cNvSpPr>
            <a:spLocks noGrp="1"/>
          </p:cNvSpPr>
          <p:nvPr>
            <p:ph sz="half" idx="1"/>
          </p:nvPr>
        </p:nvSpPr>
        <p:spPr>
          <a:xfrm>
            <a:off x="1024127" y="2286000"/>
            <a:ext cx="4754880" cy="4023360"/>
          </a:xfrm>
        </p:spPr>
        <p:txBody>
          <a:bodyPr>
            <a:normAutofit/>
          </a:bodyPr>
          <a:lstStyle/>
          <a:p>
            <a:pPr algn="just"/>
            <a:r>
              <a:rPr lang="ru-RU" dirty="0"/>
              <a:t>•</a:t>
            </a:r>
            <a:r>
              <a:rPr lang="en-GB" dirty="0"/>
              <a:t> Embeddings are created for each word to introduce semantic information for the text data into the deep neural network.</a:t>
            </a:r>
          </a:p>
          <a:p>
            <a:pPr algn="just"/>
            <a:r>
              <a:rPr lang="ru-RU" dirty="0"/>
              <a:t>•</a:t>
            </a:r>
            <a:r>
              <a:rPr lang="en-GB" dirty="0"/>
              <a:t> </a:t>
            </a:r>
            <a:r>
              <a:rPr lang="en-GB" dirty="0" err="1"/>
              <a:t>GloVe</a:t>
            </a:r>
            <a:r>
              <a:rPr lang="en-GB" dirty="0"/>
              <a:t> model creates distributed word representations by mapping words into space, with their semantic similarity represented. The frequency of the co-</a:t>
            </a:r>
            <a:r>
              <a:rPr lang="en-GB" dirty="0" err="1"/>
              <a:t>occurences</a:t>
            </a:r>
            <a:r>
              <a:rPr lang="en-GB" dirty="0"/>
              <a:t> of words is measured to create the embedding vectors.</a:t>
            </a:r>
            <a:endParaRPr lang="ru-RU" dirty="0"/>
          </a:p>
        </p:txBody>
      </p:sp>
      <p:pic>
        <p:nvPicPr>
          <p:cNvPr id="1026" name="Picture 2" descr="Glove">
            <a:extLst>
              <a:ext uri="{FF2B5EF4-FFF2-40B4-BE49-F238E27FC236}">
                <a16:creationId xmlns:a16="http://schemas.microsoft.com/office/drawing/2014/main" id="{B464A827-DBDB-4577-B387-C070E53243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39950" y="2084832"/>
            <a:ext cx="4754880" cy="3685032"/>
          </a:xfrm>
          <a:prstGeom prst="rect">
            <a:avLst/>
          </a:prstGeom>
          <a:solidFill>
            <a:srgbClr val="FFFFFF"/>
          </a:solidFill>
        </p:spPr>
      </p:pic>
    </p:spTree>
    <p:extLst>
      <p:ext uri="{BB962C8B-B14F-4D97-AF65-F5344CB8AC3E}">
        <p14:creationId xmlns:p14="http://schemas.microsoft.com/office/powerpoint/2010/main" val="3151687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48A1D4-D6EC-465B-B41D-7B066E50237C}"/>
              </a:ext>
            </a:extLst>
          </p:cNvPr>
          <p:cNvSpPr>
            <a:spLocks noGrp="1"/>
          </p:cNvSpPr>
          <p:nvPr>
            <p:ph type="title"/>
          </p:nvPr>
        </p:nvSpPr>
        <p:spPr>
          <a:xfrm>
            <a:off x="1024128" y="585216"/>
            <a:ext cx="9720072" cy="1499616"/>
          </a:xfrm>
        </p:spPr>
        <p:txBody>
          <a:bodyPr anchor="ctr">
            <a:normAutofit/>
          </a:bodyPr>
          <a:lstStyle/>
          <a:p>
            <a:r>
              <a:rPr lang="en-GB" dirty="0"/>
              <a:t>Long Short-term memory</a:t>
            </a:r>
            <a:endParaRPr lang="ru-RU" dirty="0"/>
          </a:p>
        </p:txBody>
      </p:sp>
      <p:pic>
        <p:nvPicPr>
          <p:cNvPr id="2052" name="Picture 4" descr="LSTM">
            <a:extLst>
              <a:ext uri="{FF2B5EF4-FFF2-40B4-BE49-F238E27FC236}">
                <a16:creationId xmlns:a16="http://schemas.microsoft.com/office/drawing/2014/main" id="{8E777AFE-5137-4CE1-85B2-DD6E3C5DC5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7943" y="2002763"/>
            <a:ext cx="5318057" cy="3682753"/>
          </a:xfrm>
          <a:prstGeom prst="rect">
            <a:avLst/>
          </a:prstGeom>
          <a:solidFill>
            <a:srgbClr val="FFFFFF"/>
          </a:solidFill>
        </p:spPr>
      </p:pic>
      <p:sp>
        <p:nvSpPr>
          <p:cNvPr id="9" name="Content Placeholder 2">
            <a:extLst>
              <a:ext uri="{FF2B5EF4-FFF2-40B4-BE49-F238E27FC236}">
                <a16:creationId xmlns:a16="http://schemas.microsoft.com/office/drawing/2014/main" id="{F391F304-74FD-CA73-DFE2-559E92465848}"/>
              </a:ext>
            </a:extLst>
          </p:cNvPr>
          <p:cNvSpPr>
            <a:spLocks noGrp="1"/>
          </p:cNvSpPr>
          <p:nvPr>
            <p:ph sz="half" idx="2"/>
          </p:nvPr>
        </p:nvSpPr>
        <p:spPr>
          <a:xfrm>
            <a:off x="6659177" y="1873494"/>
            <a:ext cx="4754880" cy="4023360"/>
          </a:xfrm>
        </p:spPr>
        <p:txBody>
          <a:bodyPr>
            <a:normAutofit lnSpcReduction="10000"/>
          </a:bodyPr>
          <a:lstStyle/>
          <a:p>
            <a:pPr algn="just"/>
            <a:r>
              <a:rPr lang="ru-RU" sz="1800" dirty="0"/>
              <a:t>• </a:t>
            </a:r>
            <a:r>
              <a:rPr lang="en-US" sz="1800" dirty="0"/>
              <a:t>The natural language processing task is aimed at modelling text data while preserving its sequential nature.</a:t>
            </a:r>
            <a:endParaRPr lang="en-GB" sz="1800" dirty="0"/>
          </a:p>
          <a:p>
            <a:pPr algn="just"/>
            <a:r>
              <a:rPr lang="ru-RU" sz="1800" dirty="0"/>
              <a:t>• </a:t>
            </a:r>
            <a:r>
              <a:rPr lang="en-US" sz="1800" dirty="0"/>
              <a:t>The ability of LSTMs to selectively remember or forget information is crucial for their success in capturing long-term dependencies. This is achieved through the gating mechanisms, which are trainable parameters that dynamically adjust the flow of information within the network. </a:t>
            </a:r>
          </a:p>
          <a:p>
            <a:pPr algn="just"/>
            <a:r>
              <a:rPr lang="ru-RU" sz="1800" dirty="0"/>
              <a:t>• </a:t>
            </a:r>
            <a:r>
              <a:rPr lang="en-US" sz="1800" dirty="0"/>
              <a:t>The start of sentence (SOS) and end of sentence (EOS) tokens added above are used by the LSTM to distinguish the beginnings and the ending of separate captions, and uses them as inputs for the network that it should train to recognize accordingly.</a:t>
            </a:r>
          </a:p>
        </p:txBody>
      </p:sp>
    </p:spTree>
    <p:extLst>
      <p:ext uri="{BB962C8B-B14F-4D97-AF65-F5344CB8AC3E}">
        <p14:creationId xmlns:p14="http://schemas.microsoft.com/office/powerpoint/2010/main" val="180203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EF533F9-5570-1CE9-5C68-75BD8E36F34C}"/>
              </a:ext>
            </a:extLst>
          </p:cNvPr>
          <p:cNvSpPr txBox="1"/>
          <p:nvPr/>
        </p:nvSpPr>
        <p:spPr>
          <a:xfrm>
            <a:off x="210930" y="689788"/>
            <a:ext cx="564322" cy="5478423"/>
          </a:xfrm>
          <a:prstGeom prst="rect">
            <a:avLst/>
          </a:prstGeom>
          <a:noFill/>
        </p:spPr>
        <p:txBody>
          <a:bodyPr wrap="square" rtlCol="0">
            <a:spAutoFit/>
          </a:bodyPr>
          <a:lstStyle/>
          <a:p>
            <a:r>
              <a:rPr lang="it-IT" sz="5000" cap="all" spc="100" dirty="0">
                <a:solidFill>
                  <a:schemeClr val="tx1">
                    <a:lumMod val="95000"/>
                    <a:lumOff val="5000"/>
                  </a:schemeClr>
                </a:solidFill>
                <a:latin typeface="+mj-lt"/>
                <a:ea typeface="+mj-ea"/>
                <a:cs typeface="+mj-cs"/>
              </a:rPr>
              <a:t>decoder</a:t>
            </a:r>
          </a:p>
        </p:txBody>
      </p:sp>
      <p:pic>
        <p:nvPicPr>
          <p:cNvPr id="4" name="Immagine 3">
            <a:extLst>
              <a:ext uri="{FF2B5EF4-FFF2-40B4-BE49-F238E27FC236}">
                <a16:creationId xmlns:a16="http://schemas.microsoft.com/office/drawing/2014/main" id="{4F775CDB-2349-E996-58E1-5B0A92076216}"/>
              </a:ext>
            </a:extLst>
          </p:cNvPr>
          <p:cNvPicPr>
            <a:picLocks noChangeAspect="1"/>
          </p:cNvPicPr>
          <p:nvPr/>
        </p:nvPicPr>
        <p:blipFill>
          <a:blip r:embed="rId2"/>
          <a:stretch>
            <a:fillRect/>
          </a:stretch>
        </p:blipFill>
        <p:spPr>
          <a:xfrm>
            <a:off x="1082839" y="154451"/>
            <a:ext cx="10026321" cy="6823759"/>
          </a:xfrm>
          <a:prstGeom prst="rect">
            <a:avLst/>
          </a:prstGeom>
        </p:spPr>
      </p:pic>
    </p:spTree>
    <p:extLst>
      <p:ext uri="{BB962C8B-B14F-4D97-AF65-F5344CB8AC3E}">
        <p14:creationId xmlns:p14="http://schemas.microsoft.com/office/powerpoint/2010/main" val="411056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04C50A-0B4D-6DE3-A8FB-D5D984D020C0}"/>
              </a:ext>
            </a:extLst>
          </p:cNvPr>
          <p:cNvSpPr>
            <a:spLocks noGrp="1"/>
          </p:cNvSpPr>
          <p:nvPr>
            <p:ph type="title"/>
          </p:nvPr>
        </p:nvSpPr>
        <p:spPr/>
        <p:txBody>
          <a:bodyPr/>
          <a:lstStyle/>
          <a:p>
            <a:r>
              <a:rPr lang="it-IT" dirty="0"/>
              <a:t>IMAGE TO CAPTION</a:t>
            </a:r>
          </a:p>
        </p:txBody>
      </p:sp>
      <p:sp>
        <p:nvSpPr>
          <p:cNvPr id="5" name="CasellaDiTesto 4">
            <a:extLst>
              <a:ext uri="{FF2B5EF4-FFF2-40B4-BE49-F238E27FC236}">
                <a16:creationId xmlns:a16="http://schemas.microsoft.com/office/drawing/2014/main" id="{050FDEA4-2591-0FE8-2B1B-887E7C0CA23E}"/>
              </a:ext>
            </a:extLst>
          </p:cNvPr>
          <p:cNvSpPr txBox="1"/>
          <p:nvPr/>
        </p:nvSpPr>
        <p:spPr>
          <a:xfrm>
            <a:off x="763657" y="1836868"/>
            <a:ext cx="10664686" cy="1015663"/>
          </a:xfrm>
          <a:prstGeom prst="rect">
            <a:avLst/>
          </a:prstGeom>
          <a:noFill/>
        </p:spPr>
        <p:txBody>
          <a:bodyPr wrap="square">
            <a:spAutoFit/>
          </a:bodyPr>
          <a:lstStyle/>
          <a:p>
            <a:pPr algn="just"/>
            <a:r>
              <a:rPr lang="en-US" sz="2000" dirty="0"/>
              <a:t>The encoder produces a feature vector representing input data, which is fed into the decoder for natural language processing. The feature vector, holding visual information, is concatenated with word embeddings from input captions, forming the decoder input.</a:t>
            </a:r>
            <a:endParaRPr lang="it-IT" sz="2000" dirty="0"/>
          </a:p>
        </p:txBody>
      </p:sp>
      <p:pic>
        <p:nvPicPr>
          <p:cNvPr id="7" name="Immagine 6">
            <a:extLst>
              <a:ext uri="{FF2B5EF4-FFF2-40B4-BE49-F238E27FC236}">
                <a16:creationId xmlns:a16="http://schemas.microsoft.com/office/drawing/2014/main" id="{D250A59F-4BEC-B38B-3913-7CC8FB9D9C1A}"/>
              </a:ext>
            </a:extLst>
          </p:cNvPr>
          <p:cNvPicPr>
            <a:picLocks noChangeAspect="1"/>
          </p:cNvPicPr>
          <p:nvPr/>
        </p:nvPicPr>
        <p:blipFill>
          <a:blip r:embed="rId2"/>
          <a:stretch>
            <a:fillRect/>
          </a:stretch>
        </p:blipFill>
        <p:spPr>
          <a:xfrm>
            <a:off x="763657" y="3424411"/>
            <a:ext cx="10459910" cy="2848373"/>
          </a:xfrm>
          <a:prstGeom prst="rect">
            <a:avLst/>
          </a:prstGeom>
        </p:spPr>
      </p:pic>
    </p:spTree>
    <p:extLst>
      <p:ext uri="{BB962C8B-B14F-4D97-AF65-F5344CB8AC3E}">
        <p14:creationId xmlns:p14="http://schemas.microsoft.com/office/powerpoint/2010/main" val="167305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DC968-0BFA-6CBF-B03C-53601737300B}"/>
              </a:ext>
            </a:extLst>
          </p:cNvPr>
          <p:cNvSpPr>
            <a:spLocks noGrp="1"/>
          </p:cNvSpPr>
          <p:nvPr>
            <p:ph type="title"/>
          </p:nvPr>
        </p:nvSpPr>
        <p:spPr/>
        <p:txBody>
          <a:bodyPr/>
          <a:lstStyle/>
          <a:p>
            <a:r>
              <a:rPr lang="it-IT" dirty="0"/>
              <a:t>Model </a:t>
            </a:r>
            <a:r>
              <a:rPr lang="it-IT" dirty="0" err="1"/>
              <a:t>dimensions</a:t>
            </a:r>
            <a:endParaRPr lang="it-IT" dirty="0"/>
          </a:p>
        </p:txBody>
      </p:sp>
      <p:graphicFrame>
        <p:nvGraphicFramePr>
          <p:cNvPr id="4" name="Segnaposto contenuto 3">
            <a:extLst>
              <a:ext uri="{FF2B5EF4-FFF2-40B4-BE49-F238E27FC236}">
                <a16:creationId xmlns:a16="http://schemas.microsoft.com/office/drawing/2014/main" id="{28CD3081-8450-0E83-17CB-58F0B5138C34}"/>
              </a:ext>
            </a:extLst>
          </p:cNvPr>
          <p:cNvGraphicFramePr>
            <a:graphicFrameLocks noGrp="1"/>
          </p:cNvGraphicFramePr>
          <p:nvPr>
            <p:ph idx="1"/>
          </p:nvPr>
        </p:nvGraphicFramePr>
        <p:xfrm>
          <a:off x="1023938" y="2286000"/>
          <a:ext cx="10144124" cy="3708400"/>
        </p:xfrm>
        <a:graphic>
          <a:graphicData uri="http://schemas.openxmlformats.org/drawingml/2006/table">
            <a:tbl>
              <a:tblPr firstRow="1" bandRow="1">
                <a:tableStyleId>{21E4AEA4-8DFA-4A89-87EB-49C32662AFE0}</a:tableStyleId>
              </a:tblPr>
              <a:tblGrid>
                <a:gridCol w="2536031">
                  <a:extLst>
                    <a:ext uri="{9D8B030D-6E8A-4147-A177-3AD203B41FA5}">
                      <a16:colId xmlns:a16="http://schemas.microsoft.com/office/drawing/2014/main" val="3770086183"/>
                    </a:ext>
                  </a:extLst>
                </a:gridCol>
                <a:gridCol w="2536031">
                  <a:extLst>
                    <a:ext uri="{9D8B030D-6E8A-4147-A177-3AD203B41FA5}">
                      <a16:colId xmlns:a16="http://schemas.microsoft.com/office/drawing/2014/main" val="2866622685"/>
                    </a:ext>
                  </a:extLst>
                </a:gridCol>
                <a:gridCol w="2536031">
                  <a:extLst>
                    <a:ext uri="{9D8B030D-6E8A-4147-A177-3AD203B41FA5}">
                      <a16:colId xmlns:a16="http://schemas.microsoft.com/office/drawing/2014/main" val="1130035419"/>
                    </a:ext>
                  </a:extLst>
                </a:gridCol>
                <a:gridCol w="2536031">
                  <a:extLst>
                    <a:ext uri="{9D8B030D-6E8A-4147-A177-3AD203B41FA5}">
                      <a16:colId xmlns:a16="http://schemas.microsoft.com/office/drawing/2014/main" val="4110455541"/>
                    </a:ext>
                  </a:extLst>
                </a:gridCol>
              </a:tblGrid>
              <a:tr h="370840">
                <a:tc>
                  <a:txBody>
                    <a:bodyPr/>
                    <a:lstStyle/>
                    <a:p>
                      <a:r>
                        <a:rPr lang="it-IT" dirty="0"/>
                        <a:t>LAYER</a:t>
                      </a:r>
                    </a:p>
                  </a:txBody>
                  <a:tcPr/>
                </a:tc>
                <a:tc>
                  <a:txBody>
                    <a:bodyPr/>
                    <a:lstStyle/>
                    <a:p>
                      <a:r>
                        <a:rPr lang="it-IT" dirty="0"/>
                        <a:t>INPUT SHAPE</a:t>
                      </a:r>
                    </a:p>
                  </a:txBody>
                  <a:tcPr/>
                </a:tc>
                <a:tc>
                  <a:txBody>
                    <a:bodyPr/>
                    <a:lstStyle/>
                    <a:p>
                      <a:r>
                        <a:rPr lang="it-IT" dirty="0"/>
                        <a:t>OUTPUT SHAPE</a:t>
                      </a:r>
                    </a:p>
                  </a:txBody>
                  <a:tcPr/>
                </a:tc>
                <a:tc>
                  <a:txBody>
                    <a:bodyPr/>
                    <a:lstStyle/>
                    <a:p>
                      <a:r>
                        <a:rPr lang="it-IT" dirty="0"/>
                        <a:t>PARAMETERS #</a:t>
                      </a:r>
                    </a:p>
                  </a:txBody>
                  <a:tcPr/>
                </a:tc>
                <a:extLst>
                  <a:ext uri="{0D108BD9-81ED-4DB2-BD59-A6C34878D82A}">
                    <a16:rowId xmlns:a16="http://schemas.microsoft.com/office/drawing/2014/main" val="3576570045"/>
                  </a:ext>
                </a:extLst>
              </a:tr>
              <a:tr h="370840">
                <a:tc>
                  <a:txBody>
                    <a:bodyPr/>
                    <a:lstStyle/>
                    <a:p>
                      <a:r>
                        <a:rPr lang="it-IT" dirty="0"/>
                        <a:t>- </a:t>
                      </a:r>
                      <a:r>
                        <a:rPr lang="it-IT" dirty="0" err="1"/>
                        <a:t>EncoderCNN</a:t>
                      </a:r>
                      <a:endParaRPr lang="it-IT" dirty="0"/>
                    </a:p>
                  </a:txBody>
                  <a:tcPr/>
                </a:tc>
                <a:tc>
                  <a:txBody>
                    <a:bodyPr/>
                    <a:lstStyle/>
                    <a:p>
                      <a:r>
                        <a:rPr lang="it-IT" dirty="0"/>
                        <a:t>[1,1,224,224]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[1,101,16537]</a:t>
                      </a:r>
                    </a:p>
                  </a:txBody>
                  <a:tcPr/>
                </a:tc>
                <a:tc>
                  <a:txBody>
                    <a:bodyPr/>
                    <a:lstStyle/>
                    <a:p>
                      <a:r>
                        <a:rPr lang="it-IT" dirty="0"/>
                        <a:t>--</a:t>
                      </a:r>
                    </a:p>
                  </a:txBody>
                  <a:tcPr/>
                </a:tc>
                <a:extLst>
                  <a:ext uri="{0D108BD9-81ED-4DB2-BD59-A6C34878D82A}">
                    <a16:rowId xmlns:a16="http://schemas.microsoft.com/office/drawing/2014/main" val="3873200025"/>
                  </a:ext>
                </a:extLst>
              </a:tr>
              <a:tr h="370840">
                <a:tc>
                  <a:txBody>
                    <a:bodyPr/>
                    <a:lstStyle/>
                    <a:p>
                      <a:r>
                        <a:rPr lang="it-IT" dirty="0">
                          <a:solidFill>
                            <a:sysClr val="windowText" lastClr="000000"/>
                          </a:solidFill>
                        </a:rPr>
                        <a:t>GoogLeNet / ResNet</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rPr>
                        <a:t>[1,1,224,224]</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rPr>
                        <a:t>[1,200</a:t>
                      </a:r>
                      <a:r>
                        <a:rPr lang="it-IT" baseline="0" dirty="0">
                          <a:solidFill>
                            <a:sysClr val="windowText" lastClr="000000"/>
                          </a:solidFill>
                        </a:rPr>
                        <a:t>]</a:t>
                      </a:r>
                      <a:endParaRPr lang="it-IT" dirty="0">
                        <a:solidFill>
                          <a:sysClr val="windowText" lastClr="000000"/>
                        </a:solidFill>
                      </a:endParaRPr>
                    </a:p>
                  </a:txBody>
                  <a:tcPr>
                    <a:solidFill>
                      <a:srgbClr val="E8EDF5"/>
                    </a:solidFill>
                  </a:tcPr>
                </a:tc>
                <a:tc>
                  <a:txBody>
                    <a:bodyPr/>
                    <a:lstStyle/>
                    <a:p>
                      <a:r>
                        <a:rPr lang="it-IT" dirty="0">
                          <a:solidFill>
                            <a:sysClr val="windowText" lastClr="000000"/>
                          </a:solidFill>
                        </a:rPr>
                        <a:t>6’172’280 </a:t>
                      </a:r>
                      <a:r>
                        <a:rPr lang="it-IT" sz="1800" kern="1200" dirty="0">
                          <a:solidFill>
                            <a:sysClr val="windowText" lastClr="000000"/>
                          </a:solidFill>
                          <a:latin typeface="+mn-lt"/>
                          <a:ea typeface="+mn-ea"/>
                          <a:cs typeface="+mn-cs"/>
                        </a:rPr>
                        <a:t>/ </a:t>
                      </a:r>
                      <a:r>
                        <a:rPr lang="ru-RU" sz="1800" kern="1200" dirty="0">
                          <a:solidFill>
                            <a:sysClr val="windowText" lastClr="000000"/>
                          </a:solidFill>
                          <a:latin typeface="+mn-lt"/>
                          <a:ea typeface="+mn-ea"/>
                          <a:cs typeface="+mn-cs"/>
                        </a:rPr>
                        <a:t>11</a:t>
                      </a:r>
                      <a:r>
                        <a:rPr lang="en-GB" sz="1800" kern="1200" dirty="0">
                          <a:solidFill>
                            <a:sysClr val="windowText" lastClr="000000"/>
                          </a:solidFill>
                          <a:latin typeface="+mn-lt"/>
                          <a:ea typeface="+mn-ea"/>
                          <a:cs typeface="+mn-cs"/>
                        </a:rPr>
                        <a:t>’</a:t>
                      </a:r>
                      <a:r>
                        <a:rPr lang="ru-RU" sz="1800" kern="1200" dirty="0">
                          <a:solidFill>
                            <a:sysClr val="windowText" lastClr="000000"/>
                          </a:solidFill>
                          <a:latin typeface="+mn-lt"/>
                          <a:ea typeface="+mn-ea"/>
                          <a:cs typeface="+mn-cs"/>
                        </a:rPr>
                        <a:t>275</a:t>
                      </a:r>
                      <a:r>
                        <a:rPr lang="en-GB" sz="1800" kern="1200" dirty="0">
                          <a:solidFill>
                            <a:sysClr val="windowText" lastClr="000000"/>
                          </a:solidFill>
                          <a:latin typeface="+mn-lt"/>
                          <a:ea typeface="+mn-ea"/>
                          <a:cs typeface="+mn-cs"/>
                        </a:rPr>
                        <a:t>’</a:t>
                      </a:r>
                      <a:r>
                        <a:rPr lang="ru-RU" sz="1800" kern="1200" dirty="0">
                          <a:solidFill>
                            <a:sysClr val="windowText" lastClr="000000"/>
                          </a:solidFill>
                          <a:latin typeface="+mn-lt"/>
                          <a:ea typeface="+mn-ea"/>
                          <a:cs typeface="+mn-cs"/>
                        </a:rPr>
                        <a:t>848</a:t>
                      </a:r>
                      <a:endParaRPr lang="it-IT" sz="1800" kern="1200" dirty="0">
                        <a:solidFill>
                          <a:sysClr val="windowText" lastClr="000000"/>
                        </a:solidFill>
                        <a:latin typeface="+mn-lt"/>
                        <a:ea typeface="+mn-ea"/>
                        <a:cs typeface="+mn-cs"/>
                      </a:endParaRPr>
                    </a:p>
                  </a:txBody>
                  <a:tcPr>
                    <a:solidFill>
                      <a:srgbClr val="E8EDF5"/>
                    </a:solidFill>
                  </a:tcPr>
                </a:tc>
                <a:extLst>
                  <a:ext uri="{0D108BD9-81ED-4DB2-BD59-A6C34878D82A}">
                    <a16:rowId xmlns:a16="http://schemas.microsoft.com/office/drawing/2014/main" val="1716587882"/>
                  </a:ext>
                </a:extLst>
              </a:tr>
              <a:tr h="370840">
                <a:tc>
                  <a:txBody>
                    <a:bodyPr/>
                    <a:lstStyle/>
                    <a:p>
                      <a:r>
                        <a:rPr lang="it-IT" dirty="0" err="1">
                          <a:solidFill>
                            <a:sysClr val="windowText" lastClr="000000"/>
                          </a:solidFill>
                        </a:rPr>
                        <a:t>ReLu</a:t>
                      </a:r>
                      <a:endParaRPr lang="it-IT" dirty="0">
                        <a:solidFill>
                          <a:sysClr val="windowText" lastClr="000000"/>
                        </a:solidFill>
                      </a:endParaRPr>
                    </a:p>
                  </a:txBody>
                  <a:tcPr>
                    <a:solidFill>
                      <a:srgbClr val="E8EDF5"/>
                    </a:solidFill>
                  </a:tcPr>
                </a:tc>
                <a:tc>
                  <a:txBody>
                    <a:bodyPr/>
                    <a:lstStyle/>
                    <a:p>
                      <a:r>
                        <a:rPr lang="it-IT" dirty="0">
                          <a:solidFill>
                            <a:sysClr val="windowText" lastClr="000000"/>
                          </a:solidFill>
                        </a:rPr>
                        <a:t>[1,200</a:t>
                      </a:r>
                      <a:r>
                        <a:rPr lang="it-IT" baseline="0" dirty="0">
                          <a:solidFill>
                            <a:sysClr val="windowText" lastClr="000000"/>
                          </a:solidFill>
                        </a:rPr>
                        <a:t>]</a:t>
                      </a:r>
                      <a:endParaRPr lang="it-IT" dirty="0">
                        <a:solidFill>
                          <a:sysClr val="windowText" lastClr="000000"/>
                        </a:solidFill>
                      </a:endParaRP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rPr>
                        <a:t>[1,200</a:t>
                      </a:r>
                      <a:r>
                        <a:rPr lang="it-IT" baseline="0" dirty="0">
                          <a:solidFill>
                            <a:sysClr val="windowText" lastClr="000000"/>
                          </a:solidFill>
                        </a:rPr>
                        <a:t>]</a:t>
                      </a:r>
                      <a:endParaRPr lang="it-IT" dirty="0">
                        <a:solidFill>
                          <a:sysClr val="windowText" lastClr="000000"/>
                        </a:solidFill>
                      </a:endParaRPr>
                    </a:p>
                  </a:txBody>
                  <a:tcPr>
                    <a:solidFill>
                      <a:srgbClr val="E8EDF5"/>
                    </a:solidFill>
                  </a:tcPr>
                </a:tc>
                <a:tc>
                  <a:txBody>
                    <a:bodyPr/>
                    <a:lstStyle/>
                    <a:p>
                      <a:r>
                        <a:rPr lang="it-IT" dirty="0">
                          <a:solidFill>
                            <a:sysClr val="windowText" lastClr="000000"/>
                          </a:solidFill>
                        </a:rPr>
                        <a:t>--</a:t>
                      </a:r>
                    </a:p>
                  </a:txBody>
                  <a:tcPr>
                    <a:solidFill>
                      <a:srgbClr val="E8EDF5"/>
                    </a:solidFill>
                  </a:tcPr>
                </a:tc>
                <a:extLst>
                  <a:ext uri="{0D108BD9-81ED-4DB2-BD59-A6C34878D82A}">
                    <a16:rowId xmlns:a16="http://schemas.microsoft.com/office/drawing/2014/main" val="4012804453"/>
                  </a:ext>
                </a:extLst>
              </a:tr>
              <a:tr h="370840">
                <a:tc>
                  <a:txBody>
                    <a:bodyPr/>
                    <a:lstStyle/>
                    <a:p>
                      <a:r>
                        <a:rPr lang="it-IT" dirty="0">
                          <a:solidFill>
                            <a:sysClr val="windowText" lastClr="000000"/>
                          </a:solidFill>
                        </a:rPr>
                        <a:t>Dropout</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rPr>
                        <a:t>[1,200</a:t>
                      </a:r>
                      <a:r>
                        <a:rPr lang="it-IT" baseline="0" dirty="0">
                          <a:solidFill>
                            <a:sysClr val="windowText" lastClr="000000"/>
                          </a:solidFill>
                        </a:rPr>
                        <a:t>]</a:t>
                      </a:r>
                      <a:endParaRPr lang="it-IT" dirty="0">
                        <a:solidFill>
                          <a:sysClr val="windowText" lastClr="000000"/>
                        </a:solidFill>
                      </a:endParaRP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rPr>
                        <a:t>[1,200</a:t>
                      </a:r>
                      <a:r>
                        <a:rPr lang="it-IT" baseline="0" dirty="0">
                          <a:solidFill>
                            <a:sysClr val="windowText" lastClr="000000"/>
                          </a:solidFill>
                        </a:rPr>
                        <a:t>]</a:t>
                      </a:r>
                      <a:endParaRPr lang="it-IT" dirty="0">
                        <a:solidFill>
                          <a:sysClr val="windowText" lastClr="000000"/>
                        </a:solidFill>
                      </a:endParaRPr>
                    </a:p>
                  </a:txBody>
                  <a:tcPr>
                    <a:solidFill>
                      <a:srgbClr val="E8EDF5"/>
                    </a:solidFill>
                  </a:tcPr>
                </a:tc>
                <a:tc>
                  <a:txBody>
                    <a:bodyPr/>
                    <a:lstStyle/>
                    <a:p>
                      <a:r>
                        <a:rPr lang="it-IT" dirty="0">
                          <a:solidFill>
                            <a:sysClr val="windowText" lastClr="000000"/>
                          </a:solidFill>
                        </a:rPr>
                        <a:t>--</a:t>
                      </a:r>
                    </a:p>
                  </a:txBody>
                  <a:tcPr>
                    <a:solidFill>
                      <a:srgbClr val="E8EDF5"/>
                    </a:solidFill>
                  </a:tcPr>
                </a:tc>
                <a:extLst>
                  <a:ext uri="{0D108BD9-81ED-4DB2-BD59-A6C34878D82A}">
                    <a16:rowId xmlns:a16="http://schemas.microsoft.com/office/drawing/2014/main" val="577003649"/>
                  </a:ext>
                </a:extLst>
              </a:tr>
              <a:tr h="370840">
                <a:tc>
                  <a:txBody>
                    <a:bodyPr/>
                    <a:lstStyle/>
                    <a:p>
                      <a:r>
                        <a:rPr lang="it-IT" dirty="0"/>
                        <a:t>- </a:t>
                      </a:r>
                      <a:r>
                        <a:rPr lang="it-IT" dirty="0" err="1"/>
                        <a:t>DecoderLSTM</a:t>
                      </a:r>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[1,200</a:t>
                      </a:r>
                      <a:r>
                        <a:rPr lang="it-IT" baseline="0" dirty="0"/>
                        <a:t>]</a:t>
                      </a:r>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[1,101,16537</a:t>
                      </a:r>
                      <a:r>
                        <a:rPr lang="it-IT" baseline="0" dirty="0"/>
                        <a:t>]</a:t>
                      </a:r>
                      <a:endParaRPr lang="it-IT" dirty="0"/>
                    </a:p>
                  </a:txBody>
                  <a:tcPr/>
                </a:tc>
                <a:tc>
                  <a:txBody>
                    <a:bodyPr/>
                    <a:lstStyle/>
                    <a:p>
                      <a:r>
                        <a:rPr lang="it-IT" dirty="0"/>
                        <a:t>--</a:t>
                      </a:r>
                    </a:p>
                  </a:txBody>
                  <a:tcPr/>
                </a:tc>
                <a:extLst>
                  <a:ext uri="{0D108BD9-81ED-4DB2-BD59-A6C34878D82A}">
                    <a16:rowId xmlns:a16="http://schemas.microsoft.com/office/drawing/2014/main" val="1605399559"/>
                  </a:ext>
                </a:extLst>
              </a:tr>
              <a:tr h="370840">
                <a:tc>
                  <a:txBody>
                    <a:bodyPr/>
                    <a:lstStyle/>
                    <a:p>
                      <a:r>
                        <a:rPr lang="it-IT" dirty="0"/>
                        <a:t>Embedding</a:t>
                      </a:r>
                    </a:p>
                  </a:txBody>
                  <a:tcPr>
                    <a:solidFill>
                      <a:srgbClr val="E8EDF5"/>
                    </a:solidFill>
                  </a:tcPr>
                </a:tc>
                <a:tc>
                  <a:txBody>
                    <a:bodyPr/>
                    <a:lstStyle/>
                    <a:p>
                      <a:r>
                        <a:rPr lang="it-IT" dirty="0"/>
                        <a:t>[1,100]</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[1,100,200]</a:t>
                      </a:r>
                    </a:p>
                  </a:txBody>
                  <a:tcPr>
                    <a:solidFill>
                      <a:srgbClr val="E8EDF5"/>
                    </a:solidFill>
                  </a:tcPr>
                </a:tc>
                <a:tc>
                  <a:txBody>
                    <a:bodyPr/>
                    <a:lstStyle/>
                    <a:p>
                      <a:r>
                        <a:rPr lang="it-IT" dirty="0"/>
                        <a:t>3’307’400</a:t>
                      </a:r>
                    </a:p>
                  </a:txBody>
                  <a:tcPr>
                    <a:solidFill>
                      <a:srgbClr val="E8EDF5"/>
                    </a:solidFill>
                  </a:tcPr>
                </a:tc>
                <a:extLst>
                  <a:ext uri="{0D108BD9-81ED-4DB2-BD59-A6C34878D82A}">
                    <a16:rowId xmlns:a16="http://schemas.microsoft.com/office/drawing/2014/main" val="2442406159"/>
                  </a:ext>
                </a:extLst>
              </a:tr>
              <a:tr h="370840">
                <a:tc>
                  <a:txBody>
                    <a:bodyPr/>
                    <a:lstStyle/>
                    <a:p>
                      <a:r>
                        <a:rPr lang="it-IT" dirty="0"/>
                        <a:t>Dropout</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[1,100,200]</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[1,100,200]</a:t>
                      </a:r>
                    </a:p>
                  </a:txBody>
                  <a:tcPr>
                    <a:solidFill>
                      <a:srgbClr val="E8EDF5"/>
                    </a:solidFill>
                  </a:tcPr>
                </a:tc>
                <a:tc>
                  <a:txBody>
                    <a:bodyPr/>
                    <a:lstStyle/>
                    <a:p>
                      <a:r>
                        <a:rPr lang="it-IT" dirty="0"/>
                        <a:t>--</a:t>
                      </a:r>
                    </a:p>
                  </a:txBody>
                  <a:tcPr>
                    <a:solidFill>
                      <a:srgbClr val="E8EDF5"/>
                    </a:solidFill>
                  </a:tcPr>
                </a:tc>
                <a:extLst>
                  <a:ext uri="{0D108BD9-81ED-4DB2-BD59-A6C34878D82A}">
                    <a16:rowId xmlns:a16="http://schemas.microsoft.com/office/drawing/2014/main" val="350935523"/>
                  </a:ext>
                </a:extLst>
              </a:tr>
              <a:tr h="370840">
                <a:tc>
                  <a:txBody>
                    <a:bodyPr/>
                    <a:lstStyle/>
                    <a:p>
                      <a:r>
                        <a:rPr lang="it-IT" dirty="0"/>
                        <a:t>LSTM</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[1,101,200]</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[1,101,256]</a:t>
                      </a:r>
                    </a:p>
                  </a:txBody>
                  <a:tcPr>
                    <a:solidFill>
                      <a:srgbClr val="E8EDF5"/>
                    </a:solidFill>
                  </a:tcPr>
                </a:tc>
                <a:tc>
                  <a:txBody>
                    <a:bodyPr/>
                    <a:lstStyle/>
                    <a:p>
                      <a:r>
                        <a:rPr lang="it-IT" dirty="0"/>
                        <a:t>995’328</a:t>
                      </a:r>
                    </a:p>
                  </a:txBody>
                  <a:tcPr>
                    <a:solidFill>
                      <a:srgbClr val="E8EDF5"/>
                    </a:solidFill>
                  </a:tcPr>
                </a:tc>
                <a:extLst>
                  <a:ext uri="{0D108BD9-81ED-4DB2-BD59-A6C34878D82A}">
                    <a16:rowId xmlns:a16="http://schemas.microsoft.com/office/drawing/2014/main" val="326826714"/>
                  </a:ext>
                </a:extLst>
              </a:tr>
              <a:tr h="370840">
                <a:tc>
                  <a:txBody>
                    <a:bodyPr/>
                    <a:lstStyle/>
                    <a:p>
                      <a:r>
                        <a:rPr lang="it-IT" dirty="0"/>
                        <a:t>Linear </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[1,101,256]</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[1,101,16537</a:t>
                      </a:r>
                      <a:r>
                        <a:rPr lang="it-IT" baseline="0" dirty="0"/>
                        <a:t>]</a:t>
                      </a:r>
                      <a:endParaRPr lang="it-IT" dirty="0"/>
                    </a:p>
                  </a:txBody>
                  <a:tcPr>
                    <a:solidFill>
                      <a:srgbClr val="E8EDF5"/>
                    </a:solidFill>
                  </a:tcPr>
                </a:tc>
                <a:tc>
                  <a:txBody>
                    <a:bodyPr/>
                    <a:lstStyle/>
                    <a:p>
                      <a:r>
                        <a:rPr lang="it-IT" dirty="0"/>
                        <a:t>4’240’009</a:t>
                      </a:r>
                    </a:p>
                  </a:txBody>
                  <a:tcPr>
                    <a:solidFill>
                      <a:srgbClr val="E8EDF5"/>
                    </a:solidFill>
                  </a:tcPr>
                </a:tc>
                <a:extLst>
                  <a:ext uri="{0D108BD9-81ED-4DB2-BD59-A6C34878D82A}">
                    <a16:rowId xmlns:a16="http://schemas.microsoft.com/office/drawing/2014/main" val="330532634"/>
                  </a:ext>
                </a:extLst>
              </a:tr>
            </a:tbl>
          </a:graphicData>
        </a:graphic>
      </p:graphicFrame>
      <p:sp>
        <p:nvSpPr>
          <p:cNvPr id="6" name="CasellaDiTesto 5">
            <a:extLst>
              <a:ext uri="{FF2B5EF4-FFF2-40B4-BE49-F238E27FC236}">
                <a16:creationId xmlns:a16="http://schemas.microsoft.com/office/drawing/2014/main" id="{A551A93B-0FD4-4F5D-1350-0AC018D19277}"/>
              </a:ext>
            </a:extLst>
          </p:cNvPr>
          <p:cNvSpPr txBox="1"/>
          <p:nvPr/>
        </p:nvSpPr>
        <p:spPr>
          <a:xfrm>
            <a:off x="1023937" y="6192078"/>
            <a:ext cx="9720071" cy="369332"/>
          </a:xfrm>
          <a:prstGeom prst="rect">
            <a:avLst/>
          </a:prstGeom>
          <a:noFill/>
        </p:spPr>
        <p:txBody>
          <a:bodyPr wrap="square" rtlCol="0">
            <a:spAutoFit/>
          </a:bodyPr>
          <a:lstStyle/>
          <a:p>
            <a:r>
              <a:rPr lang="it-IT" dirty="0"/>
              <a:t>Total parameters: ResNet-18 Encoder: 14’725’017; GoogLeNet Encoder: </a:t>
            </a:r>
            <a:r>
              <a:rPr lang="ru-RU" altLang="ru-RU" dirty="0">
                <a:solidFill>
                  <a:srgbClr val="212121"/>
                </a:solidFill>
                <a:latin typeface="var(--colab-code-font-family)"/>
              </a:rPr>
              <a:t>19</a:t>
            </a:r>
            <a:r>
              <a:rPr lang="en-GB" altLang="ru-RU" dirty="0">
                <a:solidFill>
                  <a:srgbClr val="212121"/>
                </a:solidFill>
                <a:latin typeface="var(--colab-code-font-family)"/>
              </a:rPr>
              <a:t>’</a:t>
            </a:r>
            <a:r>
              <a:rPr lang="ru-RU" altLang="ru-RU" dirty="0">
                <a:solidFill>
                  <a:srgbClr val="212121"/>
                </a:solidFill>
                <a:latin typeface="var(--colab-code-font-family)"/>
              </a:rPr>
              <a:t>828</a:t>
            </a:r>
            <a:r>
              <a:rPr lang="en-GB" altLang="ru-RU" dirty="0">
                <a:solidFill>
                  <a:srgbClr val="212121"/>
                </a:solidFill>
                <a:latin typeface="var(--colab-code-font-family)"/>
              </a:rPr>
              <a:t>’</a:t>
            </a:r>
            <a:r>
              <a:rPr lang="ru-RU" altLang="ru-RU" dirty="0">
                <a:solidFill>
                  <a:srgbClr val="212121"/>
                </a:solidFill>
                <a:latin typeface="var(--colab-code-font-family)"/>
              </a:rPr>
              <a:t>585</a:t>
            </a:r>
            <a:endParaRPr lang="it-IT" dirty="0"/>
          </a:p>
        </p:txBody>
      </p:sp>
    </p:spTree>
    <p:extLst>
      <p:ext uri="{BB962C8B-B14F-4D97-AF65-F5344CB8AC3E}">
        <p14:creationId xmlns:p14="http://schemas.microsoft.com/office/powerpoint/2010/main" val="17162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2ABA8F-7841-4BE1-B652-1987B977DF33}"/>
              </a:ext>
            </a:extLst>
          </p:cNvPr>
          <p:cNvSpPr>
            <a:spLocks noGrp="1"/>
          </p:cNvSpPr>
          <p:nvPr>
            <p:ph type="title"/>
          </p:nvPr>
        </p:nvSpPr>
        <p:spPr>
          <a:xfrm>
            <a:off x="1024128" y="585216"/>
            <a:ext cx="9720072" cy="1499616"/>
          </a:xfrm>
        </p:spPr>
        <p:txBody>
          <a:bodyPr anchor="ctr">
            <a:normAutofit/>
          </a:bodyPr>
          <a:lstStyle/>
          <a:p>
            <a:r>
              <a:rPr lang="en-GB" dirty="0"/>
              <a:t>Creating the dataset class</a:t>
            </a:r>
            <a:endParaRPr lang="ru-RU" dirty="0"/>
          </a:p>
        </p:txBody>
      </p:sp>
      <p:sp>
        <p:nvSpPr>
          <p:cNvPr id="3" name="Объект 2">
            <a:extLst>
              <a:ext uri="{FF2B5EF4-FFF2-40B4-BE49-F238E27FC236}">
                <a16:creationId xmlns:a16="http://schemas.microsoft.com/office/drawing/2014/main" id="{4F9377C3-FE96-4D14-8738-CEB938BE408A}"/>
              </a:ext>
            </a:extLst>
          </p:cNvPr>
          <p:cNvSpPr>
            <a:spLocks noGrp="1"/>
          </p:cNvSpPr>
          <p:nvPr>
            <p:ph sz="half" idx="1"/>
          </p:nvPr>
        </p:nvSpPr>
        <p:spPr>
          <a:xfrm>
            <a:off x="320603" y="2307456"/>
            <a:ext cx="3825665" cy="4187952"/>
          </a:xfrm>
        </p:spPr>
        <p:txBody>
          <a:bodyPr>
            <a:normAutofit fontScale="92500"/>
          </a:bodyPr>
          <a:lstStyle/>
          <a:p>
            <a:pPr marL="0" indent="0" algn="just">
              <a:buNone/>
            </a:pPr>
            <a:r>
              <a:rPr lang="ru-RU" sz="2000" dirty="0"/>
              <a:t>• </a:t>
            </a:r>
            <a:r>
              <a:rPr lang="en-GB" sz="2000" dirty="0"/>
              <a:t>Dataset class is created to store the images and the corresponding captions.</a:t>
            </a:r>
          </a:p>
          <a:p>
            <a:pPr marL="0" indent="0" algn="just">
              <a:buNone/>
            </a:pPr>
            <a:r>
              <a:rPr lang="ru-RU" sz="2000" dirty="0"/>
              <a:t>• </a:t>
            </a:r>
            <a:r>
              <a:rPr lang="en-GB" sz="2000" dirty="0"/>
              <a:t>Transformation is applied to the images:</a:t>
            </a:r>
          </a:p>
          <a:p>
            <a:pPr marL="0" indent="0" algn="just">
              <a:buNone/>
            </a:pPr>
            <a:r>
              <a:rPr lang="en-GB" sz="2000" dirty="0"/>
              <a:t>  </a:t>
            </a:r>
            <a:r>
              <a:rPr lang="ru-RU" sz="2000" dirty="0"/>
              <a:t>  </a:t>
            </a:r>
            <a:r>
              <a:rPr lang="en-GB" sz="2000" dirty="0"/>
              <a:t> ‣ Resizing as conventional for the convolutional networks.</a:t>
            </a:r>
          </a:p>
          <a:p>
            <a:pPr marL="0" indent="0" algn="just">
              <a:buNone/>
            </a:pPr>
            <a:r>
              <a:rPr lang="en-GB" sz="2000" dirty="0"/>
              <a:t>   </a:t>
            </a:r>
            <a:r>
              <a:rPr lang="ru-RU" sz="2000" dirty="0"/>
              <a:t>  </a:t>
            </a:r>
            <a:r>
              <a:rPr lang="en-GB" sz="2000" dirty="0"/>
              <a:t>‣ Converting to grayscale for model complexity reduction, noise elimination and better generalization</a:t>
            </a:r>
          </a:p>
          <a:p>
            <a:pPr marL="0" indent="0" algn="just">
              <a:buNone/>
            </a:pPr>
            <a:r>
              <a:rPr lang="en-GB" sz="2000" dirty="0"/>
              <a:t>   </a:t>
            </a:r>
            <a:r>
              <a:rPr lang="ru-RU" sz="2000" dirty="0"/>
              <a:t>  </a:t>
            </a:r>
            <a:r>
              <a:rPr lang="en-GB" sz="2000" dirty="0"/>
              <a:t>‣ Converting to </a:t>
            </a:r>
            <a:r>
              <a:rPr lang="en-GB" sz="2000" dirty="0" err="1"/>
              <a:t>PyTorch</a:t>
            </a:r>
            <a:r>
              <a:rPr lang="en-GB" sz="2000" dirty="0"/>
              <a:t> tensors for further neural network implementation.</a:t>
            </a:r>
          </a:p>
        </p:txBody>
      </p:sp>
      <p:pic>
        <p:nvPicPr>
          <p:cNvPr id="4" name="Рисунок 3">
            <a:extLst>
              <a:ext uri="{FF2B5EF4-FFF2-40B4-BE49-F238E27FC236}">
                <a16:creationId xmlns:a16="http://schemas.microsoft.com/office/drawing/2014/main" id="{BCE1403C-3C29-4B62-A13B-A124699FA92A}"/>
              </a:ext>
            </a:extLst>
          </p:cNvPr>
          <p:cNvPicPr>
            <a:picLocks noChangeAspect="1"/>
          </p:cNvPicPr>
          <p:nvPr/>
        </p:nvPicPr>
        <p:blipFill>
          <a:blip r:embed="rId2"/>
          <a:stretch>
            <a:fillRect/>
          </a:stretch>
        </p:blipFill>
        <p:spPr>
          <a:xfrm>
            <a:off x="4406830" y="2073143"/>
            <a:ext cx="7624599" cy="4422265"/>
          </a:xfrm>
          <a:prstGeom prst="rect">
            <a:avLst/>
          </a:prstGeom>
          <a:noFill/>
        </p:spPr>
      </p:pic>
    </p:spTree>
    <p:extLst>
      <p:ext uri="{BB962C8B-B14F-4D97-AF65-F5344CB8AC3E}">
        <p14:creationId xmlns:p14="http://schemas.microsoft.com/office/powerpoint/2010/main" val="1728930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6D220D-BEF2-4F8B-9FDC-215000F9B155}"/>
              </a:ext>
            </a:extLst>
          </p:cNvPr>
          <p:cNvSpPr>
            <a:spLocks noGrp="1"/>
          </p:cNvSpPr>
          <p:nvPr>
            <p:ph type="title"/>
          </p:nvPr>
        </p:nvSpPr>
        <p:spPr>
          <a:xfrm>
            <a:off x="1024128" y="506890"/>
            <a:ext cx="9720072" cy="1499616"/>
          </a:xfrm>
        </p:spPr>
        <p:txBody>
          <a:bodyPr/>
          <a:lstStyle/>
          <a:p>
            <a:r>
              <a:rPr lang="en-GB" dirty="0"/>
              <a:t>Data preparation for training</a:t>
            </a:r>
            <a:endParaRPr lang="ru-RU" dirty="0"/>
          </a:p>
        </p:txBody>
      </p:sp>
      <p:sp>
        <p:nvSpPr>
          <p:cNvPr id="5" name="Объект 2">
            <a:extLst>
              <a:ext uri="{FF2B5EF4-FFF2-40B4-BE49-F238E27FC236}">
                <a16:creationId xmlns:a16="http://schemas.microsoft.com/office/drawing/2014/main" id="{6B0F5605-09A3-4C07-AF82-53F642D52DF3}"/>
              </a:ext>
            </a:extLst>
          </p:cNvPr>
          <p:cNvSpPr txBox="1">
            <a:spLocks/>
          </p:cNvSpPr>
          <p:nvPr/>
        </p:nvSpPr>
        <p:spPr>
          <a:xfrm>
            <a:off x="7146824" y="-97367"/>
            <a:ext cx="5105401" cy="149961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ru-RU" dirty="0"/>
          </a:p>
        </p:txBody>
      </p:sp>
      <p:pic>
        <p:nvPicPr>
          <p:cNvPr id="8" name="Рисунок 7">
            <a:extLst>
              <a:ext uri="{FF2B5EF4-FFF2-40B4-BE49-F238E27FC236}">
                <a16:creationId xmlns:a16="http://schemas.microsoft.com/office/drawing/2014/main" id="{F160ABF8-6A2D-4565-BF80-08CA05521046}"/>
              </a:ext>
            </a:extLst>
          </p:cNvPr>
          <p:cNvPicPr>
            <a:picLocks noChangeAspect="1"/>
          </p:cNvPicPr>
          <p:nvPr/>
        </p:nvPicPr>
        <p:blipFill>
          <a:blip r:embed="rId2"/>
          <a:stretch>
            <a:fillRect/>
          </a:stretch>
        </p:blipFill>
        <p:spPr>
          <a:xfrm>
            <a:off x="1024128" y="4972785"/>
            <a:ext cx="4989902" cy="1781685"/>
          </a:xfrm>
          <a:prstGeom prst="rect">
            <a:avLst/>
          </a:prstGeom>
        </p:spPr>
      </p:pic>
      <p:pic>
        <p:nvPicPr>
          <p:cNvPr id="9" name="Рисунок 8">
            <a:extLst>
              <a:ext uri="{FF2B5EF4-FFF2-40B4-BE49-F238E27FC236}">
                <a16:creationId xmlns:a16="http://schemas.microsoft.com/office/drawing/2014/main" id="{6DDE5F6C-B18C-4DFA-9E5F-A71AE3BE45D9}"/>
              </a:ext>
            </a:extLst>
          </p:cNvPr>
          <p:cNvPicPr>
            <a:picLocks noChangeAspect="1"/>
          </p:cNvPicPr>
          <p:nvPr/>
        </p:nvPicPr>
        <p:blipFill>
          <a:blip r:embed="rId3"/>
          <a:stretch>
            <a:fillRect/>
          </a:stretch>
        </p:blipFill>
        <p:spPr>
          <a:xfrm>
            <a:off x="6177675" y="5285521"/>
            <a:ext cx="4990197" cy="1156211"/>
          </a:xfrm>
          <a:prstGeom prst="rect">
            <a:avLst/>
          </a:prstGeom>
        </p:spPr>
      </p:pic>
      <p:graphicFrame>
        <p:nvGraphicFramePr>
          <p:cNvPr id="11" name="Схема 10">
            <a:extLst>
              <a:ext uri="{FF2B5EF4-FFF2-40B4-BE49-F238E27FC236}">
                <a16:creationId xmlns:a16="http://schemas.microsoft.com/office/drawing/2014/main" id="{1CD8DCB5-D294-469E-9FF8-86334A7C8962}"/>
              </a:ext>
            </a:extLst>
          </p:cNvPr>
          <p:cNvGraphicFramePr/>
          <p:nvPr>
            <p:extLst>
              <p:ext uri="{D42A27DB-BD31-4B8C-83A1-F6EECF244321}">
                <p14:modId xmlns:p14="http://schemas.microsoft.com/office/powerpoint/2010/main" val="2422075433"/>
              </p:ext>
            </p:extLst>
          </p:nvPr>
        </p:nvGraphicFramePr>
        <p:xfrm>
          <a:off x="1985812" y="1719324"/>
          <a:ext cx="3066534" cy="30974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Схема 11">
            <a:extLst>
              <a:ext uri="{FF2B5EF4-FFF2-40B4-BE49-F238E27FC236}">
                <a16:creationId xmlns:a16="http://schemas.microsoft.com/office/drawing/2014/main" id="{456B4942-4264-45D4-90BA-763D918A6947}"/>
              </a:ext>
            </a:extLst>
          </p:cNvPr>
          <p:cNvGraphicFramePr/>
          <p:nvPr>
            <p:extLst>
              <p:ext uri="{D42A27DB-BD31-4B8C-83A1-F6EECF244321}">
                <p14:modId xmlns:p14="http://schemas.microsoft.com/office/powerpoint/2010/main" val="3946940921"/>
              </p:ext>
            </p:extLst>
          </p:nvPr>
        </p:nvGraphicFramePr>
        <p:xfrm>
          <a:off x="7139654" y="1771894"/>
          <a:ext cx="3066534" cy="309749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275580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22CD7A-F2EE-9237-28CE-702655CAF26B}"/>
              </a:ext>
            </a:extLst>
          </p:cNvPr>
          <p:cNvSpPr>
            <a:spLocks noGrp="1"/>
          </p:cNvSpPr>
          <p:nvPr>
            <p:ph type="title"/>
          </p:nvPr>
        </p:nvSpPr>
        <p:spPr/>
        <p:txBody>
          <a:bodyPr/>
          <a:lstStyle/>
          <a:p>
            <a:r>
              <a:rPr lang="it-IT" dirty="0" err="1"/>
              <a:t>Crossentropy</a:t>
            </a:r>
            <a:r>
              <a:rPr lang="it-IT" dirty="0"/>
              <a:t> </a:t>
            </a:r>
            <a:r>
              <a:rPr lang="it-IT" dirty="0" err="1"/>
              <a:t>loss</a:t>
            </a:r>
            <a:endParaRPr lang="it-IT" dirty="0"/>
          </a:p>
        </p:txBody>
      </p:sp>
      <p:graphicFrame>
        <p:nvGraphicFramePr>
          <p:cNvPr id="4" name="Segnaposto contenuto 3">
            <a:extLst>
              <a:ext uri="{FF2B5EF4-FFF2-40B4-BE49-F238E27FC236}">
                <a16:creationId xmlns:a16="http://schemas.microsoft.com/office/drawing/2014/main" id="{48B96D1A-BFC4-B127-4A2E-C13D7BF33E87}"/>
              </a:ext>
            </a:extLst>
          </p:cNvPr>
          <p:cNvGraphicFramePr>
            <a:graphicFrameLocks noGrp="1"/>
          </p:cNvGraphicFramePr>
          <p:nvPr>
            <p:ph idx="1"/>
          </p:nvPr>
        </p:nvGraphicFramePr>
        <p:xfrm>
          <a:off x="1023937" y="2416335"/>
          <a:ext cx="5794308" cy="741680"/>
        </p:xfrm>
        <a:graphic>
          <a:graphicData uri="http://schemas.openxmlformats.org/drawingml/2006/table">
            <a:tbl>
              <a:tblPr firstRow="1" bandRow="1">
                <a:tableStyleId>{21E4AEA4-8DFA-4A89-87EB-49C32662AFE0}</a:tableStyleId>
              </a:tblPr>
              <a:tblGrid>
                <a:gridCol w="1448577">
                  <a:extLst>
                    <a:ext uri="{9D8B030D-6E8A-4147-A177-3AD203B41FA5}">
                      <a16:colId xmlns:a16="http://schemas.microsoft.com/office/drawing/2014/main" val="757178881"/>
                    </a:ext>
                  </a:extLst>
                </a:gridCol>
                <a:gridCol w="1448577">
                  <a:extLst>
                    <a:ext uri="{9D8B030D-6E8A-4147-A177-3AD203B41FA5}">
                      <a16:colId xmlns:a16="http://schemas.microsoft.com/office/drawing/2014/main" val="3287259321"/>
                    </a:ext>
                  </a:extLst>
                </a:gridCol>
                <a:gridCol w="1448577">
                  <a:extLst>
                    <a:ext uri="{9D8B030D-6E8A-4147-A177-3AD203B41FA5}">
                      <a16:colId xmlns:a16="http://schemas.microsoft.com/office/drawing/2014/main" val="1820720117"/>
                    </a:ext>
                  </a:extLst>
                </a:gridCol>
                <a:gridCol w="1448577">
                  <a:extLst>
                    <a:ext uri="{9D8B030D-6E8A-4147-A177-3AD203B41FA5}">
                      <a16:colId xmlns:a16="http://schemas.microsoft.com/office/drawing/2014/main" val="3132498690"/>
                    </a:ext>
                  </a:extLst>
                </a:gridCol>
              </a:tblGrid>
              <a:tr h="370840">
                <a:tc>
                  <a:txBody>
                    <a:bodyPr/>
                    <a:lstStyle/>
                    <a:p>
                      <a:r>
                        <a:rPr lang="it-IT" dirty="0"/>
                        <a:t>1</a:t>
                      </a:r>
                    </a:p>
                  </a:txBody>
                  <a:tcPr/>
                </a:tc>
                <a:tc>
                  <a:txBody>
                    <a:bodyPr/>
                    <a:lstStyle/>
                    <a:p>
                      <a:r>
                        <a:rPr lang="it-IT" dirty="0"/>
                        <a:t>2</a:t>
                      </a:r>
                    </a:p>
                  </a:txBody>
                  <a:tcPr/>
                </a:tc>
                <a:tc>
                  <a:txBody>
                    <a:bodyPr/>
                    <a:lstStyle/>
                    <a:p>
                      <a:r>
                        <a:rPr lang="it-IT" dirty="0"/>
                        <a:t>…</a:t>
                      </a:r>
                    </a:p>
                  </a:txBody>
                  <a:tcPr/>
                </a:tc>
                <a:tc>
                  <a:txBody>
                    <a:bodyPr/>
                    <a:lstStyle/>
                    <a:p>
                      <a:r>
                        <a:rPr lang="it-IT" dirty="0"/>
                        <a:t>16537</a:t>
                      </a:r>
                    </a:p>
                  </a:txBody>
                  <a:tcPr/>
                </a:tc>
                <a:extLst>
                  <a:ext uri="{0D108BD9-81ED-4DB2-BD59-A6C34878D82A}">
                    <a16:rowId xmlns:a16="http://schemas.microsoft.com/office/drawing/2014/main" val="2152600994"/>
                  </a:ext>
                </a:extLst>
              </a:tr>
              <a:tr h="370840">
                <a:tc>
                  <a:txBody>
                    <a:bodyPr/>
                    <a:lstStyle/>
                    <a:p>
                      <a:r>
                        <a:rPr lang="it-IT" dirty="0"/>
                        <a:t>0.0000344</a:t>
                      </a:r>
                    </a:p>
                  </a:txBody>
                  <a:tcPr/>
                </a:tc>
                <a:tc>
                  <a:txBody>
                    <a:bodyPr/>
                    <a:lstStyle/>
                    <a:p>
                      <a:r>
                        <a:rPr lang="it-IT" dirty="0"/>
                        <a:t>0.0000562</a:t>
                      </a:r>
                    </a:p>
                  </a:txBody>
                  <a:tcPr/>
                </a:tc>
                <a:tc>
                  <a:txBody>
                    <a:bodyPr/>
                    <a:lstStyle/>
                    <a:p>
                      <a:r>
                        <a:rPr lang="it-IT" dirty="0"/>
                        <a:t>….</a:t>
                      </a:r>
                    </a:p>
                  </a:txBody>
                  <a:tcPr/>
                </a:tc>
                <a:tc>
                  <a:txBody>
                    <a:bodyPr/>
                    <a:lstStyle/>
                    <a:p>
                      <a:r>
                        <a:rPr lang="it-IT" dirty="0"/>
                        <a:t>0.0000012</a:t>
                      </a:r>
                    </a:p>
                  </a:txBody>
                  <a:tcPr/>
                </a:tc>
                <a:extLst>
                  <a:ext uri="{0D108BD9-81ED-4DB2-BD59-A6C34878D82A}">
                    <a16:rowId xmlns:a16="http://schemas.microsoft.com/office/drawing/2014/main" val="150294716"/>
                  </a:ext>
                </a:extLst>
              </a:tr>
            </a:tbl>
          </a:graphicData>
        </a:graphic>
      </p:graphicFrame>
      <p:graphicFrame>
        <p:nvGraphicFramePr>
          <p:cNvPr id="5" name="Segnaposto contenuto 3">
            <a:extLst>
              <a:ext uri="{FF2B5EF4-FFF2-40B4-BE49-F238E27FC236}">
                <a16:creationId xmlns:a16="http://schemas.microsoft.com/office/drawing/2014/main" id="{98F254CF-A08E-2A44-C489-8D24EA32F970}"/>
              </a:ext>
            </a:extLst>
          </p:cNvPr>
          <p:cNvGraphicFramePr>
            <a:graphicFrameLocks/>
          </p:cNvGraphicFramePr>
          <p:nvPr/>
        </p:nvGraphicFramePr>
        <p:xfrm>
          <a:off x="1023937" y="4972878"/>
          <a:ext cx="5724732" cy="741680"/>
        </p:xfrm>
        <a:graphic>
          <a:graphicData uri="http://schemas.openxmlformats.org/drawingml/2006/table">
            <a:tbl>
              <a:tblPr firstRow="1" bandRow="1">
                <a:tableStyleId>{21E4AEA4-8DFA-4A89-87EB-49C32662AFE0}</a:tableStyleId>
              </a:tblPr>
              <a:tblGrid>
                <a:gridCol w="1431183">
                  <a:extLst>
                    <a:ext uri="{9D8B030D-6E8A-4147-A177-3AD203B41FA5}">
                      <a16:colId xmlns:a16="http://schemas.microsoft.com/office/drawing/2014/main" val="757178881"/>
                    </a:ext>
                  </a:extLst>
                </a:gridCol>
                <a:gridCol w="1431183">
                  <a:extLst>
                    <a:ext uri="{9D8B030D-6E8A-4147-A177-3AD203B41FA5}">
                      <a16:colId xmlns:a16="http://schemas.microsoft.com/office/drawing/2014/main" val="3287259321"/>
                    </a:ext>
                  </a:extLst>
                </a:gridCol>
                <a:gridCol w="1431183">
                  <a:extLst>
                    <a:ext uri="{9D8B030D-6E8A-4147-A177-3AD203B41FA5}">
                      <a16:colId xmlns:a16="http://schemas.microsoft.com/office/drawing/2014/main" val="1820720117"/>
                    </a:ext>
                  </a:extLst>
                </a:gridCol>
                <a:gridCol w="1431183">
                  <a:extLst>
                    <a:ext uri="{9D8B030D-6E8A-4147-A177-3AD203B41FA5}">
                      <a16:colId xmlns:a16="http://schemas.microsoft.com/office/drawing/2014/main" val="3132498690"/>
                    </a:ext>
                  </a:extLst>
                </a:gridCol>
              </a:tblGrid>
              <a:tr h="370840">
                <a:tc>
                  <a:txBody>
                    <a:bodyPr/>
                    <a:lstStyle/>
                    <a:p>
                      <a:r>
                        <a:rPr lang="it-IT" dirty="0"/>
                        <a:t>1</a:t>
                      </a:r>
                    </a:p>
                  </a:txBody>
                  <a:tcPr/>
                </a:tc>
                <a:tc>
                  <a:txBody>
                    <a:bodyPr/>
                    <a:lstStyle/>
                    <a:p>
                      <a:r>
                        <a:rPr lang="it-IT" dirty="0"/>
                        <a:t>2</a:t>
                      </a:r>
                    </a:p>
                  </a:txBody>
                  <a:tcPr/>
                </a:tc>
                <a:tc>
                  <a:txBody>
                    <a:bodyPr/>
                    <a:lstStyle/>
                    <a:p>
                      <a:r>
                        <a:rPr lang="it-IT" dirty="0"/>
                        <a:t>…</a:t>
                      </a:r>
                    </a:p>
                  </a:txBody>
                  <a:tcPr/>
                </a:tc>
                <a:tc>
                  <a:txBody>
                    <a:bodyPr/>
                    <a:lstStyle/>
                    <a:p>
                      <a:r>
                        <a:rPr lang="it-IT" dirty="0"/>
                        <a:t>16537</a:t>
                      </a:r>
                    </a:p>
                  </a:txBody>
                  <a:tcPr/>
                </a:tc>
                <a:extLst>
                  <a:ext uri="{0D108BD9-81ED-4DB2-BD59-A6C34878D82A}">
                    <a16:rowId xmlns:a16="http://schemas.microsoft.com/office/drawing/2014/main" val="2152600994"/>
                  </a:ext>
                </a:extLst>
              </a:tr>
              <a:tr h="370840">
                <a:tc>
                  <a:txBody>
                    <a:bodyPr/>
                    <a:lstStyle/>
                    <a:p>
                      <a:r>
                        <a:rPr lang="it-IT" dirty="0"/>
                        <a:t>0</a:t>
                      </a:r>
                    </a:p>
                  </a:txBody>
                  <a:tcPr/>
                </a:tc>
                <a:tc>
                  <a:txBody>
                    <a:bodyPr/>
                    <a:lstStyle/>
                    <a:p>
                      <a:r>
                        <a:rPr lang="it-IT" dirty="0"/>
                        <a:t>1</a:t>
                      </a:r>
                    </a:p>
                  </a:txBody>
                  <a:tcPr/>
                </a:tc>
                <a:tc>
                  <a:txBody>
                    <a:bodyPr/>
                    <a:lstStyle/>
                    <a:p>
                      <a:r>
                        <a:rPr lang="it-IT" dirty="0"/>
                        <a:t>….</a:t>
                      </a:r>
                    </a:p>
                  </a:txBody>
                  <a:tcPr/>
                </a:tc>
                <a:tc>
                  <a:txBody>
                    <a:bodyPr/>
                    <a:lstStyle/>
                    <a:p>
                      <a:r>
                        <a:rPr lang="it-IT" dirty="0"/>
                        <a:t>0</a:t>
                      </a:r>
                    </a:p>
                  </a:txBody>
                  <a:tcPr/>
                </a:tc>
                <a:extLst>
                  <a:ext uri="{0D108BD9-81ED-4DB2-BD59-A6C34878D82A}">
                    <a16:rowId xmlns:a16="http://schemas.microsoft.com/office/drawing/2014/main" val="150294716"/>
                  </a:ext>
                </a:extLst>
              </a:tr>
            </a:tbl>
          </a:graphicData>
        </a:graphic>
      </p:graphicFrame>
      <p:sp>
        <p:nvSpPr>
          <p:cNvPr id="6" name="CasellaDiTesto 5">
            <a:extLst>
              <a:ext uri="{FF2B5EF4-FFF2-40B4-BE49-F238E27FC236}">
                <a16:creationId xmlns:a16="http://schemas.microsoft.com/office/drawing/2014/main" id="{495EC9AD-29A4-FF34-3EF3-5DD3EE883FF8}"/>
              </a:ext>
            </a:extLst>
          </p:cNvPr>
          <p:cNvSpPr txBox="1"/>
          <p:nvPr/>
        </p:nvSpPr>
        <p:spPr>
          <a:xfrm>
            <a:off x="3157331" y="1882836"/>
            <a:ext cx="2902226" cy="367748"/>
          </a:xfrm>
          <a:prstGeom prst="rect">
            <a:avLst/>
          </a:prstGeom>
          <a:noFill/>
        </p:spPr>
        <p:txBody>
          <a:bodyPr wrap="square" rtlCol="0">
            <a:spAutoFit/>
          </a:bodyPr>
          <a:lstStyle/>
          <a:p>
            <a:r>
              <a:rPr lang="it-IT" dirty="0" err="1"/>
              <a:t>Predicted</a:t>
            </a:r>
            <a:r>
              <a:rPr lang="it-IT" dirty="0"/>
              <a:t> word</a:t>
            </a:r>
          </a:p>
        </p:txBody>
      </p:sp>
      <p:sp>
        <p:nvSpPr>
          <p:cNvPr id="7" name="CasellaDiTesto 6">
            <a:extLst>
              <a:ext uri="{FF2B5EF4-FFF2-40B4-BE49-F238E27FC236}">
                <a16:creationId xmlns:a16="http://schemas.microsoft.com/office/drawing/2014/main" id="{3192302A-0382-D803-EDEE-5B8B4AF001A3}"/>
              </a:ext>
            </a:extLst>
          </p:cNvPr>
          <p:cNvSpPr txBox="1"/>
          <p:nvPr/>
        </p:nvSpPr>
        <p:spPr>
          <a:xfrm>
            <a:off x="3066222" y="4469295"/>
            <a:ext cx="2902226" cy="367748"/>
          </a:xfrm>
          <a:prstGeom prst="rect">
            <a:avLst/>
          </a:prstGeom>
          <a:noFill/>
        </p:spPr>
        <p:txBody>
          <a:bodyPr wrap="square" rtlCol="0">
            <a:spAutoFit/>
          </a:bodyPr>
          <a:lstStyle/>
          <a:p>
            <a:r>
              <a:rPr lang="it-IT" dirty="0"/>
              <a:t>True prediction</a:t>
            </a:r>
          </a:p>
        </p:txBody>
      </p:sp>
      <p:sp>
        <p:nvSpPr>
          <p:cNvPr id="8" name="Freccia in giù 7">
            <a:extLst>
              <a:ext uri="{FF2B5EF4-FFF2-40B4-BE49-F238E27FC236}">
                <a16:creationId xmlns:a16="http://schemas.microsoft.com/office/drawing/2014/main" id="{C669DB84-22A0-BB99-F730-CD38DF02D507}"/>
              </a:ext>
            </a:extLst>
          </p:cNvPr>
          <p:cNvSpPr/>
          <p:nvPr/>
        </p:nvSpPr>
        <p:spPr>
          <a:xfrm>
            <a:off x="3657704" y="3429000"/>
            <a:ext cx="486913" cy="815009"/>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it-IT"/>
          </a:p>
        </p:txBody>
      </p:sp>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722861AA-6D68-A644-4A4A-66E65CE4F87A}"/>
                  </a:ext>
                </a:extLst>
              </p:cNvPr>
              <p:cNvSpPr txBox="1"/>
              <p:nvPr/>
            </p:nvSpPr>
            <p:spPr>
              <a:xfrm>
                <a:off x="7285382" y="977616"/>
                <a:ext cx="4482548" cy="5295168"/>
              </a:xfrm>
              <a:prstGeom prst="rect">
                <a:avLst/>
              </a:prstGeom>
              <a:noFill/>
            </p:spPr>
            <p:txBody>
              <a:bodyPr wrap="square" rtlCol="0">
                <a:spAutoFit/>
              </a:bodyPr>
              <a:lstStyle/>
              <a:p>
                <a:pPr algn="just"/>
                <a:r>
                  <a:rPr lang="it-IT" sz="2000" dirty="0"/>
                  <a:t>The Cross </a:t>
                </a:r>
                <a:r>
                  <a:rPr lang="it-IT" sz="2000" dirty="0" err="1"/>
                  <a:t>Entropy</a:t>
                </a:r>
                <a:r>
                  <a:rPr lang="it-IT" sz="2000" dirty="0"/>
                  <a:t> Loss </a:t>
                </a:r>
                <a:r>
                  <a:rPr lang="it-IT" sz="2000" dirty="0" err="1"/>
                  <a:t>is</a:t>
                </a:r>
                <a:r>
                  <a:rPr lang="it-IT" sz="2000" dirty="0"/>
                  <a:t> defined as:</a:t>
                </a:r>
              </a:p>
              <a:p>
                <a:pPr algn="just"/>
                <a:endParaRPr lang="it-IT" sz="2000" dirty="0"/>
              </a:p>
              <a:p>
                <a:pPr algn="just"/>
                <a14:m>
                  <m:oMathPara xmlns:m="http://schemas.openxmlformats.org/officeDocument/2006/math">
                    <m:oMathParaPr>
                      <m:jc m:val="centerGroup"/>
                    </m:oMathParaPr>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𝑙</m:t>
                          </m:r>
                        </m:e>
                        <m:sub>
                          <m:r>
                            <a:rPr lang="it-IT" sz="2000" b="0" i="1" smtClean="0">
                              <a:latin typeface="Cambria Math" panose="02040503050406030204" pitchFamily="18" charset="0"/>
                            </a:rPr>
                            <m:t>𝑛</m:t>
                          </m:r>
                        </m:sub>
                      </m:sSub>
                      <m:r>
                        <a:rPr lang="it-IT" sz="2000" b="0" i="1" smtClean="0">
                          <a:latin typeface="Cambria Math" panose="02040503050406030204" pitchFamily="18" charset="0"/>
                        </a:rPr>
                        <m:t>=−</m:t>
                      </m:r>
                      <m:nary>
                        <m:naryPr>
                          <m:chr m:val="∑"/>
                          <m:ctrlPr>
                            <a:rPr lang="it-IT" sz="2000" b="0" i="1" smtClean="0">
                              <a:latin typeface="Cambria Math" panose="02040503050406030204" pitchFamily="18" charset="0"/>
                            </a:rPr>
                          </m:ctrlPr>
                        </m:naryPr>
                        <m:sub>
                          <m:r>
                            <m:rPr>
                              <m:brk m:alnAt="23"/>
                            </m:rPr>
                            <a:rPr lang="it-IT" sz="2000" b="0" i="1" smtClean="0">
                              <a:latin typeface="Cambria Math" panose="02040503050406030204" pitchFamily="18" charset="0"/>
                            </a:rPr>
                            <m:t>𝑐</m:t>
                          </m:r>
                          <m:r>
                            <a:rPr lang="it-IT" sz="2000" b="0" i="1" smtClean="0">
                              <a:latin typeface="Cambria Math" panose="02040503050406030204" pitchFamily="18" charset="0"/>
                            </a:rPr>
                            <m:t>=1</m:t>
                          </m:r>
                        </m:sub>
                        <m:sup>
                          <m:r>
                            <a:rPr lang="it-IT" sz="2000" b="0" i="1" smtClean="0">
                              <a:latin typeface="Cambria Math" panose="02040503050406030204" pitchFamily="18" charset="0"/>
                            </a:rPr>
                            <m:t>𝐶</m:t>
                          </m:r>
                        </m:sup>
                        <m:e>
                          <m:r>
                            <a:rPr lang="it-IT" sz="2000" b="0" i="1" smtClean="0">
                              <a:latin typeface="Cambria Math" panose="02040503050406030204" pitchFamily="18" charset="0"/>
                            </a:rPr>
                            <m:t>𝑙𝑜𝑔</m:t>
                          </m:r>
                          <m:f>
                            <m:fPr>
                              <m:ctrlPr>
                                <a:rPr lang="it-IT" sz="2000" b="0" i="1" smtClean="0">
                                  <a:latin typeface="Cambria Math" panose="02040503050406030204" pitchFamily="18" charset="0"/>
                                </a:rPr>
                              </m:ctrlPr>
                            </m:fPr>
                            <m:num>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exp</m:t>
                                  </m:r>
                                </m:fName>
                                <m:e>
                                  <m:d>
                                    <m:dPr>
                                      <m:ctrlPr>
                                        <a:rPr lang="it-IT" sz="2000" b="0" i="1" smtClean="0">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𝑥</m:t>
                                          </m:r>
                                        </m:e>
                                        <m:sub>
                                          <m:r>
                                            <a:rPr lang="it-IT" sz="2000" b="0" i="1" smtClean="0">
                                              <a:latin typeface="Cambria Math" panose="02040503050406030204" pitchFamily="18" charset="0"/>
                                            </a:rPr>
                                            <m:t>𝑛</m:t>
                                          </m:r>
                                          <m:r>
                                            <a:rPr lang="it-IT" sz="2000" b="0" i="1" smtClean="0">
                                              <a:latin typeface="Cambria Math" panose="02040503050406030204" pitchFamily="18" charset="0"/>
                                            </a:rPr>
                                            <m:t>,</m:t>
                                          </m:r>
                                          <m:r>
                                            <a:rPr lang="it-IT" sz="2000" b="0" i="1" smtClean="0">
                                              <a:latin typeface="Cambria Math" panose="02040503050406030204" pitchFamily="18" charset="0"/>
                                            </a:rPr>
                                            <m:t>𝑐</m:t>
                                          </m:r>
                                        </m:sub>
                                      </m:sSub>
                                    </m:e>
                                  </m:d>
                                </m:e>
                              </m:func>
                            </m:num>
                            <m:den>
                              <m:nary>
                                <m:naryPr>
                                  <m:chr m:val="∑"/>
                                  <m:ctrlPr>
                                    <a:rPr lang="it-IT" sz="2000" b="0" i="1" smtClean="0">
                                      <a:latin typeface="Cambria Math" panose="02040503050406030204" pitchFamily="18" charset="0"/>
                                    </a:rPr>
                                  </m:ctrlPr>
                                </m:naryPr>
                                <m:sub>
                                  <m:r>
                                    <m:rPr>
                                      <m:brk m:alnAt="23"/>
                                    </m:rPr>
                                    <a:rPr lang="it-IT" sz="2000" b="0" i="1" smtClean="0">
                                      <a:latin typeface="Cambria Math" panose="02040503050406030204" pitchFamily="18" charset="0"/>
                                    </a:rPr>
                                    <m:t>𝑖</m:t>
                                  </m:r>
                                  <m:r>
                                    <a:rPr lang="it-IT" sz="2000" b="0" i="1" smtClean="0">
                                      <a:latin typeface="Cambria Math" panose="02040503050406030204" pitchFamily="18" charset="0"/>
                                    </a:rPr>
                                    <m:t>=0</m:t>
                                  </m:r>
                                </m:sub>
                                <m:sup>
                                  <m:r>
                                    <a:rPr lang="it-IT" sz="2000" b="0" i="1" smtClean="0">
                                      <a:latin typeface="Cambria Math" panose="02040503050406030204" pitchFamily="18" charset="0"/>
                                    </a:rPr>
                                    <m:t>𝐶</m:t>
                                  </m:r>
                                </m:sup>
                                <m:e>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exp</m:t>
                                      </m:r>
                                    </m:fName>
                                    <m:e>
                                      <m:d>
                                        <m:dPr>
                                          <m:ctrlPr>
                                            <a:rPr lang="it-IT" sz="2000" b="0" i="1" smtClean="0">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𝑥</m:t>
                                              </m:r>
                                            </m:e>
                                            <m:sub>
                                              <m:r>
                                                <a:rPr lang="it-IT" sz="2000" b="0" i="1" smtClean="0">
                                                  <a:latin typeface="Cambria Math" panose="02040503050406030204" pitchFamily="18" charset="0"/>
                                                </a:rPr>
                                                <m:t>𝑛</m:t>
                                              </m:r>
                                              <m:r>
                                                <a:rPr lang="it-IT" sz="2000" b="0" i="1" smtClean="0">
                                                  <a:latin typeface="Cambria Math" panose="02040503050406030204" pitchFamily="18" charset="0"/>
                                                </a:rPr>
                                                <m:t>,</m:t>
                                              </m:r>
                                              <m:r>
                                                <a:rPr lang="it-IT" sz="2000" b="0" i="1" smtClean="0">
                                                  <a:latin typeface="Cambria Math" panose="02040503050406030204" pitchFamily="18" charset="0"/>
                                                </a:rPr>
                                                <m:t>𝑖</m:t>
                                              </m:r>
                                            </m:sub>
                                          </m:sSub>
                                        </m:e>
                                      </m:d>
                                    </m:e>
                                  </m:func>
                                </m:e>
                              </m:nary>
                            </m:den>
                          </m:f>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𝑦</m:t>
                              </m:r>
                            </m:e>
                            <m:sub>
                              <m:r>
                                <a:rPr lang="it-IT" sz="2000" b="0" i="1" smtClean="0">
                                  <a:latin typeface="Cambria Math" panose="02040503050406030204" pitchFamily="18" charset="0"/>
                                </a:rPr>
                                <m:t>𝑛</m:t>
                              </m:r>
                              <m:r>
                                <a:rPr lang="it-IT" sz="2000" b="0" i="1" smtClean="0">
                                  <a:latin typeface="Cambria Math" panose="02040503050406030204" pitchFamily="18" charset="0"/>
                                </a:rPr>
                                <m:t>,</m:t>
                              </m:r>
                              <m:r>
                                <a:rPr lang="it-IT" sz="2000" b="0" i="1" smtClean="0">
                                  <a:latin typeface="Cambria Math" panose="02040503050406030204" pitchFamily="18" charset="0"/>
                                </a:rPr>
                                <m:t>𝑖</m:t>
                              </m:r>
                            </m:sub>
                          </m:sSub>
                        </m:e>
                      </m:nary>
                    </m:oMath>
                  </m:oMathPara>
                </a14:m>
                <a:endParaRPr lang="it-IT" sz="2000" b="0" dirty="0"/>
              </a:p>
              <a:p>
                <a:pPr algn="just"/>
                <a:r>
                  <a:rPr lang="it-IT" sz="2000" dirty="0"/>
                  <a:t>Where:</a:t>
                </a:r>
              </a:p>
              <a:p>
                <a:pPr marL="285750" indent="-285750" algn="just">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𝑦</m:t>
                        </m:r>
                      </m:e>
                      <m:sub>
                        <m:r>
                          <a:rPr lang="it-IT" sz="2000" b="0" i="1" smtClean="0">
                            <a:latin typeface="Cambria Math" panose="02040503050406030204" pitchFamily="18" charset="0"/>
                          </a:rPr>
                          <m:t>𝑛</m:t>
                        </m:r>
                        <m:r>
                          <a:rPr lang="it-IT" sz="2000" b="0" i="1" smtClean="0">
                            <a:latin typeface="Cambria Math" panose="02040503050406030204" pitchFamily="18" charset="0"/>
                          </a:rPr>
                          <m:t>,</m:t>
                        </m:r>
                        <m:r>
                          <a:rPr lang="it-IT" sz="2000" b="0" i="1" smtClean="0">
                            <a:latin typeface="Cambria Math" panose="02040503050406030204" pitchFamily="18" charset="0"/>
                          </a:rPr>
                          <m:t>𝑖</m:t>
                        </m:r>
                      </m:sub>
                    </m:sSub>
                    <m:r>
                      <a:rPr lang="it-IT" sz="2000" b="0" i="1" smtClean="0">
                        <a:latin typeface="Cambria Math" panose="02040503050406030204" pitchFamily="18" charset="0"/>
                      </a:rPr>
                      <m:t> </m:t>
                    </m:r>
                  </m:oMath>
                </a14:m>
                <a:r>
                  <a:rPr lang="it-IT" sz="2000" dirty="0" err="1"/>
                  <a:t>is</a:t>
                </a:r>
                <a:r>
                  <a:rPr lang="it-IT" sz="2000" dirty="0"/>
                  <a:t> the correct class label for the n-</a:t>
                </a:r>
                <a:r>
                  <a:rPr lang="it-IT" sz="2000" dirty="0" err="1"/>
                  <a:t>th</a:t>
                </a:r>
                <a:r>
                  <a:rPr lang="it-IT" sz="2000" dirty="0"/>
                  <a:t> sample; </a:t>
                </a:r>
              </a:p>
              <a:p>
                <a:pPr marL="285750" indent="-285750" algn="just">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𝑥</m:t>
                        </m:r>
                      </m:e>
                      <m:sub>
                        <m:r>
                          <a:rPr lang="it-IT" sz="2000" b="0" i="1" smtClean="0">
                            <a:latin typeface="Cambria Math" panose="02040503050406030204" pitchFamily="18" charset="0"/>
                          </a:rPr>
                          <m:t>𝑛</m:t>
                        </m:r>
                        <m:r>
                          <a:rPr lang="it-IT" sz="2000" b="0" i="1" smtClean="0">
                            <a:latin typeface="Cambria Math" panose="02040503050406030204" pitchFamily="18" charset="0"/>
                          </a:rPr>
                          <m:t>,</m:t>
                        </m:r>
                        <m:r>
                          <a:rPr lang="it-IT" sz="2000" b="0" i="1" smtClean="0">
                            <a:latin typeface="Cambria Math" panose="02040503050406030204" pitchFamily="18" charset="0"/>
                          </a:rPr>
                          <m:t>𝑐</m:t>
                        </m:r>
                      </m:sub>
                    </m:sSub>
                    <m:r>
                      <a:rPr lang="it-IT" sz="2000" b="0" i="1" smtClean="0">
                        <a:latin typeface="Cambria Math" panose="02040503050406030204" pitchFamily="18" charset="0"/>
                      </a:rPr>
                      <m:t> </m:t>
                    </m:r>
                  </m:oMath>
                </a14:m>
                <a:r>
                  <a:rPr lang="it-IT" sz="2000" dirty="0"/>
                  <a:t> </a:t>
                </a:r>
                <a:r>
                  <a:rPr lang="it-IT" sz="2000" dirty="0" err="1"/>
                  <a:t>is</a:t>
                </a:r>
                <a:r>
                  <a:rPr lang="it-IT" sz="2000" dirty="0"/>
                  <a:t> the </a:t>
                </a:r>
                <a:r>
                  <a:rPr lang="it-IT" sz="2000" dirty="0" err="1"/>
                  <a:t>predicted</a:t>
                </a:r>
                <a:r>
                  <a:rPr lang="it-IT" sz="2000" dirty="0"/>
                  <a:t> probability that the n-</a:t>
                </a:r>
                <a:r>
                  <a:rPr lang="it-IT" sz="2000" dirty="0" err="1"/>
                  <a:t>th</a:t>
                </a:r>
                <a:r>
                  <a:rPr lang="it-IT" sz="2000" dirty="0"/>
                  <a:t> sample </a:t>
                </a:r>
                <a:r>
                  <a:rPr lang="it-IT" sz="2000" dirty="0" err="1"/>
                  <a:t>belongs</a:t>
                </a:r>
                <a:r>
                  <a:rPr lang="it-IT" sz="2000" dirty="0"/>
                  <a:t> to class c.</a:t>
                </a:r>
              </a:p>
              <a:p>
                <a:pPr marL="285750" indent="-285750" algn="just">
                  <a:buFont typeface="Arial" panose="020B0604020202020204" pitchFamily="34" charset="0"/>
                  <a:buChar char="•"/>
                </a:pPr>
                <a:endParaRPr lang="it-IT" sz="2000" dirty="0"/>
              </a:p>
              <a:p>
                <a:pPr algn="just"/>
                <a:r>
                  <a:rPr lang="en-US" sz="2000" dirty="0"/>
                  <a:t>It’s used during training to quantify the divergence between the predicted probability distribution of generated words and the actual distribution of the target words, guiding the model towards minimizing the information loss.</a:t>
                </a:r>
                <a:endParaRPr lang="it-IT" sz="2000" dirty="0"/>
              </a:p>
            </p:txBody>
          </p:sp>
        </mc:Choice>
        <mc:Fallback>
          <p:sp>
            <p:nvSpPr>
              <p:cNvPr id="9" name="CasellaDiTesto 8">
                <a:extLst>
                  <a:ext uri="{FF2B5EF4-FFF2-40B4-BE49-F238E27FC236}">
                    <a16:creationId xmlns:a16="http://schemas.microsoft.com/office/drawing/2014/main" id="{722861AA-6D68-A644-4A4A-66E65CE4F87A}"/>
                  </a:ext>
                </a:extLst>
              </p:cNvPr>
              <p:cNvSpPr txBox="1">
                <a:spLocks noRot="1" noChangeAspect="1" noMove="1" noResize="1" noEditPoints="1" noAdjustHandles="1" noChangeArrowheads="1" noChangeShapeType="1" noTextEdit="1"/>
              </p:cNvSpPr>
              <p:nvPr/>
            </p:nvSpPr>
            <p:spPr>
              <a:xfrm>
                <a:off x="7285382" y="977616"/>
                <a:ext cx="4482548" cy="5295168"/>
              </a:xfrm>
              <a:prstGeom prst="rect">
                <a:avLst/>
              </a:prstGeom>
              <a:blipFill>
                <a:blip r:embed="rId2"/>
                <a:stretch>
                  <a:fillRect l="-1361" t="-575" r="-1497" b="-1151"/>
                </a:stretch>
              </a:blipFill>
            </p:spPr>
            <p:txBody>
              <a:bodyPr/>
              <a:lstStyle/>
              <a:p>
                <a:r>
                  <a:rPr lang="it-IT">
                    <a:noFill/>
                  </a:rPr>
                  <a:t> </a:t>
                </a:r>
              </a:p>
            </p:txBody>
          </p:sp>
        </mc:Fallback>
      </mc:AlternateContent>
    </p:spTree>
    <p:extLst>
      <p:ext uri="{BB962C8B-B14F-4D97-AF65-F5344CB8AC3E}">
        <p14:creationId xmlns:p14="http://schemas.microsoft.com/office/powerpoint/2010/main" val="208889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2844C1-F757-4270-964D-A4FE3292C870}"/>
              </a:ext>
            </a:extLst>
          </p:cNvPr>
          <p:cNvSpPr>
            <a:spLocks noGrp="1"/>
          </p:cNvSpPr>
          <p:nvPr>
            <p:ph type="title"/>
          </p:nvPr>
        </p:nvSpPr>
        <p:spPr/>
        <p:txBody>
          <a:bodyPr/>
          <a:lstStyle/>
          <a:p>
            <a:r>
              <a:rPr lang="en-GB" dirty="0"/>
              <a:t>Model generalization</a:t>
            </a:r>
            <a:endParaRPr lang="ru-RU" dirty="0"/>
          </a:p>
        </p:txBody>
      </p:sp>
      <p:sp>
        <p:nvSpPr>
          <p:cNvPr id="3" name="Объект 2">
            <a:extLst>
              <a:ext uri="{FF2B5EF4-FFF2-40B4-BE49-F238E27FC236}">
                <a16:creationId xmlns:a16="http://schemas.microsoft.com/office/drawing/2014/main" id="{1A12B48E-B620-463A-BC0B-9B0F216B3C9B}"/>
              </a:ext>
            </a:extLst>
          </p:cNvPr>
          <p:cNvSpPr>
            <a:spLocks noGrp="1"/>
          </p:cNvSpPr>
          <p:nvPr>
            <p:ph idx="1"/>
          </p:nvPr>
        </p:nvSpPr>
        <p:spPr>
          <a:xfrm>
            <a:off x="883451" y="1899138"/>
            <a:ext cx="9720073" cy="4023360"/>
          </a:xfrm>
        </p:spPr>
        <p:txBody>
          <a:bodyPr>
            <a:normAutofit/>
          </a:bodyPr>
          <a:lstStyle/>
          <a:p>
            <a:pPr algn="just"/>
            <a:r>
              <a:rPr lang="ru-RU" sz="2400" dirty="0"/>
              <a:t>• </a:t>
            </a:r>
            <a:r>
              <a:rPr lang="en-GB" dirty="0"/>
              <a:t>10% of the dataset was used for the validation step. </a:t>
            </a:r>
            <a:r>
              <a:rPr lang="en-GB" dirty="0" err="1"/>
              <a:t>GoogLeNet</a:t>
            </a:r>
            <a:r>
              <a:rPr lang="en-GB" dirty="0"/>
              <a:t> and ResNet-18 models were compared, and the dropout rates of 0.1 and 0.5 for each of them were compared with the aim of fine-tuning the model.</a:t>
            </a:r>
            <a:endParaRPr lang="ru-RU" dirty="0"/>
          </a:p>
          <a:p>
            <a:pPr algn="just"/>
            <a:r>
              <a:rPr lang="ru-RU" sz="2400" dirty="0">
                <a:solidFill>
                  <a:schemeClr val="bg1">
                    <a:lumMod val="75000"/>
                  </a:schemeClr>
                </a:solidFill>
              </a:rPr>
              <a:t>• </a:t>
            </a:r>
            <a:r>
              <a:rPr lang="en-US" sz="2400" dirty="0">
                <a:solidFill>
                  <a:schemeClr val="bg1">
                    <a:lumMod val="75000"/>
                  </a:schemeClr>
                </a:solidFill>
              </a:rPr>
              <a:t>R</a:t>
            </a:r>
            <a:r>
              <a:rPr lang="en-US" dirty="0">
                <a:solidFill>
                  <a:schemeClr val="bg1">
                    <a:lumMod val="75000"/>
                  </a:schemeClr>
                </a:solidFill>
              </a:rPr>
              <a:t>educed dropout rate of 0.1 leads to better performance. This improvement can be attributed to the fact that a lower dropout rate enables the model, particularly in the initial stages when it possesses limited knowledge of the training data, to preserve more information. This, in turn, facilitates a more efficient learning process. </a:t>
            </a:r>
          </a:p>
          <a:p>
            <a:pPr algn="just"/>
            <a:r>
              <a:rPr lang="ru-RU" sz="2400" dirty="0">
                <a:solidFill>
                  <a:schemeClr val="bg1">
                    <a:lumMod val="75000"/>
                  </a:schemeClr>
                </a:solidFill>
              </a:rPr>
              <a:t>• </a:t>
            </a:r>
            <a:r>
              <a:rPr lang="en-US" dirty="0">
                <a:solidFill>
                  <a:schemeClr val="bg1">
                    <a:lumMod val="75000"/>
                  </a:schemeClr>
                </a:solidFill>
              </a:rPr>
              <a:t>The comparative analysis reveals that, with the selected dropout rate of 0.1, </a:t>
            </a:r>
            <a:r>
              <a:rPr lang="en-US" dirty="0" err="1">
                <a:solidFill>
                  <a:schemeClr val="bg1">
                    <a:lumMod val="75000"/>
                  </a:schemeClr>
                </a:solidFill>
              </a:rPr>
              <a:t>ResNet</a:t>
            </a:r>
            <a:r>
              <a:rPr lang="en-US" dirty="0">
                <a:solidFill>
                  <a:schemeClr val="bg1">
                    <a:lumMod val="75000"/>
                  </a:schemeClr>
                </a:solidFill>
              </a:rPr>
              <a:t> outperforms </a:t>
            </a:r>
            <a:r>
              <a:rPr lang="en-US" dirty="0" err="1">
                <a:solidFill>
                  <a:schemeClr val="bg1">
                    <a:lumMod val="75000"/>
                  </a:schemeClr>
                </a:solidFill>
              </a:rPr>
              <a:t>GoogLeNet</a:t>
            </a:r>
            <a:r>
              <a:rPr lang="en-US" dirty="0">
                <a:solidFill>
                  <a:schemeClr val="bg1">
                    <a:lumMod val="75000"/>
                  </a:schemeClr>
                </a:solidFill>
              </a:rPr>
              <a:t>. The efficiency of </a:t>
            </a:r>
            <a:r>
              <a:rPr lang="en-US" dirty="0" err="1">
                <a:solidFill>
                  <a:schemeClr val="bg1">
                    <a:lumMod val="75000"/>
                  </a:schemeClr>
                </a:solidFill>
              </a:rPr>
              <a:t>ResNet</a:t>
            </a:r>
            <a:r>
              <a:rPr lang="en-US" dirty="0">
                <a:solidFill>
                  <a:schemeClr val="bg1">
                    <a:lumMod val="75000"/>
                  </a:schemeClr>
                </a:solidFill>
              </a:rPr>
              <a:t> at this dropout rate suggests a more favorable balance between regularization and feature utilization for the specific task at hand.</a:t>
            </a:r>
            <a:endParaRPr lang="ru-RU" dirty="0">
              <a:solidFill>
                <a:schemeClr val="bg1">
                  <a:lumMod val="75000"/>
                </a:schemeClr>
              </a:solidFill>
            </a:endParaRPr>
          </a:p>
        </p:txBody>
      </p:sp>
    </p:spTree>
    <p:extLst>
      <p:ext uri="{BB962C8B-B14F-4D97-AF65-F5344CB8AC3E}">
        <p14:creationId xmlns:p14="http://schemas.microsoft.com/office/powerpoint/2010/main" val="145093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04BA9A-0357-FD2C-6B72-A34B75E401DC}"/>
              </a:ext>
            </a:extLst>
          </p:cNvPr>
          <p:cNvSpPr>
            <a:spLocks noGrp="1"/>
          </p:cNvSpPr>
          <p:nvPr>
            <p:ph type="title"/>
          </p:nvPr>
        </p:nvSpPr>
        <p:spPr/>
        <p:txBody>
          <a:bodyPr/>
          <a:lstStyle/>
          <a:p>
            <a:r>
              <a:rPr lang="it-IT" dirty="0"/>
              <a:t>Data </a:t>
            </a:r>
            <a:r>
              <a:rPr lang="it-IT" dirty="0" err="1"/>
              <a:t>exploration</a:t>
            </a:r>
            <a:endParaRPr lang="it-IT" dirty="0"/>
          </a:p>
        </p:txBody>
      </p:sp>
      <p:pic>
        <p:nvPicPr>
          <p:cNvPr id="5" name="Segnaposto contenuto 4" descr="Immagine che contiene testo, linea, diagramma, Parallelo&#10;&#10;Descrizione generata automaticamente">
            <a:extLst>
              <a:ext uri="{FF2B5EF4-FFF2-40B4-BE49-F238E27FC236}">
                <a16:creationId xmlns:a16="http://schemas.microsoft.com/office/drawing/2014/main" id="{491FBC04-00A6-91F1-3B3A-98828D97B6EF}"/>
              </a:ext>
            </a:extLst>
          </p:cNvPr>
          <p:cNvPicPr>
            <a:picLocks noGrp="1" noChangeAspect="1"/>
          </p:cNvPicPr>
          <p:nvPr>
            <p:ph idx="1"/>
          </p:nvPr>
        </p:nvPicPr>
        <p:blipFill>
          <a:blip r:embed="rId2"/>
          <a:stretch>
            <a:fillRect/>
          </a:stretch>
        </p:blipFill>
        <p:spPr>
          <a:xfrm>
            <a:off x="2008082" y="1850127"/>
            <a:ext cx="8175836" cy="5007873"/>
          </a:xfrm>
        </p:spPr>
      </p:pic>
    </p:spTree>
    <p:extLst>
      <p:ext uri="{BB962C8B-B14F-4D97-AF65-F5344CB8AC3E}">
        <p14:creationId xmlns:p14="http://schemas.microsoft.com/office/powerpoint/2010/main" val="3965311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56F994-D752-4D18-A929-ED47C54B5CB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568D930-43F7-4D17-B20A-B86583E1663D}"/>
              </a:ext>
            </a:extLst>
          </p:cNvPr>
          <p:cNvSpPr>
            <a:spLocks noGrp="1"/>
          </p:cNvSpPr>
          <p:nvPr>
            <p:ph idx="1"/>
          </p:nvPr>
        </p:nvSpPr>
        <p:spPr/>
        <p:txBody>
          <a:bodyPr/>
          <a:lstStyle/>
          <a:p>
            <a:endParaRPr lang="ru-RU"/>
          </a:p>
        </p:txBody>
      </p:sp>
      <p:pic>
        <p:nvPicPr>
          <p:cNvPr id="7" name="Рисунок 6">
            <a:extLst>
              <a:ext uri="{FF2B5EF4-FFF2-40B4-BE49-F238E27FC236}">
                <a16:creationId xmlns:a16="http://schemas.microsoft.com/office/drawing/2014/main" id="{E7CA51B0-A060-45C2-9024-AF2BF94F4AF5}"/>
              </a:ext>
            </a:extLst>
          </p:cNvPr>
          <p:cNvPicPr>
            <a:picLocks noChangeAspect="1"/>
          </p:cNvPicPr>
          <p:nvPr/>
        </p:nvPicPr>
        <p:blipFill>
          <a:blip r:embed="rId2"/>
          <a:stretch>
            <a:fillRect/>
          </a:stretch>
        </p:blipFill>
        <p:spPr>
          <a:xfrm>
            <a:off x="979990" y="0"/>
            <a:ext cx="10232020" cy="3435582"/>
          </a:xfrm>
          <a:prstGeom prst="rect">
            <a:avLst/>
          </a:prstGeom>
        </p:spPr>
      </p:pic>
      <p:pic>
        <p:nvPicPr>
          <p:cNvPr id="8" name="Рисунок 7">
            <a:extLst>
              <a:ext uri="{FF2B5EF4-FFF2-40B4-BE49-F238E27FC236}">
                <a16:creationId xmlns:a16="http://schemas.microsoft.com/office/drawing/2014/main" id="{7DF70170-115E-4B08-BED7-01756BFF0B0B}"/>
              </a:ext>
            </a:extLst>
          </p:cNvPr>
          <p:cNvPicPr>
            <a:picLocks noChangeAspect="1"/>
          </p:cNvPicPr>
          <p:nvPr/>
        </p:nvPicPr>
        <p:blipFill rotWithShape="1">
          <a:blip r:embed="rId3"/>
          <a:srcRect t="8479"/>
          <a:stretch/>
        </p:blipFill>
        <p:spPr>
          <a:xfrm>
            <a:off x="979990" y="3435582"/>
            <a:ext cx="10232020" cy="3243805"/>
          </a:xfrm>
          <a:prstGeom prst="rect">
            <a:avLst/>
          </a:prstGeom>
        </p:spPr>
      </p:pic>
    </p:spTree>
    <p:extLst>
      <p:ext uri="{BB962C8B-B14F-4D97-AF65-F5344CB8AC3E}">
        <p14:creationId xmlns:p14="http://schemas.microsoft.com/office/powerpoint/2010/main" val="1417409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DFCA2D-AC83-43F2-B7AA-175DD92AC73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23AAD79-04DA-4A9A-BF6B-06EB650F54AA}"/>
              </a:ext>
            </a:extLst>
          </p:cNvPr>
          <p:cNvSpPr>
            <a:spLocks noGrp="1"/>
          </p:cNvSpPr>
          <p:nvPr>
            <p:ph idx="1"/>
          </p:nvPr>
        </p:nvSpPr>
        <p:spPr/>
        <p:txBody>
          <a:bodyPr/>
          <a:lstStyle/>
          <a:p>
            <a:endParaRPr lang="ru-RU" dirty="0"/>
          </a:p>
        </p:txBody>
      </p:sp>
      <p:pic>
        <p:nvPicPr>
          <p:cNvPr id="4" name="Рисунок 3">
            <a:extLst>
              <a:ext uri="{FF2B5EF4-FFF2-40B4-BE49-F238E27FC236}">
                <a16:creationId xmlns:a16="http://schemas.microsoft.com/office/drawing/2014/main" id="{D97582BC-387C-4A67-A7DA-169B1EB5E801}"/>
              </a:ext>
            </a:extLst>
          </p:cNvPr>
          <p:cNvPicPr>
            <a:picLocks noChangeAspect="1"/>
          </p:cNvPicPr>
          <p:nvPr/>
        </p:nvPicPr>
        <p:blipFill>
          <a:blip r:embed="rId2"/>
          <a:stretch>
            <a:fillRect/>
          </a:stretch>
        </p:blipFill>
        <p:spPr>
          <a:xfrm>
            <a:off x="787079" y="111499"/>
            <a:ext cx="10626740" cy="3523646"/>
          </a:xfrm>
          <a:prstGeom prst="rect">
            <a:avLst/>
          </a:prstGeom>
        </p:spPr>
      </p:pic>
      <p:pic>
        <p:nvPicPr>
          <p:cNvPr id="5" name="Рисунок 4">
            <a:extLst>
              <a:ext uri="{FF2B5EF4-FFF2-40B4-BE49-F238E27FC236}">
                <a16:creationId xmlns:a16="http://schemas.microsoft.com/office/drawing/2014/main" id="{14EF31EA-60B0-4FEE-B6F0-9D721184BA6B}"/>
              </a:ext>
            </a:extLst>
          </p:cNvPr>
          <p:cNvPicPr>
            <a:picLocks noChangeAspect="1"/>
          </p:cNvPicPr>
          <p:nvPr/>
        </p:nvPicPr>
        <p:blipFill>
          <a:blip r:embed="rId3"/>
          <a:stretch>
            <a:fillRect/>
          </a:stretch>
        </p:blipFill>
        <p:spPr>
          <a:xfrm>
            <a:off x="778181" y="3635145"/>
            <a:ext cx="10626740" cy="3222855"/>
          </a:xfrm>
          <a:prstGeom prst="rect">
            <a:avLst/>
          </a:prstGeom>
        </p:spPr>
      </p:pic>
    </p:spTree>
    <p:extLst>
      <p:ext uri="{BB962C8B-B14F-4D97-AF65-F5344CB8AC3E}">
        <p14:creationId xmlns:p14="http://schemas.microsoft.com/office/powerpoint/2010/main" val="352853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2844C1-F757-4270-964D-A4FE3292C870}"/>
              </a:ext>
            </a:extLst>
          </p:cNvPr>
          <p:cNvSpPr>
            <a:spLocks noGrp="1"/>
          </p:cNvSpPr>
          <p:nvPr>
            <p:ph type="title"/>
          </p:nvPr>
        </p:nvSpPr>
        <p:spPr/>
        <p:txBody>
          <a:bodyPr/>
          <a:lstStyle/>
          <a:p>
            <a:r>
              <a:rPr lang="en-GB" dirty="0"/>
              <a:t>Model generalization</a:t>
            </a:r>
            <a:endParaRPr lang="ru-RU" dirty="0"/>
          </a:p>
        </p:txBody>
      </p:sp>
      <p:sp>
        <p:nvSpPr>
          <p:cNvPr id="3" name="Объект 2">
            <a:extLst>
              <a:ext uri="{FF2B5EF4-FFF2-40B4-BE49-F238E27FC236}">
                <a16:creationId xmlns:a16="http://schemas.microsoft.com/office/drawing/2014/main" id="{1A12B48E-B620-463A-BC0B-9B0F216B3C9B}"/>
              </a:ext>
            </a:extLst>
          </p:cNvPr>
          <p:cNvSpPr>
            <a:spLocks noGrp="1"/>
          </p:cNvSpPr>
          <p:nvPr>
            <p:ph idx="1"/>
          </p:nvPr>
        </p:nvSpPr>
        <p:spPr>
          <a:xfrm>
            <a:off x="883451" y="1899138"/>
            <a:ext cx="9720073" cy="4023360"/>
          </a:xfrm>
        </p:spPr>
        <p:txBody>
          <a:bodyPr>
            <a:normAutofit/>
          </a:bodyPr>
          <a:lstStyle/>
          <a:p>
            <a:pPr algn="just"/>
            <a:r>
              <a:rPr lang="ru-RU" sz="2400" dirty="0"/>
              <a:t>• </a:t>
            </a:r>
            <a:r>
              <a:rPr lang="en-GB" dirty="0"/>
              <a:t>10% of the dataset was used for the validation step. </a:t>
            </a:r>
            <a:r>
              <a:rPr lang="en-GB" dirty="0" err="1"/>
              <a:t>GoogLeNet</a:t>
            </a:r>
            <a:r>
              <a:rPr lang="en-GB" dirty="0"/>
              <a:t> and ResNet-18 models were compared, and the dropout rates of 0.1 and 0.5 for each of them were compared with the aim of fine-tuning the model.</a:t>
            </a:r>
            <a:endParaRPr lang="ru-RU" dirty="0"/>
          </a:p>
          <a:p>
            <a:pPr algn="just"/>
            <a:r>
              <a:rPr lang="ru-RU" sz="2400" dirty="0"/>
              <a:t>• </a:t>
            </a:r>
            <a:r>
              <a:rPr lang="en-US" sz="2400" dirty="0"/>
              <a:t>R</a:t>
            </a:r>
            <a:r>
              <a:rPr lang="en-US" dirty="0"/>
              <a:t>educed dropout rate of 0.1 leads to better performance. This improvement can be attributed to the fact that a lower dropout rate enables the model, particularly in the initial stages when it possesses limited knowledge of the training data, to preserve more information. This, in turn, facilitates a more efficient learning process. </a:t>
            </a:r>
          </a:p>
          <a:p>
            <a:pPr algn="just"/>
            <a:r>
              <a:rPr lang="ru-RU" sz="2400" dirty="0">
                <a:solidFill>
                  <a:schemeClr val="bg1">
                    <a:lumMod val="75000"/>
                  </a:schemeClr>
                </a:solidFill>
              </a:rPr>
              <a:t>• </a:t>
            </a:r>
            <a:r>
              <a:rPr lang="en-US" dirty="0">
                <a:solidFill>
                  <a:schemeClr val="bg1">
                    <a:lumMod val="75000"/>
                  </a:schemeClr>
                </a:solidFill>
              </a:rPr>
              <a:t>The comparative analysis reveals that, with the selected dropout rate of 0.1, </a:t>
            </a:r>
            <a:r>
              <a:rPr lang="en-US" dirty="0" err="1">
                <a:solidFill>
                  <a:schemeClr val="bg1">
                    <a:lumMod val="75000"/>
                  </a:schemeClr>
                </a:solidFill>
              </a:rPr>
              <a:t>ResNet</a:t>
            </a:r>
            <a:r>
              <a:rPr lang="en-US" dirty="0">
                <a:solidFill>
                  <a:schemeClr val="bg1">
                    <a:lumMod val="75000"/>
                  </a:schemeClr>
                </a:solidFill>
              </a:rPr>
              <a:t> outperforms </a:t>
            </a:r>
            <a:r>
              <a:rPr lang="en-US" dirty="0" err="1">
                <a:solidFill>
                  <a:schemeClr val="bg1">
                    <a:lumMod val="75000"/>
                  </a:schemeClr>
                </a:solidFill>
              </a:rPr>
              <a:t>GoogLeNet</a:t>
            </a:r>
            <a:r>
              <a:rPr lang="en-US" dirty="0">
                <a:solidFill>
                  <a:schemeClr val="bg1">
                    <a:lumMod val="75000"/>
                  </a:schemeClr>
                </a:solidFill>
              </a:rPr>
              <a:t>. The efficiency of </a:t>
            </a:r>
            <a:r>
              <a:rPr lang="en-US" dirty="0" err="1">
                <a:solidFill>
                  <a:schemeClr val="bg1">
                    <a:lumMod val="75000"/>
                  </a:schemeClr>
                </a:solidFill>
              </a:rPr>
              <a:t>ResNet</a:t>
            </a:r>
            <a:r>
              <a:rPr lang="en-US" dirty="0">
                <a:solidFill>
                  <a:schemeClr val="bg1">
                    <a:lumMod val="75000"/>
                  </a:schemeClr>
                </a:solidFill>
              </a:rPr>
              <a:t> at this dropout rate suggests a more favorable balance between regularization and feature utilization for the specific task at hand.</a:t>
            </a:r>
            <a:endParaRPr lang="ru-RU" dirty="0">
              <a:solidFill>
                <a:schemeClr val="bg1">
                  <a:lumMod val="75000"/>
                </a:schemeClr>
              </a:solidFill>
            </a:endParaRPr>
          </a:p>
        </p:txBody>
      </p:sp>
    </p:spTree>
    <p:extLst>
      <p:ext uri="{BB962C8B-B14F-4D97-AF65-F5344CB8AC3E}">
        <p14:creationId xmlns:p14="http://schemas.microsoft.com/office/powerpoint/2010/main" val="3043865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7A553C-A33A-424E-9E45-7AECB2744E1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0A7D28D-C1A5-42EE-80DC-367E7AF1380A}"/>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0E576D67-DFD5-4CA8-8D65-88FEFB572FEA}"/>
              </a:ext>
            </a:extLst>
          </p:cNvPr>
          <p:cNvPicPr>
            <a:picLocks noChangeAspect="1"/>
          </p:cNvPicPr>
          <p:nvPr/>
        </p:nvPicPr>
        <p:blipFill>
          <a:blip r:embed="rId2"/>
          <a:stretch>
            <a:fillRect/>
          </a:stretch>
        </p:blipFill>
        <p:spPr>
          <a:xfrm>
            <a:off x="850508" y="40511"/>
            <a:ext cx="10728034" cy="3492515"/>
          </a:xfrm>
          <a:prstGeom prst="rect">
            <a:avLst/>
          </a:prstGeom>
        </p:spPr>
      </p:pic>
      <p:pic>
        <p:nvPicPr>
          <p:cNvPr id="5" name="Рисунок 4">
            <a:extLst>
              <a:ext uri="{FF2B5EF4-FFF2-40B4-BE49-F238E27FC236}">
                <a16:creationId xmlns:a16="http://schemas.microsoft.com/office/drawing/2014/main" id="{73A591D9-92FA-4852-AC3B-1D4A46C36586}"/>
              </a:ext>
            </a:extLst>
          </p:cNvPr>
          <p:cNvPicPr>
            <a:picLocks noChangeAspect="1"/>
          </p:cNvPicPr>
          <p:nvPr/>
        </p:nvPicPr>
        <p:blipFill>
          <a:blip r:embed="rId3"/>
          <a:stretch>
            <a:fillRect/>
          </a:stretch>
        </p:blipFill>
        <p:spPr>
          <a:xfrm>
            <a:off x="896806" y="3678002"/>
            <a:ext cx="10635437" cy="3139487"/>
          </a:xfrm>
          <a:prstGeom prst="rect">
            <a:avLst/>
          </a:prstGeom>
        </p:spPr>
      </p:pic>
    </p:spTree>
    <p:extLst>
      <p:ext uri="{BB962C8B-B14F-4D97-AF65-F5344CB8AC3E}">
        <p14:creationId xmlns:p14="http://schemas.microsoft.com/office/powerpoint/2010/main" val="1790202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2844C1-F757-4270-964D-A4FE3292C870}"/>
              </a:ext>
            </a:extLst>
          </p:cNvPr>
          <p:cNvSpPr>
            <a:spLocks noGrp="1"/>
          </p:cNvSpPr>
          <p:nvPr>
            <p:ph type="title"/>
          </p:nvPr>
        </p:nvSpPr>
        <p:spPr/>
        <p:txBody>
          <a:bodyPr/>
          <a:lstStyle/>
          <a:p>
            <a:r>
              <a:rPr lang="en-GB" dirty="0"/>
              <a:t>Model generalization</a:t>
            </a:r>
            <a:endParaRPr lang="ru-RU" dirty="0"/>
          </a:p>
        </p:txBody>
      </p:sp>
      <p:sp>
        <p:nvSpPr>
          <p:cNvPr id="3" name="Объект 2">
            <a:extLst>
              <a:ext uri="{FF2B5EF4-FFF2-40B4-BE49-F238E27FC236}">
                <a16:creationId xmlns:a16="http://schemas.microsoft.com/office/drawing/2014/main" id="{1A12B48E-B620-463A-BC0B-9B0F216B3C9B}"/>
              </a:ext>
            </a:extLst>
          </p:cNvPr>
          <p:cNvSpPr>
            <a:spLocks noGrp="1"/>
          </p:cNvSpPr>
          <p:nvPr>
            <p:ph idx="1"/>
          </p:nvPr>
        </p:nvSpPr>
        <p:spPr>
          <a:xfrm>
            <a:off x="883451" y="2084832"/>
            <a:ext cx="9720073" cy="4023360"/>
          </a:xfrm>
        </p:spPr>
        <p:txBody>
          <a:bodyPr>
            <a:normAutofit/>
          </a:bodyPr>
          <a:lstStyle/>
          <a:p>
            <a:pPr algn="just"/>
            <a:r>
              <a:rPr lang="ru-RU" sz="2400" dirty="0"/>
              <a:t>• </a:t>
            </a:r>
            <a:r>
              <a:rPr lang="en-GB" dirty="0"/>
              <a:t>10% of the dataset was used for the validation step. </a:t>
            </a:r>
            <a:r>
              <a:rPr lang="en-GB" dirty="0" err="1"/>
              <a:t>GoogLeNet</a:t>
            </a:r>
            <a:r>
              <a:rPr lang="en-GB" dirty="0"/>
              <a:t> and ResNet-18 models were compared, and the dropout rates of 0.1 and 0.5 for each of them were compared with the aim of fine-tuning the model.</a:t>
            </a:r>
            <a:endParaRPr lang="ru-RU" dirty="0"/>
          </a:p>
          <a:p>
            <a:pPr algn="just"/>
            <a:r>
              <a:rPr lang="ru-RU" sz="2400" dirty="0"/>
              <a:t>• </a:t>
            </a:r>
            <a:r>
              <a:rPr lang="en-US" sz="2400" dirty="0"/>
              <a:t>R</a:t>
            </a:r>
            <a:r>
              <a:rPr lang="en-US" dirty="0"/>
              <a:t>educed dropout rate of 0.1 leads to better performance. This improvement can be attributed to the fact that a lower dropout rate enables the model, particularly in the initial stages when it possesses limited knowledge of the training data, to preserve more information. This, in turn, facilitates a more efficient learning process. </a:t>
            </a:r>
          </a:p>
          <a:p>
            <a:pPr algn="just"/>
            <a:r>
              <a:rPr lang="ru-RU" sz="2400" dirty="0"/>
              <a:t>• </a:t>
            </a:r>
            <a:r>
              <a:rPr lang="en-US" dirty="0"/>
              <a:t>The comparative analysis reveals that, with the selected dropout rate of 0.1, </a:t>
            </a:r>
            <a:r>
              <a:rPr lang="en-US" dirty="0" err="1"/>
              <a:t>ResNet</a:t>
            </a:r>
            <a:r>
              <a:rPr lang="en-US" dirty="0"/>
              <a:t> outperforms </a:t>
            </a:r>
            <a:r>
              <a:rPr lang="en-US" dirty="0" err="1"/>
              <a:t>GoogLeNet</a:t>
            </a:r>
            <a:r>
              <a:rPr lang="en-US" dirty="0"/>
              <a:t>. The efficiency of </a:t>
            </a:r>
            <a:r>
              <a:rPr lang="en-US" dirty="0" err="1"/>
              <a:t>ResNet</a:t>
            </a:r>
            <a:r>
              <a:rPr lang="en-US" dirty="0"/>
              <a:t> at this dropout rate suggests a more favorable balance between regularization and feature utilization for the specific task at hand.</a:t>
            </a:r>
            <a:endParaRPr lang="ru-RU" dirty="0"/>
          </a:p>
        </p:txBody>
      </p:sp>
    </p:spTree>
    <p:extLst>
      <p:ext uri="{BB962C8B-B14F-4D97-AF65-F5344CB8AC3E}">
        <p14:creationId xmlns:p14="http://schemas.microsoft.com/office/powerpoint/2010/main" val="2342483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03428D-2DBF-45EF-B6E6-1FEEFC1E22B1}"/>
              </a:ext>
            </a:extLst>
          </p:cNvPr>
          <p:cNvSpPr>
            <a:spLocks noGrp="1"/>
          </p:cNvSpPr>
          <p:nvPr>
            <p:ph type="title"/>
          </p:nvPr>
        </p:nvSpPr>
        <p:spPr/>
        <p:txBody>
          <a:bodyPr/>
          <a:lstStyle/>
          <a:p>
            <a:r>
              <a:rPr lang="en-GB" dirty="0"/>
              <a:t>Resnet-18 pretrained</a:t>
            </a:r>
            <a:endParaRPr lang="ru-RU" dirty="0"/>
          </a:p>
        </p:txBody>
      </p:sp>
      <p:pic>
        <p:nvPicPr>
          <p:cNvPr id="4" name="Рисунок 3">
            <a:extLst>
              <a:ext uri="{FF2B5EF4-FFF2-40B4-BE49-F238E27FC236}">
                <a16:creationId xmlns:a16="http://schemas.microsoft.com/office/drawing/2014/main" id="{39CE6815-878F-4145-8899-1DFF1CB765D4}"/>
              </a:ext>
            </a:extLst>
          </p:cNvPr>
          <p:cNvPicPr>
            <a:picLocks noChangeAspect="1"/>
          </p:cNvPicPr>
          <p:nvPr/>
        </p:nvPicPr>
        <p:blipFill>
          <a:blip r:embed="rId2"/>
          <a:stretch>
            <a:fillRect/>
          </a:stretch>
        </p:blipFill>
        <p:spPr>
          <a:xfrm>
            <a:off x="5770160" y="781050"/>
            <a:ext cx="6276975" cy="5295900"/>
          </a:xfrm>
          <a:prstGeom prst="rect">
            <a:avLst/>
          </a:prstGeom>
        </p:spPr>
      </p:pic>
      <p:sp>
        <p:nvSpPr>
          <p:cNvPr id="5" name="Объект 2">
            <a:extLst>
              <a:ext uri="{FF2B5EF4-FFF2-40B4-BE49-F238E27FC236}">
                <a16:creationId xmlns:a16="http://schemas.microsoft.com/office/drawing/2014/main" id="{60F21AF7-8064-4E98-99C2-6545E5380CC4}"/>
              </a:ext>
            </a:extLst>
          </p:cNvPr>
          <p:cNvSpPr>
            <a:spLocks noGrp="1"/>
          </p:cNvSpPr>
          <p:nvPr>
            <p:ph idx="1"/>
          </p:nvPr>
        </p:nvSpPr>
        <p:spPr>
          <a:xfrm>
            <a:off x="606686" y="1977886"/>
            <a:ext cx="4746032" cy="3903785"/>
          </a:xfrm>
        </p:spPr>
        <p:txBody>
          <a:bodyPr>
            <a:normAutofit fontScale="92500" lnSpcReduction="20000"/>
          </a:bodyPr>
          <a:lstStyle/>
          <a:p>
            <a:pPr algn="just"/>
            <a:r>
              <a:rPr lang="ru-RU" sz="2000" dirty="0"/>
              <a:t>• </a:t>
            </a:r>
            <a:r>
              <a:rPr lang="en-GB" dirty="0"/>
              <a:t>T</a:t>
            </a:r>
            <a:r>
              <a:rPr lang="en-US" dirty="0" err="1"/>
              <a:t>ransfer</a:t>
            </a:r>
            <a:r>
              <a:rPr lang="en-US" dirty="0"/>
              <a:t> learning approach: the weights pretrained on the ImageNet dataset were implemented for the ResNet-18. </a:t>
            </a:r>
          </a:p>
          <a:p>
            <a:pPr algn="just"/>
            <a:r>
              <a:rPr lang="ru-RU" sz="2000" dirty="0"/>
              <a:t>• </a:t>
            </a:r>
            <a:r>
              <a:rPr lang="en-US" dirty="0"/>
              <a:t>The fully connected layer was replaced such that to guarantee that the output size corresponds to the embedding dimensions used in the decoder, and the single input channel was accounted for.</a:t>
            </a:r>
          </a:p>
          <a:p>
            <a:pPr algn="just"/>
            <a:r>
              <a:rPr lang="ru-RU" sz="2400" dirty="0"/>
              <a:t>• </a:t>
            </a:r>
            <a:r>
              <a:rPr lang="en-US" dirty="0"/>
              <a:t>The initial the layers were frozen to facilitate the training process. This approach allows to take advantage of the weights pretrained on the large-scale dataset, while preserving flexibility in the later layers, guaranteeing that the optimization process fine-tunes the final output for the specific task.</a:t>
            </a:r>
          </a:p>
        </p:txBody>
      </p:sp>
    </p:spTree>
    <p:extLst>
      <p:ext uri="{BB962C8B-B14F-4D97-AF65-F5344CB8AC3E}">
        <p14:creationId xmlns:p14="http://schemas.microsoft.com/office/powerpoint/2010/main" val="416652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DC968-0BFA-6CBF-B03C-53601737300B}"/>
              </a:ext>
            </a:extLst>
          </p:cNvPr>
          <p:cNvSpPr>
            <a:spLocks noGrp="1"/>
          </p:cNvSpPr>
          <p:nvPr>
            <p:ph type="title"/>
          </p:nvPr>
        </p:nvSpPr>
        <p:spPr/>
        <p:txBody>
          <a:bodyPr/>
          <a:lstStyle/>
          <a:p>
            <a:r>
              <a:rPr lang="it-IT" dirty="0"/>
              <a:t>Model </a:t>
            </a:r>
            <a:r>
              <a:rPr lang="it-IT" dirty="0" err="1"/>
              <a:t>dimensions</a:t>
            </a:r>
            <a:endParaRPr lang="it-IT" dirty="0"/>
          </a:p>
        </p:txBody>
      </p:sp>
      <p:graphicFrame>
        <p:nvGraphicFramePr>
          <p:cNvPr id="4" name="Segnaposto contenuto 3">
            <a:extLst>
              <a:ext uri="{FF2B5EF4-FFF2-40B4-BE49-F238E27FC236}">
                <a16:creationId xmlns:a16="http://schemas.microsoft.com/office/drawing/2014/main" id="{28CD3081-8450-0E83-17CB-58F0B5138C34}"/>
              </a:ext>
            </a:extLst>
          </p:cNvPr>
          <p:cNvGraphicFramePr>
            <a:graphicFrameLocks noGrp="1"/>
          </p:cNvGraphicFramePr>
          <p:nvPr>
            <p:ph idx="1"/>
            <p:extLst>
              <p:ext uri="{D42A27DB-BD31-4B8C-83A1-F6EECF244321}">
                <p14:modId xmlns:p14="http://schemas.microsoft.com/office/powerpoint/2010/main" val="468029494"/>
              </p:ext>
            </p:extLst>
          </p:nvPr>
        </p:nvGraphicFramePr>
        <p:xfrm>
          <a:off x="1023748" y="1829921"/>
          <a:ext cx="10144124" cy="4079240"/>
        </p:xfrm>
        <a:graphic>
          <a:graphicData uri="http://schemas.openxmlformats.org/drawingml/2006/table">
            <a:tbl>
              <a:tblPr firstRow="1" bandRow="1">
                <a:tableStyleId>{21E4AEA4-8DFA-4A89-87EB-49C32662AFE0}</a:tableStyleId>
              </a:tblPr>
              <a:tblGrid>
                <a:gridCol w="2536031">
                  <a:extLst>
                    <a:ext uri="{9D8B030D-6E8A-4147-A177-3AD203B41FA5}">
                      <a16:colId xmlns:a16="http://schemas.microsoft.com/office/drawing/2014/main" val="3770086183"/>
                    </a:ext>
                  </a:extLst>
                </a:gridCol>
                <a:gridCol w="2536031">
                  <a:extLst>
                    <a:ext uri="{9D8B030D-6E8A-4147-A177-3AD203B41FA5}">
                      <a16:colId xmlns:a16="http://schemas.microsoft.com/office/drawing/2014/main" val="2866622685"/>
                    </a:ext>
                  </a:extLst>
                </a:gridCol>
                <a:gridCol w="2536031">
                  <a:extLst>
                    <a:ext uri="{9D8B030D-6E8A-4147-A177-3AD203B41FA5}">
                      <a16:colId xmlns:a16="http://schemas.microsoft.com/office/drawing/2014/main" val="1130035419"/>
                    </a:ext>
                  </a:extLst>
                </a:gridCol>
                <a:gridCol w="2536031">
                  <a:extLst>
                    <a:ext uri="{9D8B030D-6E8A-4147-A177-3AD203B41FA5}">
                      <a16:colId xmlns:a16="http://schemas.microsoft.com/office/drawing/2014/main" val="4110455541"/>
                    </a:ext>
                  </a:extLst>
                </a:gridCol>
              </a:tblGrid>
              <a:tr h="370840">
                <a:tc>
                  <a:txBody>
                    <a:bodyPr/>
                    <a:lstStyle/>
                    <a:p>
                      <a:r>
                        <a:rPr lang="it-IT" dirty="0"/>
                        <a:t>LAYER</a:t>
                      </a:r>
                    </a:p>
                  </a:txBody>
                  <a:tcPr/>
                </a:tc>
                <a:tc>
                  <a:txBody>
                    <a:bodyPr/>
                    <a:lstStyle/>
                    <a:p>
                      <a:r>
                        <a:rPr lang="it-IT" dirty="0"/>
                        <a:t>INPUT SHAPE</a:t>
                      </a:r>
                    </a:p>
                  </a:txBody>
                  <a:tcPr/>
                </a:tc>
                <a:tc>
                  <a:txBody>
                    <a:bodyPr/>
                    <a:lstStyle/>
                    <a:p>
                      <a:r>
                        <a:rPr lang="it-IT" dirty="0"/>
                        <a:t>OUTPUT SHAPE</a:t>
                      </a:r>
                    </a:p>
                  </a:txBody>
                  <a:tcPr/>
                </a:tc>
                <a:tc>
                  <a:txBody>
                    <a:bodyPr/>
                    <a:lstStyle/>
                    <a:p>
                      <a:r>
                        <a:rPr lang="it-IT" dirty="0"/>
                        <a:t>PARAMETERS #</a:t>
                      </a:r>
                    </a:p>
                  </a:txBody>
                  <a:tcPr/>
                </a:tc>
                <a:extLst>
                  <a:ext uri="{0D108BD9-81ED-4DB2-BD59-A6C34878D82A}">
                    <a16:rowId xmlns:a16="http://schemas.microsoft.com/office/drawing/2014/main" val="3576570045"/>
                  </a:ext>
                </a:extLst>
              </a:tr>
              <a:tr h="370840">
                <a:tc>
                  <a:txBody>
                    <a:bodyPr/>
                    <a:lstStyle/>
                    <a:p>
                      <a:r>
                        <a:rPr lang="it-IT" dirty="0"/>
                        <a:t>- </a:t>
                      </a:r>
                      <a:r>
                        <a:rPr lang="it-IT" dirty="0" err="1"/>
                        <a:t>EncoderCNN</a:t>
                      </a:r>
                      <a:endParaRPr lang="it-IT" dirty="0"/>
                    </a:p>
                  </a:txBody>
                  <a:tcPr/>
                </a:tc>
                <a:tc>
                  <a:txBody>
                    <a:bodyPr/>
                    <a:lstStyle/>
                    <a:p>
                      <a:r>
                        <a:rPr lang="it-IT" dirty="0"/>
                        <a:t>[1,1,224,224]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[1,101,16537]</a:t>
                      </a:r>
                    </a:p>
                  </a:txBody>
                  <a:tcPr/>
                </a:tc>
                <a:tc>
                  <a:txBody>
                    <a:bodyPr/>
                    <a:lstStyle/>
                    <a:p>
                      <a:r>
                        <a:rPr lang="it-IT" dirty="0"/>
                        <a:t>--</a:t>
                      </a:r>
                    </a:p>
                  </a:txBody>
                  <a:tcPr/>
                </a:tc>
                <a:extLst>
                  <a:ext uri="{0D108BD9-81ED-4DB2-BD59-A6C34878D82A}">
                    <a16:rowId xmlns:a16="http://schemas.microsoft.com/office/drawing/2014/main" val="3873200025"/>
                  </a:ext>
                </a:extLst>
              </a:tr>
              <a:tr h="370840">
                <a:tc>
                  <a:txBody>
                    <a:bodyPr/>
                    <a:lstStyle/>
                    <a:p>
                      <a:r>
                        <a:rPr lang="it-IT" dirty="0">
                          <a:solidFill>
                            <a:sysClr val="windowText" lastClr="000000"/>
                          </a:solidFill>
                        </a:rPr>
                        <a:t>Sequential</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rPr>
                        <a:t>[1,1,224,224]</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rPr>
                        <a:t>[1,512,1,1</a:t>
                      </a:r>
                      <a:r>
                        <a:rPr lang="it-IT" baseline="0" dirty="0">
                          <a:solidFill>
                            <a:sysClr val="windowText" lastClr="000000"/>
                          </a:solidFill>
                        </a:rPr>
                        <a:t>]</a:t>
                      </a:r>
                      <a:endParaRPr lang="it-IT" dirty="0">
                        <a:solidFill>
                          <a:sysClr val="windowText" lastClr="000000"/>
                        </a:solidFill>
                      </a:endParaRPr>
                    </a:p>
                  </a:txBody>
                  <a:tcPr>
                    <a:solidFill>
                      <a:srgbClr val="E8EDF5"/>
                    </a:solidFill>
                  </a:tcPr>
                </a:tc>
                <a:tc>
                  <a:txBody>
                    <a:bodyPr/>
                    <a:lstStyle/>
                    <a:p>
                      <a:r>
                        <a:rPr lang="it-IT" sz="1800" kern="1200" dirty="0">
                          <a:solidFill>
                            <a:sysClr val="windowText" lastClr="000000"/>
                          </a:solidFill>
                          <a:latin typeface="+mn-lt"/>
                          <a:ea typeface="+mn-ea"/>
                          <a:cs typeface="+mn-cs"/>
                        </a:rPr>
                        <a:t>11’170’240</a:t>
                      </a:r>
                    </a:p>
                  </a:txBody>
                  <a:tcPr>
                    <a:solidFill>
                      <a:srgbClr val="E8EDF5"/>
                    </a:solidFill>
                  </a:tcPr>
                </a:tc>
                <a:extLst>
                  <a:ext uri="{0D108BD9-81ED-4DB2-BD59-A6C34878D82A}">
                    <a16:rowId xmlns:a16="http://schemas.microsoft.com/office/drawing/2014/main" val="1716587882"/>
                  </a:ext>
                </a:extLst>
              </a:tr>
              <a:tr h="370840">
                <a:tc>
                  <a:txBody>
                    <a:bodyPr/>
                    <a:lstStyle/>
                    <a:p>
                      <a:r>
                        <a:rPr lang="it-IT" dirty="0">
                          <a:solidFill>
                            <a:sysClr val="windowText" lastClr="000000"/>
                          </a:solidFill>
                        </a:rPr>
                        <a:t>Linear</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rPr>
                        <a:t>[1, 512]</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rPr>
                        <a:t>[1,200]</a:t>
                      </a:r>
                    </a:p>
                  </a:txBody>
                  <a:tcPr>
                    <a:solidFill>
                      <a:srgbClr val="E8EDF5"/>
                    </a:solidFill>
                  </a:tcPr>
                </a:tc>
                <a:tc>
                  <a:txBody>
                    <a:bodyPr/>
                    <a:lstStyle/>
                    <a:p>
                      <a:r>
                        <a:rPr lang="it-IT" sz="1800" kern="1200" dirty="0">
                          <a:solidFill>
                            <a:sysClr val="windowText" lastClr="000000"/>
                          </a:solidFill>
                          <a:latin typeface="+mn-lt"/>
                          <a:ea typeface="+mn-ea"/>
                          <a:cs typeface="+mn-cs"/>
                        </a:rPr>
                        <a:t>102’600</a:t>
                      </a:r>
                    </a:p>
                  </a:txBody>
                  <a:tcPr>
                    <a:solidFill>
                      <a:srgbClr val="E8EDF5"/>
                    </a:solidFill>
                  </a:tcPr>
                </a:tc>
                <a:extLst>
                  <a:ext uri="{0D108BD9-81ED-4DB2-BD59-A6C34878D82A}">
                    <a16:rowId xmlns:a16="http://schemas.microsoft.com/office/drawing/2014/main" val="3245323329"/>
                  </a:ext>
                </a:extLst>
              </a:tr>
              <a:tr h="370840">
                <a:tc>
                  <a:txBody>
                    <a:bodyPr/>
                    <a:lstStyle/>
                    <a:p>
                      <a:r>
                        <a:rPr lang="it-IT" dirty="0" err="1">
                          <a:solidFill>
                            <a:sysClr val="windowText" lastClr="000000"/>
                          </a:solidFill>
                        </a:rPr>
                        <a:t>ReLu</a:t>
                      </a:r>
                      <a:endParaRPr lang="it-IT" dirty="0">
                        <a:solidFill>
                          <a:sysClr val="windowText" lastClr="000000"/>
                        </a:solidFill>
                      </a:endParaRPr>
                    </a:p>
                  </a:txBody>
                  <a:tcPr>
                    <a:solidFill>
                      <a:srgbClr val="E8EDF5"/>
                    </a:solidFill>
                  </a:tcPr>
                </a:tc>
                <a:tc>
                  <a:txBody>
                    <a:bodyPr/>
                    <a:lstStyle/>
                    <a:p>
                      <a:r>
                        <a:rPr lang="it-IT" dirty="0">
                          <a:solidFill>
                            <a:sysClr val="windowText" lastClr="000000"/>
                          </a:solidFill>
                        </a:rPr>
                        <a:t>[1,200</a:t>
                      </a:r>
                      <a:r>
                        <a:rPr lang="it-IT" baseline="0" dirty="0">
                          <a:solidFill>
                            <a:sysClr val="windowText" lastClr="000000"/>
                          </a:solidFill>
                        </a:rPr>
                        <a:t>]</a:t>
                      </a:r>
                      <a:endParaRPr lang="it-IT" dirty="0">
                        <a:solidFill>
                          <a:sysClr val="windowText" lastClr="000000"/>
                        </a:solidFill>
                      </a:endParaRP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rPr>
                        <a:t>[1,200</a:t>
                      </a:r>
                      <a:r>
                        <a:rPr lang="it-IT" baseline="0" dirty="0">
                          <a:solidFill>
                            <a:sysClr val="windowText" lastClr="000000"/>
                          </a:solidFill>
                        </a:rPr>
                        <a:t>]</a:t>
                      </a:r>
                      <a:endParaRPr lang="it-IT" dirty="0">
                        <a:solidFill>
                          <a:sysClr val="windowText" lastClr="000000"/>
                        </a:solidFill>
                      </a:endParaRPr>
                    </a:p>
                  </a:txBody>
                  <a:tcPr>
                    <a:solidFill>
                      <a:srgbClr val="E8EDF5"/>
                    </a:solidFill>
                  </a:tcPr>
                </a:tc>
                <a:tc>
                  <a:txBody>
                    <a:bodyPr/>
                    <a:lstStyle/>
                    <a:p>
                      <a:r>
                        <a:rPr lang="it-IT" dirty="0">
                          <a:solidFill>
                            <a:sysClr val="windowText" lastClr="000000"/>
                          </a:solidFill>
                        </a:rPr>
                        <a:t>--</a:t>
                      </a:r>
                    </a:p>
                  </a:txBody>
                  <a:tcPr>
                    <a:solidFill>
                      <a:srgbClr val="E8EDF5"/>
                    </a:solidFill>
                  </a:tcPr>
                </a:tc>
                <a:extLst>
                  <a:ext uri="{0D108BD9-81ED-4DB2-BD59-A6C34878D82A}">
                    <a16:rowId xmlns:a16="http://schemas.microsoft.com/office/drawing/2014/main" val="4012804453"/>
                  </a:ext>
                </a:extLst>
              </a:tr>
              <a:tr h="370840">
                <a:tc>
                  <a:txBody>
                    <a:bodyPr/>
                    <a:lstStyle/>
                    <a:p>
                      <a:r>
                        <a:rPr lang="it-IT" dirty="0">
                          <a:solidFill>
                            <a:sysClr val="windowText" lastClr="000000"/>
                          </a:solidFill>
                        </a:rPr>
                        <a:t>Dropout</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rPr>
                        <a:t>[1,200</a:t>
                      </a:r>
                      <a:r>
                        <a:rPr lang="it-IT" baseline="0" dirty="0">
                          <a:solidFill>
                            <a:sysClr val="windowText" lastClr="000000"/>
                          </a:solidFill>
                        </a:rPr>
                        <a:t>]</a:t>
                      </a:r>
                      <a:endParaRPr lang="it-IT" dirty="0">
                        <a:solidFill>
                          <a:sysClr val="windowText" lastClr="000000"/>
                        </a:solidFill>
                      </a:endParaRP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rPr>
                        <a:t>[1,200</a:t>
                      </a:r>
                      <a:r>
                        <a:rPr lang="it-IT" baseline="0" dirty="0">
                          <a:solidFill>
                            <a:sysClr val="windowText" lastClr="000000"/>
                          </a:solidFill>
                        </a:rPr>
                        <a:t>]</a:t>
                      </a:r>
                      <a:endParaRPr lang="it-IT" dirty="0">
                        <a:solidFill>
                          <a:sysClr val="windowText" lastClr="000000"/>
                        </a:solidFill>
                      </a:endParaRPr>
                    </a:p>
                  </a:txBody>
                  <a:tcPr>
                    <a:solidFill>
                      <a:srgbClr val="E8EDF5"/>
                    </a:solidFill>
                  </a:tcPr>
                </a:tc>
                <a:tc>
                  <a:txBody>
                    <a:bodyPr/>
                    <a:lstStyle/>
                    <a:p>
                      <a:r>
                        <a:rPr lang="it-IT" dirty="0">
                          <a:solidFill>
                            <a:sysClr val="windowText" lastClr="000000"/>
                          </a:solidFill>
                        </a:rPr>
                        <a:t>--</a:t>
                      </a:r>
                    </a:p>
                  </a:txBody>
                  <a:tcPr>
                    <a:solidFill>
                      <a:srgbClr val="E8EDF5"/>
                    </a:solidFill>
                  </a:tcPr>
                </a:tc>
                <a:extLst>
                  <a:ext uri="{0D108BD9-81ED-4DB2-BD59-A6C34878D82A}">
                    <a16:rowId xmlns:a16="http://schemas.microsoft.com/office/drawing/2014/main" val="577003649"/>
                  </a:ext>
                </a:extLst>
              </a:tr>
              <a:tr h="370840">
                <a:tc>
                  <a:txBody>
                    <a:bodyPr/>
                    <a:lstStyle/>
                    <a:p>
                      <a:r>
                        <a:rPr lang="it-IT" dirty="0"/>
                        <a:t>- </a:t>
                      </a:r>
                      <a:r>
                        <a:rPr lang="it-IT" dirty="0" err="1"/>
                        <a:t>DecoderLSTM</a:t>
                      </a:r>
                      <a:endParaRPr lang="it-IT" dirty="0"/>
                    </a:p>
                  </a:txBody>
                  <a:tcPr>
                    <a:solidFill>
                      <a:srgbClr val="CDD9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[1,200</a:t>
                      </a:r>
                      <a:r>
                        <a:rPr lang="it-IT" baseline="0" dirty="0"/>
                        <a:t>]</a:t>
                      </a:r>
                      <a:endParaRPr lang="it-IT" dirty="0"/>
                    </a:p>
                  </a:txBody>
                  <a:tcPr>
                    <a:solidFill>
                      <a:srgbClr val="CDD9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[1,101,16537</a:t>
                      </a:r>
                      <a:r>
                        <a:rPr lang="it-IT" baseline="0" dirty="0"/>
                        <a:t>]</a:t>
                      </a:r>
                      <a:endParaRPr lang="it-IT" dirty="0"/>
                    </a:p>
                  </a:txBody>
                  <a:tcPr>
                    <a:solidFill>
                      <a:srgbClr val="CDD9EA"/>
                    </a:solidFill>
                  </a:tcPr>
                </a:tc>
                <a:tc>
                  <a:txBody>
                    <a:bodyPr/>
                    <a:lstStyle/>
                    <a:p>
                      <a:r>
                        <a:rPr lang="it-IT" dirty="0"/>
                        <a:t>--</a:t>
                      </a:r>
                    </a:p>
                  </a:txBody>
                  <a:tcPr>
                    <a:solidFill>
                      <a:srgbClr val="CDD9EA"/>
                    </a:solidFill>
                  </a:tcPr>
                </a:tc>
                <a:extLst>
                  <a:ext uri="{0D108BD9-81ED-4DB2-BD59-A6C34878D82A}">
                    <a16:rowId xmlns:a16="http://schemas.microsoft.com/office/drawing/2014/main" val="1605399559"/>
                  </a:ext>
                </a:extLst>
              </a:tr>
              <a:tr h="370840">
                <a:tc>
                  <a:txBody>
                    <a:bodyPr/>
                    <a:lstStyle/>
                    <a:p>
                      <a:r>
                        <a:rPr lang="it-IT" dirty="0"/>
                        <a:t>Embedding</a:t>
                      </a:r>
                    </a:p>
                  </a:txBody>
                  <a:tcPr>
                    <a:solidFill>
                      <a:srgbClr val="E8EDF5"/>
                    </a:solidFill>
                  </a:tcPr>
                </a:tc>
                <a:tc>
                  <a:txBody>
                    <a:bodyPr/>
                    <a:lstStyle/>
                    <a:p>
                      <a:r>
                        <a:rPr lang="it-IT" dirty="0"/>
                        <a:t>[1,100]</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[1,100,200]</a:t>
                      </a:r>
                    </a:p>
                  </a:txBody>
                  <a:tcPr>
                    <a:solidFill>
                      <a:srgbClr val="E8EDF5"/>
                    </a:solidFill>
                  </a:tcPr>
                </a:tc>
                <a:tc>
                  <a:txBody>
                    <a:bodyPr/>
                    <a:lstStyle/>
                    <a:p>
                      <a:r>
                        <a:rPr lang="it-IT" dirty="0"/>
                        <a:t>3’307’400</a:t>
                      </a:r>
                    </a:p>
                  </a:txBody>
                  <a:tcPr>
                    <a:solidFill>
                      <a:srgbClr val="E8EDF5"/>
                    </a:solidFill>
                  </a:tcPr>
                </a:tc>
                <a:extLst>
                  <a:ext uri="{0D108BD9-81ED-4DB2-BD59-A6C34878D82A}">
                    <a16:rowId xmlns:a16="http://schemas.microsoft.com/office/drawing/2014/main" val="2442406159"/>
                  </a:ext>
                </a:extLst>
              </a:tr>
              <a:tr h="370840">
                <a:tc>
                  <a:txBody>
                    <a:bodyPr/>
                    <a:lstStyle/>
                    <a:p>
                      <a:r>
                        <a:rPr lang="it-IT" dirty="0"/>
                        <a:t>Dropout</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[1,100,200]</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[1,100,200]</a:t>
                      </a:r>
                    </a:p>
                  </a:txBody>
                  <a:tcPr>
                    <a:solidFill>
                      <a:srgbClr val="E8EDF5"/>
                    </a:solidFill>
                  </a:tcPr>
                </a:tc>
                <a:tc>
                  <a:txBody>
                    <a:bodyPr/>
                    <a:lstStyle/>
                    <a:p>
                      <a:r>
                        <a:rPr lang="it-IT" dirty="0"/>
                        <a:t>--</a:t>
                      </a:r>
                    </a:p>
                  </a:txBody>
                  <a:tcPr>
                    <a:solidFill>
                      <a:srgbClr val="E8EDF5"/>
                    </a:solidFill>
                  </a:tcPr>
                </a:tc>
                <a:extLst>
                  <a:ext uri="{0D108BD9-81ED-4DB2-BD59-A6C34878D82A}">
                    <a16:rowId xmlns:a16="http://schemas.microsoft.com/office/drawing/2014/main" val="350935523"/>
                  </a:ext>
                </a:extLst>
              </a:tr>
              <a:tr h="370840">
                <a:tc>
                  <a:txBody>
                    <a:bodyPr/>
                    <a:lstStyle/>
                    <a:p>
                      <a:r>
                        <a:rPr lang="it-IT" dirty="0"/>
                        <a:t>LSTM</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[1,101,200]</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[1,101,256]</a:t>
                      </a:r>
                    </a:p>
                  </a:txBody>
                  <a:tcPr>
                    <a:solidFill>
                      <a:srgbClr val="E8EDF5"/>
                    </a:solidFill>
                  </a:tcPr>
                </a:tc>
                <a:tc>
                  <a:txBody>
                    <a:bodyPr/>
                    <a:lstStyle/>
                    <a:p>
                      <a:r>
                        <a:rPr lang="it-IT" dirty="0"/>
                        <a:t>995’328</a:t>
                      </a:r>
                    </a:p>
                  </a:txBody>
                  <a:tcPr>
                    <a:solidFill>
                      <a:srgbClr val="E8EDF5"/>
                    </a:solidFill>
                  </a:tcPr>
                </a:tc>
                <a:extLst>
                  <a:ext uri="{0D108BD9-81ED-4DB2-BD59-A6C34878D82A}">
                    <a16:rowId xmlns:a16="http://schemas.microsoft.com/office/drawing/2014/main" val="326826714"/>
                  </a:ext>
                </a:extLst>
              </a:tr>
              <a:tr h="370840">
                <a:tc>
                  <a:txBody>
                    <a:bodyPr/>
                    <a:lstStyle/>
                    <a:p>
                      <a:r>
                        <a:rPr lang="it-IT" dirty="0"/>
                        <a:t>Linear </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[1,101,256]</a:t>
                      </a:r>
                    </a:p>
                  </a:txBody>
                  <a:tcPr>
                    <a:solidFill>
                      <a:srgbClr val="E8ED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[1,101,16537</a:t>
                      </a:r>
                      <a:r>
                        <a:rPr lang="it-IT" baseline="0" dirty="0"/>
                        <a:t>]</a:t>
                      </a:r>
                      <a:endParaRPr lang="it-IT" dirty="0"/>
                    </a:p>
                  </a:txBody>
                  <a:tcPr>
                    <a:solidFill>
                      <a:srgbClr val="E8EDF5"/>
                    </a:solidFill>
                  </a:tcPr>
                </a:tc>
                <a:tc>
                  <a:txBody>
                    <a:bodyPr/>
                    <a:lstStyle/>
                    <a:p>
                      <a:r>
                        <a:rPr lang="it-IT" dirty="0"/>
                        <a:t>4’240’009</a:t>
                      </a:r>
                    </a:p>
                  </a:txBody>
                  <a:tcPr>
                    <a:solidFill>
                      <a:srgbClr val="E8EDF5"/>
                    </a:solidFill>
                  </a:tcPr>
                </a:tc>
                <a:extLst>
                  <a:ext uri="{0D108BD9-81ED-4DB2-BD59-A6C34878D82A}">
                    <a16:rowId xmlns:a16="http://schemas.microsoft.com/office/drawing/2014/main" val="330532634"/>
                  </a:ext>
                </a:extLst>
              </a:tr>
            </a:tbl>
          </a:graphicData>
        </a:graphic>
      </p:graphicFrame>
      <p:sp>
        <p:nvSpPr>
          <p:cNvPr id="6" name="CasellaDiTesto 5">
            <a:extLst>
              <a:ext uri="{FF2B5EF4-FFF2-40B4-BE49-F238E27FC236}">
                <a16:creationId xmlns:a16="http://schemas.microsoft.com/office/drawing/2014/main" id="{A551A93B-0FD4-4F5D-1350-0AC018D19277}"/>
              </a:ext>
            </a:extLst>
          </p:cNvPr>
          <p:cNvSpPr txBox="1"/>
          <p:nvPr/>
        </p:nvSpPr>
        <p:spPr>
          <a:xfrm>
            <a:off x="1023937" y="6192078"/>
            <a:ext cx="9720071" cy="369332"/>
          </a:xfrm>
          <a:prstGeom prst="rect">
            <a:avLst/>
          </a:prstGeom>
          <a:noFill/>
        </p:spPr>
        <p:txBody>
          <a:bodyPr wrap="square" rtlCol="0">
            <a:spAutoFit/>
          </a:bodyPr>
          <a:lstStyle/>
          <a:p>
            <a:r>
              <a:rPr lang="it-IT" dirty="0"/>
              <a:t>Total parameters: </a:t>
            </a:r>
            <a:r>
              <a:rPr lang="ru-RU" altLang="ru-RU" dirty="0">
                <a:solidFill>
                  <a:srgbClr val="212121"/>
                </a:solidFill>
                <a:latin typeface="var(--colab-code-font-family)"/>
              </a:rPr>
              <a:t>19</a:t>
            </a:r>
            <a:r>
              <a:rPr lang="en-GB" altLang="ru-RU" dirty="0">
                <a:solidFill>
                  <a:srgbClr val="212121"/>
                </a:solidFill>
                <a:latin typeface="var(--colab-code-font-family)"/>
              </a:rPr>
              <a:t>’</a:t>
            </a:r>
            <a:r>
              <a:rPr lang="ru-RU" altLang="ru-RU" dirty="0">
                <a:solidFill>
                  <a:srgbClr val="212121"/>
                </a:solidFill>
                <a:latin typeface="var(--colab-code-font-family)"/>
              </a:rPr>
              <a:t>828</a:t>
            </a:r>
            <a:r>
              <a:rPr lang="en-GB" altLang="ru-RU" dirty="0">
                <a:solidFill>
                  <a:srgbClr val="212121"/>
                </a:solidFill>
                <a:latin typeface="var(--colab-code-font-family)"/>
              </a:rPr>
              <a:t>’</a:t>
            </a:r>
            <a:r>
              <a:rPr lang="ru-RU" altLang="ru-RU" dirty="0">
                <a:solidFill>
                  <a:srgbClr val="212121"/>
                </a:solidFill>
                <a:latin typeface="var(--colab-code-font-family)"/>
              </a:rPr>
              <a:t>5</a:t>
            </a:r>
            <a:r>
              <a:rPr lang="en-GB" altLang="ru-RU" dirty="0">
                <a:solidFill>
                  <a:srgbClr val="212121"/>
                </a:solidFill>
                <a:latin typeface="var(--colab-code-font-family)"/>
              </a:rPr>
              <a:t>77</a:t>
            </a:r>
            <a:endParaRPr lang="it-IT" dirty="0"/>
          </a:p>
        </p:txBody>
      </p:sp>
    </p:spTree>
    <p:extLst>
      <p:ext uri="{BB962C8B-B14F-4D97-AF65-F5344CB8AC3E}">
        <p14:creationId xmlns:p14="http://schemas.microsoft.com/office/powerpoint/2010/main" val="1329033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DC968-0BFA-6CBF-B03C-53601737300B}"/>
              </a:ext>
            </a:extLst>
          </p:cNvPr>
          <p:cNvSpPr>
            <a:spLocks noGrp="1"/>
          </p:cNvSpPr>
          <p:nvPr>
            <p:ph type="title"/>
          </p:nvPr>
        </p:nvSpPr>
        <p:spPr/>
        <p:txBody>
          <a:bodyPr/>
          <a:lstStyle/>
          <a:p>
            <a:r>
              <a:rPr lang="it-IT" dirty="0"/>
              <a:t>Final evaluation results</a:t>
            </a:r>
          </a:p>
        </p:txBody>
      </p:sp>
      <p:graphicFrame>
        <p:nvGraphicFramePr>
          <p:cNvPr id="4" name="Segnaposto contenuto 3">
            <a:extLst>
              <a:ext uri="{FF2B5EF4-FFF2-40B4-BE49-F238E27FC236}">
                <a16:creationId xmlns:a16="http://schemas.microsoft.com/office/drawing/2014/main" id="{28CD3081-8450-0E83-17CB-58F0B5138C34}"/>
              </a:ext>
            </a:extLst>
          </p:cNvPr>
          <p:cNvGraphicFramePr>
            <a:graphicFrameLocks noGrp="1"/>
          </p:cNvGraphicFramePr>
          <p:nvPr>
            <p:ph idx="1"/>
            <p:extLst>
              <p:ext uri="{D42A27DB-BD31-4B8C-83A1-F6EECF244321}">
                <p14:modId xmlns:p14="http://schemas.microsoft.com/office/powerpoint/2010/main" val="1852668144"/>
              </p:ext>
            </p:extLst>
          </p:nvPr>
        </p:nvGraphicFramePr>
        <p:xfrm>
          <a:off x="1024128" y="5802321"/>
          <a:ext cx="10144125" cy="741680"/>
        </p:xfrm>
        <a:graphic>
          <a:graphicData uri="http://schemas.openxmlformats.org/drawingml/2006/table">
            <a:tbl>
              <a:tblPr firstRow="1" bandRow="1">
                <a:tableStyleId>{21E4AEA4-8DFA-4A89-87EB-49C32662AFE0}</a:tableStyleId>
              </a:tblPr>
              <a:tblGrid>
                <a:gridCol w="2028825">
                  <a:extLst>
                    <a:ext uri="{9D8B030D-6E8A-4147-A177-3AD203B41FA5}">
                      <a16:colId xmlns:a16="http://schemas.microsoft.com/office/drawing/2014/main" val="3770086183"/>
                    </a:ext>
                  </a:extLst>
                </a:gridCol>
                <a:gridCol w="2028825">
                  <a:extLst>
                    <a:ext uri="{9D8B030D-6E8A-4147-A177-3AD203B41FA5}">
                      <a16:colId xmlns:a16="http://schemas.microsoft.com/office/drawing/2014/main" val="2866622685"/>
                    </a:ext>
                  </a:extLst>
                </a:gridCol>
                <a:gridCol w="2028825">
                  <a:extLst>
                    <a:ext uri="{9D8B030D-6E8A-4147-A177-3AD203B41FA5}">
                      <a16:colId xmlns:a16="http://schemas.microsoft.com/office/drawing/2014/main" val="1130035419"/>
                    </a:ext>
                  </a:extLst>
                </a:gridCol>
                <a:gridCol w="2028825">
                  <a:extLst>
                    <a:ext uri="{9D8B030D-6E8A-4147-A177-3AD203B41FA5}">
                      <a16:colId xmlns:a16="http://schemas.microsoft.com/office/drawing/2014/main" val="4110455541"/>
                    </a:ext>
                  </a:extLst>
                </a:gridCol>
                <a:gridCol w="2028825">
                  <a:extLst>
                    <a:ext uri="{9D8B030D-6E8A-4147-A177-3AD203B41FA5}">
                      <a16:colId xmlns:a16="http://schemas.microsoft.com/office/drawing/2014/main" val="2120563100"/>
                    </a:ext>
                  </a:extLst>
                </a:gridCol>
              </a:tblGrid>
              <a:tr h="370840">
                <a:tc>
                  <a:txBody>
                    <a:bodyPr/>
                    <a:lstStyle/>
                    <a:p>
                      <a:r>
                        <a:rPr lang="it-IT" dirty="0"/>
                        <a:t>ACCURACY</a:t>
                      </a:r>
                    </a:p>
                  </a:txBody>
                  <a:tcPr/>
                </a:tc>
                <a:tc>
                  <a:txBody>
                    <a:bodyPr/>
                    <a:lstStyle/>
                    <a:p>
                      <a:r>
                        <a:rPr lang="it-IT" dirty="0"/>
                        <a:t>PRECISION</a:t>
                      </a:r>
                    </a:p>
                  </a:txBody>
                  <a:tcPr/>
                </a:tc>
                <a:tc>
                  <a:txBody>
                    <a:bodyPr/>
                    <a:lstStyle/>
                    <a:p>
                      <a:r>
                        <a:rPr lang="it-IT" dirty="0"/>
                        <a:t>RECALL</a:t>
                      </a:r>
                    </a:p>
                  </a:txBody>
                  <a:tcPr/>
                </a:tc>
                <a:tc>
                  <a:txBody>
                    <a:bodyPr/>
                    <a:lstStyle/>
                    <a:p>
                      <a:r>
                        <a:rPr lang="it-IT" dirty="0"/>
                        <a:t>F1</a:t>
                      </a:r>
                    </a:p>
                  </a:txBody>
                  <a:tcPr/>
                </a:tc>
                <a:tc>
                  <a:txBody>
                    <a:bodyPr/>
                    <a:lstStyle/>
                    <a:p>
                      <a:r>
                        <a:rPr lang="it-IT" dirty="0"/>
                        <a:t>BLEU</a:t>
                      </a:r>
                    </a:p>
                  </a:txBody>
                  <a:tcPr/>
                </a:tc>
                <a:extLst>
                  <a:ext uri="{0D108BD9-81ED-4DB2-BD59-A6C34878D82A}">
                    <a16:rowId xmlns:a16="http://schemas.microsoft.com/office/drawing/2014/main" val="3576570045"/>
                  </a:ext>
                </a:extLst>
              </a:tr>
              <a:tr h="370840">
                <a:tc>
                  <a:txBody>
                    <a:bodyPr/>
                    <a:lstStyle/>
                    <a:p>
                      <a:r>
                        <a:rPr lang="it-IT" dirty="0"/>
                        <a:t>0.087995</a:t>
                      </a:r>
                    </a:p>
                  </a:txBody>
                  <a:tcPr/>
                </a:tc>
                <a:tc>
                  <a:txBody>
                    <a:bodyPr/>
                    <a:lstStyle/>
                    <a:p>
                      <a:r>
                        <a:rPr lang="it-IT" dirty="0"/>
                        <a:t>0.048109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0.087995</a:t>
                      </a:r>
                    </a:p>
                  </a:txBody>
                  <a:tcPr/>
                </a:tc>
                <a:tc>
                  <a:txBody>
                    <a:bodyPr/>
                    <a:lstStyle/>
                    <a:p>
                      <a:r>
                        <a:rPr lang="it-IT" dirty="0"/>
                        <a:t>0.057118</a:t>
                      </a:r>
                    </a:p>
                  </a:txBody>
                  <a:tcPr/>
                </a:tc>
                <a:tc>
                  <a:txBody>
                    <a:bodyPr/>
                    <a:lstStyle/>
                    <a:p>
                      <a:r>
                        <a:rPr lang="it-IT" dirty="0"/>
                        <a:t>0.00001</a:t>
                      </a:r>
                    </a:p>
                  </a:txBody>
                  <a:tcPr/>
                </a:tc>
                <a:extLst>
                  <a:ext uri="{0D108BD9-81ED-4DB2-BD59-A6C34878D82A}">
                    <a16:rowId xmlns:a16="http://schemas.microsoft.com/office/drawing/2014/main" val="3873200025"/>
                  </a:ext>
                </a:extLst>
              </a:tr>
            </a:tbl>
          </a:graphicData>
        </a:graphic>
      </p:graphicFrame>
      <p:sp>
        <p:nvSpPr>
          <p:cNvPr id="8" name="Объект 2">
            <a:extLst>
              <a:ext uri="{FF2B5EF4-FFF2-40B4-BE49-F238E27FC236}">
                <a16:creationId xmlns:a16="http://schemas.microsoft.com/office/drawing/2014/main" id="{E19E50F2-7C59-4751-9BE7-B5184C4F7B87}"/>
              </a:ext>
            </a:extLst>
          </p:cNvPr>
          <p:cNvSpPr txBox="1">
            <a:spLocks/>
          </p:cNvSpPr>
          <p:nvPr/>
        </p:nvSpPr>
        <p:spPr>
          <a:xfrm>
            <a:off x="686198" y="2084832"/>
            <a:ext cx="5904211" cy="313936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400" dirty="0"/>
              <a:t>The final accuracy, achieved with the utilization of pretraining, surpasses the accuracy obtained without pretraining by approximately 2%. While this improvement may seem modest, it is noteworthy considering the scale of the values involved and the inherent complexity of the problem at hand.</a:t>
            </a:r>
            <a:endParaRPr lang="ru-RU" sz="2400" dirty="0"/>
          </a:p>
        </p:txBody>
      </p:sp>
      <p:pic>
        <p:nvPicPr>
          <p:cNvPr id="9" name="Рисунок 8">
            <a:extLst>
              <a:ext uri="{FF2B5EF4-FFF2-40B4-BE49-F238E27FC236}">
                <a16:creationId xmlns:a16="http://schemas.microsoft.com/office/drawing/2014/main" id="{7F145035-0F37-4EE7-B18A-31972D1F0CF4}"/>
              </a:ext>
            </a:extLst>
          </p:cNvPr>
          <p:cNvPicPr>
            <a:picLocks noChangeAspect="1"/>
          </p:cNvPicPr>
          <p:nvPr/>
        </p:nvPicPr>
        <p:blipFill>
          <a:blip r:embed="rId2"/>
          <a:stretch>
            <a:fillRect/>
          </a:stretch>
        </p:blipFill>
        <p:spPr>
          <a:xfrm>
            <a:off x="6770076" y="0"/>
            <a:ext cx="4907206" cy="2888129"/>
          </a:xfrm>
          <a:prstGeom prst="rect">
            <a:avLst/>
          </a:prstGeom>
        </p:spPr>
      </p:pic>
      <p:pic>
        <p:nvPicPr>
          <p:cNvPr id="10" name="Рисунок 9">
            <a:extLst>
              <a:ext uri="{FF2B5EF4-FFF2-40B4-BE49-F238E27FC236}">
                <a16:creationId xmlns:a16="http://schemas.microsoft.com/office/drawing/2014/main" id="{0BC9454E-9E3E-4DE5-B681-63CC84594281}"/>
              </a:ext>
            </a:extLst>
          </p:cNvPr>
          <p:cNvPicPr>
            <a:picLocks noChangeAspect="1"/>
          </p:cNvPicPr>
          <p:nvPr/>
        </p:nvPicPr>
        <p:blipFill>
          <a:blip r:embed="rId3"/>
          <a:stretch>
            <a:fillRect/>
          </a:stretch>
        </p:blipFill>
        <p:spPr>
          <a:xfrm>
            <a:off x="6928339" y="2929663"/>
            <a:ext cx="4748943" cy="2872658"/>
          </a:xfrm>
          <a:prstGeom prst="rect">
            <a:avLst/>
          </a:prstGeom>
        </p:spPr>
      </p:pic>
    </p:spTree>
    <p:extLst>
      <p:ext uri="{BB962C8B-B14F-4D97-AF65-F5344CB8AC3E}">
        <p14:creationId xmlns:p14="http://schemas.microsoft.com/office/powerpoint/2010/main" val="2264376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8CBF073-8203-D40B-BC7B-23F473C57915}"/>
              </a:ext>
            </a:extLst>
          </p:cNvPr>
          <p:cNvSpPr>
            <a:spLocks noGrp="1"/>
          </p:cNvSpPr>
          <p:nvPr>
            <p:ph type="title"/>
          </p:nvPr>
        </p:nvSpPr>
        <p:spPr>
          <a:xfrm>
            <a:off x="1024128" y="585216"/>
            <a:ext cx="9720072" cy="1499616"/>
          </a:xfrm>
        </p:spPr>
        <p:txBody>
          <a:bodyPr/>
          <a:lstStyle/>
          <a:p>
            <a:r>
              <a:rPr lang="en-US" dirty="0" err="1"/>
              <a:t>Wordcloud</a:t>
            </a:r>
            <a:endParaRPr lang="en-US" dirty="0"/>
          </a:p>
        </p:txBody>
      </p:sp>
      <p:sp>
        <p:nvSpPr>
          <p:cNvPr id="14" name="Text Placeholder 2">
            <a:extLst>
              <a:ext uri="{FF2B5EF4-FFF2-40B4-BE49-F238E27FC236}">
                <a16:creationId xmlns:a16="http://schemas.microsoft.com/office/drawing/2014/main" id="{18EE3FB3-F320-81C0-7A2A-F7186AF83DE9}"/>
              </a:ext>
            </a:extLst>
          </p:cNvPr>
          <p:cNvSpPr>
            <a:spLocks noGrp="1"/>
          </p:cNvSpPr>
          <p:nvPr>
            <p:ph type="body" idx="1"/>
          </p:nvPr>
        </p:nvSpPr>
        <p:spPr>
          <a:xfrm>
            <a:off x="1819259" y="2412327"/>
            <a:ext cx="2066942" cy="822960"/>
          </a:xfrm>
        </p:spPr>
        <p:txBody>
          <a:bodyPr>
            <a:normAutofit/>
          </a:bodyPr>
          <a:lstStyle/>
          <a:p>
            <a:r>
              <a:rPr lang="en-US" sz="2400" b="1" dirty="0">
                <a:solidFill>
                  <a:schemeClr val="tx1"/>
                </a:solidFill>
              </a:rPr>
              <a:t>True Captions</a:t>
            </a:r>
          </a:p>
        </p:txBody>
      </p:sp>
      <p:sp>
        <p:nvSpPr>
          <p:cNvPr id="16" name="Text Placeholder 4">
            <a:extLst>
              <a:ext uri="{FF2B5EF4-FFF2-40B4-BE49-F238E27FC236}">
                <a16:creationId xmlns:a16="http://schemas.microsoft.com/office/drawing/2014/main" id="{E31033FC-9EED-5857-EB6C-D09C45507B5C}"/>
              </a:ext>
            </a:extLst>
          </p:cNvPr>
          <p:cNvSpPr>
            <a:spLocks noGrp="1"/>
          </p:cNvSpPr>
          <p:nvPr>
            <p:ph type="body" sz="quarter" idx="3"/>
          </p:nvPr>
        </p:nvSpPr>
        <p:spPr>
          <a:xfrm>
            <a:off x="7950048" y="2421242"/>
            <a:ext cx="2596521" cy="822960"/>
          </a:xfrm>
        </p:spPr>
        <p:txBody>
          <a:bodyPr>
            <a:normAutofit/>
          </a:bodyPr>
          <a:lstStyle/>
          <a:p>
            <a:r>
              <a:rPr lang="en-US" sz="2400" b="1" dirty="0">
                <a:solidFill>
                  <a:schemeClr val="tx1"/>
                </a:solidFill>
              </a:rPr>
              <a:t>Predicted captions</a:t>
            </a:r>
          </a:p>
        </p:txBody>
      </p:sp>
      <p:pic>
        <p:nvPicPr>
          <p:cNvPr id="5" name="Immagine 4" descr="Immagine che contiene testo, Carattere, schermata, Stampa&#10;&#10;Descrizione generata automaticamente">
            <a:extLst>
              <a:ext uri="{FF2B5EF4-FFF2-40B4-BE49-F238E27FC236}">
                <a16:creationId xmlns:a16="http://schemas.microsoft.com/office/drawing/2014/main" id="{E7AABA48-6AD7-CB5C-C5E5-80EB34342A2F}"/>
              </a:ext>
            </a:extLst>
          </p:cNvPr>
          <p:cNvPicPr>
            <a:picLocks noChangeAspect="1"/>
          </p:cNvPicPr>
          <p:nvPr/>
        </p:nvPicPr>
        <p:blipFill rotWithShape="1">
          <a:blip r:embed="rId2"/>
          <a:srcRect t="57378"/>
          <a:stretch/>
        </p:blipFill>
        <p:spPr>
          <a:xfrm>
            <a:off x="6267988" y="3613799"/>
            <a:ext cx="5745618" cy="2518270"/>
          </a:xfrm>
          <a:prstGeom prst="rect">
            <a:avLst/>
          </a:prstGeom>
          <a:ln>
            <a:noFill/>
          </a:ln>
          <a:effectLst>
            <a:outerShdw blurRad="292100" dist="139700" dir="2700000" algn="tl" rotWithShape="0">
              <a:srgbClr val="333333">
                <a:alpha val="65000"/>
              </a:srgbClr>
            </a:outerShdw>
          </a:effectLst>
        </p:spPr>
      </p:pic>
      <p:pic>
        <p:nvPicPr>
          <p:cNvPr id="8" name="Immagine 7" descr="Immagine che contiene testo, Carattere, schermata, Stampa&#10;&#10;Descrizione generata automaticamente">
            <a:extLst>
              <a:ext uri="{FF2B5EF4-FFF2-40B4-BE49-F238E27FC236}">
                <a16:creationId xmlns:a16="http://schemas.microsoft.com/office/drawing/2014/main" id="{A9C16DE5-A460-1EBC-CFA5-6405EA8F624F}"/>
              </a:ext>
            </a:extLst>
          </p:cNvPr>
          <p:cNvPicPr>
            <a:picLocks noChangeAspect="1"/>
          </p:cNvPicPr>
          <p:nvPr/>
        </p:nvPicPr>
        <p:blipFill rotWithShape="1">
          <a:blip r:embed="rId2"/>
          <a:srcRect t="2271" b="53751"/>
          <a:stretch/>
        </p:blipFill>
        <p:spPr>
          <a:xfrm>
            <a:off x="178394" y="3562782"/>
            <a:ext cx="5725450" cy="2589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1360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A2F264-AEEF-471B-8418-921A314A3842}"/>
              </a:ext>
            </a:extLst>
          </p:cNvPr>
          <p:cNvSpPr>
            <a:spLocks noGrp="1"/>
          </p:cNvSpPr>
          <p:nvPr>
            <p:ph type="title"/>
          </p:nvPr>
        </p:nvSpPr>
        <p:spPr/>
        <p:txBody>
          <a:bodyPr/>
          <a:lstStyle/>
          <a:p>
            <a:r>
              <a:rPr lang="en-GB" dirty="0"/>
              <a:t>Conclusions</a:t>
            </a:r>
            <a:endParaRPr lang="ru-RU" dirty="0"/>
          </a:p>
        </p:txBody>
      </p:sp>
      <p:sp>
        <p:nvSpPr>
          <p:cNvPr id="3" name="Объект 2">
            <a:extLst>
              <a:ext uri="{FF2B5EF4-FFF2-40B4-BE49-F238E27FC236}">
                <a16:creationId xmlns:a16="http://schemas.microsoft.com/office/drawing/2014/main" id="{2B14F69E-63F4-410B-BCA0-633A210065A3}"/>
              </a:ext>
            </a:extLst>
          </p:cNvPr>
          <p:cNvSpPr>
            <a:spLocks noGrp="1"/>
          </p:cNvSpPr>
          <p:nvPr>
            <p:ph idx="1"/>
          </p:nvPr>
        </p:nvSpPr>
        <p:spPr>
          <a:xfrm>
            <a:off x="1024127" y="1848678"/>
            <a:ext cx="9720073" cy="4572000"/>
          </a:xfrm>
        </p:spPr>
        <p:txBody>
          <a:bodyPr>
            <a:normAutofit/>
          </a:bodyPr>
          <a:lstStyle/>
          <a:p>
            <a:pPr algn="just"/>
            <a:r>
              <a:rPr lang="ru-RU" sz="2400" dirty="0"/>
              <a:t>• </a:t>
            </a:r>
            <a:r>
              <a:rPr lang="en-US" dirty="0"/>
              <a:t>Due to the difficulty of the presented problem, as well as the complicated nature of the data, it was not possible to achieve good performance and high values for the metrics for the evaluation of the model.</a:t>
            </a:r>
          </a:p>
          <a:p>
            <a:pPr algn="just"/>
            <a:r>
              <a:rPr lang="ru-RU" sz="2400" dirty="0"/>
              <a:t>• </a:t>
            </a:r>
            <a:r>
              <a:rPr lang="en-US" dirty="0"/>
              <a:t>Nevertheless, there exist possibilities for improvements to be implemented to the setting and the architecture in the future:</a:t>
            </a:r>
          </a:p>
          <a:p>
            <a:pPr marL="310896" lvl="2" indent="0" algn="just">
              <a:buNone/>
            </a:pPr>
            <a:r>
              <a:rPr lang="en-GB" sz="1800" dirty="0"/>
              <a:t>‣ </a:t>
            </a:r>
            <a:r>
              <a:rPr lang="en-GB" sz="2000" dirty="0"/>
              <a:t>I</a:t>
            </a:r>
            <a:r>
              <a:rPr lang="en-US" sz="2000" dirty="0" err="1"/>
              <a:t>ncreasing</a:t>
            </a:r>
            <a:r>
              <a:rPr lang="en-US" sz="2000" dirty="0"/>
              <a:t> the </a:t>
            </a:r>
            <a:r>
              <a:rPr lang="en-US" sz="2000" b="1" dirty="0"/>
              <a:t>number</a:t>
            </a:r>
            <a:r>
              <a:rPr lang="en-US" sz="2000" dirty="0"/>
              <a:t> of </a:t>
            </a:r>
            <a:r>
              <a:rPr lang="en-US" sz="2000" b="1" dirty="0"/>
              <a:t>images</a:t>
            </a:r>
            <a:r>
              <a:rPr lang="en-US" sz="2000" dirty="0"/>
              <a:t> used for the analysis and the number of </a:t>
            </a:r>
            <a:r>
              <a:rPr lang="en-US" sz="2000" b="1" dirty="0"/>
              <a:t>epochs</a:t>
            </a:r>
            <a:r>
              <a:rPr lang="en-US" sz="2000" dirty="0"/>
              <a:t>.</a:t>
            </a:r>
          </a:p>
          <a:p>
            <a:pPr marL="310896" lvl="2" indent="0" algn="just">
              <a:buNone/>
            </a:pPr>
            <a:r>
              <a:rPr lang="en-GB" sz="2000" dirty="0"/>
              <a:t>‣ </a:t>
            </a:r>
            <a:r>
              <a:rPr lang="en-US" sz="2000" dirty="0"/>
              <a:t>Introducing a preliminary step where the ResNet-18 pretrained encoder would be </a:t>
            </a:r>
            <a:r>
              <a:rPr lang="en-US" sz="2000" b="1" dirty="0"/>
              <a:t>additionally</a:t>
            </a:r>
            <a:r>
              <a:rPr lang="en-US" sz="2000" dirty="0"/>
              <a:t> </a:t>
            </a:r>
            <a:r>
              <a:rPr lang="en-US" sz="2000" b="1" dirty="0"/>
              <a:t>fine-tuned</a:t>
            </a:r>
            <a:r>
              <a:rPr lang="en-US" sz="2000" dirty="0"/>
              <a:t> on the </a:t>
            </a:r>
            <a:r>
              <a:rPr lang="en-US" sz="2000" b="1" dirty="0" err="1"/>
              <a:t>FigCap</a:t>
            </a:r>
            <a:r>
              <a:rPr lang="en-US" sz="2000" dirty="0"/>
              <a:t> dataset (Zhang et al. (2023)), which comprises of synthetically generated scientific figures. </a:t>
            </a:r>
          </a:p>
          <a:p>
            <a:pPr marL="310896" lvl="2" indent="0" algn="just">
              <a:buNone/>
            </a:pPr>
            <a:r>
              <a:rPr lang="en-GB" sz="2000" dirty="0"/>
              <a:t>‣ I</a:t>
            </a:r>
            <a:r>
              <a:rPr lang="en-US" sz="2000" dirty="0" err="1"/>
              <a:t>mplementing</a:t>
            </a:r>
            <a:r>
              <a:rPr lang="en-US" sz="2000" dirty="0"/>
              <a:t> </a:t>
            </a:r>
            <a:r>
              <a:rPr lang="en-US" sz="2000" b="1" dirty="0"/>
              <a:t>advanced</a:t>
            </a:r>
            <a:r>
              <a:rPr lang="en-US" sz="2000" dirty="0"/>
              <a:t> </a:t>
            </a:r>
            <a:r>
              <a:rPr lang="en-US" sz="2000" b="1" dirty="0"/>
              <a:t>text</a:t>
            </a:r>
            <a:r>
              <a:rPr lang="en-US" sz="2000" dirty="0"/>
              <a:t> </a:t>
            </a:r>
            <a:r>
              <a:rPr lang="en-US" sz="2000" b="1" dirty="0"/>
              <a:t>normalization</a:t>
            </a:r>
            <a:r>
              <a:rPr lang="en-US" sz="2000" dirty="0"/>
              <a:t> techniques using machine learning techniques at the preliminary steps of the analysis.</a:t>
            </a:r>
          </a:p>
          <a:p>
            <a:pPr marL="310896" lvl="2" indent="0" algn="just">
              <a:buNone/>
            </a:pPr>
            <a:r>
              <a:rPr lang="en-GB" sz="2000" dirty="0"/>
              <a:t>‣ Adding an </a:t>
            </a:r>
            <a:r>
              <a:rPr lang="en-GB" sz="2000" b="1" dirty="0"/>
              <a:t>attention</a:t>
            </a:r>
            <a:r>
              <a:rPr lang="en-GB" sz="2000" dirty="0"/>
              <a:t> </a:t>
            </a:r>
            <a:r>
              <a:rPr lang="en-GB" sz="2000" b="1" dirty="0"/>
              <a:t>mechanism</a:t>
            </a:r>
            <a:r>
              <a:rPr lang="en-GB" sz="2000" dirty="0"/>
              <a:t> to the decoder architecture, or using a </a:t>
            </a:r>
            <a:r>
              <a:rPr lang="en-GB" sz="2000" b="1" dirty="0"/>
              <a:t>vision</a:t>
            </a:r>
            <a:r>
              <a:rPr lang="en-GB" sz="2000" dirty="0"/>
              <a:t> </a:t>
            </a:r>
            <a:r>
              <a:rPr lang="en-GB" sz="2000" b="1" dirty="0"/>
              <a:t>transformer</a:t>
            </a:r>
            <a:r>
              <a:rPr lang="en-GB" sz="2000" dirty="0"/>
              <a:t> architecture, utilising the concept of </a:t>
            </a:r>
            <a:r>
              <a:rPr lang="en-GB" sz="2000" b="1" dirty="0"/>
              <a:t>patch</a:t>
            </a:r>
            <a:r>
              <a:rPr lang="en-GB" sz="2000" dirty="0"/>
              <a:t> </a:t>
            </a:r>
            <a:r>
              <a:rPr lang="en-GB" sz="2000" b="1" dirty="0"/>
              <a:t>embeddings</a:t>
            </a:r>
            <a:r>
              <a:rPr lang="en-GB" sz="2000" dirty="0"/>
              <a:t>.</a:t>
            </a:r>
            <a:endParaRPr lang="en-US" sz="2000" dirty="0"/>
          </a:p>
        </p:txBody>
      </p:sp>
    </p:spTree>
    <p:extLst>
      <p:ext uri="{BB962C8B-B14F-4D97-AF65-F5344CB8AC3E}">
        <p14:creationId xmlns:p14="http://schemas.microsoft.com/office/powerpoint/2010/main" val="4148829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5D939A-8CAF-4237-712E-F96A1ED2B426}"/>
              </a:ext>
            </a:extLst>
          </p:cNvPr>
          <p:cNvSpPr>
            <a:spLocks noGrp="1"/>
          </p:cNvSpPr>
          <p:nvPr>
            <p:ph type="title"/>
          </p:nvPr>
        </p:nvSpPr>
        <p:spPr/>
        <p:txBody>
          <a:bodyPr/>
          <a:lstStyle/>
          <a:p>
            <a:r>
              <a:rPr lang="it-IT" dirty="0"/>
              <a:t>SENTENCE LENGTH ANALYSIS</a:t>
            </a:r>
          </a:p>
        </p:txBody>
      </p:sp>
      <p:pic>
        <p:nvPicPr>
          <p:cNvPr id="6" name="Segnaposto contenuto 5" descr="Immagine che contiene testo, schermata, linea, numero&#10;&#10;Descrizione generata automaticamente">
            <a:extLst>
              <a:ext uri="{FF2B5EF4-FFF2-40B4-BE49-F238E27FC236}">
                <a16:creationId xmlns:a16="http://schemas.microsoft.com/office/drawing/2014/main" id="{F581671B-7F93-9FF7-03C5-A98436B6475E}"/>
              </a:ext>
            </a:extLst>
          </p:cNvPr>
          <p:cNvPicPr>
            <a:picLocks noGrp="1" noChangeAspect="1"/>
          </p:cNvPicPr>
          <p:nvPr>
            <p:ph idx="1"/>
          </p:nvPr>
        </p:nvPicPr>
        <p:blipFill>
          <a:blip r:embed="rId2"/>
          <a:stretch>
            <a:fillRect/>
          </a:stretch>
        </p:blipFill>
        <p:spPr>
          <a:xfrm>
            <a:off x="6035067" y="1013791"/>
            <a:ext cx="5038354" cy="4661452"/>
          </a:xfrm>
        </p:spPr>
      </p:pic>
      <p:sp>
        <p:nvSpPr>
          <p:cNvPr id="4" name="Segnaposto testo 3">
            <a:extLst>
              <a:ext uri="{FF2B5EF4-FFF2-40B4-BE49-F238E27FC236}">
                <a16:creationId xmlns:a16="http://schemas.microsoft.com/office/drawing/2014/main" id="{82C69CA6-14B5-FF2F-8358-421C819F61DD}"/>
              </a:ext>
            </a:extLst>
          </p:cNvPr>
          <p:cNvSpPr>
            <a:spLocks noGrp="1"/>
          </p:cNvSpPr>
          <p:nvPr>
            <p:ph type="body" sz="half" idx="2"/>
          </p:nvPr>
        </p:nvSpPr>
        <p:spPr>
          <a:xfrm>
            <a:off x="1024128" y="2097157"/>
            <a:ext cx="4389120" cy="3925956"/>
          </a:xfrm>
        </p:spPr>
        <p:txBody>
          <a:bodyPr>
            <a:normAutofit/>
          </a:bodyPr>
          <a:lstStyle/>
          <a:p>
            <a:pPr algn="just"/>
            <a:br>
              <a:rPr lang="en-US" sz="2000" dirty="0"/>
            </a:br>
            <a:r>
              <a:rPr lang="en-US" sz="2000" dirty="0"/>
              <a:t>The boxplot reveals that 1.5 times the interquartile range (IQR) of sentence lengths is below 100, indicating some extreme values in a section of captions. Longer input sequences pose challenges for natural language processing models, leading to increased errors in output. Therefore, only captions with lengths below 100 were included in the analysis to mitigate these challenges.</a:t>
            </a:r>
            <a:endParaRPr lang="it-IT" sz="1500" dirty="0"/>
          </a:p>
        </p:txBody>
      </p:sp>
    </p:spTree>
    <p:extLst>
      <p:ext uri="{BB962C8B-B14F-4D97-AF65-F5344CB8AC3E}">
        <p14:creationId xmlns:p14="http://schemas.microsoft.com/office/powerpoint/2010/main" val="242521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5" name="Immagin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ttangolo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olo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en-GB" dirty="0">
                <a:solidFill>
                  <a:srgbClr val="FFFFFF"/>
                </a:solidFill>
              </a:rPr>
              <a:t>Thank you for your attention</a:t>
            </a:r>
            <a:endParaRPr lang="it-IT" dirty="0">
              <a:solidFill>
                <a:srgbClr val="FFFFFF"/>
              </a:solidFill>
            </a:endParaRPr>
          </a:p>
        </p:txBody>
      </p:sp>
      <p:sp>
        <p:nvSpPr>
          <p:cNvPr id="3" name="Sottotitolo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it-IT" dirty="0">
                <a:solidFill>
                  <a:srgbClr val="FFFFFF"/>
                </a:solidFill>
              </a:rPr>
              <a:t>Corrà Sara and Shaboian Goar</a:t>
            </a:r>
          </a:p>
        </p:txBody>
      </p:sp>
      <p:cxnSp>
        <p:nvCxnSpPr>
          <p:cNvPr id="23" name="Connettore diritto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6022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5FC6AB-28D8-44FD-9F3C-FCAE533C0486}"/>
              </a:ext>
            </a:extLst>
          </p:cNvPr>
          <p:cNvSpPr>
            <a:spLocks noGrp="1"/>
          </p:cNvSpPr>
          <p:nvPr>
            <p:ph type="title"/>
          </p:nvPr>
        </p:nvSpPr>
        <p:spPr/>
        <p:txBody>
          <a:bodyPr/>
          <a:lstStyle/>
          <a:p>
            <a:r>
              <a:rPr lang="en-GB" dirty="0"/>
              <a:t>4 layers, 0.1 dropout</a:t>
            </a:r>
            <a:endParaRPr lang="ru-RU" dirty="0"/>
          </a:p>
        </p:txBody>
      </p:sp>
      <p:pic>
        <p:nvPicPr>
          <p:cNvPr id="5" name="Объект 4" descr="Изображение выглядит как текст, бумага, Шрифт, число&#10;&#10;Автоматически созданное описание">
            <a:extLst>
              <a:ext uri="{FF2B5EF4-FFF2-40B4-BE49-F238E27FC236}">
                <a16:creationId xmlns:a16="http://schemas.microsoft.com/office/drawing/2014/main" id="{16C4C33B-C7A7-4FC0-B681-3D567493FA8D}"/>
              </a:ext>
            </a:extLst>
          </p:cNvPr>
          <p:cNvPicPr>
            <a:picLocks noGrp="1" noChangeAspect="1"/>
          </p:cNvPicPr>
          <p:nvPr>
            <p:ph idx="1"/>
          </p:nvPr>
        </p:nvPicPr>
        <p:blipFill>
          <a:blip r:embed="rId2"/>
          <a:stretch>
            <a:fillRect/>
          </a:stretch>
        </p:blipFill>
        <p:spPr>
          <a:xfrm>
            <a:off x="7471493" y="241646"/>
            <a:ext cx="3792252" cy="6374708"/>
          </a:xfrm>
        </p:spPr>
      </p:pic>
    </p:spTree>
    <p:extLst>
      <p:ext uri="{BB962C8B-B14F-4D97-AF65-F5344CB8AC3E}">
        <p14:creationId xmlns:p14="http://schemas.microsoft.com/office/powerpoint/2010/main" val="3098473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5FC6AB-28D8-44FD-9F3C-FCAE533C0486}"/>
              </a:ext>
            </a:extLst>
          </p:cNvPr>
          <p:cNvSpPr>
            <a:spLocks noGrp="1"/>
          </p:cNvSpPr>
          <p:nvPr>
            <p:ph type="title"/>
          </p:nvPr>
        </p:nvSpPr>
        <p:spPr/>
        <p:txBody>
          <a:bodyPr/>
          <a:lstStyle/>
          <a:p>
            <a:r>
              <a:rPr lang="en-GB" dirty="0"/>
              <a:t>4 layers, 0.5 dropout</a:t>
            </a:r>
            <a:endParaRPr lang="ru-RU" dirty="0"/>
          </a:p>
        </p:txBody>
      </p:sp>
      <p:pic>
        <p:nvPicPr>
          <p:cNvPr id="7" name="Объект 6" descr="Изображение выглядит как текст, бумага, Шрифт, число&#10;&#10;Автоматически созданное описание">
            <a:extLst>
              <a:ext uri="{FF2B5EF4-FFF2-40B4-BE49-F238E27FC236}">
                <a16:creationId xmlns:a16="http://schemas.microsoft.com/office/drawing/2014/main" id="{03C12D0D-7BB9-4E8E-BCC9-04724303D912}"/>
              </a:ext>
            </a:extLst>
          </p:cNvPr>
          <p:cNvPicPr>
            <a:picLocks noGrp="1" noChangeAspect="1"/>
          </p:cNvPicPr>
          <p:nvPr>
            <p:ph idx="1"/>
          </p:nvPr>
        </p:nvPicPr>
        <p:blipFill>
          <a:blip r:embed="rId2"/>
          <a:stretch>
            <a:fillRect/>
          </a:stretch>
        </p:blipFill>
        <p:spPr>
          <a:xfrm>
            <a:off x="7307492" y="180438"/>
            <a:ext cx="3860380" cy="6497123"/>
          </a:xfrm>
        </p:spPr>
      </p:pic>
    </p:spTree>
    <p:extLst>
      <p:ext uri="{BB962C8B-B14F-4D97-AF65-F5344CB8AC3E}">
        <p14:creationId xmlns:p14="http://schemas.microsoft.com/office/powerpoint/2010/main" val="216855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0CCA41-1AB9-EBF4-CBB2-94EB80A5F004}"/>
              </a:ext>
            </a:extLst>
          </p:cNvPr>
          <p:cNvSpPr>
            <a:spLocks noGrp="1"/>
          </p:cNvSpPr>
          <p:nvPr>
            <p:ph type="title"/>
          </p:nvPr>
        </p:nvSpPr>
        <p:spPr>
          <a:xfrm>
            <a:off x="1024128" y="585216"/>
            <a:ext cx="4965510" cy="1499616"/>
          </a:xfrm>
        </p:spPr>
        <p:txBody>
          <a:bodyPr/>
          <a:lstStyle/>
          <a:p>
            <a:r>
              <a:rPr lang="it-IT" dirty="0"/>
              <a:t>Data </a:t>
            </a:r>
            <a:r>
              <a:rPr lang="it-IT" dirty="0" err="1"/>
              <a:t>storing</a:t>
            </a:r>
            <a:endParaRPr lang="it-IT" dirty="0"/>
          </a:p>
        </p:txBody>
      </p:sp>
      <p:sp>
        <p:nvSpPr>
          <p:cNvPr id="3" name="Segnaposto contenuto 2">
            <a:extLst>
              <a:ext uri="{FF2B5EF4-FFF2-40B4-BE49-F238E27FC236}">
                <a16:creationId xmlns:a16="http://schemas.microsoft.com/office/drawing/2014/main" id="{700B52E2-1CBD-45B0-E04A-936A9CE5116B}"/>
              </a:ext>
            </a:extLst>
          </p:cNvPr>
          <p:cNvSpPr>
            <a:spLocks noGrp="1"/>
          </p:cNvSpPr>
          <p:nvPr>
            <p:ph sz="half" idx="1"/>
          </p:nvPr>
        </p:nvSpPr>
        <p:spPr>
          <a:xfrm>
            <a:off x="1024128" y="1977282"/>
            <a:ext cx="4016432" cy="4023360"/>
          </a:xfrm>
        </p:spPr>
        <p:txBody>
          <a:bodyPr>
            <a:normAutofit/>
          </a:bodyPr>
          <a:lstStyle/>
          <a:p>
            <a:pPr algn="just"/>
            <a:r>
              <a:rPr lang="en-US" sz="2400" dirty="0"/>
              <a:t>The following step is to extract the Portable Network Graphics representations of the images from the compressed ZIP file and store them in a folder. A system of subfolders was used in order to alleviate the burden on the CUDA memory during the training process. </a:t>
            </a:r>
            <a:endParaRPr lang="it-IT" sz="2400" dirty="0"/>
          </a:p>
        </p:txBody>
      </p:sp>
      <p:pic>
        <p:nvPicPr>
          <p:cNvPr id="10" name="Immagine 9">
            <a:extLst>
              <a:ext uri="{FF2B5EF4-FFF2-40B4-BE49-F238E27FC236}">
                <a16:creationId xmlns:a16="http://schemas.microsoft.com/office/drawing/2014/main" id="{4E5B9515-738E-C6EF-B805-6E6F70AB36C8}"/>
              </a:ext>
            </a:extLst>
          </p:cNvPr>
          <p:cNvPicPr>
            <a:picLocks noChangeAspect="1"/>
          </p:cNvPicPr>
          <p:nvPr/>
        </p:nvPicPr>
        <p:blipFill rotWithShape="1">
          <a:blip r:embed="rId2"/>
          <a:srcRect t="1612" b="1"/>
          <a:stretch/>
        </p:blipFill>
        <p:spPr>
          <a:xfrm>
            <a:off x="5476386" y="979714"/>
            <a:ext cx="6279652" cy="4811485"/>
          </a:xfrm>
          <a:prstGeom prst="rect">
            <a:avLst/>
          </a:prstGeom>
        </p:spPr>
      </p:pic>
    </p:spTree>
    <p:extLst>
      <p:ext uri="{BB962C8B-B14F-4D97-AF65-F5344CB8AC3E}">
        <p14:creationId xmlns:p14="http://schemas.microsoft.com/office/powerpoint/2010/main" val="381475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F194F3-2C3C-6426-B125-93C9E5BCF3EB}"/>
              </a:ext>
            </a:extLst>
          </p:cNvPr>
          <p:cNvSpPr>
            <a:spLocks noGrp="1"/>
          </p:cNvSpPr>
          <p:nvPr>
            <p:ph type="title"/>
          </p:nvPr>
        </p:nvSpPr>
        <p:spPr/>
        <p:txBody>
          <a:bodyPr/>
          <a:lstStyle/>
          <a:p>
            <a:r>
              <a:rPr lang="it-IT" dirty="0"/>
              <a:t>MODEL </a:t>
            </a:r>
            <a:r>
              <a:rPr lang="it-IT" dirty="0" err="1"/>
              <a:t>architecture</a:t>
            </a:r>
            <a:endParaRPr lang="it-IT" dirty="0"/>
          </a:p>
        </p:txBody>
      </p:sp>
      <p:pic>
        <p:nvPicPr>
          <p:cNvPr id="5" name="Segnaposto contenuto 4" descr="Immagine che contiene testo, diagramma, mappa, schermata&#10;&#10;Descrizione generata automaticamente">
            <a:extLst>
              <a:ext uri="{FF2B5EF4-FFF2-40B4-BE49-F238E27FC236}">
                <a16:creationId xmlns:a16="http://schemas.microsoft.com/office/drawing/2014/main" id="{5AEB89F0-08B7-3700-5D99-403BBFF7EE63}"/>
              </a:ext>
            </a:extLst>
          </p:cNvPr>
          <p:cNvPicPr>
            <a:picLocks noGrp="1" noChangeAspect="1"/>
          </p:cNvPicPr>
          <p:nvPr>
            <p:ph idx="1"/>
          </p:nvPr>
        </p:nvPicPr>
        <p:blipFill>
          <a:blip r:embed="rId2"/>
          <a:stretch>
            <a:fillRect/>
          </a:stretch>
        </p:blipFill>
        <p:spPr>
          <a:xfrm>
            <a:off x="1839746" y="1719470"/>
            <a:ext cx="8512507" cy="4022725"/>
          </a:xfrm>
        </p:spPr>
      </p:pic>
      <p:sp>
        <p:nvSpPr>
          <p:cNvPr id="6" name="CasellaDiTesto 5">
            <a:extLst>
              <a:ext uri="{FF2B5EF4-FFF2-40B4-BE49-F238E27FC236}">
                <a16:creationId xmlns:a16="http://schemas.microsoft.com/office/drawing/2014/main" id="{C728A7D6-748B-7C08-820F-C60D88C6CE69}"/>
              </a:ext>
            </a:extLst>
          </p:cNvPr>
          <p:cNvSpPr txBox="1"/>
          <p:nvPr/>
        </p:nvSpPr>
        <p:spPr>
          <a:xfrm>
            <a:off x="848138" y="5585791"/>
            <a:ext cx="10495722" cy="923330"/>
          </a:xfrm>
          <a:prstGeom prst="rect">
            <a:avLst/>
          </a:prstGeom>
          <a:noFill/>
        </p:spPr>
        <p:txBody>
          <a:bodyPr wrap="square" rtlCol="0">
            <a:spAutoFit/>
          </a:bodyPr>
          <a:lstStyle/>
          <a:p>
            <a:pPr marL="91440" indent="-91440" algn="ctr"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For scientific figure captioning on the </a:t>
            </a:r>
            <a:r>
              <a:rPr lang="en-US" sz="2000" dirty="0" err="1"/>
              <a:t>SciCap</a:t>
            </a:r>
            <a:r>
              <a:rPr lang="en-US" sz="2000" dirty="0"/>
              <a:t> dataset, a baseline CNN + LSTM model was employed. This architecture utilizes convolutional networks to extract image features, which are subsequently utilized by the LSTM decoder for word generation.</a:t>
            </a:r>
            <a:endParaRPr lang="it-IT" sz="2000" dirty="0"/>
          </a:p>
        </p:txBody>
      </p:sp>
    </p:spTree>
    <p:extLst>
      <p:ext uri="{BB962C8B-B14F-4D97-AF65-F5344CB8AC3E}">
        <p14:creationId xmlns:p14="http://schemas.microsoft.com/office/powerpoint/2010/main" val="326927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72A306-76AA-1BF2-CE90-5BF3D237A880}"/>
              </a:ext>
            </a:extLst>
          </p:cNvPr>
          <p:cNvSpPr>
            <a:spLocks noGrp="1"/>
          </p:cNvSpPr>
          <p:nvPr>
            <p:ph type="title"/>
          </p:nvPr>
        </p:nvSpPr>
        <p:spPr/>
        <p:txBody>
          <a:bodyPr/>
          <a:lstStyle/>
          <a:p>
            <a:r>
              <a:rPr lang="it-IT" dirty="0"/>
              <a:t>MODEL</a:t>
            </a:r>
          </a:p>
        </p:txBody>
      </p:sp>
      <p:graphicFrame>
        <p:nvGraphicFramePr>
          <p:cNvPr id="4" name="Segnaposto contenuto 3">
            <a:extLst>
              <a:ext uri="{FF2B5EF4-FFF2-40B4-BE49-F238E27FC236}">
                <a16:creationId xmlns:a16="http://schemas.microsoft.com/office/drawing/2014/main" id="{DF6E94BA-7EE5-FC69-79CC-3D46C3960743}"/>
              </a:ext>
            </a:extLst>
          </p:cNvPr>
          <p:cNvGraphicFramePr>
            <a:graphicFrameLocks noGrp="1"/>
          </p:cNvGraphicFramePr>
          <p:nvPr>
            <p:ph idx="1"/>
            <p:extLst>
              <p:ext uri="{D42A27DB-BD31-4B8C-83A1-F6EECF244321}">
                <p14:modId xmlns:p14="http://schemas.microsoft.com/office/powerpoint/2010/main" val="689271022"/>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368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6E8DBA-D283-4E62-998C-4918296ED857}"/>
              </a:ext>
            </a:extLst>
          </p:cNvPr>
          <p:cNvSpPr>
            <a:spLocks noGrp="1"/>
          </p:cNvSpPr>
          <p:nvPr>
            <p:ph type="title"/>
          </p:nvPr>
        </p:nvSpPr>
        <p:spPr/>
        <p:txBody>
          <a:bodyPr/>
          <a:lstStyle/>
          <a:p>
            <a:r>
              <a:rPr lang="en-GB" dirty="0" err="1"/>
              <a:t>googlenet</a:t>
            </a:r>
            <a:endParaRPr lang="ru-RU" dirty="0"/>
          </a:p>
        </p:txBody>
      </p:sp>
      <p:sp>
        <p:nvSpPr>
          <p:cNvPr id="3" name="Объект 2">
            <a:extLst>
              <a:ext uri="{FF2B5EF4-FFF2-40B4-BE49-F238E27FC236}">
                <a16:creationId xmlns:a16="http://schemas.microsoft.com/office/drawing/2014/main" id="{9808CEE2-E26E-4842-8447-406D64544E7F}"/>
              </a:ext>
            </a:extLst>
          </p:cNvPr>
          <p:cNvSpPr>
            <a:spLocks noGrp="1"/>
          </p:cNvSpPr>
          <p:nvPr>
            <p:ph idx="1"/>
          </p:nvPr>
        </p:nvSpPr>
        <p:spPr>
          <a:xfrm>
            <a:off x="700413" y="2021660"/>
            <a:ext cx="5493800" cy="3691970"/>
          </a:xfrm>
        </p:spPr>
        <p:txBody>
          <a:bodyPr/>
          <a:lstStyle/>
          <a:p>
            <a:pPr algn="just"/>
            <a:r>
              <a:rPr lang="en-US" dirty="0" err="1"/>
              <a:t>GoogNet</a:t>
            </a:r>
            <a:r>
              <a:rPr lang="en-US" dirty="0"/>
              <a:t> uses a stack of a total of 9 inception blocks, arranged into three groups with max-pooling in between, and global average pooling in its head to generate its estimates. </a:t>
            </a:r>
          </a:p>
        </p:txBody>
      </p:sp>
      <p:pic>
        <p:nvPicPr>
          <p:cNvPr id="4" name="Рисунок 3">
            <a:extLst>
              <a:ext uri="{FF2B5EF4-FFF2-40B4-BE49-F238E27FC236}">
                <a16:creationId xmlns:a16="http://schemas.microsoft.com/office/drawing/2014/main" id="{6A595435-DB60-40A3-96C4-FF06B8DA5C68}"/>
              </a:ext>
            </a:extLst>
          </p:cNvPr>
          <p:cNvPicPr>
            <a:picLocks noChangeAspect="1"/>
          </p:cNvPicPr>
          <p:nvPr/>
        </p:nvPicPr>
        <p:blipFill>
          <a:blip r:embed="rId3"/>
          <a:stretch>
            <a:fillRect/>
          </a:stretch>
        </p:blipFill>
        <p:spPr>
          <a:xfrm>
            <a:off x="6315871" y="2288614"/>
            <a:ext cx="5745773" cy="1934292"/>
          </a:xfrm>
          <a:prstGeom prst="rect">
            <a:avLst/>
          </a:prstGeom>
        </p:spPr>
      </p:pic>
      <p:pic>
        <p:nvPicPr>
          <p:cNvPr id="6" name="Рисунок 5">
            <a:extLst>
              <a:ext uri="{FF2B5EF4-FFF2-40B4-BE49-F238E27FC236}">
                <a16:creationId xmlns:a16="http://schemas.microsoft.com/office/drawing/2014/main" id="{A813C243-30DF-4E56-81CA-2787935090E2}"/>
              </a:ext>
            </a:extLst>
          </p:cNvPr>
          <p:cNvPicPr>
            <a:picLocks noChangeAspect="1"/>
          </p:cNvPicPr>
          <p:nvPr/>
        </p:nvPicPr>
        <p:blipFill rotWithShape="1">
          <a:blip r:embed="rId4"/>
          <a:srcRect t="4037" b="4940"/>
          <a:stretch/>
        </p:blipFill>
        <p:spPr>
          <a:xfrm>
            <a:off x="578755" y="4222906"/>
            <a:ext cx="8762672" cy="2489621"/>
          </a:xfrm>
          <a:prstGeom prst="rect">
            <a:avLst/>
          </a:prstGeom>
        </p:spPr>
      </p:pic>
      <p:pic>
        <p:nvPicPr>
          <p:cNvPr id="8" name="Рисунок 7">
            <a:extLst>
              <a:ext uri="{FF2B5EF4-FFF2-40B4-BE49-F238E27FC236}">
                <a16:creationId xmlns:a16="http://schemas.microsoft.com/office/drawing/2014/main" id="{9376DAD7-D419-48B2-B2C4-A9FDA56A6B1E}"/>
              </a:ext>
            </a:extLst>
          </p:cNvPr>
          <p:cNvPicPr>
            <a:picLocks noChangeAspect="1"/>
          </p:cNvPicPr>
          <p:nvPr/>
        </p:nvPicPr>
        <p:blipFill>
          <a:blip r:embed="rId5"/>
          <a:stretch>
            <a:fillRect/>
          </a:stretch>
        </p:blipFill>
        <p:spPr>
          <a:xfrm>
            <a:off x="6315872" y="585216"/>
            <a:ext cx="5745773" cy="1436444"/>
          </a:xfrm>
          <a:prstGeom prst="rect">
            <a:avLst/>
          </a:prstGeom>
        </p:spPr>
      </p:pic>
    </p:spTree>
    <p:extLst>
      <p:ext uri="{BB962C8B-B14F-4D97-AF65-F5344CB8AC3E}">
        <p14:creationId xmlns:p14="http://schemas.microsoft.com/office/powerpoint/2010/main" val="367124606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8F8F30-31C4-4C8F-AEFD-0261C87081A1}"/>
              </a:ext>
            </a:extLst>
          </p:cNvPr>
          <p:cNvSpPr>
            <a:spLocks noGrp="1"/>
          </p:cNvSpPr>
          <p:nvPr>
            <p:ph type="title"/>
          </p:nvPr>
        </p:nvSpPr>
        <p:spPr/>
        <p:txBody>
          <a:bodyPr/>
          <a:lstStyle/>
          <a:p>
            <a:r>
              <a:rPr lang="en-GB" dirty="0" err="1"/>
              <a:t>resnet</a:t>
            </a:r>
            <a:endParaRPr lang="ru-RU" dirty="0"/>
          </a:p>
        </p:txBody>
      </p:sp>
      <p:sp>
        <p:nvSpPr>
          <p:cNvPr id="3" name="Объект 2">
            <a:extLst>
              <a:ext uri="{FF2B5EF4-FFF2-40B4-BE49-F238E27FC236}">
                <a16:creationId xmlns:a16="http://schemas.microsoft.com/office/drawing/2014/main" id="{7A936CE8-2F3E-45AB-88A4-B5FE9E8945DB}"/>
              </a:ext>
            </a:extLst>
          </p:cNvPr>
          <p:cNvSpPr>
            <a:spLocks noGrp="1"/>
          </p:cNvSpPr>
          <p:nvPr>
            <p:ph idx="1"/>
          </p:nvPr>
        </p:nvSpPr>
        <p:spPr>
          <a:xfrm>
            <a:off x="750501" y="1747569"/>
            <a:ext cx="7811607" cy="1626927"/>
          </a:xfrm>
        </p:spPr>
        <p:txBody>
          <a:bodyPr>
            <a:normAutofit/>
          </a:bodyPr>
          <a:lstStyle/>
          <a:p>
            <a:pPr algn="just"/>
            <a:r>
              <a:rPr lang="en-US" dirty="0"/>
              <a:t>The core idea behind the </a:t>
            </a:r>
            <a:r>
              <a:rPr lang="en-US" dirty="0" err="1"/>
              <a:t>ResNet</a:t>
            </a:r>
            <a:r>
              <a:rPr lang="en-US" dirty="0"/>
              <a:t> architecture is using residual, or skip, connections, achieving lower error rates without introducing a lot of additional parameters to be optimized, as well as addressing the vanishing gradient problem.</a:t>
            </a:r>
            <a:endParaRPr lang="ru-RU" dirty="0"/>
          </a:p>
        </p:txBody>
      </p:sp>
      <p:pic>
        <p:nvPicPr>
          <p:cNvPr id="4" name="Рисунок 3">
            <a:extLst>
              <a:ext uri="{FF2B5EF4-FFF2-40B4-BE49-F238E27FC236}">
                <a16:creationId xmlns:a16="http://schemas.microsoft.com/office/drawing/2014/main" id="{CE044AFE-E733-43B0-93F5-E79A24D6E7AB}"/>
              </a:ext>
            </a:extLst>
          </p:cNvPr>
          <p:cNvPicPr>
            <a:picLocks noChangeAspect="1"/>
          </p:cNvPicPr>
          <p:nvPr/>
        </p:nvPicPr>
        <p:blipFill>
          <a:blip r:embed="rId2"/>
          <a:stretch>
            <a:fillRect/>
          </a:stretch>
        </p:blipFill>
        <p:spPr>
          <a:xfrm>
            <a:off x="8648074" y="348898"/>
            <a:ext cx="2907031" cy="4424271"/>
          </a:xfrm>
          <a:prstGeom prst="rect">
            <a:avLst/>
          </a:prstGeom>
        </p:spPr>
      </p:pic>
      <p:pic>
        <p:nvPicPr>
          <p:cNvPr id="5" name="Рисунок 4">
            <a:extLst>
              <a:ext uri="{FF2B5EF4-FFF2-40B4-BE49-F238E27FC236}">
                <a16:creationId xmlns:a16="http://schemas.microsoft.com/office/drawing/2014/main" id="{19961F30-789D-4599-B796-CDC7CE4FCFA8}"/>
              </a:ext>
            </a:extLst>
          </p:cNvPr>
          <p:cNvPicPr>
            <a:picLocks noChangeAspect="1"/>
          </p:cNvPicPr>
          <p:nvPr/>
        </p:nvPicPr>
        <p:blipFill rotWithShape="1">
          <a:blip r:embed="rId3"/>
          <a:srcRect t="3501" b="4387"/>
          <a:stretch/>
        </p:blipFill>
        <p:spPr>
          <a:xfrm>
            <a:off x="346662" y="4485526"/>
            <a:ext cx="9462356" cy="2329744"/>
          </a:xfrm>
          <a:prstGeom prst="rect">
            <a:avLst/>
          </a:prstGeom>
        </p:spPr>
      </p:pic>
      <p:pic>
        <p:nvPicPr>
          <p:cNvPr id="6" name="Рисунок 5">
            <a:extLst>
              <a:ext uri="{FF2B5EF4-FFF2-40B4-BE49-F238E27FC236}">
                <a16:creationId xmlns:a16="http://schemas.microsoft.com/office/drawing/2014/main" id="{409679EE-D7F5-4EE3-8E21-DDAC501F76EA}"/>
              </a:ext>
            </a:extLst>
          </p:cNvPr>
          <p:cNvPicPr>
            <a:picLocks noChangeAspect="1"/>
          </p:cNvPicPr>
          <p:nvPr/>
        </p:nvPicPr>
        <p:blipFill>
          <a:blip r:embed="rId4"/>
          <a:stretch>
            <a:fillRect/>
          </a:stretch>
        </p:blipFill>
        <p:spPr>
          <a:xfrm>
            <a:off x="898812" y="3106030"/>
            <a:ext cx="5730587" cy="1316670"/>
          </a:xfrm>
          <a:prstGeom prst="rect">
            <a:avLst/>
          </a:prstGeom>
        </p:spPr>
      </p:pic>
    </p:spTree>
    <p:extLst>
      <p:ext uri="{BB962C8B-B14F-4D97-AF65-F5344CB8AC3E}">
        <p14:creationId xmlns:p14="http://schemas.microsoft.com/office/powerpoint/2010/main" val="311526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E9B61F5-B71D-78FD-72F3-F78AC623E86D}"/>
              </a:ext>
            </a:extLst>
          </p:cNvPr>
          <p:cNvPicPr>
            <a:picLocks noChangeAspect="1"/>
          </p:cNvPicPr>
          <p:nvPr/>
        </p:nvPicPr>
        <p:blipFill rotWithShape="1">
          <a:blip r:embed="rId2"/>
          <a:srcRect r="3037" b="2"/>
          <a:stretch/>
        </p:blipFill>
        <p:spPr>
          <a:xfrm>
            <a:off x="882650" y="68263"/>
            <a:ext cx="11188700" cy="6721475"/>
          </a:xfrm>
          <a:prstGeom prst="rect">
            <a:avLst/>
          </a:prstGeom>
          <a:noFill/>
        </p:spPr>
      </p:pic>
      <p:sp>
        <p:nvSpPr>
          <p:cNvPr id="2" name="CasellaDiTesto 1">
            <a:extLst>
              <a:ext uri="{FF2B5EF4-FFF2-40B4-BE49-F238E27FC236}">
                <a16:creationId xmlns:a16="http://schemas.microsoft.com/office/drawing/2014/main" id="{8EF533F9-5570-1CE9-5C68-75BD8E36F34C}"/>
              </a:ext>
            </a:extLst>
          </p:cNvPr>
          <p:cNvSpPr txBox="1"/>
          <p:nvPr/>
        </p:nvSpPr>
        <p:spPr>
          <a:xfrm>
            <a:off x="210930" y="689788"/>
            <a:ext cx="564322" cy="5478423"/>
          </a:xfrm>
          <a:prstGeom prst="rect">
            <a:avLst/>
          </a:prstGeom>
          <a:noFill/>
        </p:spPr>
        <p:txBody>
          <a:bodyPr wrap="square" rtlCol="0">
            <a:spAutoFit/>
          </a:bodyPr>
          <a:lstStyle/>
          <a:p>
            <a:r>
              <a:rPr lang="it-IT" sz="5000" cap="all" spc="100" dirty="0">
                <a:solidFill>
                  <a:schemeClr val="tx1">
                    <a:lumMod val="95000"/>
                    <a:lumOff val="5000"/>
                  </a:schemeClr>
                </a:solidFill>
                <a:latin typeface="+mj-lt"/>
                <a:ea typeface="+mj-ea"/>
                <a:cs typeface="+mj-cs"/>
              </a:rPr>
              <a:t>ENCODER</a:t>
            </a:r>
          </a:p>
        </p:txBody>
      </p:sp>
    </p:spTree>
    <p:extLst>
      <p:ext uri="{BB962C8B-B14F-4D97-AF65-F5344CB8AC3E}">
        <p14:creationId xmlns:p14="http://schemas.microsoft.com/office/powerpoint/2010/main" val="168079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5591_TF22378848.potx" id="{FB84F41F-4448-4F11-BE81-DA351851639F}" vid="{0BF0C845-FE40-4202-9FFA-3A0C1052C57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255</TotalTime>
  <Words>1723</Words>
  <Application>Microsoft Office PowerPoint</Application>
  <PresentationFormat>Widescreen</PresentationFormat>
  <Paragraphs>217</Paragraphs>
  <Slides>32</Slides>
  <Notes>2</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32</vt:i4>
      </vt:variant>
    </vt:vector>
  </HeadingPairs>
  <TitlesOfParts>
    <vt:vector size="41" baseType="lpstr">
      <vt:lpstr>Arial</vt:lpstr>
      <vt:lpstr>Calibri</vt:lpstr>
      <vt:lpstr>Cambria Math</vt:lpstr>
      <vt:lpstr>Tw Cen MT</vt:lpstr>
      <vt:lpstr>Tw Cen MT Condensed</vt:lpstr>
      <vt:lpstr>var(--colab-code-font-family)</vt:lpstr>
      <vt:lpstr>Wingdings</vt:lpstr>
      <vt:lpstr>Wingdings 3</vt:lpstr>
      <vt:lpstr>Integrale</vt:lpstr>
      <vt:lpstr>Deep Neural Network Approach for Captioning Scientific Figures</vt:lpstr>
      <vt:lpstr>Data exploration</vt:lpstr>
      <vt:lpstr>SENTENCE LENGTH ANALYSIS</vt:lpstr>
      <vt:lpstr>Data storing</vt:lpstr>
      <vt:lpstr>MODEL architecture</vt:lpstr>
      <vt:lpstr>MODEL</vt:lpstr>
      <vt:lpstr>googlenet</vt:lpstr>
      <vt:lpstr>resnet</vt:lpstr>
      <vt:lpstr>Presentazione standard di PowerPoint</vt:lpstr>
      <vt:lpstr>Natural language processing</vt:lpstr>
      <vt:lpstr>Embedding layer</vt:lpstr>
      <vt:lpstr>Long Short-term memory</vt:lpstr>
      <vt:lpstr>Presentazione standard di PowerPoint</vt:lpstr>
      <vt:lpstr>IMAGE TO CAPTION</vt:lpstr>
      <vt:lpstr>Model dimensions</vt:lpstr>
      <vt:lpstr>Creating the dataset class</vt:lpstr>
      <vt:lpstr>Data preparation for training</vt:lpstr>
      <vt:lpstr>Crossentropy loss</vt:lpstr>
      <vt:lpstr>Model generalization</vt:lpstr>
      <vt:lpstr>Presentazione standard di PowerPoint</vt:lpstr>
      <vt:lpstr>Presentazione standard di PowerPoint</vt:lpstr>
      <vt:lpstr>Model generalization</vt:lpstr>
      <vt:lpstr>Presentazione standard di PowerPoint</vt:lpstr>
      <vt:lpstr>Model generalization</vt:lpstr>
      <vt:lpstr>Resnet-18 pretrained</vt:lpstr>
      <vt:lpstr>Model dimensions</vt:lpstr>
      <vt:lpstr>Final evaluation results</vt:lpstr>
      <vt:lpstr>Wordcloud</vt:lpstr>
      <vt:lpstr>Conclusions</vt:lpstr>
      <vt:lpstr>Thank you for your attention</vt:lpstr>
      <vt:lpstr>4 layers, 0.1 dropout</vt:lpstr>
      <vt:lpstr>4 layers, 0.5 dropout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 Approach for Captioning Scientific Figures</dc:title>
  <dc:creator>User</dc:creator>
  <cp:lastModifiedBy>Sara Corrà</cp:lastModifiedBy>
  <cp:revision>9</cp:revision>
  <dcterms:created xsi:type="dcterms:W3CDTF">2023-12-18T06:19:16Z</dcterms:created>
  <dcterms:modified xsi:type="dcterms:W3CDTF">2023-12-18T11:44:42Z</dcterms:modified>
</cp:coreProperties>
</file>