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61" r:id="rId4"/>
    <p:sldId id="257" r:id="rId5"/>
    <p:sldId id="258" r:id="rId6"/>
    <p:sldId id="259" r:id="rId7"/>
    <p:sldId id="260" r:id="rId8"/>
    <p:sldId id="262" r:id="rId9"/>
    <p:sldId id="263" r:id="rId10"/>
    <p:sldId id="264" r:id="rId11"/>
    <p:sldId id="265" r:id="rId12"/>
    <p:sldId id="268" r:id="rId13"/>
    <p:sldId id="269" r:id="rId14"/>
    <p:sldId id="270" r:id="rId15"/>
    <p:sldId id="271" r:id="rId16"/>
    <p:sldId id="274" r:id="rId1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008A"/>
    <a:srgbClr val="E3DA29"/>
    <a:srgbClr val="820082"/>
    <a:srgbClr val="8D42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2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2FA4826C-5A3D-4AFA-990D-1D593CC1FEC0}" type="datetimeFigureOut">
              <a:rPr lang="es-ES" smtClean="0"/>
              <a:t>29/07/2016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3FFFC91-348D-46A1-BEA4-2253BB3C70E0}"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2FA4826C-5A3D-4AFA-990D-1D593CC1FEC0}" type="datetimeFigureOut">
              <a:rPr lang="es-ES" smtClean="0"/>
              <a:t>29/07/2016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3FFFC91-348D-46A1-BEA4-2253BB3C70E0}"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2FA4826C-5A3D-4AFA-990D-1D593CC1FEC0}" type="datetimeFigureOut">
              <a:rPr lang="es-ES" smtClean="0"/>
              <a:t>29/07/2016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3FFFC91-348D-46A1-BEA4-2253BB3C70E0}"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2FA4826C-5A3D-4AFA-990D-1D593CC1FEC0}" type="datetimeFigureOut">
              <a:rPr lang="es-ES" smtClean="0"/>
              <a:t>29/07/2016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3FFFC91-348D-46A1-BEA4-2253BB3C70E0}"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2FA4826C-5A3D-4AFA-990D-1D593CC1FEC0}" type="datetimeFigureOut">
              <a:rPr lang="es-ES" smtClean="0"/>
              <a:t>29/07/2016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3FFFC91-348D-46A1-BEA4-2253BB3C70E0}"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2FA4826C-5A3D-4AFA-990D-1D593CC1FEC0}" type="datetimeFigureOut">
              <a:rPr lang="es-ES" smtClean="0"/>
              <a:t>29/07/2016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B3FFFC91-348D-46A1-BEA4-2253BB3C70E0}"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2FA4826C-5A3D-4AFA-990D-1D593CC1FEC0}" type="datetimeFigureOut">
              <a:rPr lang="es-ES" smtClean="0"/>
              <a:t>29/07/2016</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B3FFFC91-348D-46A1-BEA4-2253BB3C70E0}"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2FA4826C-5A3D-4AFA-990D-1D593CC1FEC0}" type="datetimeFigureOut">
              <a:rPr lang="es-ES" smtClean="0"/>
              <a:t>29/07/2016</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B3FFFC91-348D-46A1-BEA4-2253BB3C70E0}"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FA4826C-5A3D-4AFA-990D-1D593CC1FEC0}" type="datetimeFigureOut">
              <a:rPr lang="es-ES" smtClean="0"/>
              <a:t>29/07/2016</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B3FFFC91-348D-46A1-BEA4-2253BB3C70E0}"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2FA4826C-5A3D-4AFA-990D-1D593CC1FEC0}" type="datetimeFigureOut">
              <a:rPr lang="es-ES" smtClean="0"/>
              <a:t>29/07/2016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B3FFFC91-348D-46A1-BEA4-2253BB3C70E0}"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2FA4826C-5A3D-4AFA-990D-1D593CC1FEC0}" type="datetimeFigureOut">
              <a:rPr lang="es-ES" smtClean="0"/>
              <a:t>29/07/2016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B3FFFC91-348D-46A1-BEA4-2253BB3C70E0}"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0000"/>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A4826C-5A3D-4AFA-990D-1D593CC1FEC0}" type="datetimeFigureOut">
              <a:rPr lang="es-ES" smtClean="0"/>
              <a:t>29/07/2016</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FFFC91-348D-46A1-BEA4-2253BB3C70E0}"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827584" y="2636912"/>
            <a:ext cx="7772400" cy="1470025"/>
          </a:xfrm>
        </p:spPr>
        <p:txBody>
          <a:bodyPr>
            <a:noAutofit/>
          </a:bodyPr>
          <a:lstStyle/>
          <a:p>
            <a:r>
              <a:rPr lang="es-ES" sz="4800" b="1" dirty="0" smtClean="0">
                <a:effectLst>
                  <a:outerShdw blurRad="38100" dist="38100" dir="2700000" algn="tl">
                    <a:srgbClr val="000000">
                      <a:alpha val="43137"/>
                    </a:srgbClr>
                  </a:outerShdw>
                </a:effectLst>
                <a:latin typeface="Open sans condensed"/>
              </a:rPr>
              <a:t>Tipos de clientes difíciles y soluciones</a:t>
            </a:r>
            <a:endParaRPr lang="es-ES" sz="4800" b="1" dirty="0">
              <a:effectLst>
                <a:outerShdw blurRad="38100" dist="38100" dir="2700000" algn="tl">
                  <a:srgbClr val="000000">
                    <a:alpha val="43137"/>
                  </a:srgbClr>
                </a:outerShdw>
              </a:effectLst>
              <a:latin typeface="Open sans condensed"/>
            </a:endParaRPr>
          </a:p>
        </p:txBody>
      </p:sp>
      <p:pic>
        <p:nvPicPr>
          <p:cNvPr id="5" name="4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83968" y="5146812"/>
            <a:ext cx="4921753" cy="202660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b="1" dirty="0">
                <a:solidFill>
                  <a:srgbClr val="8A008A"/>
                </a:solidFill>
                <a:latin typeface="Open sans condensed"/>
              </a:rPr>
              <a:t>El sabe lo todo </a:t>
            </a:r>
            <a:endParaRPr lang="es-ES" b="1" dirty="0">
              <a:solidFill>
                <a:srgbClr val="8A008A"/>
              </a:solidFill>
              <a:latin typeface="Open sans condensed"/>
            </a:endParaRPr>
          </a:p>
        </p:txBody>
      </p:sp>
      <p:sp>
        <p:nvSpPr>
          <p:cNvPr id="3" name="2 Marcador de contenido"/>
          <p:cNvSpPr>
            <a:spLocks noGrp="1"/>
          </p:cNvSpPr>
          <p:nvPr>
            <p:ph idx="1"/>
          </p:nvPr>
        </p:nvSpPr>
        <p:spPr/>
        <p:txBody>
          <a:bodyPr>
            <a:normAutofit/>
          </a:bodyPr>
          <a:lstStyle/>
          <a:p>
            <a:pPr marL="0" indent="0" fontAlgn="base">
              <a:lnSpc>
                <a:spcPct val="150000"/>
              </a:lnSpc>
              <a:buNone/>
            </a:pPr>
            <a:r>
              <a:rPr lang="es-ES" sz="1600" dirty="0">
                <a:latin typeface="Microsoft Sans Serif" pitchFamily="34" charset="0"/>
                <a:ea typeface="Arial Unicode MS" pitchFamily="34" charset="-128"/>
                <a:cs typeface="Microsoft Sans Serif" pitchFamily="34" charset="0"/>
              </a:rPr>
              <a:t>Este es el tipo de cliente que cree saber más de tu trabajo que tú mismo y que te está indicando constantemente cómo hacer las cosas. </a:t>
            </a:r>
            <a:endParaRPr lang="es-ES" sz="1600" dirty="0" smtClean="0">
              <a:latin typeface="Microsoft Sans Serif" pitchFamily="34" charset="0"/>
              <a:ea typeface="Arial Unicode MS" pitchFamily="34" charset="-128"/>
              <a:cs typeface="Microsoft Sans Serif" pitchFamily="34" charset="0"/>
            </a:endParaRPr>
          </a:p>
          <a:p>
            <a:pPr fontAlgn="base">
              <a:lnSpc>
                <a:spcPct val="150000"/>
              </a:lnSpc>
              <a:buClr>
                <a:srgbClr val="8A008A"/>
              </a:buClr>
              <a:buFont typeface="Wingdings" pitchFamily="2" charset="2"/>
              <a:buChar char="Ø"/>
            </a:pPr>
            <a:r>
              <a:rPr lang="es-ES" sz="1600" dirty="0" smtClean="0">
                <a:latin typeface="Microsoft Sans Serif" pitchFamily="34" charset="0"/>
                <a:ea typeface="Arial Unicode MS" pitchFamily="34" charset="-128"/>
                <a:cs typeface="Microsoft Sans Serif" pitchFamily="34" charset="0"/>
              </a:rPr>
              <a:t>No </a:t>
            </a:r>
            <a:r>
              <a:rPr lang="es-ES" sz="1600" dirty="0">
                <a:latin typeface="Microsoft Sans Serif" pitchFamily="34" charset="0"/>
                <a:ea typeface="Arial Unicode MS" pitchFamily="34" charset="-128"/>
                <a:cs typeface="Microsoft Sans Serif" pitchFamily="34" charset="0"/>
              </a:rPr>
              <a:t>deja de aportar cantidad de sugerencias en las áreas que realmente quedan fuera de su experiencia. </a:t>
            </a:r>
            <a:endParaRPr lang="es-ES" sz="1600" dirty="0" smtClean="0">
              <a:latin typeface="Microsoft Sans Serif" pitchFamily="34" charset="0"/>
              <a:ea typeface="Arial Unicode MS" pitchFamily="34" charset="-128"/>
              <a:cs typeface="Microsoft Sans Serif" pitchFamily="34" charset="0"/>
            </a:endParaRPr>
          </a:p>
          <a:p>
            <a:pPr fontAlgn="base">
              <a:lnSpc>
                <a:spcPct val="150000"/>
              </a:lnSpc>
              <a:buClr>
                <a:srgbClr val="8A008A"/>
              </a:buClr>
              <a:buFont typeface="Wingdings" pitchFamily="2" charset="2"/>
              <a:buChar char="Ø"/>
            </a:pPr>
            <a:r>
              <a:rPr lang="es-ES" sz="1600" dirty="0" smtClean="0">
                <a:latin typeface="Microsoft Sans Serif" pitchFamily="34" charset="0"/>
                <a:ea typeface="Arial Unicode MS" pitchFamily="34" charset="-128"/>
                <a:cs typeface="Microsoft Sans Serif" pitchFamily="34" charset="0"/>
              </a:rPr>
              <a:t>Son </a:t>
            </a:r>
            <a:r>
              <a:rPr lang="es-ES" sz="1600" dirty="0">
                <a:latin typeface="Microsoft Sans Serif" pitchFamily="34" charset="0"/>
                <a:ea typeface="Arial Unicode MS" pitchFamily="34" charset="-128"/>
                <a:cs typeface="Microsoft Sans Serif" pitchFamily="34" charset="0"/>
              </a:rPr>
              <a:t>personas excesivamente instructoras</a:t>
            </a:r>
            <a:r>
              <a:rPr lang="es-ES" sz="1900" dirty="0">
                <a:latin typeface="Microsoft Sans Serif" pitchFamily="34" charset="0"/>
                <a:ea typeface="Arial Unicode MS" pitchFamily="34" charset="-128"/>
                <a:cs typeface="Microsoft Sans Serif" pitchFamily="34" charset="0"/>
              </a:rPr>
              <a:t>.</a:t>
            </a:r>
          </a:p>
          <a:p>
            <a:pPr marL="0" indent="0">
              <a:buNone/>
            </a:pPr>
            <a:endParaRPr lang="es-ES" dirty="0"/>
          </a:p>
        </p:txBody>
      </p:sp>
      <p:pic>
        <p:nvPicPr>
          <p:cNvPr id="4" name="3 Imagen"/>
          <p:cNvPicPr>
            <a:picLocks noChangeAspect="1"/>
          </p:cNvPicPr>
          <p:nvPr/>
        </p:nvPicPr>
        <p:blipFill>
          <a:blip r:embed="rId2">
            <a:extLst>
              <a:ext uri="{BEBA8EAE-BF5A-486C-A8C5-ECC9F3942E4B}">
                <a14:imgProps xmlns:a14="http://schemas.microsoft.com/office/drawing/2010/main">
                  <a14:imgLayer r:embed="rId3">
                    <a14:imgEffect>
                      <a14:backgroundRemoval t="2007" b="97659" l="0" r="99281"/>
                    </a14:imgEffect>
                  </a14:imgLayer>
                </a14:imgProps>
              </a:ext>
              <a:ext uri="{28A0092B-C50C-407E-A947-70E740481C1C}">
                <a14:useLocalDpi xmlns:a14="http://schemas.microsoft.com/office/drawing/2010/main" val="0"/>
              </a:ext>
            </a:extLst>
          </a:blip>
          <a:stretch>
            <a:fillRect/>
          </a:stretch>
        </p:blipFill>
        <p:spPr>
          <a:xfrm>
            <a:off x="5724128" y="3284984"/>
            <a:ext cx="3096344" cy="33302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b="1" dirty="0">
                <a:solidFill>
                  <a:srgbClr val="8A008A"/>
                </a:solidFill>
                <a:latin typeface="Open sans condensed"/>
              </a:rPr>
              <a:t>Solución</a:t>
            </a:r>
            <a:endParaRPr lang="es-ES" b="1" dirty="0">
              <a:solidFill>
                <a:srgbClr val="8A008A"/>
              </a:solidFill>
              <a:latin typeface="Open sans condensed"/>
            </a:endParaRPr>
          </a:p>
        </p:txBody>
      </p:sp>
      <p:sp>
        <p:nvSpPr>
          <p:cNvPr id="3" name="2 Marcador de contenido"/>
          <p:cNvSpPr>
            <a:spLocks noGrp="1"/>
          </p:cNvSpPr>
          <p:nvPr>
            <p:ph idx="1"/>
          </p:nvPr>
        </p:nvSpPr>
        <p:spPr/>
        <p:txBody>
          <a:bodyPr>
            <a:normAutofit/>
          </a:bodyPr>
          <a:lstStyle/>
          <a:p>
            <a:pPr marL="0" indent="0" fontAlgn="base">
              <a:lnSpc>
                <a:spcPct val="150000"/>
              </a:lnSpc>
              <a:buNone/>
            </a:pPr>
            <a:endParaRPr lang="es-ES" sz="1600" b="1" dirty="0">
              <a:latin typeface="Microsoft Sans Serif" pitchFamily="34" charset="0"/>
              <a:ea typeface="Arial Unicode MS" pitchFamily="34" charset="-128"/>
              <a:cs typeface="Microsoft Sans Serif" pitchFamily="34" charset="0"/>
            </a:endParaRPr>
          </a:p>
          <a:p>
            <a:pPr fontAlgn="base">
              <a:lnSpc>
                <a:spcPct val="150000"/>
              </a:lnSpc>
              <a:buClr>
                <a:srgbClr val="8A008A"/>
              </a:buClr>
              <a:buFont typeface="Wingdings" pitchFamily="2" charset="2"/>
              <a:buChar char="ü"/>
            </a:pPr>
            <a:r>
              <a:rPr lang="es-ES" sz="1600" b="1" dirty="0">
                <a:latin typeface="Microsoft Sans Serif" pitchFamily="34" charset="0"/>
                <a:ea typeface="Arial Unicode MS" pitchFamily="34" charset="-128"/>
                <a:cs typeface="Microsoft Sans Serif" pitchFamily="34" charset="0"/>
              </a:rPr>
              <a:t>Hazle </a:t>
            </a:r>
            <a:r>
              <a:rPr lang="es-ES" sz="1600" b="1" dirty="0">
                <a:latin typeface="Microsoft Sans Serif" pitchFamily="34" charset="0"/>
                <a:ea typeface="Arial Unicode MS" pitchFamily="34" charset="-128"/>
                <a:cs typeface="Microsoft Sans Serif" pitchFamily="34" charset="0"/>
              </a:rPr>
              <a:t>frente</a:t>
            </a:r>
            <a:r>
              <a:rPr lang="es-ES" sz="1600" b="1" dirty="0" smtClean="0">
                <a:latin typeface="Microsoft Sans Serif" pitchFamily="34" charset="0"/>
                <a:ea typeface="Arial Unicode MS" pitchFamily="34" charset="-128"/>
                <a:cs typeface="Microsoft Sans Serif" pitchFamily="34" charset="0"/>
              </a:rPr>
              <a:t>.</a:t>
            </a:r>
            <a:endParaRPr lang="es-ES" sz="1600" b="1" dirty="0">
              <a:latin typeface="Microsoft Sans Serif" pitchFamily="34" charset="0"/>
              <a:ea typeface="Arial Unicode MS" pitchFamily="34" charset="-128"/>
              <a:cs typeface="Microsoft Sans Serif" pitchFamily="34" charset="0"/>
            </a:endParaRPr>
          </a:p>
          <a:p>
            <a:pPr marL="0" indent="0" fontAlgn="base">
              <a:lnSpc>
                <a:spcPct val="150000"/>
              </a:lnSpc>
              <a:buNone/>
            </a:pPr>
            <a:r>
              <a:rPr lang="es-ES" sz="1600" dirty="0">
                <a:latin typeface="Microsoft Sans Serif" pitchFamily="34" charset="0"/>
                <a:ea typeface="Arial Unicode MS" pitchFamily="34" charset="-128"/>
                <a:cs typeface="Microsoft Sans Serif" pitchFamily="34" charset="0"/>
              </a:rPr>
              <a:t>Dile </a:t>
            </a:r>
            <a:r>
              <a:rPr lang="es-ES" sz="1600" dirty="0">
                <a:latin typeface="Microsoft Sans Serif" pitchFamily="34" charset="0"/>
                <a:ea typeface="Arial Unicode MS" pitchFamily="34" charset="-128"/>
                <a:cs typeface="Microsoft Sans Serif" pitchFamily="34" charset="0"/>
              </a:rPr>
              <a:t>que te ha contratado por tus conocimientos y experiencia, y que es necesario que te permita desempeñar el papel adecuado para poder ejercer en su nombre.</a:t>
            </a:r>
          </a:p>
          <a:p>
            <a:pPr fontAlgn="base">
              <a:lnSpc>
                <a:spcPct val="150000"/>
              </a:lnSpc>
              <a:buClr>
                <a:srgbClr val="8A008A"/>
              </a:buClr>
              <a:buFont typeface="Wingdings" pitchFamily="2" charset="2"/>
              <a:buChar char="ü"/>
            </a:pPr>
            <a:r>
              <a:rPr lang="es-ES" sz="1600" b="1" dirty="0">
                <a:latin typeface="Microsoft Sans Serif" pitchFamily="34" charset="0"/>
                <a:ea typeface="Arial Unicode MS" pitchFamily="34" charset="-128"/>
                <a:cs typeface="Microsoft Sans Serif" pitchFamily="34" charset="0"/>
              </a:rPr>
              <a:t>Restablecer las funciones respectivas</a:t>
            </a:r>
          </a:p>
          <a:p>
            <a:endParaRPr lang="es-E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b="1" dirty="0">
                <a:solidFill>
                  <a:srgbClr val="8A008A"/>
                </a:solidFill>
                <a:latin typeface="Open sans condensed"/>
              </a:rPr>
              <a:t>Cliente insaciable </a:t>
            </a:r>
            <a:endParaRPr lang="es-ES" b="1" dirty="0">
              <a:solidFill>
                <a:srgbClr val="8A008A"/>
              </a:solidFill>
              <a:latin typeface="Open sans condensed"/>
            </a:endParaRPr>
          </a:p>
        </p:txBody>
      </p:sp>
      <p:sp>
        <p:nvSpPr>
          <p:cNvPr id="3" name="2 Marcador de contenido"/>
          <p:cNvSpPr>
            <a:spLocks noGrp="1"/>
          </p:cNvSpPr>
          <p:nvPr>
            <p:ph idx="1"/>
          </p:nvPr>
        </p:nvSpPr>
        <p:spPr/>
        <p:txBody>
          <a:bodyPr>
            <a:normAutofit/>
          </a:bodyPr>
          <a:lstStyle/>
          <a:p>
            <a:pPr marL="0" indent="0">
              <a:lnSpc>
                <a:spcPct val="150000"/>
              </a:lnSpc>
              <a:buNone/>
            </a:pPr>
            <a:r>
              <a:rPr lang="es-ES" sz="1600" dirty="0">
                <a:latin typeface="Microsoft Sans Serif" pitchFamily="34" charset="0"/>
                <a:cs typeface="Microsoft Sans Serif" pitchFamily="34" charset="0"/>
              </a:rPr>
              <a:t>Este cliente considera que el trabajo nunca es lo suficientemente bueno, y también te controla de manera excesiva- aunque por diferentes razones que el cliente inseguro. </a:t>
            </a:r>
            <a:endParaRPr lang="es-ES" sz="1600" dirty="0" smtClean="0">
              <a:latin typeface="Microsoft Sans Serif" pitchFamily="34" charset="0"/>
              <a:cs typeface="Microsoft Sans Serif" pitchFamily="34" charset="0"/>
            </a:endParaRPr>
          </a:p>
          <a:p>
            <a:pPr>
              <a:lnSpc>
                <a:spcPct val="150000"/>
              </a:lnSpc>
              <a:buClr>
                <a:srgbClr val="8A008A"/>
              </a:buClr>
              <a:buFont typeface="Wingdings" pitchFamily="2" charset="2"/>
              <a:buChar char="Ø"/>
            </a:pPr>
            <a:r>
              <a:rPr lang="es-ES" sz="1600" dirty="0" smtClean="0">
                <a:latin typeface="Microsoft Sans Serif" pitchFamily="34" charset="0"/>
                <a:cs typeface="Microsoft Sans Serif" pitchFamily="34" charset="0"/>
              </a:rPr>
              <a:t>Su </a:t>
            </a:r>
            <a:r>
              <a:rPr lang="es-ES" sz="1600" dirty="0">
                <a:latin typeface="Microsoft Sans Serif" pitchFamily="34" charset="0"/>
                <a:cs typeface="Microsoft Sans Serif" pitchFamily="34" charset="0"/>
              </a:rPr>
              <a:t>comportamiento te puede llegar a vencer completamente por razones de cansancio. </a:t>
            </a:r>
            <a:endParaRPr lang="es-ES" sz="1600" dirty="0" smtClean="0">
              <a:latin typeface="Microsoft Sans Serif" pitchFamily="34" charset="0"/>
              <a:cs typeface="Microsoft Sans Serif" pitchFamily="34" charset="0"/>
            </a:endParaRPr>
          </a:p>
          <a:p>
            <a:pPr>
              <a:lnSpc>
                <a:spcPct val="150000"/>
              </a:lnSpc>
              <a:buClr>
                <a:srgbClr val="8A008A"/>
              </a:buClr>
              <a:buFont typeface="Wingdings" pitchFamily="2" charset="2"/>
              <a:buChar char="Ø"/>
            </a:pPr>
            <a:r>
              <a:rPr lang="es-ES" sz="1600" dirty="0" smtClean="0">
                <a:latin typeface="Microsoft Sans Serif" pitchFamily="34" charset="0"/>
                <a:cs typeface="Microsoft Sans Serif" pitchFamily="34" charset="0"/>
              </a:rPr>
              <a:t>Te </a:t>
            </a:r>
            <a:r>
              <a:rPr lang="es-ES" sz="1600" dirty="0">
                <a:latin typeface="Microsoft Sans Serif" pitchFamily="34" charset="0"/>
                <a:cs typeface="Microsoft Sans Serif" pitchFamily="34" charset="0"/>
              </a:rPr>
              <a:t>infunde esa sensación de que nunca aciertas</a:t>
            </a:r>
            <a:r>
              <a:rPr lang="es-ES" sz="1600" dirty="0" smtClean="0">
                <a:latin typeface="Microsoft Sans Serif" pitchFamily="34" charset="0"/>
                <a:cs typeface="Microsoft Sans Serif" pitchFamily="34" charset="0"/>
              </a:rPr>
              <a:t>.</a:t>
            </a:r>
          </a:p>
          <a:p>
            <a:pPr>
              <a:lnSpc>
                <a:spcPct val="150000"/>
              </a:lnSpc>
              <a:buClr>
                <a:srgbClr val="8A008A"/>
              </a:buClr>
              <a:buFont typeface="Wingdings" pitchFamily="2" charset="2"/>
              <a:buChar char="Ø"/>
            </a:pPr>
            <a:r>
              <a:rPr lang="es-ES" sz="1600" dirty="0" smtClean="0">
                <a:latin typeface="Microsoft Sans Serif" pitchFamily="34" charset="0"/>
                <a:cs typeface="Microsoft Sans Serif" pitchFamily="34" charset="0"/>
              </a:rPr>
              <a:t> </a:t>
            </a:r>
            <a:r>
              <a:rPr lang="es-ES" sz="1600" dirty="0">
                <a:latin typeface="Microsoft Sans Serif" pitchFamily="34" charset="0"/>
                <a:cs typeface="Microsoft Sans Serif" pitchFamily="34" charset="0"/>
              </a:rPr>
              <a:t>Estos clientes tienen personalidades censuradoras y críticas y no son capaces de hacer elogios. </a:t>
            </a:r>
          </a:p>
        </p:txBody>
      </p:sp>
      <p:sp>
        <p:nvSpPr>
          <p:cNvPr id="4" name="3 Cara sonriente"/>
          <p:cNvSpPr/>
          <p:nvPr/>
        </p:nvSpPr>
        <p:spPr>
          <a:xfrm>
            <a:off x="1475656" y="4653136"/>
            <a:ext cx="1512168" cy="1368152"/>
          </a:xfrm>
          <a:prstGeom prst="smileyFace">
            <a:avLst/>
          </a:prstGeom>
          <a:solidFill>
            <a:srgbClr val="E3DA2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4 Cara sonriente"/>
          <p:cNvSpPr/>
          <p:nvPr/>
        </p:nvSpPr>
        <p:spPr>
          <a:xfrm>
            <a:off x="3851920" y="4653136"/>
            <a:ext cx="1512168" cy="1368152"/>
          </a:xfrm>
          <a:prstGeom prst="smileyFace">
            <a:avLst>
              <a:gd name="adj" fmla="val 12"/>
            </a:avLst>
          </a:prstGeom>
          <a:solidFill>
            <a:srgbClr val="E3DA2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5 Cara sonriente"/>
          <p:cNvSpPr/>
          <p:nvPr/>
        </p:nvSpPr>
        <p:spPr>
          <a:xfrm>
            <a:off x="6300192" y="4653136"/>
            <a:ext cx="1512168" cy="1368152"/>
          </a:xfrm>
          <a:prstGeom prst="smileyFace">
            <a:avLst>
              <a:gd name="adj" fmla="val -4653"/>
            </a:avLst>
          </a:prstGeom>
          <a:solidFill>
            <a:srgbClr val="E3DA2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6 Rectángulo"/>
          <p:cNvSpPr/>
          <p:nvPr/>
        </p:nvSpPr>
        <p:spPr>
          <a:xfrm>
            <a:off x="2102266" y="6251624"/>
            <a:ext cx="252028"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7 Rectángulo"/>
          <p:cNvSpPr/>
          <p:nvPr/>
        </p:nvSpPr>
        <p:spPr>
          <a:xfrm>
            <a:off x="4481990" y="6245696"/>
            <a:ext cx="252028"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8 Rectángulo"/>
          <p:cNvSpPr/>
          <p:nvPr/>
        </p:nvSpPr>
        <p:spPr>
          <a:xfrm>
            <a:off x="6930262" y="6245696"/>
            <a:ext cx="252028"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11 Elipse"/>
          <p:cNvSpPr/>
          <p:nvPr/>
        </p:nvSpPr>
        <p:spPr>
          <a:xfrm>
            <a:off x="4544997" y="6313512"/>
            <a:ext cx="126014"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ln>
                <a:solidFill>
                  <a:schemeClr val="tx1"/>
                </a:solidFill>
              </a:ln>
              <a:solidFill>
                <a:schemeClr val="tx1"/>
              </a:solidFill>
            </a:endParaRPr>
          </a:p>
        </p:txBody>
      </p:sp>
      <p:sp>
        <p:nvSpPr>
          <p:cNvPr id="13" name="12 Elipse"/>
          <p:cNvSpPr/>
          <p:nvPr/>
        </p:nvSpPr>
        <p:spPr>
          <a:xfrm>
            <a:off x="6993269" y="6300936"/>
            <a:ext cx="126014"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ln>
                <a:solidFill>
                  <a:schemeClr val="tx1"/>
                </a:solidFill>
              </a:ln>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solidFill>
                  <a:srgbClr val="8A008A"/>
                </a:solidFill>
                <a:latin typeface="Open sans condensed"/>
              </a:rPr>
              <a:t>Solución</a:t>
            </a:r>
            <a:endParaRPr lang="es-ES" b="1" dirty="0">
              <a:solidFill>
                <a:srgbClr val="8A008A"/>
              </a:solidFill>
              <a:latin typeface="Open sans condensed"/>
            </a:endParaRPr>
          </a:p>
        </p:txBody>
      </p:sp>
      <p:sp>
        <p:nvSpPr>
          <p:cNvPr id="3" name="2 Marcador de contenido"/>
          <p:cNvSpPr>
            <a:spLocks noGrp="1"/>
          </p:cNvSpPr>
          <p:nvPr>
            <p:ph idx="1"/>
          </p:nvPr>
        </p:nvSpPr>
        <p:spPr/>
        <p:txBody>
          <a:bodyPr>
            <a:normAutofit/>
          </a:bodyPr>
          <a:lstStyle/>
          <a:p>
            <a:pPr fontAlgn="base">
              <a:lnSpc>
                <a:spcPct val="150000"/>
              </a:lnSpc>
              <a:buClr>
                <a:srgbClr val="8A008A"/>
              </a:buClr>
              <a:buFont typeface="Wingdings" pitchFamily="2" charset="2"/>
              <a:buChar char="ü"/>
            </a:pPr>
            <a:r>
              <a:rPr lang="es-ES" sz="1600" b="1" dirty="0" smtClean="0">
                <a:latin typeface="Microsoft Sans Serif" pitchFamily="34" charset="0"/>
                <a:cs typeface="Microsoft Sans Serif" pitchFamily="34" charset="0"/>
              </a:rPr>
              <a:t>Calibrar </a:t>
            </a:r>
            <a:r>
              <a:rPr lang="es-ES" sz="1600" b="1" dirty="0">
                <a:latin typeface="Microsoft Sans Serif" pitchFamily="34" charset="0"/>
                <a:cs typeface="Microsoft Sans Serif" pitchFamily="34" charset="0"/>
              </a:rPr>
              <a:t>cuidadosamente las expectativas al comienzo de cada compromiso o transacción. </a:t>
            </a:r>
            <a:endParaRPr lang="es-ES" sz="1600" b="1" dirty="0" smtClean="0">
              <a:latin typeface="Microsoft Sans Serif" pitchFamily="34" charset="0"/>
              <a:cs typeface="Microsoft Sans Serif" pitchFamily="34" charset="0"/>
            </a:endParaRPr>
          </a:p>
          <a:p>
            <a:pPr marL="0" indent="0" fontAlgn="base">
              <a:lnSpc>
                <a:spcPct val="150000"/>
              </a:lnSpc>
              <a:buNone/>
            </a:pPr>
            <a:r>
              <a:rPr lang="es-ES" sz="1600" dirty="0" smtClean="0">
                <a:latin typeface="Microsoft Sans Serif" pitchFamily="34" charset="0"/>
                <a:cs typeface="Microsoft Sans Serif" pitchFamily="34" charset="0"/>
              </a:rPr>
              <a:t>La mayoría de las empresas cuentan </a:t>
            </a:r>
            <a:r>
              <a:rPr lang="es-ES" sz="1600" dirty="0">
                <a:latin typeface="Microsoft Sans Serif" pitchFamily="34" charset="0"/>
                <a:cs typeface="Microsoft Sans Serif" pitchFamily="34" charset="0"/>
              </a:rPr>
              <a:t>con "acuerdos de nivel de </a:t>
            </a:r>
            <a:r>
              <a:rPr lang="es-ES" sz="1600" dirty="0" smtClean="0">
                <a:latin typeface="Microsoft Sans Serif" pitchFamily="34" charset="0"/>
                <a:cs typeface="Microsoft Sans Serif" pitchFamily="34" charset="0"/>
              </a:rPr>
              <a:t>servicio«, </a:t>
            </a:r>
            <a:r>
              <a:rPr lang="es-ES" sz="1600" dirty="0">
                <a:latin typeface="Microsoft Sans Serif" pitchFamily="34" charset="0"/>
                <a:cs typeface="Microsoft Sans Serif" pitchFamily="34" charset="0"/>
              </a:rPr>
              <a:t>tal vez tengas que profundizar en detalles específicos sobre el tipo, la calidad y el formato de tu producto para este cliente.</a:t>
            </a:r>
          </a:p>
          <a:p>
            <a:pPr fontAlgn="base">
              <a:lnSpc>
                <a:spcPct val="150000"/>
              </a:lnSpc>
              <a:buClr>
                <a:srgbClr val="8A008A"/>
              </a:buClr>
              <a:buFont typeface="Wingdings" pitchFamily="2" charset="2"/>
              <a:buChar char="ü"/>
            </a:pPr>
            <a:r>
              <a:rPr lang="es-ES" sz="1600" b="1" dirty="0">
                <a:latin typeface="Microsoft Sans Serif" pitchFamily="34" charset="0"/>
                <a:cs typeface="Microsoft Sans Serif" pitchFamily="34" charset="0"/>
              </a:rPr>
              <a:t>No llegues a mostrarte como si esta persona estuviera excesivamente necesitada de elogios o comentarios positivos</a:t>
            </a:r>
            <a:r>
              <a:rPr lang="es-ES" sz="1600" dirty="0">
                <a:latin typeface="Microsoft Sans Serif" pitchFamily="34" charset="0"/>
                <a:cs typeface="Microsoft Sans Serif" pitchFamily="34" charset="0"/>
              </a:rPr>
              <a:t>. </a:t>
            </a:r>
            <a:endParaRPr lang="es-ES" sz="1600" dirty="0" smtClean="0">
              <a:latin typeface="Microsoft Sans Serif" pitchFamily="34" charset="0"/>
              <a:cs typeface="Microsoft Sans Serif" pitchFamily="34" charset="0"/>
            </a:endParaRPr>
          </a:p>
          <a:p>
            <a:pPr marL="0" indent="0" fontAlgn="base">
              <a:lnSpc>
                <a:spcPct val="150000"/>
              </a:lnSpc>
              <a:buNone/>
            </a:pPr>
            <a:r>
              <a:rPr lang="es-ES" sz="1600" dirty="0" smtClean="0">
                <a:latin typeface="Microsoft Sans Serif" pitchFamily="34" charset="0"/>
                <a:cs typeface="Microsoft Sans Serif" pitchFamily="34" charset="0"/>
              </a:rPr>
              <a:t>Se </a:t>
            </a:r>
            <a:r>
              <a:rPr lang="es-ES" sz="1600" dirty="0">
                <a:latin typeface="Microsoft Sans Serif" pitchFamily="34" charset="0"/>
                <a:cs typeface="Microsoft Sans Serif" pitchFamily="34" charset="0"/>
              </a:rPr>
              <a:t>trata de un cliente, no de tu pareja, y siempre y cuando estés realizando un buen trabajo y logrando las metas acordadas, no debes preocuparse por mantener un flujo constante de alabanzas.</a:t>
            </a:r>
          </a:p>
          <a:p>
            <a:endParaRPr lang="es-E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b="1" dirty="0">
                <a:solidFill>
                  <a:srgbClr val="8A008A"/>
                </a:solidFill>
                <a:latin typeface="Open sans condensed"/>
              </a:rPr>
              <a:t>El cliente tirano</a:t>
            </a:r>
            <a:endParaRPr lang="es-ES" b="1" dirty="0">
              <a:solidFill>
                <a:srgbClr val="8A008A"/>
              </a:solidFill>
              <a:latin typeface="Open sans condensed"/>
            </a:endParaRPr>
          </a:p>
        </p:txBody>
      </p:sp>
      <p:sp>
        <p:nvSpPr>
          <p:cNvPr id="3" name="2 Marcador de contenido"/>
          <p:cNvSpPr>
            <a:spLocks noGrp="1"/>
          </p:cNvSpPr>
          <p:nvPr>
            <p:ph idx="1"/>
          </p:nvPr>
        </p:nvSpPr>
        <p:spPr/>
        <p:txBody>
          <a:bodyPr>
            <a:normAutofit/>
          </a:bodyPr>
          <a:lstStyle/>
          <a:p>
            <a:pPr>
              <a:lnSpc>
                <a:spcPct val="150000"/>
              </a:lnSpc>
            </a:pPr>
            <a:r>
              <a:rPr lang="es-ES" sz="1600" dirty="0">
                <a:latin typeface="Microsoft Sans Serif" pitchFamily="34" charset="0"/>
                <a:cs typeface="Microsoft Sans Serif" pitchFamily="34" charset="0"/>
              </a:rPr>
              <a:t>Se trata de aquellos con problemas emocionales y de personalidad y que tratan a su gente </a:t>
            </a:r>
            <a:r>
              <a:rPr lang="es-ES" sz="1600" dirty="0" smtClean="0">
                <a:latin typeface="Microsoft Sans Serif" pitchFamily="34" charset="0"/>
                <a:cs typeface="Microsoft Sans Serif" pitchFamily="34" charset="0"/>
              </a:rPr>
              <a:t>, </a:t>
            </a:r>
            <a:r>
              <a:rPr lang="es-ES" sz="1600" dirty="0" smtClean="0">
                <a:latin typeface="Microsoft Sans Serif" pitchFamily="34" charset="0"/>
                <a:cs typeface="Microsoft Sans Serif" pitchFamily="34" charset="0"/>
              </a:rPr>
              <a:t>y </a:t>
            </a:r>
            <a:r>
              <a:rPr lang="es-ES" sz="1600" dirty="0">
                <a:latin typeface="Microsoft Sans Serif" pitchFamily="34" charset="0"/>
                <a:cs typeface="Microsoft Sans Serif" pitchFamily="34" charset="0"/>
              </a:rPr>
              <a:t>tal vez a ti </a:t>
            </a:r>
            <a:r>
              <a:rPr lang="es-ES" sz="1600" dirty="0" smtClean="0">
                <a:latin typeface="Microsoft Sans Serif" pitchFamily="34" charset="0"/>
                <a:cs typeface="Microsoft Sans Serif" pitchFamily="34" charset="0"/>
              </a:rPr>
              <a:t>, </a:t>
            </a:r>
            <a:r>
              <a:rPr lang="es-ES" sz="1600" dirty="0" smtClean="0">
                <a:latin typeface="Microsoft Sans Serif" pitchFamily="34" charset="0"/>
                <a:cs typeface="Microsoft Sans Serif" pitchFamily="34" charset="0"/>
              </a:rPr>
              <a:t>fatal</a:t>
            </a:r>
            <a:r>
              <a:rPr lang="es-ES" sz="1600" dirty="0">
                <a:latin typeface="Microsoft Sans Serif" pitchFamily="34" charset="0"/>
                <a:cs typeface="Microsoft Sans Serif" pitchFamily="34" charset="0"/>
              </a:rPr>
              <a:t>. Todo aquel que trabaja para ellos, termina odiándoles</a:t>
            </a:r>
            <a:r>
              <a:rPr lang="es-ES" sz="1600" dirty="0" smtClean="0">
                <a:latin typeface="Microsoft Sans Serif" pitchFamily="34" charset="0"/>
                <a:cs typeface="Microsoft Sans Serif" pitchFamily="34" charset="0"/>
              </a:rPr>
              <a:t>. Quién sabe por qué actúan de esa manera. Son muchas las razones posibles. </a:t>
            </a:r>
            <a:r>
              <a:rPr lang="es-ES" sz="1600" dirty="0">
                <a:latin typeface="Microsoft Sans Serif" pitchFamily="34" charset="0"/>
                <a:cs typeface="Microsoft Sans Serif" pitchFamily="34" charset="0"/>
              </a:rPr>
              <a:t>Puede tratarse de personas de buen corazón, que empiezan a tener problemas para controlar su cólera, o bien pueden ser mezquinos por naturaleza - como un cliente mío de hace algunos años.</a:t>
            </a:r>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0112" y="3645024"/>
            <a:ext cx="2880320" cy="28803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solidFill>
                  <a:srgbClr val="8A008A"/>
                </a:solidFill>
                <a:latin typeface="Open sans condensed"/>
              </a:rPr>
              <a:t>Solución</a:t>
            </a:r>
            <a:r>
              <a:rPr lang="es-ES" dirty="0" smtClean="0"/>
              <a:t>	</a:t>
            </a:r>
            <a:endParaRPr lang="es-ES" dirty="0"/>
          </a:p>
        </p:txBody>
      </p:sp>
      <p:sp>
        <p:nvSpPr>
          <p:cNvPr id="3" name="2 Marcador de contenido"/>
          <p:cNvSpPr>
            <a:spLocks noGrp="1"/>
          </p:cNvSpPr>
          <p:nvPr>
            <p:ph idx="1"/>
          </p:nvPr>
        </p:nvSpPr>
        <p:spPr/>
        <p:txBody>
          <a:bodyPr>
            <a:normAutofit/>
          </a:bodyPr>
          <a:lstStyle/>
          <a:p>
            <a:pPr fontAlgn="base">
              <a:lnSpc>
                <a:spcPct val="150000"/>
              </a:lnSpc>
              <a:buClr>
                <a:srgbClr val="8A008A"/>
              </a:buClr>
              <a:buFont typeface="Wingdings" pitchFamily="2" charset="2"/>
              <a:buChar char="ü"/>
            </a:pPr>
            <a:r>
              <a:rPr lang="es-ES" sz="1600" b="1" dirty="0" smtClean="0">
                <a:latin typeface="Microsoft Sans Serif" pitchFamily="34" charset="0"/>
                <a:cs typeface="Microsoft Sans Serif" pitchFamily="34" charset="0"/>
              </a:rPr>
              <a:t>Si </a:t>
            </a:r>
            <a:r>
              <a:rPr lang="es-ES" sz="1600" b="1" dirty="0">
                <a:latin typeface="Microsoft Sans Serif" pitchFamily="34" charset="0"/>
                <a:cs typeface="Microsoft Sans Serif" pitchFamily="34" charset="0"/>
              </a:rPr>
              <a:t>el cliente se muestra agradable contigo, pero tirano con su equipo, es posible que puedas entrenarlo e influir en él para cambiar su comportamiento. </a:t>
            </a:r>
            <a:endParaRPr lang="es-ES" sz="1600" b="1" dirty="0" smtClean="0">
              <a:latin typeface="Microsoft Sans Serif" pitchFamily="34" charset="0"/>
              <a:cs typeface="Microsoft Sans Serif" pitchFamily="34" charset="0"/>
            </a:endParaRPr>
          </a:p>
          <a:p>
            <a:pPr marL="0" indent="0" fontAlgn="base">
              <a:lnSpc>
                <a:spcPct val="150000"/>
              </a:lnSpc>
              <a:buNone/>
            </a:pPr>
            <a:r>
              <a:rPr lang="es-ES" sz="1600" dirty="0" smtClean="0">
                <a:latin typeface="Microsoft Sans Serif" pitchFamily="34" charset="0"/>
                <a:cs typeface="Microsoft Sans Serif" pitchFamily="34" charset="0"/>
              </a:rPr>
              <a:t>Sin </a:t>
            </a:r>
            <a:r>
              <a:rPr lang="es-ES" sz="1600" dirty="0">
                <a:latin typeface="Microsoft Sans Serif" pitchFamily="34" charset="0"/>
                <a:cs typeface="Microsoft Sans Serif" pitchFamily="34" charset="0"/>
              </a:rPr>
              <a:t>embargo, a menos </a:t>
            </a:r>
            <a:r>
              <a:rPr lang="es-ES" sz="1600" dirty="0" smtClean="0">
                <a:latin typeface="Microsoft Sans Serif" pitchFamily="34" charset="0"/>
                <a:cs typeface="Microsoft Sans Serif" pitchFamily="34" charset="0"/>
              </a:rPr>
              <a:t>que mantengas una </a:t>
            </a:r>
            <a:r>
              <a:rPr lang="es-ES" sz="1600" dirty="0">
                <a:latin typeface="Microsoft Sans Serif" pitchFamily="34" charset="0"/>
                <a:cs typeface="Microsoft Sans Serif" pitchFamily="34" charset="0"/>
              </a:rPr>
              <a:t>relación específica de </a:t>
            </a:r>
            <a:r>
              <a:rPr lang="es-ES" sz="1600" i="1" dirty="0">
                <a:latin typeface="Microsoft Sans Serif" pitchFamily="34" charset="0"/>
                <a:cs typeface="Microsoft Sans Serif" pitchFamily="34" charset="0"/>
              </a:rPr>
              <a:t>coaching</a:t>
            </a:r>
            <a:r>
              <a:rPr lang="es-ES" sz="1600" dirty="0">
                <a:latin typeface="Microsoft Sans Serif" pitchFamily="34" charset="0"/>
                <a:cs typeface="Microsoft Sans Serif" pitchFamily="34" charset="0"/>
              </a:rPr>
              <a:t>, puede que no se muestre abierto a ese tipo de comentarios personales. Si el cliente está tratándote mal a ti o a tus colegas, considera en hacer algo al respecto.</a:t>
            </a:r>
          </a:p>
          <a:p>
            <a:pPr fontAlgn="base">
              <a:lnSpc>
                <a:spcPct val="150000"/>
              </a:lnSpc>
              <a:buClr>
                <a:srgbClr val="8A008A"/>
              </a:buClr>
              <a:buFont typeface="Wingdings" pitchFamily="2" charset="2"/>
              <a:buChar char="ü"/>
            </a:pPr>
            <a:r>
              <a:rPr lang="es-ES" sz="1600" b="1" dirty="0">
                <a:latin typeface="Microsoft Sans Serif" pitchFamily="34" charset="0"/>
                <a:cs typeface="Microsoft Sans Serif" pitchFamily="34" charset="0"/>
              </a:rPr>
              <a:t>La vida es demasiado corta para tener que emplear nuestro tiempo en una relación abusiva, ya sea en el trabajo o en lo personal. </a:t>
            </a:r>
            <a:endParaRPr lang="es-ES" sz="1600" b="1" dirty="0" smtClean="0">
              <a:latin typeface="Microsoft Sans Serif" pitchFamily="34" charset="0"/>
              <a:cs typeface="Microsoft Sans Serif" pitchFamily="34" charset="0"/>
            </a:endParaRPr>
          </a:p>
          <a:p>
            <a:endParaRPr lang="es-E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20" y="1628800"/>
            <a:ext cx="9144000" cy="3765176"/>
          </a:xfrm>
          <a:prstGeom prst="rect">
            <a:avLst/>
          </a:prstGeom>
        </p:spPr>
      </p:pic>
    </p:spTree>
    <p:extLst>
      <p:ext uri="{BB962C8B-B14F-4D97-AF65-F5344CB8AC3E}">
        <p14:creationId xmlns:p14="http://schemas.microsoft.com/office/powerpoint/2010/main" val="1176275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b="1" dirty="0" smtClean="0">
                <a:solidFill>
                  <a:srgbClr val="8A008A"/>
                </a:solidFill>
                <a:latin typeface="Open sans condensed"/>
              </a:rPr>
              <a:t>Bienvenido</a:t>
            </a:r>
            <a:endParaRPr lang="es-MX" b="1" dirty="0">
              <a:solidFill>
                <a:srgbClr val="8A008A"/>
              </a:solidFill>
              <a:latin typeface="Open sans condensed"/>
            </a:endParaRPr>
          </a:p>
        </p:txBody>
      </p:sp>
      <p:sp>
        <p:nvSpPr>
          <p:cNvPr id="3" name="2 Marcador de contenido"/>
          <p:cNvSpPr>
            <a:spLocks noGrp="1"/>
          </p:cNvSpPr>
          <p:nvPr>
            <p:ph idx="1"/>
          </p:nvPr>
        </p:nvSpPr>
        <p:spPr>
          <a:xfrm>
            <a:off x="467544" y="1412776"/>
            <a:ext cx="8229600" cy="4925144"/>
          </a:xfrm>
        </p:spPr>
        <p:txBody>
          <a:bodyPr>
            <a:noAutofit/>
          </a:bodyPr>
          <a:lstStyle/>
          <a:p>
            <a:pPr marL="0" indent="0">
              <a:lnSpc>
                <a:spcPct val="160000"/>
              </a:lnSpc>
              <a:buNone/>
            </a:pPr>
            <a:r>
              <a:rPr lang="es-MX" sz="1600" dirty="0" smtClean="0">
                <a:latin typeface="Microsoft Sans Serif" pitchFamily="34" charset="0"/>
                <a:ea typeface="Ebrima" pitchFamily="2" charset="0"/>
                <a:cs typeface="Microsoft Sans Serif" pitchFamily="34" charset="0"/>
              </a:rPr>
              <a:t>Estimado colaborador: </a:t>
            </a:r>
          </a:p>
          <a:p>
            <a:pPr marL="0" indent="0">
              <a:lnSpc>
                <a:spcPct val="160000"/>
              </a:lnSpc>
              <a:buNone/>
            </a:pPr>
            <a:endParaRPr lang="es-MX" sz="1600" dirty="0" smtClean="0">
              <a:latin typeface="Microsoft Sans Serif" pitchFamily="34" charset="0"/>
              <a:ea typeface="Ebrima" pitchFamily="2" charset="0"/>
              <a:cs typeface="Microsoft Sans Serif" pitchFamily="34" charset="0"/>
            </a:endParaRPr>
          </a:p>
          <a:p>
            <a:pPr marL="0" indent="0">
              <a:lnSpc>
                <a:spcPct val="160000"/>
              </a:lnSpc>
              <a:buNone/>
            </a:pPr>
            <a:r>
              <a:rPr lang="es-MX" sz="1600" dirty="0" smtClean="0">
                <a:latin typeface="Microsoft Sans Serif" pitchFamily="34" charset="0"/>
                <a:ea typeface="Ebrima" pitchFamily="2" charset="0"/>
                <a:cs typeface="Microsoft Sans Serif" pitchFamily="34" charset="0"/>
              </a:rPr>
              <a:t>La </a:t>
            </a:r>
            <a:r>
              <a:rPr lang="es-MX" sz="1600" dirty="0">
                <a:latin typeface="Microsoft Sans Serif" pitchFamily="34" charset="0"/>
                <a:ea typeface="Ebrima" pitchFamily="2" charset="0"/>
                <a:cs typeface="Microsoft Sans Serif" pitchFamily="34" charset="0"/>
              </a:rPr>
              <a:t>parte mas importante de ser un ejecutivo de ventas </a:t>
            </a:r>
            <a:r>
              <a:rPr lang="es-MX" sz="1600" dirty="0" smtClean="0">
                <a:latin typeface="Microsoft Sans Serif" pitchFamily="34" charset="0"/>
                <a:ea typeface="Ebrima" pitchFamily="2" charset="0"/>
                <a:cs typeface="Microsoft Sans Serif" pitchFamily="34" charset="0"/>
              </a:rPr>
              <a:t>, éxito o soporte es </a:t>
            </a:r>
            <a:r>
              <a:rPr lang="es-MX" sz="1600" dirty="0">
                <a:latin typeface="Microsoft Sans Serif" pitchFamily="34" charset="0"/>
                <a:ea typeface="Ebrima" pitchFamily="2" charset="0"/>
                <a:cs typeface="Microsoft Sans Serif" pitchFamily="34" charset="0"/>
              </a:rPr>
              <a:t>saber como tratar a un cliente, lo </a:t>
            </a:r>
            <a:r>
              <a:rPr lang="es-MX" sz="1600" dirty="0" smtClean="0">
                <a:latin typeface="Microsoft Sans Serif" pitchFamily="34" charset="0"/>
                <a:ea typeface="Ebrima" pitchFamily="2" charset="0"/>
                <a:cs typeface="Microsoft Sans Serif" pitchFamily="34" charset="0"/>
              </a:rPr>
              <a:t>ideal es que </a:t>
            </a:r>
            <a:r>
              <a:rPr lang="es-MX" sz="1600" dirty="0">
                <a:latin typeface="Microsoft Sans Serif" pitchFamily="34" charset="0"/>
                <a:ea typeface="Ebrima" pitchFamily="2" charset="0"/>
                <a:cs typeface="Microsoft Sans Serif" pitchFamily="34" charset="0"/>
              </a:rPr>
              <a:t>fueran cooperadores y con altos niveles de </a:t>
            </a:r>
            <a:r>
              <a:rPr lang="es-MX" sz="1600" dirty="0" smtClean="0">
                <a:latin typeface="Microsoft Sans Serif" pitchFamily="34" charset="0"/>
                <a:ea typeface="Ebrima" pitchFamily="2" charset="0"/>
                <a:cs typeface="Microsoft Sans Serif" pitchFamily="34" charset="0"/>
              </a:rPr>
              <a:t>motivación. Sin embargo cada uno de nuestros clientes son diferentes y tienen distintas formas de mostrar su inconformidad con el sistema o el personal. </a:t>
            </a:r>
          </a:p>
          <a:p>
            <a:pPr>
              <a:lnSpc>
                <a:spcPct val="160000"/>
              </a:lnSpc>
            </a:pPr>
            <a:endParaRPr lang="es-MX" sz="1600" dirty="0">
              <a:latin typeface="Microsoft Sans Serif" pitchFamily="34" charset="0"/>
              <a:ea typeface="Ebrima" pitchFamily="2" charset="0"/>
              <a:cs typeface="Microsoft Sans Serif" pitchFamily="34" charset="0"/>
            </a:endParaRPr>
          </a:p>
          <a:p>
            <a:pPr marL="0" indent="0">
              <a:lnSpc>
                <a:spcPct val="160000"/>
              </a:lnSpc>
              <a:buNone/>
            </a:pPr>
            <a:r>
              <a:rPr lang="es-MX" sz="1600" dirty="0" smtClean="0">
                <a:latin typeface="Microsoft Sans Serif" pitchFamily="34" charset="0"/>
                <a:ea typeface="Ebrima" pitchFamily="2" charset="0"/>
                <a:cs typeface="Microsoft Sans Serif" pitchFamily="34" charset="0"/>
              </a:rPr>
              <a:t>Por ello, hemos creado este curso, en el que describimos los diferentes tipos de clientes y como aplicar una solución práctica. </a:t>
            </a:r>
          </a:p>
          <a:p>
            <a:pPr marL="0" indent="0">
              <a:lnSpc>
                <a:spcPct val="160000"/>
              </a:lnSpc>
              <a:buNone/>
            </a:pPr>
            <a:endParaRPr lang="es-MX" sz="1600" dirty="0">
              <a:latin typeface="Microsoft Sans Serif" pitchFamily="34" charset="0"/>
              <a:ea typeface="Ebrima" pitchFamily="2" charset="0"/>
              <a:cs typeface="Microsoft Sans Serif" pitchFamily="34" charset="0"/>
            </a:endParaRPr>
          </a:p>
          <a:p>
            <a:pPr marL="0" indent="0" algn="r">
              <a:lnSpc>
                <a:spcPct val="160000"/>
              </a:lnSpc>
              <a:buNone/>
            </a:pPr>
            <a:r>
              <a:rPr lang="es-MX" sz="2400" b="1" dirty="0" smtClean="0">
                <a:latin typeface="Microsoft Sans Serif" pitchFamily="34" charset="0"/>
                <a:ea typeface="Ebrima" pitchFamily="2" charset="0"/>
                <a:cs typeface="Microsoft Sans Serif" pitchFamily="34" charset="0"/>
              </a:rPr>
              <a:t>Comenzamos …</a:t>
            </a:r>
            <a:endParaRPr lang="es-MX" sz="2800" b="1" dirty="0">
              <a:latin typeface="Microsoft Sans Serif" pitchFamily="34" charset="0"/>
              <a:ea typeface="Ebrima" pitchFamily="2" charset="0"/>
              <a:cs typeface="Microsoft Sans Serif" pitchFamily="34" charset="0"/>
            </a:endParaRPr>
          </a:p>
        </p:txBody>
      </p:sp>
    </p:spTree>
    <p:extLst>
      <p:ext uri="{BB962C8B-B14F-4D97-AF65-F5344CB8AC3E}">
        <p14:creationId xmlns:p14="http://schemas.microsoft.com/office/powerpoint/2010/main" val="8927626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90872" y="274638"/>
            <a:ext cx="8229600" cy="1143000"/>
          </a:xfrm>
        </p:spPr>
        <p:txBody>
          <a:bodyPr>
            <a:normAutofit/>
          </a:bodyPr>
          <a:lstStyle/>
          <a:p>
            <a:r>
              <a:rPr lang="es-ES" b="1" dirty="0">
                <a:solidFill>
                  <a:srgbClr val="8A008A"/>
                </a:solidFill>
                <a:latin typeface="Open sans condensed"/>
              </a:rPr>
              <a:t>Índice</a:t>
            </a:r>
            <a:endParaRPr lang="es-ES" b="1" dirty="0">
              <a:solidFill>
                <a:srgbClr val="8A008A"/>
              </a:solidFill>
              <a:latin typeface="Open sans condensed"/>
            </a:endParaRPr>
          </a:p>
        </p:txBody>
      </p:sp>
      <p:sp>
        <p:nvSpPr>
          <p:cNvPr id="3" name="2 Marcador de contenido"/>
          <p:cNvSpPr>
            <a:spLocks noGrp="1"/>
          </p:cNvSpPr>
          <p:nvPr>
            <p:ph idx="1"/>
          </p:nvPr>
        </p:nvSpPr>
        <p:spPr>
          <a:xfrm>
            <a:off x="457200" y="1600200"/>
            <a:ext cx="8229600" cy="4781128"/>
          </a:xfrm>
        </p:spPr>
        <p:txBody>
          <a:bodyPr>
            <a:normAutofit/>
          </a:bodyPr>
          <a:lstStyle/>
          <a:p>
            <a:pPr marL="0" indent="0" algn="ctr">
              <a:buNone/>
            </a:pPr>
            <a:r>
              <a:rPr lang="es-ES" sz="1800" spc="300" dirty="0" smtClean="0">
                <a:latin typeface="Microsoft Sans Serif" pitchFamily="34" charset="0"/>
                <a:ea typeface="Ebrima" pitchFamily="2" charset="0"/>
                <a:cs typeface="Microsoft Sans Serif" pitchFamily="34" charset="0"/>
              </a:rPr>
              <a:t>1. El cliente inseguro</a:t>
            </a:r>
          </a:p>
          <a:p>
            <a:pPr marL="400050" lvl="1" indent="0" algn="ctr">
              <a:buNone/>
            </a:pPr>
            <a:r>
              <a:rPr lang="es-ES" sz="1800" spc="300" dirty="0" smtClean="0">
                <a:latin typeface="Microsoft Sans Serif" pitchFamily="34" charset="0"/>
                <a:ea typeface="Ebrima" pitchFamily="2" charset="0"/>
                <a:cs typeface="Microsoft Sans Serif" pitchFamily="34" charset="0"/>
              </a:rPr>
              <a:t>1.1 Solución </a:t>
            </a:r>
          </a:p>
          <a:p>
            <a:pPr marL="0" indent="0" algn="ctr">
              <a:buNone/>
            </a:pPr>
            <a:r>
              <a:rPr lang="es-ES" sz="1800" spc="300" dirty="0" smtClean="0">
                <a:latin typeface="Microsoft Sans Serif" pitchFamily="34" charset="0"/>
                <a:ea typeface="Ebrima" pitchFamily="2" charset="0"/>
                <a:cs typeface="Microsoft Sans Serif" pitchFamily="34" charset="0"/>
              </a:rPr>
              <a:t>2. El cliente invasor de fronteras </a:t>
            </a:r>
          </a:p>
          <a:p>
            <a:pPr marL="400050" lvl="1" indent="0" algn="ctr">
              <a:buNone/>
            </a:pPr>
            <a:r>
              <a:rPr lang="es-ES" sz="1800" spc="300" dirty="0" smtClean="0">
                <a:latin typeface="Microsoft Sans Serif" pitchFamily="34" charset="0"/>
                <a:ea typeface="Ebrima" pitchFamily="2" charset="0"/>
                <a:cs typeface="Microsoft Sans Serif" pitchFamily="34" charset="0"/>
              </a:rPr>
              <a:t>2.1 Solución</a:t>
            </a:r>
            <a:endParaRPr lang="es-ES" sz="1800" spc="300" dirty="0">
              <a:latin typeface="Microsoft Sans Serif" pitchFamily="34" charset="0"/>
              <a:ea typeface="Ebrima" pitchFamily="2" charset="0"/>
              <a:cs typeface="Microsoft Sans Serif" pitchFamily="34" charset="0"/>
            </a:endParaRPr>
          </a:p>
          <a:p>
            <a:pPr marL="0" indent="0" algn="ctr">
              <a:buNone/>
            </a:pPr>
            <a:r>
              <a:rPr lang="es-ES" sz="1800" spc="300" dirty="0" smtClean="0">
                <a:latin typeface="Microsoft Sans Serif" pitchFamily="34" charset="0"/>
                <a:ea typeface="Ebrima" pitchFamily="2" charset="0"/>
                <a:cs typeface="Microsoft Sans Serif" pitchFamily="34" charset="0"/>
              </a:rPr>
              <a:t>3. El cliente que no hace nada </a:t>
            </a:r>
          </a:p>
          <a:p>
            <a:pPr marL="400050" lvl="1" indent="0" algn="ctr">
              <a:buNone/>
            </a:pPr>
            <a:r>
              <a:rPr lang="es-ES" sz="1800" spc="300" dirty="0" smtClean="0">
                <a:latin typeface="Microsoft Sans Serif" pitchFamily="34" charset="0"/>
                <a:ea typeface="Ebrima" pitchFamily="2" charset="0"/>
                <a:cs typeface="Microsoft Sans Serif" pitchFamily="34" charset="0"/>
              </a:rPr>
              <a:t>3.1 Solución </a:t>
            </a:r>
          </a:p>
          <a:p>
            <a:pPr marL="0" indent="0" algn="ctr">
              <a:buNone/>
            </a:pPr>
            <a:r>
              <a:rPr lang="es-ES" sz="1800" spc="300" dirty="0" smtClean="0">
                <a:latin typeface="Microsoft Sans Serif" pitchFamily="34" charset="0"/>
                <a:ea typeface="Ebrima" pitchFamily="2" charset="0"/>
                <a:cs typeface="Microsoft Sans Serif" pitchFamily="34" charset="0"/>
              </a:rPr>
              <a:t>4. El cliente «sabe lo todo»</a:t>
            </a:r>
          </a:p>
          <a:p>
            <a:pPr marL="400050" lvl="1" indent="0" algn="ctr">
              <a:buNone/>
            </a:pPr>
            <a:r>
              <a:rPr lang="es-ES" sz="1800" spc="300" dirty="0" smtClean="0">
                <a:latin typeface="Microsoft Sans Serif" pitchFamily="34" charset="0"/>
                <a:ea typeface="Ebrima" pitchFamily="2" charset="0"/>
                <a:cs typeface="Microsoft Sans Serif" pitchFamily="34" charset="0"/>
              </a:rPr>
              <a:t>4.1 Solución </a:t>
            </a:r>
          </a:p>
          <a:p>
            <a:pPr marL="0" indent="0" algn="ctr">
              <a:buNone/>
            </a:pPr>
            <a:r>
              <a:rPr lang="es-ES" sz="1800" spc="300" dirty="0">
                <a:latin typeface="Microsoft Sans Serif" pitchFamily="34" charset="0"/>
                <a:ea typeface="Ebrima" pitchFamily="2" charset="0"/>
                <a:cs typeface="Microsoft Sans Serif" pitchFamily="34" charset="0"/>
              </a:rPr>
              <a:t>5</a:t>
            </a:r>
            <a:r>
              <a:rPr lang="es-ES" sz="1800" spc="300" dirty="0" smtClean="0">
                <a:latin typeface="Microsoft Sans Serif" pitchFamily="34" charset="0"/>
                <a:ea typeface="Ebrima" pitchFamily="2" charset="0"/>
                <a:cs typeface="Microsoft Sans Serif" pitchFamily="34" charset="0"/>
              </a:rPr>
              <a:t>. </a:t>
            </a:r>
            <a:r>
              <a:rPr lang="es-ES" sz="1800" spc="300" dirty="0">
                <a:latin typeface="Microsoft Sans Serif" pitchFamily="34" charset="0"/>
                <a:ea typeface="Ebrima" pitchFamily="2" charset="0"/>
                <a:cs typeface="Microsoft Sans Serif" pitchFamily="34" charset="0"/>
              </a:rPr>
              <a:t>El cliente insaciable </a:t>
            </a:r>
          </a:p>
          <a:p>
            <a:pPr marL="400050" lvl="1" indent="0" algn="ctr">
              <a:buNone/>
            </a:pPr>
            <a:r>
              <a:rPr lang="es-ES" sz="1800" spc="300" dirty="0" smtClean="0">
                <a:latin typeface="Microsoft Sans Serif" pitchFamily="34" charset="0"/>
                <a:ea typeface="Ebrima" pitchFamily="2" charset="0"/>
                <a:cs typeface="Microsoft Sans Serif" pitchFamily="34" charset="0"/>
              </a:rPr>
              <a:t>5.1 </a:t>
            </a:r>
            <a:r>
              <a:rPr lang="es-ES" sz="1800" spc="300" dirty="0">
                <a:latin typeface="Microsoft Sans Serif" pitchFamily="34" charset="0"/>
                <a:ea typeface="Ebrima" pitchFamily="2" charset="0"/>
                <a:cs typeface="Microsoft Sans Serif" pitchFamily="34" charset="0"/>
              </a:rPr>
              <a:t>Solución</a:t>
            </a:r>
            <a:endParaRPr lang="es-ES" sz="1800" spc="300" dirty="0">
              <a:latin typeface="Microsoft Sans Serif" pitchFamily="34" charset="0"/>
              <a:ea typeface="Ebrima" pitchFamily="2" charset="0"/>
              <a:cs typeface="Microsoft Sans Serif" pitchFamily="34" charset="0"/>
            </a:endParaRPr>
          </a:p>
          <a:p>
            <a:pPr marL="0" indent="0" algn="ctr">
              <a:buNone/>
            </a:pPr>
            <a:r>
              <a:rPr lang="es-ES" sz="1800" spc="300" dirty="0" smtClean="0">
                <a:latin typeface="Microsoft Sans Serif" pitchFamily="34" charset="0"/>
                <a:ea typeface="Ebrima" pitchFamily="2" charset="0"/>
                <a:cs typeface="Microsoft Sans Serif" pitchFamily="34" charset="0"/>
              </a:rPr>
              <a:t>6. </a:t>
            </a:r>
            <a:r>
              <a:rPr lang="es-ES" sz="1800" spc="300" dirty="0">
                <a:latin typeface="Microsoft Sans Serif" pitchFamily="34" charset="0"/>
                <a:ea typeface="Ebrima" pitchFamily="2" charset="0"/>
                <a:cs typeface="Microsoft Sans Serif" pitchFamily="34" charset="0"/>
              </a:rPr>
              <a:t>El cliente tirano </a:t>
            </a:r>
          </a:p>
          <a:p>
            <a:pPr marL="400050" lvl="1" indent="0" algn="ctr">
              <a:buNone/>
            </a:pPr>
            <a:r>
              <a:rPr lang="es-ES" sz="1800" spc="300" dirty="0" smtClean="0">
                <a:latin typeface="Microsoft Sans Serif" pitchFamily="34" charset="0"/>
                <a:ea typeface="Ebrima" pitchFamily="2" charset="0"/>
                <a:cs typeface="Microsoft Sans Serif" pitchFamily="34" charset="0"/>
              </a:rPr>
              <a:t>6.1 </a:t>
            </a:r>
            <a:r>
              <a:rPr lang="es-ES" sz="1800" spc="300" dirty="0">
                <a:latin typeface="Microsoft Sans Serif" pitchFamily="34" charset="0"/>
                <a:ea typeface="Ebrima" pitchFamily="2" charset="0"/>
                <a:cs typeface="Microsoft Sans Serif" pitchFamily="34" charset="0"/>
              </a:rPr>
              <a:t>Solución</a:t>
            </a:r>
            <a:endParaRPr lang="es-ES" sz="1800" spc="300" dirty="0">
              <a:latin typeface="Microsoft Sans Serif" pitchFamily="34" charset="0"/>
              <a:ea typeface="Ebrima" pitchFamily="2" charset="0"/>
              <a:cs typeface="Microsoft Sans Serif"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188640"/>
            <a:ext cx="8229600" cy="1143000"/>
          </a:xfrm>
        </p:spPr>
        <p:txBody>
          <a:bodyPr>
            <a:normAutofit/>
          </a:bodyPr>
          <a:lstStyle/>
          <a:p>
            <a:r>
              <a:rPr lang="es-ES" b="1" dirty="0">
                <a:solidFill>
                  <a:srgbClr val="8A008A"/>
                </a:solidFill>
                <a:latin typeface="Open sans condensed"/>
              </a:rPr>
              <a:t>Cliente inseguro</a:t>
            </a:r>
            <a:endParaRPr lang="es-ES" b="1" dirty="0">
              <a:solidFill>
                <a:srgbClr val="8A008A"/>
              </a:solidFill>
              <a:latin typeface="Open sans condensed"/>
            </a:endParaRPr>
          </a:p>
        </p:txBody>
      </p:sp>
      <p:sp>
        <p:nvSpPr>
          <p:cNvPr id="3" name="2 Marcador de contenido"/>
          <p:cNvSpPr>
            <a:spLocks noGrp="1"/>
          </p:cNvSpPr>
          <p:nvPr>
            <p:ph idx="1"/>
          </p:nvPr>
        </p:nvSpPr>
        <p:spPr>
          <a:xfrm>
            <a:off x="395536" y="1268760"/>
            <a:ext cx="8496944" cy="5256584"/>
          </a:xfrm>
        </p:spPr>
        <p:txBody>
          <a:bodyPr>
            <a:normAutofit/>
          </a:bodyPr>
          <a:lstStyle/>
          <a:p>
            <a:pPr marL="0" indent="0" algn="just">
              <a:lnSpc>
                <a:spcPct val="150000"/>
              </a:lnSpc>
              <a:buNone/>
            </a:pPr>
            <a:r>
              <a:rPr lang="es-ES" sz="1600" dirty="0">
                <a:latin typeface="Microsoft Sans Serif" pitchFamily="34" charset="0"/>
                <a:ea typeface="Arial Unicode MS" pitchFamily="34" charset="-128"/>
                <a:cs typeface="Microsoft Sans Serif" pitchFamily="34" charset="0"/>
              </a:rPr>
              <a:t>Estos clientes están inseguros de sí mismos y la manera de manifestarlo es </a:t>
            </a:r>
            <a:r>
              <a:rPr lang="es-ES" sz="1600" dirty="0" smtClean="0">
                <a:latin typeface="Microsoft Sans Serif" pitchFamily="34" charset="0"/>
                <a:ea typeface="Arial Unicode MS" pitchFamily="34" charset="-128"/>
                <a:cs typeface="Microsoft Sans Serif" pitchFamily="34" charset="0"/>
              </a:rPr>
              <a:t>mostrándose inseguros de ti y nerviosos ante la idea de fracasar o quedar mal. </a:t>
            </a:r>
            <a:r>
              <a:rPr lang="es-ES" sz="1600" dirty="0">
                <a:latin typeface="Microsoft Sans Serif" pitchFamily="34" charset="0"/>
                <a:ea typeface="Arial Unicode MS" pitchFamily="34" charset="-128"/>
                <a:cs typeface="Microsoft Sans Serif" pitchFamily="34" charset="0"/>
              </a:rPr>
              <a:t>Son difíciles de manejar porque te controlan de manera excesiva. </a:t>
            </a:r>
            <a:endParaRPr lang="es-ES" sz="1600" dirty="0" smtClean="0">
              <a:latin typeface="Microsoft Sans Serif" pitchFamily="34" charset="0"/>
              <a:ea typeface="Arial Unicode MS" pitchFamily="34" charset="-128"/>
              <a:cs typeface="Microsoft Sans Serif" pitchFamily="34" charset="0"/>
            </a:endParaRPr>
          </a:p>
          <a:p>
            <a:pPr marL="0" indent="0" algn="just">
              <a:lnSpc>
                <a:spcPct val="150000"/>
              </a:lnSpc>
              <a:buNone/>
            </a:pPr>
            <a:endParaRPr lang="es-ES" sz="1600" b="1" dirty="0" smtClean="0">
              <a:latin typeface="Microsoft Sans Serif" pitchFamily="34" charset="0"/>
              <a:ea typeface="Arial Unicode MS" pitchFamily="34" charset="-128"/>
              <a:cs typeface="Microsoft Sans Serif" pitchFamily="34" charset="0"/>
            </a:endParaRPr>
          </a:p>
          <a:p>
            <a:pPr>
              <a:lnSpc>
                <a:spcPct val="150000"/>
              </a:lnSpc>
              <a:buClr>
                <a:srgbClr val="8A008A"/>
              </a:buClr>
              <a:buFont typeface="Wingdings" pitchFamily="2" charset="2"/>
              <a:buChar char="Ø"/>
            </a:pPr>
            <a:r>
              <a:rPr lang="es-ES" sz="1600" dirty="0">
                <a:latin typeface="Microsoft Sans Serif" pitchFamily="34" charset="0"/>
                <a:ea typeface="Arial Unicode MS" pitchFamily="34" charset="-128"/>
                <a:cs typeface="Microsoft Sans Serif" pitchFamily="34" charset="0"/>
              </a:rPr>
              <a:t>Les </a:t>
            </a:r>
            <a:r>
              <a:rPr lang="es-ES" sz="1600" dirty="0">
                <a:latin typeface="Microsoft Sans Serif" pitchFamily="34" charset="0"/>
                <a:ea typeface="Arial Unicode MS" pitchFamily="34" charset="-128"/>
                <a:cs typeface="Microsoft Sans Serif" pitchFamily="34" charset="0"/>
              </a:rPr>
              <a:t>resulta difícil confiar en extraños y esto les </a:t>
            </a:r>
            <a:endParaRPr lang="es-ES" sz="1600" dirty="0" smtClean="0">
              <a:latin typeface="Microsoft Sans Serif" pitchFamily="34" charset="0"/>
              <a:ea typeface="Arial Unicode MS" pitchFamily="34" charset="-128"/>
              <a:cs typeface="Microsoft Sans Serif" pitchFamily="34" charset="0"/>
            </a:endParaRPr>
          </a:p>
          <a:p>
            <a:pPr marL="0" indent="0">
              <a:lnSpc>
                <a:spcPct val="150000"/>
              </a:lnSpc>
              <a:buNone/>
            </a:pPr>
            <a:r>
              <a:rPr lang="es-ES" sz="1600" dirty="0" smtClean="0">
                <a:latin typeface="Microsoft Sans Serif" pitchFamily="34" charset="0"/>
                <a:ea typeface="Arial Unicode MS" pitchFamily="34" charset="-128"/>
                <a:cs typeface="Microsoft Sans Serif" pitchFamily="34" charset="0"/>
              </a:rPr>
              <a:t>impide </a:t>
            </a:r>
            <a:r>
              <a:rPr lang="es-ES" sz="1600" dirty="0">
                <a:latin typeface="Microsoft Sans Serif" pitchFamily="34" charset="0"/>
                <a:ea typeface="Arial Unicode MS" pitchFamily="34" charset="-128"/>
                <a:cs typeface="Microsoft Sans Serif" pitchFamily="34" charset="0"/>
              </a:rPr>
              <a:t>entablar relaciones con su jefe o con </a:t>
            </a:r>
            <a:r>
              <a:rPr lang="es-ES" sz="1600" dirty="0" smtClean="0">
                <a:latin typeface="Microsoft Sans Serif" pitchFamily="34" charset="0"/>
                <a:ea typeface="Arial Unicode MS" pitchFamily="34" charset="-128"/>
                <a:cs typeface="Microsoft Sans Serif" pitchFamily="34" charset="0"/>
              </a:rPr>
              <a:t>otros</a:t>
            </a:r>
          </a:p>
          <a:p>
            <a:pPr marL="0" indent="0">
              <a:lnSpc>
                <a:spcPct val="150000"/>
              </a:lnSpc>
              <a:buNone/>
            </a:pPr>
            <a:r>
              <a:rPr lang="es-ES" sz="1600" dirty="0" smtClean="0">
                <a:latin typeface="Microsoft Sans Serif" pitchFamily="34" charset="0"/>
                <a:ea typeface="Arial Unicode MS" pitchFamily="34" charset="-128"/>
                <a:cs typeface="Microsoft Sans Serif" pitchFamily="34" charset="0"/>
              </a:rPr>
              <a:t>ejecutivos </a:t>
            </a:r>
            <a:r>
              <a:rPr lang="es-ES" sz="1600" dirty="0">
                <a:latin typeface="Microsoft Sans Serif" pitchFamily="34" charset="0"/>
                <a:ea typeface="Arial Unicode MS" pitchFamily="34" charset="-128"/>
                <a:cs typeface="Microsoft Sans Serif" pitchFamily="34" charset="0"/>
              </a:rPr>
              <a:t>de la </a:t>
            </a:r>
            <a:r>
              <a:rPr lang="es-ES" sz="1600" dirty="0" smtClean="0">
                <a:latin typeface="Microsoft Sans Serif" pitchFamily="34" charset="0"/>
                <a:ea typeface="Arial Unicode MS" pitchFamily="34" charset="-128"/>
                <a:cs typeface="Microsoft Sans Serif" pitchFamily="34" charset="0"/>
              </a:rPr>
              <a:t>organización.</a:t>
            </a:r>
            <a:endParaRPr lang="es-ES" sz="1600" dirty="0">
              <a:latin typeface="Microsoft Sans Serif" pitchFamily="34" charset="0"/>
              <a:ea typeface="Arial Unicode MS" pitchFamily="34" charset="-128"/>
              <a:cs typeface="Microsoft Sans Serif" pitchFamily="34" charset="0"/>
            </a:endParaRPr>
          </a:p>
          <a:p>
            <a:pPr>
              <a:lnSpc>
                <a:spcPct val="150000"/>
              </a:lnSpc>
              <a:buClr>
                <a:srgbClr val="8A008A"/>
              </a:buClr>
              <a:buFont typeface="Wingdings" pitchFamily="2" charset="2"/>
              <a:buChar char="Ø"/>
            </a:pPr>
            <a:r>
              <a:rPr lang="es-ES" sz="1600" dirty="0" smtClean="0">
                <a:latin typeface="Microsoft Sans Serif" pitchFamily="34" charset="0"/>
                <a:ea typeface="Arial Unicode MS" pitchFamily="34" charset="-128"/>
                <a:cs typeface="Microsoft Sans Serif" pitchFamily="34" charset="0"/>
              </a:rPr>
              <a:t>Permanecen </a:t>
            </a:r>
            <a:r>
              <a:rPr lang="es-ES" sz="1600" dirty="0">
                <a:latin typeface="Microsoft Sans Serif" pitchFamily="34" charset="0"/>
                <a:ea typeface="Arial Unicode MS" pitchFamily="34" charset="-128"/>
                <a:cs typeface="Microsoft Sans Serif" pitchFamily="34" charset="0"/>
              </a:rPr>
              <a:t>guardando </a:t>
            </a:r>
            <a:r>
              <a:rPr lang="es-ES" sz="1600" dirty="0" smtClean="0">
                <a:latin typeface="Microsoft Sans Serif" pitchFamily="34" charset="0"/>
                <a:ea typeface="Arial Unicode MS" pitchFamily="34" charset="-128"/>
                <a:cs typeface="Microsoft Sans Serif" pitchFamily="34" charset="0"/>
              </a:rPr>
              <a:t>la distancia.</a:t>
            </a:r>
            <a:endParaRPr lang="es-ES" sz="1600" dirty="0">
              <a:latin typeface="Microsoft Sans Serif" pitchFamily="34" charset="0"/>
              <a:ea typeface="Arial Unicode MS" pitchFamily="34" charset="-128"/>
              <a:cs typeface="Microsoft Sans Serif" pitchFamily="34" charset="0"/>
            </a:endParaRPr>
          </a:p>
          <a:p>
            <a:pPr>
              <a:lnSpc>
                <a:spcPct val="150000"/>
              </a:lnSpc>
              <a:buClr>
                <a:srgbClr val="8A008A"/>
              </a:buClr>
              <a:buFont typeface="Wingdings" pitchFamily="2" charset="2"/>
              <a:buChar char="Ø"/>
            </a:pPr>
            <a:r>
              <a:rPr lang="es-ES" sz="1600" dirty="0">
                <a:latin typeface="Microsoft Sans Serif" pitchFamily="34" charset="0"/>
                <a:ea typeface="Arial Unicode MS" pitchFamily="34" charset="-128"/>
                <a:cs typeface="Microsoft Sans Serif" pitchFamily="34" charset="0"/>
              </a:rPr>
              <a:t>P</a:t>
            </a:r>
            <a:r>
              <a:rPr lang="es-ES" sz="1600" dirty="0" smtClean="0">
                <a:latin typeface="Microsoft Sans Serif" pitchFamily="34" charset="0"/>
                <a:ea typeface="Arial Unicode MS" pitchFamily="34" charset="-128"/>
                <a:cs typeface="Microsoft Sans Serif" pitchFamily="34" charset="0"/>
              </a:rPr>
              <a:t>ueden </a:t>
            </a:r>
            <a:r>
              <a:rPr lang="es-ES" sz="1600" dirty="0">
                <a:latin typeface="Microsoft Sans Serif" pitchFamily="34" charset="0"/>
                <a:ea typeface="Arial Unicode MS" pitchFamily="34" charset="-128"/>
                <a:cs typeface="Microsoft Sans Serif" pitchFamily="34" charset="0"/>
              </a:rPr>
              <a:t>tener dificultades para confiar en ti a la </a:t>
            </a:r>
            <a:endParaRPr lang="es-ES" sz="1600" dirty="0" smtClean="0">
              <a:latin typeface="Microsoft Sans Serif" pitchFamily="34" charset="0"/>
              <a:ea typeface="Arial Unicode MS" pitchFamily="34" charset="-128"/>
              <a:cs typeface="Microsoft Sans Serif" pitchFamily="34" charset="0"/>
            </a:endParaRPr>
          </a:p>
          <a:p>
            <a:pPr marL="0" indent="0">
              <a:lnSpc>
                <a:spcPct val="150000"/>
              </a:lnSpc>
              <a:buNone/>
            </a:pPr>
            <a:r>
              <a:rPr lang="es-ES" sz="1600" dirty="0" smtClean="0">
                <a:latin typeface="Microsoft Sans Serif" pitchFamily="34" charset="0"/>
                <a:ea typeface="Arial Unicode MS" pitchFamily="34" charset="-128"/>
                <a:cs typeface="Microsoft Sans Serif" pitchFamily="34" charset="0"/>
              </a:rPr>
              <a:t>hora </a:t>
            </a:r>
            <a:r>
              <a:rPr lang="es-ES" sz="1600" dirty="0">
                <a:latin typeface="Microsoft Sans Serif" pitchFamily="34" charset="0"/>
                <a:ea typeface="Arial Unicode MS" pitchFamily="34" charset="-128"/>
                <a:cs typeface="Microsoft Sans Serif" pitchFamily="34" charset="0"/>
              </a:rPr>
              <a:t>de abordar tareas nuevas y diferentes, </a:t>
            </a:r>
            <a:r>
              <a:rPr lang="es-ES" sz="1600" dirty="0" smtClean="0">
                <a:latin typeface="Microsoft Sans Serif" pitchFamily="34" charset="0"/>
                <a:ea typeface="Arial Unicode MS" pitchFamily="34" charset="-128"/>
                <a:cs typeface="Microsoft Sans Serif" pitchFamily="34" charset="0"/>
              </a:rPr>
              <a:t>revisan</a:t>
            </a:r>
          </a:p>
          <a:p>
            <a:pPr marL="0" indent="0">
              <a:lnSpc>
                <a:spcPct val="150000"/>
              </a:lnSpc>
              <a:buNone/>
            </a:pPr>
            <a:r>
              <a:rPr lang="es-ES" sz="1600" dirty="0" smtClean="0">
                <a:latin typeface="Microsoft Sans Serif" pitchFamily="34" charset="0"/>
                <a:ea typeface="Arial Unicode MS" pitchFamily="34" charset="-128"/>
                <a:cs typeface="Microsoft Sans Serif" pitchFamily="34" charset="0"/>
              </a:rPr>
              <a:t>su </a:t>
            </a:r>
            <a:r>
              <a:rPr lang="es-ES" sz="1600" dirty="0">
                <a:latin typeface="Microsoft Sans Serif" pitchFamily="34" charset="0"/>
                <a:ea typeface="Arial Unicode MS" pitchFamily="34" charset="-128"/>
                <a:cs typeface="Microsoft Sans Serif" pitchFamily="34" charset="0"/>
              </a:rPr>
              <a:t>trabajo </a:t>
            </a:r>
            <a:r>
              <a:rPr lang="es-ES" sz="1600" dirty="0" smtClean="0">
                <a:latin typeface="Microsoft Sans Serif" pitchFamily="34" charset="0"/>
                <a:ea typeface="Arial Unicode MS" pitchFamily="34" charset="-128"/>
                <a:cs typeface="Microsoft Sans Serif" pitchFamily="34" charset="0"/>
              </a:rPr>
              <a:t>una </a:t>
            </a:r>
            <a:r>
              <a:rPr lang="es-ES" sz="1600" dirty="0">
                <a:latin typeface="Microsoft Sans Serif" pitchFamily="34" charset="0"/>
                <a:ea typeface="Arial Unicode MS" pitchFamily="34" charset="-128"/>
                <a:cs typeface="Microsoft Sans Serif" pitchFamily="34" charset="0"/>
              </a:rPr>
              <a:t>y otra vez.</a:t>
            </a:r>
          </a:p>
        </p:txBody>
      </p:sp>
      <p:grpSp>
        <p:nvGrpSpPr>
          <p:cNvPr id="7" name="6 Grupo"/>
          <p:cNvGrpSpPr/>
          <p:nvPr/>
        </p:nvGrpSpPr>
        <p:grpSpPr>
          <a:xfrm>
            <a:off x="5364088" y="2592288"/>
            <a:ext cx="3528392" cy="3429000"/>
            <a:chOff x="6372200" y="4293096"/>
            <a:chExt cx="2736304" cy="2564904"/>
          </a:xfrm>
        </p:grpSpPr>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2200" y="4409728"/>
              <a:ext cx="2448272" cy="2448272"/>
            </a:xfrm>
            <a:prstGeom prst="rect">
              <a:avLst/>
            </a:prstGeom>
          </p:spPr>
        </p:pic>
        <p:sp>
          <p:nvSpPr>
            <p:cNvPr id="6" name="5 Llamada de nube"/>
            <p:cNvSpPr/>
            <p:nvPr/>
          </p:nvSpPr>
          <p:spPr>
            <a:xfrm>
              <a:off x="7884368" y="4293096"/>
              <a:ext cx="1224136" cy="720080"/>
            </a:xfrm>
            <a:prstGeom prst="cloudCallout">
              <a:avLst>
                <a:gd name="adj1" fmla="val -50774"/>
                <a:gd name="adj2" fmla="val 59114"/>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b="1" dirty="0" smtClean="0">
                  <a:solidFill>
                    <a:schemeClr val="tx1"/>
                  </a:solidFill>
                  <a:latin typeface="Century Gothic" pitchFamily="34" charset="0"/>
                </a:rPr>
                <a:t>Mmm … no sé</a:t>
              </a:r>
              <a:endParaRPr lang="es-MX" sz="1600" b="1" dirty="0">
                <a:solidFill>
                  <a:schemeClr val="tx1"/>
                </a:solidFill>
                <a:latin typeface="Century Gothic" pitchFamily="34" charset="0"/>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b="1" dirty="0">
                <a:solidFill>
                  <a:srgbClr val="8A008A"/>
                </a:solidFill>
                <a:latin typeface="Open sans condensed"/>
              </a:rPr>
              <a:t>Solución</a:t>
            </a:r>
            <a:r>
              <a:rPr lang="es-ES" b="1" dirty="0">
                <a:solidFill>
                  <a:srgbClr val="8A008A"/>
                </a:solidFill>
                <a:latin typeface="Open sans condensed"/>
              </a:rPr>
              <a:t> </a:t>
            </a:r>
            <a:endParaRPr lang="es-ES" b="1" dirty="0">
              <a:solidFill>
                <a:srgbClr val="8A008A"/>
              </a:solidFill>
              <a:latin typeface="Open sans condensed"/>
            </a:endParaRPr>
          </a:p>
        </p:txBody>
      </p:sp>
      <p:sp>
        <p:nvSpPr>
          <p:cNvPr id="3" name="2 Marcador de contenido"/>
          <p:cNvSpPr>
            <a:spLocks noGrp="1"/>
          </p:cNvSpPr>
          <p:nvPr>
            <p:ph idx="1"/>
          </p:nvPr>
        </p:nvSpPr>
        <p:spPr>
          <a:xfrm>
            <a:off x="518864" y="1340768"/>
            <a:ext cx="8229600" cy="4525963"/>
          </a:xfrm>
        </p:spPr>
        <p:txBody>
          <a:bodyPr>
            <a:normAutofit/>
          </a:bodyPr>
          <a:lstStyle/>
          <a:p>
            <a:pPr>
              <a:lnSpc>
                <a:spcPct val="170000"/>
              </a:lnSpc>
              <a:buClr>
                <a:srgbClr val="8A008A"/>
              </a:buClr>
              <a:buFont typeface="Wingdings" pitchFamily="2" charset="2"/>
              <a:buChar char="ü"/>
            </a:pPr>
            <a:r>
              <a:rPr lang="es-ES" sz="1600" b="1" dirty="0">
                <a:latin typeface="Microsoft Sans Serif" pitchFamily="34" charset="0"/>
                <a:ea typeface="Arial Unicode MS" pitchFamily="34" charset="-128"/>
                <a:cs typeface="Microsoft Sans Serif" pitchFamily="34" charset="0"/>
              </a:rPr>
              <a:t>Crear </a:t>
            </a:r>
            <a:r>
              <a:rPr lang="es-ES" sz="1600" b="1" dirty="0">
                <a:latin typeface="Microsoft Sans Serif" pitchFamily="34" charset="0"/>
                <a:ea typeface="Arial Unicode MS" pitchFamily="34" charset="-128"/>
                <a:cs typeface="Microsoft Sans Serif" pitchFamily="34" charset="0"/>
              </a:rPr>
              <a:t>más confianza y reducir la percepción de riesgo</a:t>
            </a:r>
            <a:r>
              <a:rPr lang="es-ES" sz="1600" b="1" dirty="0" smtClean="0">
                <a:latin typeface="Microsoft Sans Serif" pitchFamily="34" charset="0"/>
                <a:ea typeface="Arial Unicode MS" pitchFamily="34" charset="-128"/>
                <a:cs typeface="Microsoft Sans Serif" pitchFamily="34" charset="0"/>
              </a:rPr>
              <a:t>.</a:t>
            </a:r>
          </a:p>
          <a:p>
            <a:pPr marL="0" indent="0" algn="just">
              <a:lnSpc>
                <a:spcPct val="170000"/>
              </a:lnSpc>
              <a:buClr>
                <a:srgbClr val="8A008A"/>
              </a:buClr>
              <a:buNone/>
            </a:pPr>
            <a:r>
              <a:rPr lang="es-ES" sz="1600" dirty="0" smtClean="0">
                <a:latin typeface="Microsoft Sans Serif" pitchFamily="34" charset="0"/>
                <a:ea typeface="Arial Unicode MS" pitchFamily="34" charset="-128"/>
                <a:cs typeface="Microsoft Sans Serif" pitchFamily="34" charset="0"/>
              </a:rPr>
              <a:t> </a:t>
            </a:r>
            <a:r>
              <a:rPr lang="es-ES" sz="1600" dirty="0">
                <a:latin typeface="Microsoft Sans Serif" pitchFamily="34" charset="0"/>
                <a:ea typeface="Arial Unicode MS" pitchFamily="34" charset="-128"/>
                <a:cs typeface="Microsoft Sans Serif" pitchFamily="34" charset="0"/>
              </a:rPr>
              <a:t>Esto significa invertir más tiempo en el cara a cara, transmitiéndoles seguridad con respecto a tu producto o prestación de tus servicios, estableciendo diferentes etapas clave de compromiso, incrementando cada vez más la comunicación, y demostrándoles absoluta formalidad y coherencia. </a:t>
            </a:r>
            <a:endParaRPr lang="es-ES" sz="1600" dirty="0" smtClean="0">
              <a:latin typeface="Microsoft Sans Serif" pitchFamily="34" charset="0"/>
              <a:ea typeface="Arial Unicode MS" pitchFamily="34" charset="-128"/>
              <a:cs typeface="Microsoft Sans Serif" pitchFamily="34" charset="0"/>
            </a:endParaRPr>
          </a:p>
          <a:p>
            <a:pPr>
              <a:lnSpc>
                <a:spcPct val="170000"/>
              </a:lnSpc>
              <a:buClr>
                <a:srgbClr val="8A008A"/>
              </a:buClr>
              <a:buFont typeface="Wingdings" pitchFamily="2" charset="2"/>
              <a:buChar char="ü"/>
            </a:pPr>
            <a:r>
              <a:rPr lang="es-ES" sz="1600" b="1" dirty="0" smtClean="0">
                <a:latin typeface="Microsoft Sans Serif" pitchFamily="34" charset="0"/>
                <a:ea typeface="Arial Unicode MS" pitchFamily="34" charset="-128"/>
                <a:cs typeface="Microsoft Sans Serif" pitchFamily="34" charset="0"/>
              </a:rPr>
              <a:t>Trata </a:t>
            </a:r>
            <a:r>
              <a:rPr lang="es-ES" sz="1600" b="1" dirty="0">
                <a:latin typeface="Microsoft Sans Serif" pitchFamily="34" charset="0"/>
                <a:ea typeface="Arial Unicode MS" pitchFamily="34" charset="-128"/>
                <a:cs typeface="Microsoft Sans Serif" pitchFamily="34" charset="0"/>
              </a:rPr>
              <a:t>de convencer al cliente inseguro para ir juntos a ver a su jefe, de tal manera que tú también puedas entablar una relación con él o ella. </a:t>
            </a:r>
            <a:endParaRPr lang="es-ES" sz="1600" b="1" dirty="0" smtClean="0">
              <a:latin typeface="Microsoft Sans Serif" pitchFamily="34" charset="0"/>
              <a:ea typeface="Arial Unicode MS" pitchFamily="34" charset="-128"/>
              <a:cs typeface="Microsoft Sans Serif" pitchFamily="34" charset="0"/>
            </a:endParaRPr>
          </a:p>
          <a:p>
            <a:pPr marL="0" indent="0" algn="just">
              <a:lnSpc>
                <a:spcPct val="170000"/>
              </a:lnSpc>
              <a:buClr>
                <a:srgbClr val="8A008A"/>
              </a:buClr>
              <a:buNone/>
            </a:pPr>
            <a:r>
              <a:rPr lang="es-ES" sz="1600" dirty="0" smtClean="0">
                <a:latin typeface="Microsoft Sans Serif" pitchFamily="34" charset="0"/>
                <a:ea typeface="Arial Unicode MS" pitchFamily="34" charset="-128"/>
                <a:cs typeface="Microsoft Sans Serif" pitchFamily="34" charset="0"/>
              </a:rPr>
              <a:t>Explícale </a:t>
            </a:r>
            <a:r>
              <a:rPr lang="es-ES" sz="1600" dirty="0">
                <a:latin typeface="Microsoft Sans Serif" pitchFamily="34" charset="0"/>
                <a:ea typeface="Arial Unicode MS" pitchFamily="34" charset="-128"/>
                <a:cs typeface="Microsoft Sans Serif" pitchFamily="34" charset="0"/>
              </a:rPr>
              <a:t>cómo, finalmente, todo esto le va servir de ayuda y el programa en el que </a:t>
            </a:r>
            <a:r>
              <a:rPr lang="es-ES" sz="1600" dirty="0" smtClean="0">
                <a:latin typeface="Microsoft Sans Serif" pitchFamily="34" charset="0"/>
                <a:ea typeface="Arial Unicode MS" pitchFamily="34" charset="-128"/>
                <a:cs typeface="Microsoft Sans Serif" pitchFamily="34" charset="0"/>
              </a:rPr>
              <a:t>están </a:t>
            </a:r>
            <a:r>
              <a:rPr lang="es-ES" sz="1600" dirty="0">
                <a:latin typeface="Microsoft Sans Serif" pitchFamily="34" charset="0"/>
                <a:ea typeface="Arial Unicode MS" pitchFamily="34" charset="-128"/>
                <a:cs typeface="Microsoft Sans Serif" pitchFamily="34" charset="0"/>
              </a:rPr>
              <a:t>trabajando juntos. </a:t>
            </a:r>
            <a:r>
              <a:rPr lang="es-ES" sz="1600" dirty="0">
                <a:latin typeface="Microsoft Sans Serif" pitchFamily="34" charset="0"/>
                <a:ea typeface="Arial Unicode MS" pitchFamily="34" charset="-128"/>
                <a:cs typeface="Microsoft Sans Serif" pitchFamily="34" charset="0"/>
              </a:rPr>
              <a:t>Es necesario tranquilizar a menudo a este tipo de clientes y transmitirles una sensación de control.</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b="1" dirty="0">
                <a:solidFill>
                  <a:srgbClr val="8A008A"/>
                </a:solidFill>
                <a:latin typeface="Open sans condensed"/>
              </a:rPr>
              <a:t>Invasor de fronteras </a:t>
            </a:r>
            <a:endParaRPr lang="es-ES" b="1" dirty="0">
              <a:solidFill>
                <a:srgbClr val="8A008A"/>
              </a:solidFill>
              <a:latin typeface="Open sans condensed"/>
            </a:endParaRPr>
          </a:p>
        </p:txBody>
      </p:sp>
      <p:sp>
        <p:nvSpPr>
          <p:cNvPr id="3" name="2 Marcador de contenido"/>
          <p:cNvSpPr>
            <a:spLocks noGrp="1"/>
          </p:cNvSpPr>
          <p:nvPr>
            <p:ph idx="1"/>
          </p:nvPr>
        </p:nvSpPr>
        <p:spPr>
          <a:xfrm>
            <a:off x="467544" y="1268760"/>
            <a:ext cx="8229600" cy="4525963"/>
          </a:xfrm>
        </p:spPr>
        <p:txBody>
          <a:bodyPr>
            <a:normAutofit/>
          </a:bodyPr>
          <a:lstStyle/>
          <a:p>
            <a:pPr fontAlgn="base">
              <a:buNone/>
            </a:pPr>
            <a:endParaRPr lang="es-ES" sz="1600" dirty="0" smtClean="0">
              <a:latin typeface="Microsoft Sans Serif" pitchFamily="34" charset="0"/>
              <a:ea typeface="Arial Unicode MS" pitchFamily="34" charset="-128"/>
              <a:cs typeface="Microsoft Sans Serif" pitchFamily="34" charset="0"/>
            </a:endParaRPr>
          </a:p>
          <a:p>
            <a:pPr algn="just" fontAlgn="base">
              <a:buNone/>
            </a:pPr>
            <a:r>
              <a:rPr lang="es-ES" sz="1600" dirty="0" smtClean="0">
                <a:latin typeface="Microsoft Sans Serif" pitchFamily="34" charset="0"/>
                <a:ea typeface="Arial Unicode MS" pitchFamily="34" charset="-128"/>
                <a:cs typeface="Microsoft Sans Serif" pitchFamily="34" charset="0"/>
              </a:rPr>
              <a:t>Este </a:t>
            </a:r>
            <a:r>
              <a:rPr lang="es-ES" sz="1600" dirty="0">
                <a:latin typeface="Microsoft Sans Serif" pitchFamily="34" charset="0"/>
                <a:ea typeface="Arial Unicode MS" pitchFamily="34" charset="-128"/>
                <a:cs typeface="Microsoft Sans Serif" pitchFamily="34" charset="0"/>
              </a:rPr>
              <a:t>tipo de clientes no son capaces de </a:t>
            </a:r>
            <a:r>
              <a:rPr lang="es-ES" sz="1600" dirty="0">
                <a:latin typeface="Microsoft Sans Serif" pitchFamily="34" charset="0"/>
                <a:ea typeface="Arial Unicode MS" pitchFamily="34" charset="-128"/>
                <a:cs typeface="Microsoft Sans Serif" pitchFamily="34" charset="0"/>
              </a:rPr>
              <a:t>percibir ninguna </a:t>
            </a:r>
            <a:r>
              <a:rPr lang="es-ES" sz="1600" dirty="0">
                <a:latin typeface="Microsoft Sans Serif" pitchFamily="34" charset="0"/>
                <a:ea typeface="Arial Unicode MS" pitchFamily="34" charset="-128"/>
                <a:cs typeface="Microsoft Sans Serif" pitchFamily="34" charset="0"/>
              </a:rPr>
              <a:t>barrera, ni contigo ni con </a:t>
            </a:r>
            <a:r>
              <a:rPr lang="es-ES" sz="1600" dirty="0" smtClean="0">
                <a:latin typeface="Microsoft Sans Serif" pitchFamily="34" charset="0"/>
                <a:ea typeface="Arial Unicode MS" pitchFamily="34" charset="-128"/>
                <a:cs typeface="Microsoft Sans Serif" pitchFamily="34" charset="0"/>
              </a:rPr>
              <a:t>tu </a:t>
            </a:r>
          </a:p>
          <a:p>
            <a:pPr algn="just" fontAlgn="base">
              <a:buNone/>
            </a:pPr>
            <a:r>
              <a:rPr lang="es-ES" sz="1600" dirty="0" smtClean="0">
                <a:latin typeface="Microsoft Sans Serif" pitchFamily="34" charset="0"/>
                <a:ea typeface="Arial Unicode MS" pitchFamily="34" charset="-128"/>
                <a:cs typeface="Microsoft Sans Serif" pitchFamily="34" charset="0"/>
              </a:rPr>
              <a:t>trabajo</a:t>
            </a:r>
            <a:r>
              <a:rPr lang="es-ES" sz="1600" dirty="0">
                <a:latin typeface="Microsoft Sans Serif" pitchFamily="34" charset="0"/>
                <a:ea typeface="Arial Unicode MS" pitchFamily="34" charset="-128"/>
                <a:cs typeface="Microsoft Sans Serif" pitchFamily="34" charset="0"/>
              </a:rPr>
              <a:t>. </a:t>
            </a:r>
            <a:endParaRPr lang="es-ES" sz="1600" dirty="0" smtClean="0">
              <a:latin typeface="Microsoft Sans Serif" pitchFamily="34" charset="0"/>
              <a:ea typeface="Arial Unicode MS" pitchFamily="34" charset="-128"/>
              <a:cs typeface="Microsoft Sans Serif" pitchFamily="34" charset="0"/>
            </a:endParaRPr>
          </a:p>
          <a:p>
            <a:pPr algn="just" fontAlgn="base">
              <a:buNone/>
            </a:pPr>
            <a:endParaRPr lang="es-ES" sz="1600" dirty="0">
              <a:latin typeface="Microsoft Sans Serif" pitchFamily="34" charset="0"/>
              <a:ea typeface="Arial Unicode MS" pitchFamily="34" charset="-128"/>
              <a:cs typeface="Microsoft Sans Serif" pitchFamily="34" charset="0"/>
            </a:endParaRPr>
          </a:p>
          <a:p>
            <a:pPr algn="just" fontAlgn="base">
              <a:buClr>
                <a:srgbClr val="8A008A"/>
              </a:buClr>
              <a:buFont typeface="Wingdings" pitchFamily="2" charset="2"/>
              <a:buChar char="Ø"/>
            </a:pPr>
            <a:r>
              <a:rPr lang="es-ES" sz="1600" dirty="0" smtClean="0">
                <a:latin typeface="Microsoft Sans Serif" pitchFamily="34" charset="0"/>
                <a:ea typeface="Arial Unicode MS" pitchFamily="34" charset="-128"/>
                <a:cs typeface="Microsoft Sans Serif" pitchFamily="34" charset="0"/>
              </a:rPr>
              <a:t>Te </a:t>
            </a:r>
            <a:r>
              <a:rPr lang="es-ES" sz="1600" dirty="0">
                <a:latin typeface="Microsoft Sans Serif" pitchFamily="34" charset="0"/>
                <a:ea typeface="Arial Unicode MS" pitchFamily="34" charset="-128"/>
                <a:cs typeface="Microsoft Sans Serif" pitchFamily="34" charset="0"/>
              </a:rPr>
              <a:t>llaman y envían un e-mail a cualquier hora </a:t>
            </a:r>
            <a:endParaRPr lang="es-ES" sz="1600" dirty="0" smtClean="0">
              <a:latin typeface="Microsoft Sans Serif" pitchFamily="34" charset="0"/>
              <a:ea typeface="Arial Unicode MS" pitchFamily="34" charset="-128"/>
              <a:cs typeface="Microsoft Sans Serif" pitchFamily="34" charset="0"/>
            </a:endParaRPr>
          </a:p>
          <a:p>
            <a:pPr marL="0" indent="0" algn="just" fontAlgn="base">
              <a:buClr>
                <a:srgbClr val="8A008A"/>
              </a:buClr>
              <a:buNone/>
            </a:pPr>
            <a:r>
              <a:rPr lang="es-ES" sz="1600" dirty="0" smtClean="0">
                <a:latin typeface="Microsoft Sans Serif" pitchFamily="34" charset="0"/>
                <a:ea typeface="Arial Unicode MS" pitchFamily="34" charset="-128"/>
                <a:cs typeface="Microsoft Sans Serif" pitchFamily="34" charset="0"/>
              </a:rPr>
              <a:t>del </a:t>
            </a:r>
            <a:r>
              <a:rPr lang="es-ES" sz="1600" dirty="0">
                <a:latin typeface="Microsoft Sans Serif" pitchFamily="34" charset="0"/>
                <a:ea typeface="Arial Unicode MS" pitchFamily="34" charset="-128"/>
                <a:cs typeface="Microsoft Sans Serif" pitchFamily="34" charset="0"/>
              </a:rPr>
              <a:t>día y de la noche, esperando </a:t>
            </a:r>
            <a:r>
              <a:rPr lang="es-ES" sz="1600" dirty="0" smtClean="0">
                <a:latin typeface="Microsoft Sans Serif" pitchFamily="34" charset="0"/>
                <a:ea typeface="Arial Unicode MS" pitchFamily="34" charset="-128"/>
                <a:cs typeface="Microsoft Sans Serif" pitchFamily="34" charset="0"/>
              </a:rPr>
              <a:t>una </a:t>
            </a:r>
            <a:r>
              <a:rPr lang="es-ES" sz="1600" dirty="0">
                <a:latin typeface="Microsoft Sans Serif" pitchFamily="34" charset="0"/>
                <a:ea typeface="Arial Unicode MS" pitchFamily="34" charset="-128"/>
                <a:cs typeface="Microsoft Sans Serif" pitchFamily="34" charset="0"/>
              </a:rPr>
              <a:t>respuesta inmediata. </a:t>
            </a:r>
            <a:endParaRPr lang="es-ES" sz="1600" dirty="0" smtClean="0">
              <a:latin typeface="Microsoft Sans Serif" pitchFamily="34" charset="0"/>
              <a:ea typeface="Arial Unicode MS" pitchFamily="34" charset="-128"/>
              <a:cs typeface="Microsoft Sans Serif" pitchFamily="34" charset="0"/>
            </a:endParaRPr>
          </a:p>
          <a:p>
            <a:pPr algn="just" fontAlgn="base">
              <a:buClr>
                <a:srgbClr val="8A008A"/>
              </a:buClr>
              <a:buFont typeface="Wingdings" pitchFamily="2" charset="2"/>
              <a:buChar char="Ø"/>
            </a:pPr>
            <a:r>
              <a:rPr lang="es-ES" sz="1600" dirty="0" smtClean="0">
                <a:latin typeface="Microsoft Sans Serif" pitchFamily="34" charset="0"/>
                <a:ea typeface="Arial Unicode MS" pitchFamily="34" charset="-128"/>
                <a:cs typeface="Microsoft Sans Serif" pitchFamily="34" charset="0"/>
              </a:rPr>
              <a:t>No </a:t>
            </a:r>
            <a:r>
              <a:rPr lang="es-ES" sz="1600" dirty="0">
                <a:latin typeface="Microsoft Sans Serif" pitchFamily="34" charset="0"/>
                <a:ea typeface="Arial Unicode MS" pitchFamily="34" charset="-128"/>
                <a:cs typeface="Microsoft Sans Serif" pitchFamily="34" charset="0"/>
              </a:rPr>
              <a:t>saben distinguir entre lo que es </a:t>
            </a:r>
            <a:r>
              <a:rPr lang="es-ES" sz="1600" dirty="0" smtClean="0">
                <a:latin typeface="Microsoft Sans Serif" pitchFamily="34" charset="0"/>
                <a:ea typeface="Arial Unicode MS" pitchFamily="34" charset="-128"/>
                <a:cs typeface="Microsoft Sans Serif" pitchFamily="34" charset="0"/>
              </a:rPr>
              <a:t>realmente</a:t>
            </a:r>
          </a:p>
          <a:p>
            <a:pPr marL="0" indent="0" algn="just" fontAlgn="base">
              <a:buClr>
                <a:srgbClr val="8A008A"/>
              </a:buClr>
              <a:buNone/>
            </a:pPr>
            <a:r>
              <a:rPr lang="es-ES" sz="1600" dirty="0" smtClean="0">
                <a:latin typeface="Microsoft Sans Serif" pitchFamily="34" charset="0"/>
                <a:ea typeface="Arial Unicode MS" pitchFamily="34" charset="-128"/>
                <a:cs typeface="Microsoft Sans Serif" pitchFamily="34" charset="0"/>
              </a:rPr>
              <a:t> importante-urgente </a:t>
            </a:r>
            <a:r>
              <a:rPr lang="es-ES" sz="1600" dirty="0">
                <a:latin typeface="Microsoft Sans Serif" pitchFamily="34" charset="0"/>
                <a:ea typeface="Arial Unicode MS" pitchFamily="34" charset="-128"/>
                <a:cs typeface="Microsoft Sans Serif" pitchFamily="34" charset="0"/>
              </a:rPr>
              <a:t>y lo </a:t>
            </a:r>
            <a:r>
              <a:rPr lang="es-ES" sz="1600" dirty="0" smtClean="0">
                <a:latin typeface="Microsoft Sans Serif" pitchFamily="34" charset="0"/>
                <a:ea typeface="Arial Unicode MS" pitchFamily="34" charset="-128"/>
                <a:cs typeface="Microsoft Sans Serif" pitchFamily="34" charset="0"/>
              </a:rPr>
              <a:t>que simplemente es</a:t>
            </a:r>
          </a:p>
          <a:p>
            <a:pPr marL="0" indent="0" algn="just" fontAlgn="base">
              <a:buClr>
                <a:srgbClr val="8A008A"/>
              </a:buClr>
              <a:buNone/>
            </a:pPr>
            <a:r>
              <a:rPr lang="es-ES" sz="1600" dirty="0" smtClean="0">
                <a:latin typeface="Microsoft Sans Serif" pitchFamily="34" charset="0"/>
                <a:ea typeface="Arial Unicode MS" pitchFamily="34" charset="-128"/>
                <a:cs typeface="Microsoft Sans Serif" pitchFamily="34" charset="0"/>
              </a:rPr>
              <a:t> </a:t>
            </a:r>
            <a:r>
              <a:rPr lang="es-ES" sz="1600" dirty="0">
                <a:latin typeface="Microsoft Sans Serif" pitchFamily="34" charset="0"/>
                <a:ea typeface="Arial Unicode MS" pitchFamily="34" charset="-128"/>
                <a:cs typeface="Microsoft Sans Serif" pitchFamily="34" charset="0"/>
              </a:rPr>
              <a:t>"algo que hay que hacer". </a:t>
            </a:r>
            <a:endParaRPr lang="es-ES" sz="1600" dirty="0" smtClean="0">
              <a:latin typeface="Microsoft Sans Serif" pitchFamily="34" charset="0"/>
              <a:ea typeface="Arial Unicode MS" pitchFamily="34" charset="-128"/>
              <a:cs typeface="Microsoft Sans Serif" pitchFamily="34" charset="0"/>
            </a:endParaRPr>
          </a:p>
          <a:p>
            <a:pPr algn="just" fontAlgn="base">
              <a:buClr>
                <a:srgbClr val="8A008A"/>
              </a:buClr>
              <a:buFont typeface="Wingdings" pitchFamily="2" charset="2"/>
              <a:buChar char="Ø"/>
            </a:pPr>
            <a:r>
              <a:rPr lang="es-ES" sz="1600" dirty="0" smtClean="0">
                <a:latin typeface="Microsoft Sans Serif" pitchFamily="34" charset="0"/>
                <a:ea typeface="Arial Unicode MS" pitchFamily="34" charset="-128"/>
                <a:cs typeface="Microsoft Sans Serif" pitchFamily="34" charset="0"/>
              </a:rPr>
              <a:t>Invaden </a:t>
            </a:r>
            <a:r>
              <a:rPr lang="es-ES" sz="1600" dirty="0">
                <a:latin typeface="Microsoft Sans Serif" pitchFamily="34" charset="0"/>
                <a:ea typeface="Arial Unicode MS" pitchFamily="34" charset="-128"/>
                <a:cs typeface="Microsoft Sans Serif" pitchFamily="34" charset="0"/>
              </a:rPr>
              <a:t>tu vida personal y </a:t>
            </a:r>
            <a:r>
              <a:rPr lang="es-ES" sz="1600" dirty="0" smtClean="0">
                <a:latin typeface="Microsoft Sans Serif" pitchFamily="34" charset="0"/>
                <a:ea typeface="Arial Unicode MS" pitchFamily="34" charset="-128"/>
                <a:cs typeface="Microsoft Sans Serif" pitchFamily="34" charset="0"/>
              </a:rPr>
              <a:t>hacen </a:t>
            </a:r>
            <a:r>
              <a:rPr lang="es-ES" sz="1600" dirty="0">
                <a:latin typeface="Microsoft Sans Serif" pitchFamily="34" charset="0"/>
                <a:ea typeface="Arial Unicode MS" pitchFamily="34" charset="-128"/>
                <a:cs typeface="Microsoft Sans Serif" pitchFamily="34" charset="0"/>
              </a:rPr>
              <a:t>que </a:t>
            </a:r>
            <a:r>
              <a:rPr lang="es-ES" sz="1600" dirty="0" smtClean="0">
                <a:latin typeface="Microsoft Sans Serif" pitchFamily="34" charset="0"/>
                <a:ea typeface="Arial Unicode MS" pitchFamily="34" charset="-128"/>
                <a:cs typeface="Microsoft Sans Serif" pitchFamily="34" charset="0"/>
              </a:rPr>
              <a:t>te</a:t>
            </a:r>
          </a:p>
          <a:p>
            <a:pPr marL="0" indent="0" algn="just" fontAlgn="base">
              <a:buClr>
                <a:srgbClr val="8A008A"/>
              </a:buClr>
              <a:buNone/>
            </a:pPr>
            <a:r>
              <a:rPr lang="es-ES" sz="1600" dirty="0" smtClean="0">
                <a:latin typeface="Microsoft Sans Serif" pitchFamily="34" charset="0"/>
                <a:ea typeface="Arial Unicode MS" pitchFamily="34" charset="-128"/>
                <a:cs typeface="Microsoft Sans Serif" pitchFamily="34" charset="0"/>
              </a:rPr>
              <a:t> </a:t>
            </a:r>
            <a:r>
              <a:rPr lang="es-ES" sz="1600" dirty="0">
                <a:latin typeface="Microsoft Sans Serif" pitchFamily="34" charset="0"/>
                <a:ea typeface="Arial Unicode MS" pitchFamily="34" charset="-128"/>
                <a:cs typeface="Microsoft Sans Serif" pitchFamily="34" charset="0"/>
              </a:rPr>
              <a:t>sientas perseguido e incluso agobiado.</a:t>
            </a:r>
          </a:p>
          <a:p>
            <a:pPr marL="0" indent="0">
              <a:buNone/>
            </a:pPr>
            <a:endParaRPr lang="es-ES"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6096" y="3643738"/>
            <a:ext cx="1954088" cy="3026122"/>
          </a:xfrm>
          <a:prstGeom prst="rect">
            <a:avLst/>
          </a:prstGeom>
        </p:spPr>
      </p:pic>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2240" y="2924944"/>
            <a:ext cx="2115504" cy="2115504"/>
          </a:xfrm>
          <a:prstGeom prst="rect">
            <a:avLst/>
          </a:prstGeom>
        </p:spPr>
      </p:pic>
      <p:sp>
        <p:nvSpPr>
          <p:cNvPr id="6" name="5 Llamada rectangular redondeada"/>
          <p:cNvSpPr/>
          <p:nvPr/>
        </p:nvSpPr>
        <p:spPr>
          <a:xfrm>
            <a:off x="7164288" y="4774332"/>
            <a:ext cx="1800200" cy="1174948"/>
          </a:xfrm>
          <a:prstGeom prst="wedgeRoundRectCallout">
            <a:avLst>
              <a:gd name="adj1" fmla="val -36296"/>
              <a:gd name="adj2" fmla="val 68937"/>
              <a:gd name="adj3" fmla="val 16667"/>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MX" sz="1400" b="1" dirty="0" smtClean="0"/>
              <a:t>Tengo un problema con el sistema, necesito de tu ayuda ahora. </a:t>
            </a:r>
          </a:p>
          <a:p>
            <a:pPr algn="ctr"/>
            <a:r>
              <a:rPr lang="es-MX" sz="1400" b="1" dirty="0" smtClean="0"/>
              <a:t>¡Me urge!</a:t>
            </a:r>
            <a:endParaRPr lang="es-MX" sz="14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4624"/>
            <a:ext cx="8229600" cy="1143000"/>
          </a:xfrm>
        </p:spPr>
        <p:txBody>
          <a:bodyPr>
            <a:normAutofit/>
          </a:bodyPr>
          <a:lstStyle/>
          <a:p>
            <a:r>
              <a:rPr lang="es-ES" b="1" dirty="0">
                <a:solidFill>
                  <a:srgbClr val="8A008A"/>
                </a:solidFill>
                <a:latin typeface="Open sans condensed"/>
              </a:rPr>
              <a:t>Solución</a:t>
            </a:r>
            <a:endParaRPr lang="es-ES" b="1" dirty="0">
              <a:solidFill>
                <a:srgbClr val="8A008A"/>
              </a:solidFill>
              <a:latin typeface="Open sans condensed"/>
            </a:endParaRPr>
          </a:p>
        </p:txBody>
      </p:sp>
      <p:sp>
        <p:nvSpPr>
          <p:cNvPr id="3" name="2 Marcador de contenido"/>
          <p:cNvSpPr>
            <a:spLocks noGrp="1"/>
          </p:cNvSpPr>
          <p:nvPr>
            <p:ph idx="1"/>
          </p:nvPr>
        </p:nvSpPr>
        <p:spPr>
          <a:xfrm>
            <a:off x="323528" y="1196752"/>
            <a:ext cx="8363272" cy="5328592"/>
          </a:xfrm>
        </p:spPr>
        <p:txBody>
          <a:bodyPr>
            <a:normAutofit fontScale="92500" lnSpcReduction="20000"/>
          </a:bodyPr>
          <a:lstStyle/>
          <a:p>
            <a:pPr marL="514350" indent="-457200" algn="just" fontAlgn="base">
              <a:lnSpc>
                <a:spcPct val="150000"/>
              </a:lnSpc>
              <a:buClr>
                <a:srgbClr val="8A008A"/>
              </a:buClr>
              <a:buFont typeface="Wingdings" pitchFamily="2" charset="2"/>
              <a:buChar char="ü"/>
            </a:pPr>
            <a:r>
              <a:rPr lang="es-ES" sz="1700" b="1" dirty="0">
                <a:latin typeface="Microsoft Sans Serif" pitchFamily="34" charset="0"/>
                <a:ea typeface="Arial Unicode MS" pitchFamily="34" charset="-128"/>
                <a:cs typeface="Microsoft Sans Serif" pitchFamily="34" charset="0"/>
              </a:rPr>
              <a:t>Lo mejor es dejar bien claros tus límites desde el comienzo de la relación, especialmente si sospechas que esto puede llegar a ser un problema. </a:t>
            </a:r>
          </a:p>
          <a:p>
            <a:pPr marL="57150" indent="0" algn="just" fontAlgn="base">
              <a:lnSpc>
                <a:spcPct val="150000"/>
              </a:lnSpc>
              <a:buClr>
                <a:srgbClr val="8A008A"/>
              </a:buClr>
              <a:buNone/>
            </a:pPr>
            <a:r>
              <a:rPr lang="es-ES" sz="1700" dirty="0">
                <a:latin typeface="Microsoft Sans Serif" pitchFamily="34" charset="0"/>
                <a:ea typeface="Arial Unicode MS" pitchFamily="34" charset="-128"/>
                <a:cs typeface="Microsoft Sans Serif" pitchFamily="34" charset="0"/>
              </a:rPr>
              <a:t>Dile (o escríbele):"En los días laborables, respondemos a los correos electrónicos en unas cuatro horas, a menos que se trate de algún asunto claramente urgente, en cuyo caso nos pondremos en contacto con usted en el plazo de una hora. Si surge algo en el fin de semana, a menos que sea una emergencia, le responderemos el lunes por la mañana".</a:t>
            </a:r>
          </a:p>
          <a:p>
            <a:pPr algn="just" fontAlgn="base">
              <a:lnSpc>
                <a:spcPct val="150000"/>
              </a:lnSpc>
              <a:buClr>
                <a:srgbClr val="8A008A"/>
              </a:buClr>
              <a:buFont typeface="Wingdings" pitchFamily="2" charset="2"/>
              <a:buChar char="ü"/>
            </a:pPr>
            <a:r>
              <a:rPr lang="es-ES" sz="1700" b="1" dirty="0">
                <a:latin typeface="Microsoft Sans Serif" pitchFamily="34" charset="0"/>
                <a:ea typeface="Arial Unicode MS" pitchFamily="34" charset="-128"/>
                <a:cs typeface="Microsoft Sans Serif" pitchFamily="34" charset="0"/>
              </a:rPr>
              <a:t>Si no estableciste unos límites claros desde el principio - o bien sí lo hiciste, pero el cliente los está ignorando - todavía es posible modificar su comportamiento sin la confrontación directa. </a:t>
            </a:r>
            <a:endParaRPr lang="es-ES" sz="1700" b="1" dirty="0">
              <a:latin typeface="Microsoft Sans Serif" pitchFamily="34" charset="0"/>
              <a:ea typeface="Arial Unicode MS" pitchFamily="34" charset="-128"/>
              <a:cs typeface="Microsoft Sans Serif" pitchFamily="34" charset="0"/>
            </a:endParaRPr>
          </a:p>
          <a:p>
            <a:pPr marL="0" indent="0" algn="just" fontAlgn="base">
              <a:lnSpc>
                <a:spcPct val="150000"/>
              </a:lnSpc>
              <a:buClr>
                <a:srgbClr val="8A008A"/>
              </a:buClr>
              <a:buNone/>
            </a:pPr>
            <a:r>
              <a:rPr lang="es-ES" sz="1700" dirty="0">
                <a:latin typeface="Microsoft Sans Serif" pitchFamily="34" charset="0"/>
                <a:ea typeface="Arial Unicode MS" pitchFamily="34" charset="-128"/>
                <a:cs typeface="Microsoft Sans Serif" pitchFamily="34" charset="0"/>
              </a:rPr>
              <a:t>Simplemente </a:t>
            </a:r>
            <a:r>
              <a:rPr lang="es-ES" sz="1700" dirty="0">
                <a:latin typeface="Microsoft Sans Serif" pitchFamily="34" charset="0"/>
                <a:ea typeface="Arial Unicode MS" pitchFamily="34" charset="-128"/>
                <a:cs typeface="Microsoft Sans Serif" pitchFamily="34" charset="0"/>
              </a:rPr>
              <a:t>debes responder al correo electrónico que te envió el sábado o domingo por la noche; o enviarle una respuesta de una sola línea que diga:"Steve, te contesto el lunes a primera hora, cuando llegue a la oficina".</a:t>
            </a:r>
          </a:p>
          <a:p>
            <a:pPr algn="just" fontAlgn="base">
              <a:lnSpc>
                <a:spcPct val="150000"/>
              </a:lnSpc>
              <a:buClr>
                <a:srgbClr val="8A008A"/>
              </a:buClr>
              <a:buFont typeface="Wingdings" pitchFamily="2" charset="2"/>
              <a:buChar char="ü"/>
            </a:pPr>
            <a:r>
              <a:rPr lang="es-ES" sz="1700" b="1" dirty="0">
                <a:latin typeface="Microsoft Sans Serif" pitchFamily="34" charset="0"/>
                <a:ea typeface="Arial Unicode MS" pitchFamily="34" charset="-128"/>
                <a:cs typeface="Microsoft Sans Serif" pitchFamily="34" charset="0"/>
              </a:rPr>
              <a:t>T</a:t>
            </a:r>
            <a:r>
              <a:rPr lang="es-ES" sz="1700" b="1" dirty="0" smtClean="0">
                <a:latin typeface="Microsoft Sans Serif" pitchFamily="34" charset="0"/>
                <a:ea typeface="Arial Unicode MS" pitchFamily="34" charset="-128"/>
                <a:cs typeface="Microsoft Sans Serif" pitchFamily="34" charset="0"/>
              </a:rPr>
              <a:t>rata </a:t>
            </a:r>
            <a:r>
              <a:rPr lang="es-ES" sz="1700" b="1" dirty="0">
                <a:latin typeface="Microsoft Sans Serif" pitchFamily="34" charset="0"/>
                <a:ea typeface="Arial Unicode MS" pitchFamily="34" charset="-128"/>
                <a:cs typeface="Microsoft Sans Serif" pitchFamily="34" charset="0"/>
              </a:rPr>
              <a:t>de establecer prioridades de forma regular con el cliente. </a:t>
            </a:r>
            <a:r>
              <a:rPr lang="es-ES" sz="1700" b="1" dirty="0">
                <a:latin typeface="Microsoft Sans Serif" pitchFamily="34" charset="0"/>
                <a:ea typeface="Arial Unicode MS" pitchFamily="34" charset="-128"/>
                <a:cs typeface="Microsoft Sans Serif" pitchFamily="34" charset="0"/>
              </a:rPr>
              <a:t>Sólo tienes que decir:"Mary, en este momento mi prioridad es conseguir dar forma al análisis en el que hemos estado trabajando. ¿Puedes esperar hasta el jueves?”.</a:t>
            </a:r>
          </a:p>
          <a:p>
            <a:endParaRPr lang="es-E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b="1" dirty="0">
                <a:solidFill>
                  <a:srgbClr val="8A008A"/>
                </a:solidFill>
                <a:latin typeface="Open sans condensed"/>
              </a:rPr>
              <a:t>El cliente que no hace nada</a:t>
            </a:r>
            <a:endParaRPr lang="es-ES" b="1" dirty="0">
              <a:solidFill>
                <a:srgbClr val="8A008A"/>
              </a:solidFill>
              <a:latin typeface="Open sans condensed"/>
            </a:endParaRPr>
          </a:p>
        </p:txBody>
      </p:sp>
      <p:sp>
        <p:nvSpPr>
          <p:cNvPr id="3" name="2 Marcador de contenido"/>
          <p:cNvSpPr>
            <a:spLocks noGrp="1"/>
          </p:cNvSpPr>
          <p:nvPr>
            <p:ph idx="1"/>
          </p:nvPr>
        </p:nvSpPr>
        <p:spPr/>
        <p:txBody>
          <a:bodyPr>
            <a:normAutofit/>
          </a:bodyPr>
          <a:lstStyle/>
          <a:p>
            <a:pPr marL="0" indent="0" algn="just">
              <a:lnSpc>
                <a:spcPct val="180000"/>
              </a:lnSpc>
              <a:buClr>
                <a:srgbClr val="8A008A"/>
              </a:buClr>
              <a:buNone/>
            </a:pPr>
            <a:r>
              <a:rPr lang="es-ES" sz="1600" dirty="0">
                <a:latin typeface="Microsoft Sans Serif" pitchFamily="34" charset="0"/>
                <a:ea typeface="Arial Unicode MS" pitchFamily="34" charset="-128"/>
                <a:cs typeface="Microsoft Sans Serif" pitchFamily="34" charset="0"/>
              </a:rPr>
              <a:t>Existen algunos clientes que nunca avanzan ni hacen las tareas. </a:t>
            </a:r>
            <a:r>
              <a:rPr lang="es-ES" sz="1600" dirty="0">
                <a:latin typeface="Microsoft Sans Serif" pitchFamily="34" charset="0"/>
                <a:ea typeface="Arial Unicode MS" pitchFamily="34" charset="-128"/>
                <a:cs typeface="Microsoft Sans Serif" pitchFamily="34" charset="0"/>
              </a:rPr>
              <a:t>Te reúnes con ellos, les hablas, </a:t>
            </a:r>
            <a:r>
              <a:rPr lang="es-ES" sz="1600" dirty="0" smtClean="0">
                <a:latin typeface="Microsoft Sans Serif" pitchFamily="34" charset="0"/>
                <a:ea typeface="Arial Unicode MS" pitchFamily="34" charset="-128"/>
                <a:cs typeface="Microsoft Sans Serif" pitchFamily="34" charset="0"/>
              </a:rPr>
              <a:t>establecen un </a:t>
            </a:r>
            <a:r>
              <a:rPr lang="es-ES" sz="1600" dirty="0">
                <a:latin typeface="Microsoft Sans Serif" pitchFamily="34" charset="0"/>
                <a:ea typeface="Arial Unicode MS" pitchFamily="34" charset="-128"/>
                <a:cs typeface="Microsoft Sans Serif" pitchFamily="34" charset="0"/>
              </a:rPr>
              <a:t>acuerdo sobre los próximos pasos a seguir, y demás - pero luego, nada. Se trata más de un cliente frustrante que "difícil". </a:t>
            </a:r>
            <a:r>
              <a:rPr lang="es-ES" sz="1600" dirty="0" smtClean="0">
                <a:latin typeface="Microsoft Sans Serif" pitchFamily="34" charset="0"/>
                <a:ea typeface="Arial Unicode MS" pitchFamily="34" charset="-128"/>
                <a:cs typeface="Microsoft Sans Serif" pitchFamily="34" charset="0"/>
              </a:rPr>
              <a:t>Aún </a:t>
            </a:r>
            <a:r>
              <a:rPr lang="es-ES" sz="1600" dirty="0">
                <a:latin typeface="Microsoft Sans Serif" pitchFamily="34" charset="0"/>
                <a:ea typeface="Arial Unicode MS" pitchFamily="34" charset="-128"/>
                <a:cs typeface="Microsoft Sans Serif" pitchFamily="34" charset="0"/>
              </a:rPr>
              <a:t>así, es necesario producir, y por tanto, que el cliente realice los avances requeridos.</a:t>
            </a:r>
          </a:p>
        </p:txBody>
      </p:sp>
      <p:pic>
        <p:nvPicPr>
          <p:cNvPr id="4" name="3 Imagen"/>
          <p:cNvPicPr>
            <a:picLocks noChangeAspect="1"/>
          </p:cNvPicPr>
          <p:nvPr/>
        </p:nvPicPr>
        <p:blipFill rotWithShape="1">
          <a:blip r:embed="rId2">
            <a:extLst>
              <a:ext uri="{28A0092B-C50C-407E-A947-70E740481C1C}">
                <a14:useLocalDpi xmlns:a14="http://schemas.microsoft.com/office/drawing/2010/main" val="0"/>
              </a:ext>
            </a:extLst>
          </a:blip>
          <a:srcRect r="33012"/>
          <a:stretch/>
        </p:blipFill>
        <p:spPr>
          <a:xfrm>
            <a:off x="2110456" y="2852937"/>
            <a:ext cx="4477768" cy="3888432"/>
          </a:xfrm>
          <a:prstGeom prst="rect">
            <a:avLst/>
          </a:prstGeom>
        </p:spPr>
      </p:pic>
      <p:sp>
        <p:nvSpPr>
          <p:cNvPr id="5" name="4 Llamada rectangular redondeada"/>
          <p:cNvSpPr/>
          <p:nvPr/>
        </p:nvSpPr>
        <p:spPr>
          <a:xfrm>
            <a:off x="1187624" y="3501008"/>
            <a:ext cx="1872208" cy="1008112"/>
          </a:xfrm>
          <a:prstGeom prst="wedgeRoundRectCallout">
            <a:avLst>
              <a:gd name="adj1" fmla="val 39133"/>
              <a:gd name="adj2" fmla="val 68913"/>
              <a:gd name="adj3" fmla="val 16667"/>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t>Hola José, ¿realizaste el formato de cotización que te encargue ayer? </a:t>
            </a:r>
            <a:endParaRPr lang="es-MX" sz="1400" b="1" dirty="0"/>
          </a:p>
        </p:txBody>
      </p:sp>
      <p:sp>
        <p:nvSpPr>
          <p:cNvPr id="6" name="5 Llamada rectangular redondeada"/>
          <p:cNvSpPr/>
          <p:nvPr/>
        </p:nvSpPr>
        <p:spPr>
          <a:xfrm>
            <a:off x="6156176" y="2996952"/>
            <a:ext cx="1872208" cy="1008112"/>
          </a:xfrm>
          <a:prstGeom prst="wedgeRoundRectCallout">
            <a:avLst>
              <a:gd name="adj1" fmla="val -29380"/>
              <a:gd name="adj2" fmla="val 66393"/>
              <a:gd name="adj3" fmla="val 16667"/>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t>¡Ups! Olvidé hacerlo, ¡Mañana lo hago! </a:t>
            </a:r>
            <a:endParaRPr lang="es-MX" sz="14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b="1" dirty="0">
                <a:solidFill>
                  <a:srgbClr val="8A008A"/>
                </a:solidFill>
                <a:latin typeface="Open sans condensed"/>
              </a:rPr>
              <a:t>Solución</a:t>
            </a:r>
            <a:endParaRPr lang="es-ES" b="1" dirty="0">
              <a:solidFill>
                <a:srgbClr val="8A008A"/>
              </a:solidFill>
              <a:latin typeface="Open sans condensed"/>
            </a:endParaRPr>
          </a:p>
        </p:txBody>
      </p:sp>
      <p:sp>
        <p:nvSpPr>
          <p:cNvPr id="3" name="2 Marcador de contenido"/>
          <p:cNvSpPr>
            <a:spLocks noGrp="1"/>
          </p:cNvSpPr>
          <p:nvPr>
            <p:ph idx="1"/>
          </p:nvPr>
        </p:nvSpPr>
        <p:spPr/>
        <p:txBody>
          <a:bodyPr>
            <a:normAutofit/>
          </a:bodyPr>
          <a:lstStyle/>
          <a:p>
            <a:pPr algn="just" fontAlgn="base">
              <a:lnSpc>
                <a:spcPct val="150000"/>
              </a:lnSpc>
              <a:buClr>
                <a:srgbClr val="8A008A"/>
              </a:buClr>
              <a:buFont typeface="Wingdings" pitchFamily="2" charset="2"/>
              <a:buChar char="ü"/>
            </a:pPr>
            <a:r>
              <a:rPr lang="es-ES" sz="1600" b="1" dirty="0">
                <a:latin typeface="Microsoft Sans Serif" pitchFamily="34" charset="0"/>
                <a:ea typeface="Arial Unicode MS" pitchFamily="34" charset="-128"/>
                <a:cs typeface="Microsoft Sans Serif" pitchFamily="34" charset="0"/>
              </a:rPr>
              <a:t>Investigar qué puede haber detrás de la falta de acción de tu cliente. ¿Se trata de inseguridad y miedo ?</a:t>
            </a:r>
          </a:p>
          <a:p>
            <a:pPr marL="0" indent="0" algn="just" fontAlgn="base">
              <a:lnSpc>
                <a:spcPct val="150000"/>
              </a:lnSpc>
              <a:buNone/>
            </a:pPr>
            <a:r>
              <a:rPr lang="es-ES" sz="1600" dirty="0">
                <a:latin typeface="Microsoft Sans Serif" pitchFamily="34" charset="0"/>
                <a:ea typeface="Arial Unicode MS" pitchFamily="34" charset="-128"/>
                <a:cs typeface="Microsoft Sans Serif" pitchFamily="34" charset="0"/>
              </a:rPr>
              <a:t>Hay muchas razones por las cuales un cliente muestra falta de acción, y es necesario que hagas un diagnóstico de las causas para saber cómo abordar la situación.</a:t>
            </a:r>
          </a:p>
          <a:p>
            <a:pPr algn="just" fontAlgn="base">
              <a:lnSpc>
                <a:spcPct val="150000"/>
              </a:lnSpc>
              <a:buClr>
                <a:srgbClr val="8A008A"/>
              </a:buClr>
              <a:buFont typeface="Wingdings" pitchFamily="2" charset="2"/>
              <a:buChar char="ü"/>
            </a:pPr>
            <a:r>
              <a:rPr lang="es-ES" sz="1600" b="1" dirty="0">
                <a:latin typeface="Microsoft Sans Serif" pitchFamily="34" charset="0"/>
                <a:ea typeface="Arial Unicode MS" pitchFamily="34" charset="-128"/>
                <a:cs typeface="Microsoft Sans Serif" pitchFamily="34" charset="0"/>
              </a:rPr>
              <a:t>Pregúntale si sería posible trabajar juntos para que se sienta tranquilo ante tu acercamiento – quizá incluso puedes hacerle hablar con otro cliente. </a:t>
            </a:r>
            <a:endParaRPr lang="es-ES" sz="1600" b="1" dirty="0">
              <a:latin typeface="Microsoft Sans Serif" pitchFamily="34" charset="0"/>
              <a:ea typeface="Arial Unicode MS" pitchFamily="34" charset="-128"/>
              <a:cs typeface="Microsoft Sans Serif" pitchFamily="34" charset="0"/>
            </a:endParaRPr>
          </a:p>
          <a:p>
            <a:pPr algn="just" fontAlgn="base">
              <a:lnSpc>
                <a:spcPct val="150000"/>
              </a:lnSpc>
              <a:buClr>
                <a:srgbClr val="8A008A"/>
              </a:buClr>
              <a:buFont typeface="Wingdings" pitchFamily="2" charset="2"/>
              <a:buChar char="ü"/>
            </a:pPr>
            <a:r>
              <a:rPr lang="es-ES" sz="1600" b="1" dirty="0">
                <a:latin typeface="Microsoft Sans Serif" pitchFamily="34" charset="0"/>
                <a:ea typeface="Arial Unicode MS" pitchFamily="34" charset="-128"/>
                <a:cs typeface="Microsoft Sans Serif" pitchFamily="34" charset="0"/>
              </a:rPr>
              <a:t>Además</a:t>
            </a:r>
            <a:r>
              <a:rPr lang="es-ES" sz="1600" b="1" dirty="0">
                <a:latin typeface="Microsoft Sans Serif" pitchFamily="34" charset="0"/>
                <a:ea typeface="Arial Unicode MS" pitchFamily="34" charset="-128"/>
                <a:cs typeface="Microsoft Sans Serif" pitchFamily="34" charset="0"/>
              </a:rPr>
              <a:t>, plantéate si el problema o asunto que estás abordando requiere verdaderamente una respuesta urgente, importante</a:t>
            </a:r>
            <a:r>
              <a:rPr lang="es-ES" sz="1600" b="1" dirty="0" smtClean="0">
                <a:latin typeface="Microsoft Sans Serif" pitchFamily="34" charset="0"/>
                <a:ea typeface="Arial Unicode MS" pitchFamily="34" charset="-128"/>
                <a:cs typeface="Microsoft Sans Serif" pitchFamily="34" charset="0"/>
              </a:rPr>
              <a:t>.</a:t>
            </a:r>
          </a:p>
          <a:p>
            <a:pPr marL="0" indent="0" algn="just" fontAlgn="base">
              <a:lnSpc>
                <a:spcPct val="150000"/>
              </a:lnSpc>
              <a:buNone/>
            </a:pPr>
            <a:r>
              <a:rPr lang="es-ES" sz="1600" dirty="0" smtClean="0">
                <a:latin typeface="Microsoft Sans Serif" pitchFamily="34" charset="0"/>
                <a:ea typeface="Arial Unicode MS" pitchFamily="34" charset="-128"/>
                <a:cs typeface="Microsoft Sans Serif" pitchFamily="34" charset="0"/>
              </a:rPr>
              <a:t> </a:t>
            </a:r>
            <a:r>
              <a:rPr lang="es-ES" sz="1600" dirty="0">
                <a:latin typeface="Microsoft Sans Serif" pitchFamily="34" charset="0"/>
                <a:ea typeface="Arial Unicode MS" pitchFamily="34" charset="-128"/>
                <a:cs typeface="Microsoft Sans Serif" pitchFamily="34" charset="0"/>
              </a:rPr>
              <a:t>Tal vez las prioridades del cliente hayan cambiado. </a:t>
            </a:r>
            <a:r>
              <a:rPr lang="es-ES" sz="1600" dirty="0">
                <a:latin typeface="Microsoft Sans Serif" pitchFamily="34" charset="0"/>
                <a:ea typeface="Arial Unicode MS" pitchFamily="34" charset="-128"/>
                <a:cs typeface="Microsoft Sans Serif" pitchFamily="34" charset="0"/>
              </a:rPr>
              <a:t>Si es así, podrás ayudarle a conseguir algo que le va a proporcionar valor.</a:t>
            </a:r>
          </a:p>
          <a:p>
            <a:endParaRPr lang="es-ES" dirty="0"/>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365</TotalTime>
  <Words>1362</Words>
  <Application>Microsoft Office PowerPoint</Application>
  <PresentationFormat>Presentación en pantalla (4:3)</PresentationFormat>
  <Paragraphs>93</Paragraphs>
  <Slides>16</Slides>
  <Notes>0</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Tema de Office</vt:lpstr>
      <vt:lpstr>Tipos de clientes difíciles y soluciones</vt:lpstr>
      <vt:lpstr>Bienvenido</vt:lpstr>
      <vt:lpstr>Índice</vt:lpstr>
      <vt:lpstr>Cliente inseguro</vt:lpstr>
      <vt:lpstr>Solución </vt:lpstr>
      <vt:lpstr>Invasor de fronteras </vt:lpstr>
      <vt:lpstr>Solución</vt:lpstr>
      <vt:lpstr>El cliente que no hace nada</vt:lpstr>
      <vt:lpstr>Solución</vt:lpstr>
      <vt:lpstr>El sabe lo todo </vt:lpstr>
      <vt:lpstr>Solución</vt:lpstr>
      <vt:lpstr>Cliente insaciable </vt:lpstr>
      <vt:lpstr>Solución</vt:lpstr>
      <vt:lpstr>El cliente tirano</vt:lpstr>
      <vt:lpstr>Solución </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Manejo de clientes difíciles</dc:title>
  <dc:creator>danie</dc:creator>
  <cp:lastModifiedBy>Daniela</cp:lastModifiedBy>
  <cp:revision>40</cp:revision>
  <dcterms:created xsi:type="dcterms:W3CDTF">2016-07-26T14:31:03Z</dcterms:created>
  <dcterms:modified xsi:type="dcterms:W3CDTF">2016-07-29T08:01:43Z</dcterms:modified>
</cp:coreProperties>
</file>