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22"/>
  </p:notesMasterIdLst>
  <p:sldIdLst>
    <p:sldId id="256" r:id="rId5"/>
    <p:sldId id="258" r:id="rId6"/>
    <p:sldId id="259" r:id="rId7"/>
    <p:sldId id="298" r:id="rId8"/>
    <p:sldId id="324" r:id="rId9"/>
    <p:sldId id="302" r:id="rId10"/>
    <p:sldId id="322" r:id="rId11"/>
    <p:sldId id="300" r:id="rId12"/>
    <p:sldId id="315" r:id="rId13"/>
    <p:sldId id="323" r:id="rId14"/>
    <p:sldId id="303" r:id="rId15"/>
    <p:sldId id="330" r:id="rId16"/>
    <p:sldId id="301" r:id="rId17"/>
    <p:sldId id="309" r:id="rId18"/>
    <p:sldId id="326" r:id="rId19"/>
    <p:sldId id="305" r:id="rId20"/>
    <p:sldId id="304" r:id="rId21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3"/>
      <p:bold r:id="rId24"/>
      <p:italic r:id="rId25"/>
      <p:boldItalic r:id="rId26"/>
    </p:embeddedFont>
    <p:embeddedFont>
      <p:font typeface="Bebas Neue" panose="020B0606020202050201" pitchFamily="34" charset="0"/>
      <p:regular r:id="rId27"/>
    </p:embeddedFont>
    <p:embeddedFont>
      <p:font typeface="Days One" panose="020B0604020202020204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90BA4-2762-4D57-9306-55284D17E91B}" v="55" dt="2024-05-17T17:06:48.505"/>
  </p1510:revLst>
</p1510:revInfo>
</file>

<file path=ppt/tableStyles.xml><?xml version="1.0" encoding="utf-8"?>
<a:tblStyleLst xmlns:a="http://schemas.openxmlformats.org/drawingml/2006/main" def="{5CE2147D-98A2-4652-8D82-00F7C2AA1734}">
  <a:tblStyle styleId="{5CE2147D-98A2-4652-8D82-00F7C2AA1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1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63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20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>
          <a:extLst>
            <a:ext uri="{FF2B5EF4-FFF2-40B4-BE49-F238E27FC236}">
              <a16:creationId xmlns:a16="http://schemas.microsoft.com/office/drawing/2014/main" id="{C4CE2F6A-B5C1-FA5C-1046-B393315EB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e1d838b627_0_34:notes">
            <a:extLst>
              <a:ext uri="{FF2B5EF4-FFF2-40B4-BE49-F238E27FC236}">
                <a16:creationId xmlns:a16="http://schemas.microsoft.com/office/drawing/2014/main" id="{BDD9B48C-90CA-FD17-8A57-B9B156882D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e1d838b627_0_34:notes">
            <a:extLst>
              <a:ext uri="{FF2B5EF4-FFF2-40B4-BE49-F238E27FC236}">
                <a16:creationId xmlns:a16="http://schemas.microsoft.com/office/drawing/2014/main" id="{278CD987-3657-ABBE-3181-B17AD5041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0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4" name="Google Shape;314;p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9"/>
          <p:cNvSpPr txBox="1">
            <a:spLocks noGrp="1"/>
          </p:cNvSpPr>
          <p:nvPr>
            <p:ph type="subTitle" idx="1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 txBox="1">
            <a:spLocks noGrp="1"/>
          </p:cNvSpPr>
          <p:nvPr>
            <p:ph type="subTitle" idx="2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41" name="Google Shape;541;p1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1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1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1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1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1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1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1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1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1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1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1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1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1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7" name="Google Shape;567;p1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68" name="Google Shape;568;p1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69" name="Google Shape;569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75" name="Google Shape;575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0" name="Google Shape;580;p16"/>
          <p:cNvSpPr txBox="1">
            <a:spLocks noGrp="1"/>
          </p:cNvSpPr>
          <p:nvPr>
            <p:ph type="subTitle" idx="1"/>
          </p:nvPr>
        </p:nvSpPr>
        <p:spPr>
          <a:xfrm>
            <a:off x="1908800" y="249642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6"/>
          <p:cNvSpPr txBox="1">
            <a:spLocks noGrp="1"/>
          </p:cNvSpPr>
          <p:nvPr>
            <p:ph type="subTitle" idx="2"/>
          </p:nvPr>
        </p:nvSpPr>
        <p:spPr>
          <a:xfrm>
            <a:off x="5687849" y="249642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16"/>
          <p:cNvSpPr txBox="1">
            <a:spLocks noGrp="1"/>
          </p:cNvSpPr>
          <p:nvPr>
            <p:ph type="subTitle" idx="3"/>
          </p:nvPr>
        </p:nvSpPr>
        <p:spPr>
          <a:xfrm>
            <a:off x="1908800" y="386167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6"/>
          <p:cNvSpPr txBox="1">
            <a:spLocks noGrp="1"/>
          </p:cNvSpPr>
          <p:nvPr>
            <p:ph type="subTitle" idx="4"/>
          </p:nvPr>
        </p:nvSpPr>
        <p:spPr>
          <a:xfrm>
            <a:off x="5687849" y="386167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6"/>
          <p:cNvSpPr txBox="1">
            <a:spLocks noGrp="1"/>
          </p:cNvSpPr>
          <p:nvPr>
            <p:ph type="title" hasCustomPrompt="1"/>
          </p:nvPr>
        </p:nvSpPr>
        <p:spPr>
          <a:xfrm>
            <a:off x="1074761" y="1987721"/>
            <a:ext cx="7335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5" name="Google Shape;585;p16"/>
          <p:cNvSpPr txBox="1">
            <a:spLocks noGrp="1"/>
          </p:cNvSpPr>
          <p:nvPr>
            <p:ph type="title" idx="5" hasCustomPrompt="1"/>
          </p:nvPr>
        </p:nvSpPr>
        <p:spPr>
          <a:xfrm>
            <a:off x="1074761" y="3351821"/>
            <a:ext cx="7314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6"/>
          <p:cNvSpPr txBox="1">
            <a:spLocks noGrp="1"/>
          </p:cNvSpPr>
          <p:nvPr>
            <p:ph type="title" idx="6" hasCustomPrompt="1"/>
          </p:nvPr>
        </p:nvSpPr>
        <p:spPr>
          <a:xfrm>
            <a:off x="4853776" y="1988358"/>
            <a:ext cx="731400" cy="446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7" name="Google Shape;587;p16"/>
          <p:cNvSpPr txBox="1">
            <a:spLocks noGrp="1"/>
          </p:cNvSpPr>
          <p:nvPr>
            <p:ph type="title" idx="7" hasCustomPrompt="1"/>
          </p:nvPr>
        </p:nvSpPr>
        <p:spPr>
          <a:xfrm>
            <a:off x="4853776" y="3351822"/>
            <a:ext cx="7314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8" name="Google Shape;588;p16"/>
          <p:cNvSpPr txBox="1">
            <a:spLocks noGrp="1"/>
          </p:cNvSpPr>
          <p:nvPr>
            <p:ph type="subTitle" idx="8"/>
          </p:nvPr>
        </p:nvSpPr>
        <p:spPr>
          <a:xfrm>
            <a:off x="1908800" y="1856989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9" name="Google Shape;589;p16"/>
          <p:cNvSpPr txBox="1">
            <a:spLocks noGrp="1"/>
          </p:cNvSpPr>
          <p:nvPr>
            <p:ph type="subTitle" idx="9"/>
          </p:nvPr>
        </p:nvSpPr>
        <p:spPr>
          <a:xfrm>
            <a:off x="1908800" y="3222339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0" name="Google Shape;590;p16"/>
          <p:cNvSpPr txBox="1">
            <a:spLocks noGrp="1"/>
          </p:cNvSpPr>
          <p:nvPr>
            <p:ph type="subTitle" idx="13"/>
          </p:nvPr>
        </p:nvSpPr>
        <p:spPr>
          <a:xfrm>
            <a:off x="5687849" y="1856989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1" name="Google Shape;591;p16"/>
          <p:cNvSpPr txBox="1">
            <a:spLocks noGrp="1"/>
          </p:cNvSpPr>
          <p:nvPr>
            <p:ph type="subTitle" idx="14"/>
          </p:nvPr>
        </p:nvSpPr>
        <p:spPr>
          <a:xfrm>
            <a:off x="5687849" y="3222336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2" name="Google Shape;592;p16"/>
          <p:cNvSpPr txBox="1">
            <a:spLocks noGrp="1"/>
          </p:cNvSpPr>
          <p:nvPr>
            <p:ph type="title" idx="15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62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4"/>
          <p:cNvSpPr txBox="1">
            <a:spLocks noGrp="1"/>
          </p:cNvSpPr>
          <p:nvPr>
            <p:ph type="ctrTitle"/>
          </p:nvPr>
        </p:nvSpPr>
        <p:spPr>
          <a:xfrm>
            <a:off x="1636430" y="1457300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 Compiler</a:t>
            </a:r>
            <a:br>
              <a:rPr lang="en-US" dirty="0"/>
            </a:br>
            <a:r>
              <a:rPr lang="en-US" dirty="0"/>
              <a:t>Project</a:t>
            </a:r>
            <a:endParaRPr dirty="0"/>
          </a:p>
        </p:txBody>
      </p:sp>
      <p:sp>
        <p:nvSpPr>
          <p:cNvPr id="786" name="Google Shape;786;p24"/>
          <p:cNvSpPr txBox="1">
            <a:spLocks noGrp="1"/>
          </p:cNvSpPr>
          <p:nvPr>
            <p:ph type="subTitle" idx="1"/>
          </p:nvPr>
        </p:nvSpPr>
        <p:spPr>
          <a:xfrm>
            <a:off x="1959879" y="3615425"/>
            <a:ext cx="45408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"Transforming Code into Innovation.”</a:t>
            </a:r>
            <a:endParaRPr dirty="0"/>
          </a:p>
        </p:txBody>
      </p:sp>
      <p:grpSp>
        <p:nvGrpSpPr>
          <p:cNvPr id="787" name="Google Shape;787;p24"/>
          <p:cNvGrpSpPr/>
          <p:nvPr/>
        </p:nvGrpSpPr>
        <p:grpSpPr>
          <a:xfrm>
            <a:off x="299513" y="-84950"/>
            <a:ext cx="8737929" cy="4847642"/>
            <a:chOff x="299513" y="-84950"/>
            <a:chExt cx="8737929" cy="4847642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24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6" name="Google Shape;796;p24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4374" extrusionOk="0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146" extrusionOk="0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37" extrusionOk="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5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24"/>
            <p:cNvGrpSpPr/>
            <p:nvPr/>
          </p:nvGrpSpPr>
          <p:grpSpPr>
            <a:xfrm>
              <a:off x="3679859" y="-84950"/>
              <a:ext cx="1458174" cy="932961"/>
              <a:chOff x="3679859" y="-84950"/>
              <a:chExt cx="1458174" cy="932961"/>
            </a:xfrm>
          </p:grpSpPr>
          <p:sp>
            <p:nvSpPr>
              <p:cNvPr id="804" name="Google Shape;804;p24"/>
              <p:cNvSpPr/>
              <p:nvPr/>
            </p:nvSpPr>
            <p:spPr>
              <a:xfrm>
                <a:off x="3679859" y="-84950"/>
                <a:ext cx="834349" cy="826230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4672999" y="38750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BF30F3-D887-078C-1AD7-3A69B12D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33" y="1033904"/>
            <a:ext cx="841321" cy="646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60353-66A7-CB16-733A-C3D5EE304A5F}"/>
              </a:ext>
            </a:extLst>
          </p:cNvPr>
          <p:cNvSpPr txBox="1"/>
          <p:nvPr/>
        </p:nvSpPr>
        <p:spPr>
          <a:xfrm>
            <a:off x="3011054" y="1033904"/>
            <a:ext cx="34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Symbol Table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4CBB8-58DC-F61B-1946-E007D12A2959}"/>
              </a:ext>
            </a:extLst>
          </p:cNvPr>
          <p:cNvSpPr txBox="1"/>
          <p:nvPr/>
        </p:nvSpPr>
        <p:spPr>
          <a:xfrm>
            <a:off x="1296542" y="1773442"/>
            <a:ext cx="5938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Symbol Table</a:t>
            </a:r>
            <a:r>
              <a:rPr lang="en-US" sz="1800" dirty="0"/>
              <a:t> is constructed during this phase to store information about variables, such as their names, types, memory addresses, and references.</a:t>
            </a:r>
            <a:endParaRPr lang="ar-EG" sz="1800" dirty="0"/>
          </a:p>
          <a:p>
            <a:endParaRPr lang="ar-EG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provided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Symbol</a:t>
            </a:r>
            <a:r>
              <a:rPr kumimoji="0" lang="ar-EG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Scans the code line by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variable declarations, their data types, and tracks all references to these variables across the code</a:t>
            </a:r>
            <a:endParaRPr lang="en-US" sz="1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027655-2943-36DC-B18B-C9AA7E103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8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6"/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7A80C-DE2B-DF4D-D7A7-0E1E2121FB39}"/>
              </a:ext>
            </a:extLst>
          </p:cNvPr>
          <p:cNvSpPr txBox="1"/>
          <p:nvPr/>
        </p:nvSpPr>
        <p:spPr>
          <a:xfrm>
            <a:off x="1838131" y="1660850"/>
            <a:ext cx="55983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</a:t>
            </a:r>
            <a:endParaRPr lang="ar-EG" sz="2000" b="1" dirty="0"/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FIRST &amp; FOLLOW Sets</a:t>
            </a:r>
            <a:r>
              <a:rPr lang="en-US" sz="1800" dirty="0"/>
              <a:t> for guiding further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populated </a:t>
            </a:r>
            <a:r>
              <a:rPr lang="en-US" sz="1800" b="1" dirty="0"/>
              <a:t>Symbol Table</a:t>
            </a:r>
            <a:r>
              <a:rPr lang="en-US" sz="1800" dirty="0"/>
              <a:t> to assist in semantic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Syntactic errors, if any, are identified and reported.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8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>
          <a:extLst>
            <a:ext uri="{FF2B5EF4-FFF2-40B4-BE49-F238E27FC236}">
              <a16:creationId xmlns:a16="http://schemas.microsoft.com/office/drawing/2014/main" id="{41344362-936B-FA71-5EA0-0B8D04537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6">
            <a:extLst>
              <a:ext uri="{FF2B5EF4-FFF2-40B4-BE49-F238E27FC236}">
                <a16:creationId xmlns:a16="http://schemas.microsoft.com/office/drawing/2014/main" id="{C8F9C61D-EB72-AE1F-06B8-9C941CCAE11A}"/>
              </a:ext>
            </a:extLst>
          </p:cNvPr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7356D-8E18-6AF9-1808-F74B4E0BB803}"/>
              </a:ext>
            </a:extLst>
          </p:cNvPr>
          <p:cNvSpPr txBox="1"/>
          <p:nvPr/>
        </p:nvSpPr>
        <p:spPr>
          <a:xfrm>
            <a:off x="1388550" y="2133290"/>
            <a:ext cx="669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• Insertion and lookup can be made very fast – O(1).</a:t>
            </a:r>
          </a:p>
          <a:p>
            <a:endParaRPr lang="en-US" sz="1800" dirty="0"/>
          </a:p>
          <a:p>
            <a:r>
              <a:rPr lang="en-US" sz="1800" dirty="0"/>
              <a:t> • The advantage is quick to search is possible and</a:t>
            </a:r>
          </a:p>
          <a:p>
            <a:r>
              <a:rPr lang="en-US" sz="1800" dirty="0"/>
              <a:t>    the disadvantage is that hashing is complicated to implement.</a:t>
            </a:r>
          </a:p>
        </p:txBody>
      </p:sp>
      <p:sp>
        <p:nvSpPr>
          <p:cNvPr id="3" name="Google Shape;826;p26">
            <a:extLst>
              <a:ext uri="{FF2B5EF4-FFF2-40B4-BE49-F238E27FC236}">
                <a16:creationId xmlns:a16="http://schemas.microsoft.com/office/drawing/2014/main" id="{9821E231-3FFD-1625-DCF6-A70DCD17EDE8}"/>
              </a:ext>
            </a:extLst>
          </p:cNvPr>
          <p:cNvSpPr txBox="1">
            <a:spLocks/>
          </p:cNvSpPr>
          <p:nvPr/>
        </p:nvSpPr>
        <p:spPr>
          <a:xfrm>
            <a:off x="2057399" y="1127760"/>
            <a:ext cx="860315" cy="425134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4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109D3-1F99-8832-4022-39DD328485EA}"/>
              </a:ext>
            </a:extLst>
          </p:cNvPr>
          <p:cNvSpPr txBox="1"/>
          <p:nvPr/>
        </p:nvSpPr>
        <p:spPr>
          <a:xfrm>
            <a:off x="3398520" y="1109494"/>
            <a:ext cx="1836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357413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26;p26">
            <a:extLst>
              <a:ext uri="{FF2B5EF4-FFF2-40B4-BE49-F238E27FC236}">
                <a16:creationId xmlns:a16="http://schemas.microsoft.com/office/drawing/2014/main" id="{89DC5D22-4967-3296-36DA-010AFA2ED8DB}"/>
              </a:ext>
            </a:extLst>
          </p:cNvPr>
          <p:cNvSpPr txBox="1">
            <a:spLocks/>
          </p:cNvSpPr>
          <p:nvPr/>
        </p:nvSpPr>
        <p:spPr>
          <a:xfrm>
            <a:off x="2005361" y="1052727"/>
            <a:ext cx="912354" cy="500167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4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839;p27">
            <a:extLst>
              <a:ext uri="{FF2B5EF4-FFF2-40B4-BE49-F238E27FC236}">
                <a16:creationId xmlns:a16="http://schemas.microsoft.com/office/drawing/2014/main" id="{53F230FE-DE6D-D11D-7566-2B94B26EE55F}"/>
              </a:ext>
            </a:extLst>
          </p:cNvPr>
          <p:cNvSpPr txBox="1">
            <a:spLocks/>
          </p:cNvSpPr>
          <p:nvPr/>
        </p:nvSpPr>
        <p:spPr>
          <a:xfrm>
            <a:off x="2917714" y="1013884"/>
            <a:ext cx="5330235" cy="500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US" sz="2000" dirty="0"/>
            </a:b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F95B3-C55B-EA2D-7CA7-E21959972674}"/>
              </a:ext>
            </a:extLst>
          </p:cNvPr>
          <p:cNvSpPr txBox="1"/>
          <p:nvPr/>
        </p:nvSpPr>
        <p:spPr>
          <a:xfrm>
            <a:off x="2917713" y="1033134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Days One" panose="020B0604020202020204" charset="0"/>
              </a:rPr>
              <a:t>User Friendly Interface</a:t>
            </a:r>
            <a:endParaRPr lang="en-US" sz="2400" dirty="0">
              <a:solidFill>
                <a:schemeClr val="tx1"/>
              </a:solidFill>
              <a:latin typeface="Days One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C316E-B72D-C90E-7033-335C7180F145}"/>
              </a:ext>
            </a:extLst>
          </p:cNvPr>
          <p:cNvSpPr txBox="1"/>
          <p:nvPr/>
        </p:nvSpPr>
        <p:spPr>
          <a:xfrm>
            <a:off x="2005361" y="1838131"/>
            <a:ext cx="41994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Tabs for organized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buttons to process and clear input efficiently.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robot pointing at a computer screen&#10;&#10;Description automatically generated">
            <a:extLst>
              <a:ext uri="{FF2B5EF4-FFF2-40B4-BE49-F238E27FC236}">
                <a16:creationId xmlns:a16="http://schemas.microsoft.com/office/drawing/2014/main" id="{10CB1BA3-5ED1-ABB2-59E1-F44913A6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99" y="830424"/>
            <a:ext cx="6316401" cy="37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7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7DCE7-41A3-1D64-6961-BD2126753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66CB9F9-898A-6E47-E621-A993EE8D5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91" y="895739"/>
            <a:ext cx="6278617" cy="34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3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2079A-B02A-A05A-7F95-AC5E0671DF9D}"/>
              </a:ext>
            </a:extLst>
          </p:cNvPr>
          <p:cNvSpPr txBox="1"/>
          <p:nvPr/>
        </p:nvSpPr>
        <p:spPr>
          <a:xfrm>
            <a:off x="766119" y="864973"/>
            <a:ext cx="36231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Days One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Team Members:</a:t>
            </a:r>
            <a:endParaRPr lang="en-US" sz="2800" dirty="0">
              <a:effectLst/>
            </a:endParaRPr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917DE-21D3-3DC9-5C1E-B37AEAB00B87}"/>
              </a:ext>
            </a:extLst>
          </p:cNvPr>
          <p:cNvSpPr txBox="1"/>
          <p:nvPr/>
        </p:nvSpPr>
        <p:spPr>
          <a:xfrm>
            <a:off x="2959218" y="1819080"/>
            <a:ext cx="3225563" cy="1689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Akhbar MT" pitchFamily="2" charset="-78"/>
              </a:rPr>
              <a:t>Amira Ashraf </a:t>
            </a:r>
            <a:r>
              <a:rPr lang="en-US" sz="2400" dirty="0" err="1">
                <a:solidFill>
                  <a:schemeClr val="tx1"/>
                </a:solidFill>
                <a:latin typeface="Aptos Narrow" panose="020B0004020202020204" pitchFamily="34" charset="0"/>
                <a:cs typeface="Akhbar MT" pitchFamily="2" charset="-78"/>
              </a:rPr>
              <a:t>Alagha</a:t>
            </a: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Akhbar MT" pitchFamily="2" charset="-78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Akhbar MT" pitchFamily="2" charset="-78"/>
              </a:rPr>
              <a:t>Sara Shaaban Elshaer.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Akhbar MT" pitchFamily="2" charset="-78"/>
              </a:rPr>
              <a:t>Sara Mahmoud </a:t>
            </a:r>
            <a:r>
              <a:rPr lang="en-US" sz="2400" dirty="0" err="1">
                <a:solidFill>
                  <a:schemeClr val="tx1"/>
                </a:solidFill>
                <a:latin typeface="Aptos Narrow" panose="020B0004020202020204" pitchFamily="34" charset="0"/>
                <a:cs typeface="Akhbar MT" pitchFamily="2" charset="-78"/>
              </a:rPr>
              <a:t>Elazb</a:t>
            </a: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Akhbar MT" pitchFamily="2" charset="-78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Aptos Narrow" panose="020B0004020202020204" pitchFamily="34" charset="0"/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390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2;p43">
            <a:extLst>
              <a:ext uri="{FF2B5EF4-FFF2-40B4-BE49-F238E27FC236}">
                <a16:creationId xmlns:a16="http://schemas.microsoft.com/office/drawing/2014/main" id="{1FD37383-73DD-AE97-E8AC-E8690B294285}"/>
              </a:ext>
            </a:extLst>
          </p:cNvPr>
          <p:cNvSpPr txBox="1">
            <a:spLocks/>
          </p:cNvSpPr>
          <p:nvPr/>
        </p:nvSpPr>
        <p:spPr>
          <a:xfrm>
            <a:off x="2166705" y="2152631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dirty="0">
                <a:solidFill>
                  <a:schemeClr val="tx1"/>
                </a:solidFill>
                <a:latin typeface="Days One" panose="020B060402020202020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6990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6"/>
          <p:cNvSpPr txBox="1">
            <a:spLocks noGrp="1"/>
          </p:cNvSpPr>
          <p:nvPr>
            <p:ph type="title" idx="15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829" name="Google Shape;829;p26"/>
          <p:cNvSpPr txBox="1">
            <a:spLocks noGrp="1"/>
          </p:cNvSpPr>
          <p:nvPr>
            <p:ph type="subTitle" idx="8"/>
          </p:nvPr>
        </p:nvSpPr>
        <p:spPr>
          <a:xfrm>
            <a:off x="1492504" y="1514050"/>
            <a:ext cx="2381400" cy="818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/>
              <a:t> :1</a:t>
            </a:r>
            <a:r>
              <a:rPr lang="en-US" dirty="0"/>
              <a:t>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830" name="Google Shape;830;p26"/>
          <p:cNvSpPr txBox="1">
            <a:spLocks noGrp="1"/>
          </p:cNvSpPr>
          <p:nvPr>
            <p:ph type="subTitle" idx="9"/>
          </p:nvPr>
        </p:nvSpPr>
        <p:spPr>
          <a:xfrm>
            <a:off x="1492504" y="2257075"/>
            <a:ext cx="3900050" cy="4585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/>
              <a:t>:3</a:t>
            </a:r>
            <a:r>
              <a:rPr lang="en-US" dirty="0"/>
              <a:t>Lexical Analysis Phase</a:t>
            </a:r>
            <a:endParaRPr dirty="0"/>
          </a:p>
        </p:txBody>
      </p:sp>
      <p:sp>
        <p:nvSpPr>
          <p:cNvPr id="831" name="Google Shape;831;p26"/>
          <p:cNvSpPr txBox="1">
            <a:spLocks noGrp="1"/>
          </p:cNvSpPr>
          <p:nvPr>
            <p:ph type="subTitle" idx="13"/>
          </p:nvPr>
        </p:nvSpPr>
        <p:spPr>
          <a:xfrm>
            <a:off x="1492504" y="1963961"/>
            <a:ext cx="2857823" cy="674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600" dirty="0"/>
              <a:t> :2</a:t>
            </a:r>
            <a:r>
              <a:rPr lang="en-US" sz="1600" dirty="0"/>
              <a:t>Grammar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000" dirty="0"/>
              <a:t> </a:t>
            </a:r>
            <a:endParaRPr lang="en-US" sz="2000" dirty="0"/>
          </a:p>
        </p:txBody>
      </p:sp>
      <p:sp>
        <p:nvSpPr>
          <p:cNvPr id="832" name="Google Shape;832;p26"/>
          <p:cNvSpPr txBox="1">
            <a:spLocks noGrp="1"/>
          </p:cNvSpPr>
          <p:nvPr>
            <p:ph type="subTitle" idx="14"/>
          </p:nvPr>
        </p:nvSpPr>
        <p:spPr>
          <a:xfrm>
            <a:off x="1492504" y="2681384"/>
            <a:ext cx="4856538" cy="340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000" dirty="0"/>
              <a:t>:</a:t>
            </a:r>
            <a:r>
              <a:rPr lang="ar-EG" dirty="0"/>
              <a:t>4</a:t>
            </a:r>
            <a:r>
              <a:rPr lang="en-US" dirty="0"/>
              <a:t>Syntax Analysis Phase  </a:t>
            </a:r>
            <a:endParaRPr dirty="0"/>
          </a:p>
        </p:txBody>
      </p:sp>
      <p:sp>
        <p:nvSpPr>
          <p:cNvPr id="833" name="Google Shape;833;p26"/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D6900-5D41-5490-BFBA-8C852D182E86}"/>
              </a:ext>
            </a:extLst>
          </p:cNvPr>
          <p:cNvSpPr txBox="1"/>
          <p:nvPr/>
        </p:nvSpPr>
        <p:spPr>
          <a:xfrm>
            <a:off x="1782617" y="3021820"/>
            <a:ext cx="4956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Set&amp; Follow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Symbol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7D4C8-BC10-2A9D-010B-A4BC7F173E39}"/>
              </a:ext>
            </a:extLst>
          </p:cNvPr>
          <p:cNvSpPr txBox="1"/>
          <p:nvPr/>
        </p:nvSpPr>
        <p:spPr>
          <a:xfrm>
            <a:off x="1492504" y="3682949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Days One" panose="020B0604020202020204" charset="0"/>
              </a:rPr>
              <a:t>5:User Friendly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grpSp>
        <p:nvGrpSpPr>
          <p:cNvPr id="841" name="Google Shape;841;p27"/>
          <p:cNvGrpSpPr/>
          <p:nvPr/>
        </p:nvGrpSpPr>
        <p:grpSpPr>
          <a:xfrm>
            <a:off x="119392" y="869793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035CB03-D8C4-A764-007D-151E6A83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82" y="979225"/>
            <a:ext cx="869552" cy="726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55653-090D-8A41-00F2-72F0B62A5C85}"/>
              </a:ext>
            </a:extLst>
          </p:cNvPr>
          <p:cNvSpPr txBox="1"/>
          <p:nvPr/>
        </p:nvSpPr>
        <p:spPr>
          <a:xfrm>
            <a:off x="634313" y="1869989"/>
            <a:ext cx="5069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Project Overview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: 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Our project aims 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To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89308-7960-837D-C39A-68B5BFF39E2D}"/>
              </a:ext>
            </a:extLst>
          </p:cNvPr>
          <p:cNvSpPr txBox="1"/>
          <p:nvPr/>
        </p:nvSpPr>
        <p:spPr>
          <a:xfrm>
            <a:off x="1062682" y="2586681"/>
            <a:ext cx="67729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understand the phases of a compiler</a:t>
            </a:r>
            <a:r>
              <a:rPr lang="en-US" sz="2800" dirty="0">
                <a:latin typeface="Söhne"/>
              </a:rPr>
              <a:t>.</a:t>
            </a:r>
            <a:endParaRPr lang="en-US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To implement a basic yet functional compiler.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856358" y="888578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840" name="Google Shape;840;p27"/>
          <p:cNvSpPr txBox="1">
            <a:spLocks noGrp="1"/>
          </p:cNvSpPr>
          <p:nvPr>
            <p:ph type="subTitle" idx="2"/>
          </p:nvPr>
        </p:nvSpPr>
        <p:spPr>
          <a:xfrm>
            <a:off x="1007324" y="2432138"/>
            <a:ext cx="7306962" cy="1433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A tool that translates high-level programming languages into low-level machine code.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Söhne"/>
              </a:rPr>
              <a:t>Essential for executing programs on computers.</a:t>
            </a:r>
            <a:endParaRPr sz="2000" dirty="0">
              <a:solidFill>
                <a:schemeClr val="tx1"/>
              </a:solidFill>
              <a:latin typeface="Söhne"/>
            </a:endParaRPr>
          </a:p>
        </p:txBody>
      </p:sp>
      <p:grpSp>
        <p:nvGrpSpPr>
          <p:cNvPr id="841" name="Google Shape;841;p27"/>
          <p:cNvGrpSpPr/>
          <p:nvPr/>
        </p:nvGrpSpPr>
        <p:grpSpPr>
          <a:xfrm>
            <a:off x="155935" y="809922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035CB03-D8C4-A764-007D-151E6A83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70" y="874832"/>
            <a:ext cx="869552" cy="726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727AF-77EC-BBD1-2949-3BDCEC8D4E9F}"/>
              </a:ext>
            </a:extLst>
          </p:cNvPr>
          <p:cNvSpPr txBox="1"/>
          <p:nvPr/>
        </p:nvSpPr>
        <p:spPr>
          <a:xfrm>
            <a:off x="747990" y="1680703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What is a Compiler 🤔?</a:t>
            </a:r>
            <a:endParaRPr lang="en-US" sz="2400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172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C0E161-791A-431C-C6FE-A81538E2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8" y="986114"/>
            <a:ext cx="1038528" cy="72522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19983A9-15C0-60FD-4A84-628C09A7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20D01-173D-CF7C-7705-37BA24D16362}"/>
              </a:ext>
            </a:extLst>
          </p:cNvPr>
          <p:cNvSpPr txBox="1"/>
          <p:nvPr/>
        </p:nvSpPr>
        <p:spPr>
          <a:xfrm>
            <a:off x="930531" y="1879252"/>
            <a:ext cx="5329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Basic symbols like keywords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Non-terminals: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Language structures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Symbol: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entry point of the grammar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 Rules: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how non-terminals expand into terminals or other non-terminals</a:t>
            </a:r>
            <a:endParaRPr lang="en-US" sz="1800" dirty="0"/>
          </a:p>
        </p:txBody>
      </p:sp>
      <p:sp>
        <p:nvSpPr>
          <p:cNvPr id="11" name="Google Shape;839;p27">
            <a:extLst>
              <a:ext uri="{FF2B5EF4-FFF2-40B4-BE49-F238E27FC236}">
                <a16:creationId xmlns:a16="http://schemas.microsoft.com/office/drawing/2014/main" id="{3E28D379-FDF4-324B-5947-044229FC61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0890" y="726953"/>
            <a:ext cx="6269860" cy="94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2000" dirty="0"/>
            </a:br>
            <a:r>
              <a:rPr lang="en-US" sz="2000" dirty="0"/>
              <a:t>Grammar</a:t>
            </a:r>
            <a:br>
              <a:rPr lang="en-US" sz="2000" b="1" dirty="0"/>
            </a:b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81563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896750" y="785091"/>
            <a:ext cx="7351200" cy="94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2000" dirty="0"/>
            </a:br>
            <a:r>
              <a:rPr lang="en-US" sz="2000" b="1" dirty="0"/>
              <a:t>Lexical Analysis </a:t>
            </a:r>
            <a:br>
              <a:rPr lang="en-US" sz="2000" b="1" dirty="0"/>
            </a:br>
            <a:endParaRPr sz="3200" dirty="0"/>
          </a:p>
        </p:txBody>
      </p:sp>
      <p:sp>
        <p:nvSpPr>
          <p:cNvPr id="840" name="Google Shape;840;p27"/>
          <p:cNvSpPr txBox="1">
            <a:spLocks noGrp="1"/>
          </p:cNvSpPr>
          <p:nvPr>
            <p:ph type="subTitle" idx="2"/>
          </p:nvPr>
        </p:nvSpPr>
        <p:spPr>
          <a:xfrm>
            <a:off x="862152" y="1916084"/>
            <a:ext cx="7306962" cy="3009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b="1" dirty="0"/>
              <a:t>Lexical Analysis</a:t>
            </a:r>
            <a:r>
              <a:rPr lang="en-US" sz="1800" dirty="0"/>
              <a:t> phase converts the source code into a series of meaningful tokens, which are the smallest building blocks (like keywords, identifiers, and operators).</a:t>
            </a:r>
            <a:endParaRPr lang="ar-EG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841" name="Google Shape;841;p27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AB727AF-77EC-BBD1-2949-3BDCEC8D4E9F}"/>
              </a:ext>
            </a:extLst>
          </p:cNvPr>
          <p:cNvSpPr txBox="1"/>
          <p:nvPr/>
        </p:nvSpPr>
        <p:spPr>
          <a:xfrm>
            <a:off x="584885" y="172994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826;p26">
            <a:extLst>
              <a:ext uri="{FF2B5EF4-FFF2-40B4-BE49-F238E27FC236}">
                <a16:creationId xmlns:a16="http://schemas.microsoft.com/office/drawing/2014/main" id="{411EA68D-57CF-D2C3-1677-E2BF022A769B}"/>
              </a:ext>
            </a:extLst>
          </p:cNvPr>
          <p:cNvSpPr txBox="1">
            <a:spLocks/>
          </p:cNvSpPr>
          <p:nvPr/>
        </p:nvSpPr>
        <p:spPr>
          <a:xfrm>
            <a:off x="2398459" y="1067971"/>
            <a:ext cx="912354" cy="500167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4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7540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037D53-42A8-FC71-B01E-146A2C2EBC57}"/>
              </a:ext>
            </a:extLst>
          </p:cNvPr>
          <p:cNvSpPr txBox="1"/>
          <p:nvPr/>
        </p:nvSpPr>
        <p:spPr>
          <a:xfrm>
            <a:off x="1542473" y="1302327"/>
            <a:ext cx="6049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Lexer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source code is scanned character by character.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Matches are identified using predefined patterns (regular expressions in this case).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match is classified into a specific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data-type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/>
              <a:t>Output:</a:t>
            </a:r>
            <a:br>
              <a:rPr lang="en-US" sz="1800" dirty="0"/>
            </a:br>
            <a:r>
              <a:rPr lang="en-US" sz="1800" dirty="0"/>
              <a:t>The result is a structured list of tokens that represents the input code, ready for the next stage (</a:t>
            </a:r>
            <a:r>
              <a:rPr lang="en-US" sz="1800" b="1" dirty="0"/>
              <a:t>Syntax Analysis</a:t>
            </a:r>
            <a:r>
              <a:rPr lang="en-US" sz="1800" dirty="0"/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5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896750" y="1068284"/>
            <a:ext cx="7351200" cy="44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Syntax Analysis Phase </a:t>
            </a:r>
            <a:br>
              <a:rPr lang="en-US" sz="2000" dirty="0"/>
            </a:br>
            <a:endParaRPr sz="3200" dirty="0"/>
          </a:p>
        </p:txBody>
      </p:sp>
      <p:sp>
        <p:nvSpPr>
          <p:cNvPr id="840" name="Google Shape;840;p27"/>
          <p:cNvSpPr txBox="1">
            <a:spLocks noGrp="1"/>
          </p:cNvSpPr>
          <p:nvPr>
            <p:ph type="subTitle" idx="2"/>
          </p:nvPr>
        </p:nvSpPr>
        <p:spPr>
          <a:xfrm>
            <a:off x="940988" y="2124502"/>
            <a:ext cx="7306962" cy="3009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sz="1800" dirty="0"/>
              <a:t>The</a:t>
            </a:r>
            <a:r>
              <a:rPr lang="en-US" sz="1800" b="1" dirty="0"/>
              <a:t> Syntax analysis </a:t>
            </a:r>
            <a:r>
              <a:rPr lang="en-US" sz="1800" dirty="0"/>
              <a:t>ensures that the program's structure conforms to the rules of the grammar defined for the programming language. It detects any syntactic errors in the code..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841" name="Google Shape;841;p27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826;p26">
            <a:extLst>
              <a:ext uri="{FF2B5EF4-FFF2-40B4-BE49-F238E27FC236}">
                <a16:creationId xmlns:a16="http://schemas.microsoft.com/office/drawing/2014/main" id="{47B60047-415D-49A3-6394-7BEEB5FA61D2}"/>
              </a:ext>
            </a:extLst>
          </p:cNvPr>
          <p:cNvSpPr txBox="1">
            <a:spLocks/>
          </p:cNvSpPr>
          <p:nvPr/>
        </p:nvSpPr>
        <p:spPr>
          <a:xfrm>
            <a:off x="2005361" y="1052727"/>
            <a:ext cx="912354" cy="500167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4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D5EA5A-8FA6-C54D-F807-F20CF2B0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 analysis ensures that the program's structure conforms to the rules of the grammar defined for the programming language. It detects any syntactic errors in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3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38EDE-F0C2-2B2A-C195-DAC8636C2407}"/>
              </a:ext>
            </a:extLst>
          </p:cNvPr>
          <p:cNvSpPr txBox="1"/>
          <p:nvPr/>
        </p:nvSpPr>
        <p:spPr>
          <a:xfrm>
            <a:off x="1902691" y="1899438"/>
            <a:ext cx="5063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FIRST</a:t>
            </a:r>
            <a:r>
              <a:rPr lang="en-US" sz="1800" dirty="0"/>
              <a:t> determines which symbols can appear at the beginning of a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FOLLOW</a:t>
            </a:r>
            <a:r>
              <a:rPr lang="en-US" sz="1800" dirty="0"/>
              <a:t> identifies which symbols can appear immediately after a non-terminal.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These sets help in building efficient parsers and resolving ambiguities in grammar.</a:t>
            </a:r>
          </a:p>
        </p:txBody>
      </p:sp>
      <p:sp>
        <p:nvSpPr>
          <p:cNvPr id="5" name="Google Shape;825;p26"/>
          <p:cNvSpPr txBox="1">
            <a:spLocks noGrp="1"/>
          </p:cNvSpPr>
          <p:nvPr>
            <p:ph type="title"/>
          </p:nvPr>
        </p:nvSpPr>
        <p:spPr>
          <a:xfrm>
            <a:off x="2411086" y="1265381"/>
            <a:ext cx="733500" cy="447600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56184-3A27-47BC-7241-60F0A9B582B7}"/>
              </a:ext>
            </a:extLst>
          </p:cNvPr>
          <p:cNvSpPr txBox="1"/>
          <p:nvPr/>
        </p:nvSpPr>
        <p:spPr>
          <a:xfrm>
            <a:off x="3144586" y="1265381"/>
            <a:ext cx="32419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FIRST &amp; FOLLOW Sets:</a:t>
            </a:r>
            <a:endParaRPr lang="ar-EG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242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C7EEF0F8EF7428515A94B7B8876F0" ma:contentTypeVersion="8" ma:contentTypeDescription="Create a new document." ma:contentTypeScope="" ma:versionID="540c852c3da4a2c7ece4c0c82c23279f">
  <xsd:schema xmlns:xsd="http://www.w3.org/2001/XMLSchema" xmlns:xs="http://www.w3.org/2001/XMLSchema" xmlns:p="http://schemas.microsoft.com/office/2006/metadata/properties" xmlns:ns3="07e1e6ec-5674-4d98-9a8d-310bcfcada31" targetNamespace="http://schemas.microsoft.com/office/2006/metadata/properties" ma:root="true" ma:fieldsID="1e83500fc6a71073bb7a1b7285b6d887" ns3:_="">
    <xsd:import namespace="07e1e6ec-5674-4d98-9a8d-310bcfcada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e1e6ec-5674-4d98-9a8d-310bcfcada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e1e6ec-5674-4d98-9a8d-310bcfcada31" xsi:nil="true"/>
  </documentManagement>
</p:properties>
</file>

<file path=customXml/itemProps1.xml><?xml version="1.0" encoding="utf-8"?>
<ds:datastoreItem xmlns:ds="http://schemas.openxmlformats.org/officeDocument/2006/customXml" ds:itemID="{766B1CEE-E8F3-49E5-9180-41A360C2C3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e1e6ec-5674-4d98-9a8d-310bcfcada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060979-3151-4F41-BDE4-2A6D68770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3448D-CD8A-47BE-9D89-6E7DC1C336FC}">
  <ds:schemaRefs>
    <ds:schemaRef ds:uri="http://purl.org/dc/elements/1.1/"/>
    <ds:schemaRef ds:uri="http://schemas.microsoft.com/office/2006/documentManagement/types"/>
    <ds:schemaRef ds:uri="http://www.w3.org/XML/1998/namespace"/>
    <ds:schemaRef ds:uri="07e1e6ec-5674-4d98-9a8d-310bcfcada31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537</Words>
  <Application>Microsoft Office PowerPoint</Application>
  <PresentationFormat>On-screen Show (16:9)</PresentationFormat>
  <Paragraphs>81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Söhne</vt:lpstr>
      <vt:lpstr>Lato</vt:lpstr>
      <vt:lpstr>Days One</vt:lpstr>
      <vt:lpstr>Arial Unicode MS</vt:lpstr>
      <vt:lpstr>Wingdings</vt:lpstr>
      <vt:lpstr>Aptos Narrow</vt:lpstr>
      <vt:lpstr>Bebas Neue</vt:lpstr>
      <vt:lpstr>Data Analysis and Statistics - 5th grade by Slidesgo</vt:lpstr>
      <vt:lpstr>Mini Compiler Project</vt:lpstr>
      <vt:lpstr>Table of contents</vt:lpstr>
      <vt:lpstr>Introduction</vt:lpstr>
      <vt:lpstr>Introduction</vt:lpstr>
      <vt:lpstr> Grammar </vt:lpstr>
      <vt:lpstr> Lexical Analysis  </vt:lpstr>
      <vt:lpstr>PowerPoint Presentation</vt:lpstr>
      <vt:lpstr>Syntax Analysis Phase  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Statistics</dc:title>
  <dc:creator>Amira Alagha</dc:creator>
  <cp:lastModifiedBy>Sara Shaban Elshaer</cp:lastModifiedBy>
  <cp:revision>9</cp:revision>
  <dcterms:modified xsi:type="dcterms:W3CDTF">2024-12-11T14:03:40Z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0x010100CCEC7EEF0F8EF7428515A94B7B8876F0</vt:lpwstr>
  </property>
</Properties>
</file>