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83" r:id="rId4"/>
    <p:sldId id="284" r:id="rId5"/>
    <p:sldId id="285" r:id="rId6"/>
    <p:sldId id="286" r:id="rId7"/>
    <p:sldId id="288" r:id="rId8"/>
    <p:sldId id="290" r:id="rId9"/>
    <p:sldId id="289" r:id="rId10"/>
    <p:sldId id="292" r:id="rId11"/>
    <p:sldId id="294" r:id="rId12"/>
    <p:sldId id="295" r:id="rId13"/>
    <p:sldId id="278" r:id="rId14"/>
  </p:sldIdLst>
  <p:sldSz cx="9144000" cy="5143500" type="screen16x9"/>
  <p:notesSz cx="6858000" cy="9144000"/>
  <p:embeddedFontLst>
    <p:embeddedFont>
      <p:font typeface="Poppins Light" panose="020B060402020202020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Poppi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69606-101C-412B-AC5D-B93E225EB94E}">
  <a:tblStyle styleId="{8B669606-101C-412B-AC5D-B93E225EB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73" autoAdjust="0"/>
  </p:normalViewPr>
  <p:slideViewPr>
    <p:cSldViewPr snapToGrid="0">
      <p:cViewPr varScale="1">
        <p:scale>
          <a:sx n="52" d="100"/>
          <a:sy n="52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69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26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264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24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29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05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28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655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12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14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501076" y="1584014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Canny Edge Detector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4417" y="3179617"/>
            <a:ext cx="2608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Sara </a:t>
            </a:r>
            <a:r>
              <a:rPr lang="en-US" sz="2800" dirty="0" smtClean="0"/>
              <a:t>Fattouh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Non-Maxima Suppression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47" y="1516828"/>
            <a:ext cx="6433073" cy="32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Non-Maxima Suppression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1727" y="1236518"/>
            <a:ext cx="8563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suppressed magnitude image will contain many false </a:t>
            </a:r>
            <a:r>
              <a:rPr lang="en-US" sz="2000" dirty="0">
                <a:solidFill>
                  <a:schemeClr val="tx1"/>
                </a:solidFill>
              </a:rPr>
              <a:t>edges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Reduce number of false edges, by applying a </a:t>
            </a:r>
            <a:r>
              <a:rPr lang="en-US" sz="2000" dirty="0">
                <a:solidFill>
                  <a:srgbClr val="FF0000"/>
                </a:solidFill>
              </a:rPr>
              <a:t>threshold 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Some false edges will remain if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is too </a:t>
            </a:r>
            <a:r>
              <a:rPr lang="en-US" sz="2000" dirty="0">
                <a:solidFill>
                  <a:srgbClr val="FF0000"/>
                </a:solidFill>
              </a:rPr>
              <a:t>low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Some edges will disappear if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is too </a:t>
            </a:r>
            <a:r>
              <a:rPr lang="en-US" sz="2000" dirty="0" err="1">
                <a:solidFill>
                  <a:srgbClr val="FF0000"/>
                </a:solidFill>
              </a:rPr>
              <a:t>hight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76" y="2549562"/>
            <a:ext cx="3429663" cy="25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Hysteresis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1727" y="1236518"/>
            <a:ext cx="8563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Canny uses 2 thresholds, Low (</a:t>
            </a:r>
            <a:r>
              <a:rPr lang="en-US" sz="2000" dirty="0" smtClean="0">
                <a:solidFill>
                  <a:srgbClr val="FF0000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) and </a:t>
            </a:r>
            <a:r>
              <a:rPr lang="en-US" sz="2000" dirty="0" err="1" smtClean="0">
                <a:solidFill>
                  <a:schemeClr val="tx1"/>
                </a:solidFill>
              </a:rPr>
              <a:t>Hight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H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1. If </a:t>
            </a:r>
            <a:r>
              <a:rPr lang="en-US" sz="2000" dirty="0" smtClean="0">
                <a:solidFill>
                  <a:srgbClr val="FF0000"/>
                </a:solidFill>
              </a:rPr>
              <a:t>M[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 err="1" smtClean="0">
                <a:solidFill>
                  <a:srgbClr val="FF0000"/>
                </a:solidFill>
              </a:rPr>
              <a:t>,j</a:t>
            </a:r>
            <a:r>
              <a:rPr lang="en-US" sz="2000" dirty="0" smtClean="0">
                <a:solidFill>
                  <a:srgbClr val="FF0000"/>
                </a:solidFill>
              </a:rPr>
              <a:t>] &gt; H </a:t>
            </a:r>
            <a:r>
              <a:rPr lang="en-US" sz="2000" dirty="0" smtClean="0">
                <a:solidFill>
                  <a:schemeClr val="tx1"/>
                </a:solidFill>
              </a:rPr>
              <a:t>, then M[</a:t>
            </a:r>
            <a:r>
              <a:rPr lang="en-US" sz="2000" dirty="0" err="1" smtClean="0">
                <a:solidFill>
                  <a:schemeClr val="tx1"/>
                </a:solidFill>
              </a:rPr>
              <a:t>i,j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accepted</a:t>
            </a:r>
            <a:r>
              <a:rPr lang="en-US" sz="2000" dirty="0">
                <a:solidFill>
                  <a:schemeClr val="tx1"/>
                </a:solidFill>
              </a:rPr>
              <a:t> as an </a:t>
            </a:r>
            <a:r>
              <a:rPr lang="en-US" sz="2000" dirty="0" smtClean="0">
                <a:solidFill>
                  <a:schemeClr val="tx1"/>
                </a:solidFill>
              </a:rPr>
              <a:t>edge.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rgbClr val="FF0000"/>
                </a:solidFill>
              </a:rPr>
              <a:t>M[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 err="1" smtClean="0">
                <a:solidFill>
                  <a:srgbClr val="FF0000"/>
                </a:solidFill>
              </a:rPr>
              <a:t>,j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dirty="0" smtClean="0">
                <a:solidFill>
                  <a:srgbClr val="FF0000"/>
                </a:solidFill>
              </a:rPr>
              <a:t>&lt; L 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then </a:t>
            </a:r>
            <a:r>
              <a:rPr lang="en-US" sz="2000" dirty="0" smtClean="0">
                <a:solidFill>
                  <a:schemeClr val="tx1"/>
                </a:solidFill>
              </a:rPr>
              <a:t>M[</a:t>
            </a:r>
            <a:r>
              <a:rPr lang="en-US" sz="2000" dirty="0" err="1" smtClean="0">
                <a:solidFill>
                  <a:schemeClr val="tx1"/>
                </a:solidFill>
              </a:rPr>
              <a:t>i,j</a:t>
            </a:r>
            <a:r>
              <a:rPr lang="en-US" sz="2000" dirty="0">
                <a:solidFill>
                  <a:schemeClr val="tx1"/>
                </a:solidFill>
              </a:rPr>
              <a:t>] is </a:t>
            </a:r>
            <a:r>
              <a:rPr lang="en-US" sz="2000" dirty="0" smtClean="0">
                <a:solidFill>
                  <a:srgbClr val="FF0000"/>
                </a:solidFill>
              </a:rPr>
              <a:t>rejected.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rgbClr val="FF0000"/>
                </a:solidFill>
              </a:rPr>
              <a:t>L&lt; M[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 err="1" smtClean="0">
                <a:solidFill>
                  <a:srgbClr val="FF0000"/>
                </a:solidFill>
              </a:rPr>
              <a:t>,j</a:t>
            </a:r>
            <a:r>
              <a:rPr lang="en-US" sz="2000" dirty="0">
                <a:solidFill>
                  <a:srgbClr val="FF0000"/>
                </a:solidFill>
              </a:rPr>
              <a:t>] &lt;</a:t>
            </a:r>
            <a:r>
              <a:rPr lang="en-US" sz="2000" dirty="0" smtClean="0">
                <a:solidFill>
                  <a:srgbClr val="FF0000"/>
                </a:solidFill>
              </a:rPr>
              <a:t>H</a:t>
            </a:r>
            <a:r>
              <a:rPr lang="en-US" sz="2000" dirty="0" smtClean="0">
                <a:solidFill>
                  <a:schemeClr val="tx1"/>
                </a:solidFill>
              </a:rPr>
              <a:t> , then </a:t>
            </a:r>
            <a:r>
              <a:rPr lang="en-US" sz="2000" dirty="0">
                <a:solidFill>
                  <a:schemeClr val="tx1"/>
                </a:solidFill>
              </a:rPr>
              <a:t>it will be accepted only if it is connected to a pixel that is above the upper threshold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By doing so, we are </a:t>
            </a:r>
            <a:r>
              <a:rPr lang="en-US" sz="2000" b="1" u="sng" dirty="0" smtClean="0">
                <a:solidFill>
                  <a:schemeClr val="tx1"/>
                </a:solidFill>
              </a:rPr>
              <a:t>linking </a:t>
            </a:r>
            <a:r>
              <a:rPr lang="en-US" sz="2000" dirty="0" smtClean="0">
                <a:solidFill>
                  <a:schemeClr val="tx1"/>
                </a:solidFill>
              </a:rPr>
              <a:t>the pixels in the gap</a:t>
            </a:r>
          </a:p>
          <a:p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en-US" sz="2000" dirty="0" smtClean="0">
                <a:solidFill>
                  <a:schemeClr val="tx1"/>
                </a:solidFill>
              </a:rPr>
              <a:t>ith the neighbor ones having greater values.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80" y="2647659"/>
            <a:ext cx="3191320" cy="25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Let’s go </a:t>
            </a:r>
            <a:r>
              <a:rPr lang="en-US" smtClean="0"/>
              <a:t>to the code!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423525" y="87376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Edge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1727225" y="2101300"/>
            <a:ext cx="6116999" cy="179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 smtClean="0"/>
              <a:t>•Drastic </a:t>
            </a:r>
            <a:r>
              <a:rPr lang="en-US" sz="2400" dirty="0"/>
              <a:t>change of </a:t>
            </a:r>
            <a:r>
              <a:rPr lang="en-US" sz="2400" dirty="0" smtClean="0"/>
              <a:t>intensity across </a:t>
            </a:r>
            <a:r>
              <a:rPr lang="en-US" sz="2400" dirty="0"/>
              <a:t>object </a:t>
            </a:r>
            <a:r>
              <a:rPr lang="en-US" sz="2400" dirty="0" smtClean="0"/>
              <a:t>contour.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•A </a:t>
            </a:r>
            <a:r>
              <a:rPr lang="en-US" sz="2400" dirty="0"/>
              <a:t>location with high gradient (derivative).</a:t>
            </a:r>
            <a:endParaRPr sz="24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Detecting Edges in Image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1727" y="1236518"/>
            <a:ext cx="79386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Gradient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b="1" dirty="0" smtClean="0"/>
              <a:t>image gradient </a:t>
            </a:r>
            <a:r>
              <a:rPr lang="en-US" sz="2000" dirty="0" smtClean="0"/>
              <a:t>is </a:t>
            </a:r>
            <a:r>
              <a:rPr lang="en-US" sz="2000" dirty="0"/>
              <a:t>a directional change in the intensity or</a:t>
            </a:r>
          </a:p>
          <a:p>
            <a:r>
              <a:rPr lang="en-US" sz="2000" dirty="0" smtClean="0"/>
              <a:t>     color </a:t>
            </a:r>
            <a:r>
              <a:rPr lang="en-US" sz="2000" dirty="0"/>
              <a:t>in an image.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Image </a:t>
            </a:r>
            <a:r>
              <a:rPr lang="en-US" sz="2000" dirty="0"/>
              <a:t>gradients may be used to </a:t>
            </a:r>
            <a:r>
              <a:rPr lang="en-US" sz="2000" dirty="0" smtClean="0"/>
              <a:t>extract information </a:t>
            </a:r>
            <a:r>
              <a:rPr lang="en-US" sz="2000" dirty="0"/>
              <a:t>from images.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66" y="3252355"/>
            <a:ext cx="6830378" cy="18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Detecting Edges in Image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1727" y="1236518"/>
            <a:ext cx="79386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Sobel Edge Detector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" y="1662545"/>
            <a:ext cx="7478169" cy="34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Sobel Edge Detector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" y="1069906"/>
            <a:ext cx="9004151" cy="40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Sobel Edge Detector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19" y="1673229"/>
            <a:ext cx="3036278" cy="2076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6" y="1673229"/>
            <a:ext cx="2693264" cy="2029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67" y="2067018"/>
            <a:ext cx="228405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Canny Edge Detector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1726" y="1236518"/>
                <a:ext cx="8455755" cy="3921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Smooth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image with Gaussian filter.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optimizes the trade-off between noise filtering and edge localization.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2. </a:t>
                </a:r>
                <a:r>
                  <a:rPr lang="en-US" sz="2000" dirty="0">
                    <a:solidFill>
                      <a:schemeClr val="tx1"/>
                    </a:solidFill>
                  </a:rPr>
                  <a:t>Find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gradient</a:t>
                </a:r>
                <a:r>
                  <a:rPr lang="en-US" sz="2000" dirty="0">
                    <a:solidFill>
                      <a:schemeClr val="tx1"/>
                    </a:solidFill>
                  </a:rPr>
                  <a:t> strength and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direction.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  calculate partial derivatives of the image, then use: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  <m:sup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 and  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Θ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2000" dirty="0">
                    <a:solidFill>
                      <a:schemeClr val="tx1"/>
                    </a:solidFill>
                  </a:rPr>
                  <a:t>arctan(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direction is </a:t>
                </a:r>
                <a:r>
                  <a:rPr lang="en-US" sz="2000" b="1" u="sng" dirty="0">
                    <a:solidFill>
                      <a:schemeClr val="tx1"/>
                    </a:solidFill>
                  </a:rPr>
                  <a:t>rounded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to one of four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angles:</a:t>
                </a:r>
              </a:p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</a:rPr>
                  <a:t>0, 45, 90 or 135)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6" y="1236518"/>
                <a:ext cx="8455755" cy="3921202"/>
              </a:xfrm>
              <a:prstGeom prst="rect">
                <a:avLst/>
              </a:prstGeom>
              <a:blipFill>
                <a:blip r:embed="rId3"/>
                <a:stretch>
                  <a:fillRect l="-721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42" y="3453205"/>
            <a:ext cx="2753958" cy="16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Canny Edge Detector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1727" y="1236518"/>
            <a:ext cx="85633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3. </a:t>
            </a:r>
            <a:r>
              <a:rPr lang="en-US" sz="2000" dirty="0" smtClean="0">
                <a:solidFill>
                  <a:srgbClr val="FF0000"/>
                </a:solidFill>
              </a:rPr>
              <a:t>Thin edges </a:t>
            </a:r>
            <a:r>
              <a:rPr lang="en-US" sz="2000" dirty="0" smtClean="0">
                <a:solidFill>
                  <a:schemeClr val="tx1"/>
                </a:solidFill>
              </a:rPr>
              <a:t>by applying </a:t>
            </a:r>
            <a:r>
              <a:rPr lang="en-US" sz="2000" b="1" dirty="0" smtClean="0">
                <a:solidFill>
                  <a:schemeClr val="tx1"/>
                </a:solidFill>
              </a:rPr>
              <a:t>non-maxima suppression </a:t>
            </a:r>
            <a:r>
              <a:rPr lang="en-US" sz="2000" dirty="0" smtClean="0">
                <a:solidFill>
                  <a:schemeClr val="tx1"/>
                </a:solidFill>
              </a:rPr>
              <a:t>to the gradient      magnitude.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4. Detect edges by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ouble </a:t>
            </a:r>
            <a:r>
              <a:rPr lang="en-US" sz="2000" dirty="0" err="1">
                <a:solidFill>
                  <a:srgbClr val="FF0000"/>
                </a:solidFill>
              </a:rPr>
              <a:t>t</a:t>
            </a:r>
            <a:r>
              <a:rPr lang="en-US" sz="2000" dirty="0" err="1" smtClean="0">
                <a:solidFill>
                  <a:srgbClr val="FF0000"/>
                </a:solidFill>
              </a:rPr>
              <a:t>hresholding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40" y="1069907"/>
            <a:ext cx="2979868" cy="23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32509" y="386807"/>
            <a:ext cx="7013864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Non-Maxima Suppression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1727" y="1236518"/>
            <a:ext cx="8563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Thin edges </a:t>
            </a:r>
            <a:r>
              <a:rPr lang="en-US" sz="2000" dirty="0" smtClean="0">
                <a:solidFill>
                  <a:schemeClr val="tx1"/>
                </a:solidFill>
              </a:rPr>
              <a:t>by keeping large values of the gradient.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there are many </a:t>
            </a:r>
            <a:r>
              <a:rPr lang="en-US" sz="2000" dirty="0" smtClean="0">
                <a:solidFill>
                  <a:srgbClr val="FF0000"/>
                </a:solidFill>
              </a:rPr>
              <a:t>thick</a:t>
            </a:r>
            <a:r>
              <a:rPr lang="en-US" sz="2000" dirty="0" smtClean="0">
                <a:solidFill>
                  <a:schemeClr val="tx1"/>
                </a:solidFill>
              </a:rPr>
              <a:t> edges.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thin the broad edges into edges with </a:t>
            </a:r>
            <a:r>
              <a:rPr lang="en-US" sz="2000" dirty="0">
                <a:solidFill>
                  <a:srgbClr val="FF0000"/>
                </a:solidFill>
              </a:rPr>
              <a:t>one-pixel</a:t>
            </a:r>
            <a:r>
              <a:rPr lang="en-US" sz="2000" dirty="0">
                <a:solidFill>
                  <a:schemeClr val="tx1"/>
                </a:solidFill>
              </a:rPr>
              <a:t> wide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37" y="2418792"/>
            <a:ext cx="3087445" cy="25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 Light</vt:lpstr>
      <vt:lpstr>Cambria Math</vt:lpstr>
      <vt:lpstr>Arial</vt:lpstr>
      <vt:lpstr>Poppins</vt:lpstr>
      <vt:lpstr>Cymbeline template</vt:lpstr>
      <vt:lpstr>Canny Edge Detector</vt:lpstr>
      <vt:lpstr>  Edge</vt:lpstr>
      <vt:lpstr>Detecting Edges in Image</vt:lpstr>
      <vt:lpstr>Detecting Edges in Image</vt:lpstr>
      <vt:lpstr>Sobel Edge Detector</vt:lpstr>
      <vt:lpstr>Sobel Edge Detector</vt:lpstr>
      <vt:lpstr>Canny Edge Detector</vt:lpstr>
      <vt:lpstr>Canny Edge Detector</vt:lpstr>
      <vt:lpstr>Non-Maxima Suppression</vt:lpstr>
      <vt:lpstr>Non-Maxima Suppression</vt:lpstr>
      <vt:lpstr>Non-Maxima Suppression</vt:lpstr>
      <vt:lpstr>Hysteresis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Detector</dc:title>
  <cp:lastModifiedBy>Sara Fattouh</cp:lastModifiedBy>
  <cp:revision>68</cp:revision>
  <dcterms:modified xsi:type="dcterms:W3CDTF">2021-06-04T06:59:42Z</dcterms:modified>
</cp:coreProperties>
</file>