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4" r:id="rId4"/>
    <p:sldId id="265" r:id="rId5"/>
    <p:sldId id="266" r:id="rId6"/>
    <p:sldId id="271" r:id="rId7"/>
    <p:sldId id="269" r:id="rId8"/>
    <p:sldId id="275" r:id="rId9"/>
    <p:sldId id="278" r:id="rId10"/>
    <p:sldId id="279" r:id="rId11"/>
    <p:sldId id="281" r:id="rId12"/>
    <p:sldId id="284" r:id="rId13"/>
    <p:sldId id="305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304" r:id="rId23"/>
    <p:sldId id="294" r:id="rId24"/>
    <p:sldId id="295" r:id="rId25"/>
    <p:sldId id="296" r:id="rId26"/>
    <p:sldId id="300" r:id="rId27"/>
    <p:sldId id="301" r:id="rId28"/>
    <p:sldId id="297" r:id="rId29"/>
    <p:sldId id="302" r:id="rId30"/>
    <p:sldId id="303" r:id="rId31"/>
    <p:sldId id="298" r:id="rId32"/>
    <p:sldId id="299" r:id="rId33"/>
    <p:sldId id="306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473D"/>
    <a:srgbClr val="E1311F"/>
    <a:srgbClr val="01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0" autoAdjust="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91DF-C903-4787-9A5D-9170CC0FCCE5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F35A3-3765-4384-9AB1-8DAA9D04CDB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83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Nel progetto si chiama </a:t>
            </a:r>
            <a:r>
              <a:rPr lang="it-IT" dirty="0" err="1"/>
              <a:t>half</a:t>
            </a:r>
            <a:r>
              <a:rPr lang="it-IT" dirty="0"/>
              <a:t> </a:t>
            </a:r>
            <a:r>
              <a:rPr lang="it-IT" dirty="0" err="1"/>
              <a:t>matrix</a:t>
            </a:r>
            <a:r>
              <a:rPr lang="it-IT" dirty="0"/>
              <a:t> </a:t>
            </a:r>
            <a:r>
              <a:rPr lang="it-IT" dirty="0" err="1"/>
              <a:t>collapse</a:t>
            </a:r>
            <a:r>
              <a:rPr lang="it-IT" dirty="0"/>
              <a:t> ma solo perché mi ero dimenticata di cambiare il nome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8453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EE3C-4A24-675D-0919-0DE5B771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CBFC27-244B-3868-D8C5-DB0E99CF7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63BCA9-8C38-0508-EDAB-5F85A3783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2AC7B1-D86A-3914-7D2B-8AE46228A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827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BAD7-3A80-8BF8-9FEA-D4AD90DD9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97D7D60-2D89-A6F6-9DC7-BA683D6A8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67A60B-77E4-2B24-E80A-116CAE5C9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883D60-0ACF-735C-482A-CEFAE32F8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495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07BFB-AC4C-76CD-6EA2-FA20F788E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1A66A9-2820-07C5-0F98-AEFD9BE60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7DC434-8893-4A7F-4D38-BCD787BF5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99DFB3-50D0-9639-68ED-18AE597AB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3339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DA94F-324D-0F48-DD3A-81009F6B8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E29A7C-6962-F8EC-7858-9D88CDECD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6AA874-756A-EA9C-5FDC-7C8180C16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F2B9D-C0A5-1459-5AC5-7864F62C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5829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A4F1-FDB4-1F0A-2363-6DAC64BAF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CD6008-F245-F1CD-CCCC-61289F74E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653948-B7EB-D65B-C40F-5BCAE95F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1C58EF-702F-6E49-F5E9-CFA213AF8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7789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5B619-D694-30F8-8C4D-9777F2C9F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4444E1-DBF5-5EF7-3C54-4FC8183D4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D67A3B-7D2D-AEB4-DBB6-2A45379BD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38070C-DD22-86F7-A05B-7A4B02C70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9735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467B7-622C-F274-D045-A7FA9981F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1A7CC2-B6EA-0B32-C1F7-4952DEC0FF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4931B9-2678-21C5-9AD1-D84D6D7C5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C93ECF-7559-3637-A45C-15A44433D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4254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57AE-5A65-21EC-668B-79E4A657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ED3E549-B74D-40A4-893D-0BA2D59D3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65038B8-584E-0DE6-22A9-DE5D0FCD1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65C79A-F9D0-8323-76BC-680CCB402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5100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D0100-8374-361C-0765-1EFE709B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E465B86-2351-4132-9961-96D3E9E90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C4ADC23-46AE-CC20-47C6-B25D47ADB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D2258-D39E-B26E-03ED-D13C42B05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352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B774D-3487-6C84-5978-70B39C6E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921414-F0AF-F61F-20AE-981138E2F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E0F788-C982-112F-2A87-04AE91019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FE1DA-D109-DD62-19FA-A39A728B4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5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01D8E-ED10-8B0F-A28A-E8AD166E6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5E5E2D0-05A3-5D27-29E3-52F8109CA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5534E8-CAEB-BBFA-7DF6-4A58130B8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61ADD6-8646-24B2-ACF8-5BD55F2A2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846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28FB-5855-2BC4-49F0-B5D6BF017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C7FC22B-0D49-0A89-8DF0-96636836F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1B8A09-33C7-1984-F5CA-675931600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4CE032-4995-49B3-D352-37633F467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2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BCD2-F27B-CF19-1BBD-245196298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E877A59-74DC-58E4-CC15-832E73906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5732CB-615A-DEDA-C6BA-51ADD1F2A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BABD5-D986-95F8-3D0E-A1778703D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46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AC57-D251-FDDA-6F14-2491463F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DAE6025-6A8E-ED32-9B38-F8DD36498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0D9440-EDB2-F43F-38AD-F97AFA281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5BD92-DBDD-5B69-F250-7546058C9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81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66B65-BF9C-4651-0845-E5CA0EF24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B8CA925-8133-B36B-EBFB-9444BC43B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8A9F3A9-0121-7F5F-B201-5EE80D2544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26B50B-568E-8715-1B61-5B4CFF965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404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B234-B3C5-70D1-7034-7DE206FE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437EC0-55A4-81D6-639B-BC78193279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536E782-34DE-F49A-823E-B8E11EFE6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B6B46A-77B1-2CC1-2111-9B9DAE7E4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64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F7906-4422-BFA1-372B-5934E1A9A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9414620-9FC3-8FE4-B585-2EBE4BF7D6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89CC266-6F10-6D74-5A95-476AF6A61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12F3622-C499-DA2E-1BA9-0F3E9ADEE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630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094EB-749B-6558-8929-94196849A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B6483FD-E693-A7DF-B9BB-F085347EF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14E882E-7C35-2C0B-81D3-A212C471F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87C9EF-470C-9C21-D123-495BA88B6D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F35A3-3765-4384-9AB1-8DAA9D04CDB2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576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AD4E2C-A6AA-5C35-C22E-3C9218403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74A70A-C03B-C9D0-973E-9C3F6E595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AB1DBC-C01F-110B-1510-10079018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18E01-D4A7-0BAD-7C7B-5CD13B12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43A20C-386A-2620-2FAF-3FCA1C6C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44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34595-BBD5-CE41-D782-53D1A390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F59114-5BB8-5A5D-210B-7610334F3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F5E751-476D-51D6-A425-7E20FA9F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13EF09-C5F5-14A9-7878-E6E035E1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F7AA40-D7EC-3776-1C3F-5E83B64E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601B24-6AAC-D669-95EB-F92902E35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7C11B05-44B2-9DDF-E7F0-7740BCD05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09331-E7B8-7636-198C-0CC6707F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BA5F56-124D-19C0-504F-88BB09A1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53505-A62E-2AB7-B7BE-4035F482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7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8565B-79B7-1242-3171-C47EAA732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012943-22DA-510F-F292-E1520C33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08CCE54-D553-C876-CEF1-FFBDEF6A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9A6E15-FADE-C07A-0472-F4E0DEDE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5EC60B-7449-B0D1-C1A9-11ECFD2C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200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24F098-58F9-4941-BA0B-1BCA208E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4DCC54-1CB1-B0BE-A10A-DA157E67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7C694D-3F21-5353-2B51-4328F973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EF413E-E174-C010-5B33-52EBBB5FC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AF1915-0765-6979-7332-F72607B53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84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56D743-42F2-AEE1-C1B5-51057392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9AE5DA-9811-E8C0-918A-86088D497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4197F4-7756-F092-3105-CE1D5F350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5AD578-1EE5-2B4D-240F-5138559E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4FA905-A411-9957-A4C0-E8B5CF271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A5F2279-0240-AA58-0287-1DF0085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1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B36AC-FE5A-F591-BF27-325DD7FA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0B09E3-6099-8940-4668-3604CC45A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062044E-D14B-EF6D-8933-A3F30073F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E9F4865-EE56-D718-076E-72AB329C4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9B1DEA7-C210-71FC-FE87-3CC1371E8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E043DB3-8137-7324-2EBE-8773A01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AE21C94-0AB0-604A-DF74-4AF79A32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26251FC-8A46-0DD4-5CAB-0ED60F76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282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873EA-FED4-2EE9-5137-125BD1456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C612FE4-9CB8-9FE0-DC14-DD5D7BEF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E0ADFF1-3096-3803-9F6B-1DFB0F36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9BAAEB-8777-6676-6F00-E50768F3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33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6D514F4-41C8-EA83-4D3A-3169794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639D84A-126C-78E8-EA7D-A12C2042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4ED7F40-8CA8-62E7-2954-E0F71155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380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7D37BD-5377-EB34-DD74-760A151D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9B17DD-2277-CA89-59C2-4E3D3331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7E4E77A-BCDB-5472-9A24-68593D048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1938BD-C7EC-AE4E-165D-BF54E001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6C1BE1-0C6E-79FE-6172-9666DD8B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23D4FE-1147-3B0C-3099-25C5BF72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2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6F7ED-0DCF-CBE8-250E-ABD5964D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822C04F-B539-F068-F99A-F697A74926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765FDAF-9FE5-FF05-6468-E626E0DE1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3C6393-E51E-AC8C-649C-9028D925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5D9AA4F-5178-2170-D35B-34AC7B24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88DC9FD-5D66-4ED3-889D-FC121B1B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9919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47A3792-85E6-DAED-8D6A-7F59A28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056DE1-1AF1-AC2A-9FB6-260446AC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A5B2E4-CE6C-0D07-5759-B91B1C5E9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74396-B3E8-47F8-9B2A-ED6EA0BF1253}" type="datetimeFigureOut">
              <a:rPr lang="it-IT" smtClean="0"/>
              <a:t>17/06/2025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AF39B6-DCEF-0EDB-7581-2CA8F4E20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8BCED3-E898-1C51-FF02-4FDF4CFB2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3DB0-2D7C-47C6-87A8-7946828D1C6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053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D41848C-275E-7E7A-BAB7-8DF10330AE17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1BC9B4BD-AF63-989F-11D6-B5D98839879F}"/>
              </a:ext>
            </a:extLst>
          </p:cNvPr>
          <p:cNvSpPr/>
          <p:nvPr/>
        </p:nvSpPr>
        <p:spPr>
          <a:xfrm>
            <a:off x="1859209" y="9114843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6FCEBC7-A0DE-192D-6020-8128BF31D5D8}"/>
              </a:ext>
            </a:extLst>
          </p:cNvPr>
          <p:cNvGrpSpPr/>
          <p:nvPr/>
        </p:nvGrpSpPr>
        <p:grpSpPr>
          <a:xfrm>
            <a:off x="-347711" y="-322977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55A06F83-A7CE-1FD5-3ABA-F8EBCA0F4118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rgbClr val="0166FF"/>
                </a:solidFill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61955282-354C-C925-F448-AE5620B86838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F6A956BB-F86A-2298-B3C4-97284BCACDBB}"/>
              </a:ext>
            </a:extLst>
          </p:cNvPr>
          <p:cNvGrpSpPr/>
          <p:nvPr/>
        </p:nvGrpSpPr>
        <p:grpSpPr>
          <a:xfrm>
            <a:off x="10786689" y="5401749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C8CF233-B043-C1D1-5D12-4B9E6204BA73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615696B7-E4B4-D818-F634-F1349E5E28DA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313C58EE-8321-DC33-9A18-1728659EE546}"/>
              </a:ext>
            </a:extLst>
          </p:cNvPr>
          <p:cNvGrpSpPr/>
          <p:nvPr/>
        </p:nvGrpSpPr>
        <p:grpSpPr>
          <a:xfrm>
            <a:off x="3204673" y="790003"/>
            <a:ext cx="9507883" cy="1991290"/>
            <a:chOff x="3204673" y="790003"/>
            <a:chExt cx="9507883" cy="1991290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20A21B9-AE77-9999-916A-9D8D6A532243}"/>
                </a:ext>
              </a:extLst>
            </p:cNvPr>
            <p:cNvSpPr txBox="1"/>
            <p:nvPr/>
          </p:nvSpPr>
          <p:spPr>
            <a:xfrm>
              <a:off x="3204673" y="790003"/>
              <a:ext cx="880711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80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057D120-EAB3-9A11-42D5-25A321B7FBB5}"/>
                </a:ext>
              </a:extLst>
            </p:cNvPr>
            <p:cNvSpPr txBox="1"/>
            <p:nvPr/>
          </p:nvSpPr>
          <p:spPr>
            <a:xfrm>
              <a:off x="4952099" y="1950296"/>
              <a:ext cx="77604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48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B42429-C235-6ED9-887F-5CF405AB8000}"/>
              </a:ext>
            </a:extLst>
          </p:cNvPr>
          <p:cNvSpPr txBox="1"/>
          <p:nvPr/>
        </p:nvSpPr>
        <p:spPr>
          <a:xfrm>
            <a:off x="2694958" y="2344798"/>
            <a:ext cx="16692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D</a:t>
            </a:r>
            <a:endParaRPr lang="it-IT" sz="239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6EDCB12-ED3B-ED46-0A92-3AD3338368BE}"/>
              </a:ext>
            </a:extLst>
          </p:cNvPr>
          <p:cNvSpPr txBox="1"/>
          <p:nvPr/>
        </p:nvSpPr>
        <p:spPr>
          <a:xfrm>
            <a:off x="669993" y="54636"/>
            <a:ext cx="2699903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3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</a:t>
            </a:r>
            <a:endParaRPr lang="it-IT" sz="595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833B0B3-D862-E20C-6979-A048CC66DF0A}"/>
              </a:ext>
            </a:extLst>
          </p:cNvPr>
          <p:cNvGrpSpPr/>
          <p:nvPr/>
        </p:nvGrpSpPr>
        <p:grpSpPr>
          <a:xfrm>
            <a:off x="1865807" y="7531358"/>
            <a:ext cx="1159497" cy="1159497"/>
            <a:chOff x="1123359" y="1795407"/>
            <a:chExt cx="1159497" cy="1159497"/>
          </a:xfrm>
        </p:grpSpPr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23AA966A-90E5-C850-6B3E-57DB252A441F}"/>
                </a:ext>
              </a:extLst>
            </p:cNvPr>
            <p:cNvSpPr/>
            <p:nvPr/>
          </p:nvSpPr>
          <p:spPr>
            <a:xfrm>
              <a:off x="1123359" y="1795407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11FBF9AE-6EB8-6EF8-7131-D4CDAFF89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564" y="1923376"/>
              <a:ext cx="903557" cy="90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843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8D526-08AA-A264-9265-FE7BF7118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A78235E1-EFDF-1A27-B854-CB9558ED0565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2DC00D8-62D8-26ED-88EB-DCB87B80AC06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E40AC67-FCB9-1E49-0E6F-D227243EF837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B52DDE9-5D18-53B5-5E14-849CE6005D12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505F8FE-9C20-4D2A-2990-A05AC5919CE0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DB4D7DE-B906-138B-6D5B-CD9C5B195C49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E6B454-549E-D7C5-3091-C5D3059D45CC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1BFDB264-7231-3E56-57F9-D1049128A6DE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85EA67B-E2A0-140F-45BF-16ADF2AC2659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770F841-C55D-37ED-36A4-2144E967754E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834E9B28-0C9D-A24E-564E-78AADFB7B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1BC16AD-EBEF-445E-2B15-38E2F273A04D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24B14D3-88DF-8600-C84A-58F4BACD7B7E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A3573CD-0CC5-E08B-112A-A4F3BCA3996B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15912F5-D7A6-F915-83FD-8B43291EB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B3EB049A-525A-A094-D0CC-AA91921E0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14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D7DD21B7-6907-A260-84A9-A0BD3BF5DDCE}"/>
              </a:ext>
            </a:extLst>
          </p:cNvPr>
          <p:cNvSpPr/>
          <p:nvPr/>
        </p:nvSpPr>
        <p:spPr>
          <a:xfrm>
            <a:off x="3088227" y="4473452"/>
            <a:ext cx="5510007" cy="206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DD84803F-0228-0586-DBC2-4322234C9B3E}"/>
              </a:ext>
            </a:extLst>
          </p:cNvPr>
          <p:cNvSpPr/>
          <p:nvPr/>
        </p:nvSpPr>
        <p:spPr>
          <a:xfrm rot="16200000">
            <a:off x="5613994" y="3870226"/>
            <a:ext cx="3330268" cy="1353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E05FEDA-10E7-79CF-C3A1-CE1FC26BE7AD}"/>
              </a:ext>
            </a:extLst>
          </p:cNvPr>
          <p:cNvSpPr txBox="1"/>
          <p:nvPr/>
        </p:nvSpPr>
        <p:spPr>
          <a:xfrm>
            <a:off x="2926337" y="2104638"/>
            <a:ext cx="859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Doubling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speed of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computation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0996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DC06-3D4E-53DA-02B9-BFF9CDD9F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AE28FED8-0842-476F-642C-857E1BA3FC40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616040B-22AD-D37E-A00A-D6E7A66F3CFB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15B0FD1-FBCE-27EA-1CF3-1A0242BFE275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2589F67-236C-DC96-0028-D949BEC18EB0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25EA9BA-1183-4992-C561-320BA2A3C429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BD8B98E3-08E8-965F-78C8-2C0EDBE7D9F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644331-084B-3287-F07D-08DB53FAE473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555C7F6-7C84-1EB4-E16A-DFFE2557614A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375248C-4F5F-96FC-B159-03CC0C08FDD0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4682811-9DB5-6FC2-7944-5737DBC569B6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75BF6F26-81A9-8500-F819-E21A82F8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95E184E-DD37-A155-BA7B-294C3A0331F0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CEA375E7-0570-E3BC-5E97-85E559955EDE}"/>
              </a:ext>
            </a:extLst>
          </p:cNvPr>
          <p:cNvSpPr/>
          <p:nvPr/>
        </p:nvSpPr>
        <p:spPr>
          <a:xfrm>
            <a:off x="4967926" y="2132526"/>
            <a:ext cx="4798243" cy="1023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1C486F6-1021-B8D5-88D4-0566A3D08450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Swap Half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→ Optimizing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access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CDFC2F0-ED98-1F0C-F391-2EFA21AB268B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73B6DEDE-62D7-5F2E-6D1C-11DBF63F79E0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557DF20-2191-35A5-ECF4-8D93AFB46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587CC459-60A3-17C3-B018-E690CC605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1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E8CDFCFE-F8EE-F8E2-BB10-F4845B9728F1}"/>
              </a:ext>
            </a:extLst>
          </p:cNvPr>
          <p:cNvSpPr/>
          <p:nvPr/>
        </p:nvSpPr>
        <p:spPr>
          <a:xfrm rot="16200000">
            <a:off x="4086851" y="3870226"/>
            <a:ext cx="3330268" cy="1353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CC4E4167-D10F-008D-6287-89F8CC3198AF}"/>
              </a:ext>
            </a:extLst>
          </p:cNvPr>
          <p:cNvSpPr/>
          <p:nvPr/>
        </p:nvSpPr>
        <p:spPr>
          <a:xfrm>
            <a:off x="1561084" y="3857387"/>
            <a:ext cx="5510007" cy="197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699B33D-43F6-6181-0B7A-D2511B9E746E}"/>
              </a:ext>
            </a:extLst>
          </p:cNvPr>
          <p:cNvSpPr/>
          <p:nvPr/>
        </p:nvSpPr>
        <p:spPr>
          <a:xfrm>
            <a:off x="5374850" y="3040125"/>
            <a:ext cx="4798243" cy="1202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423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5230-2E54-702C-CE91-035664AD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6046190B-696D-97BC-C9C2-28A948F40086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7C8B0D05-2DF2-C84D-2E10-436D162D86CC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22D5183-2575-8BA6-979F-AFBE4861027C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1BFA8B9-E8A5-F65F-70CC-B80023897C2B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46055EC-EAC0-0C6A-9FB0-4D60E4159C10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79782A5-864C-4B39-56F0-516C87CF4FE5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E546BC6-460D-D5C5-41BF-FFA82830BAAE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1283A67-43E2-714D-FB6C-52FA047ED258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71AE497-3A4B-4D4F-B169-7055D1819F12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EF6C7E3-F19C-41C3-4E17-5044584EF172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A7D3EC97-1E34-93F6-A95C-47C896D60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A622DB0-8F80-F696-76EA-1B9331086965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4E60DDE-BFBD-4A42-09A1-161E62003D8D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Swap Half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→ Optimizing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access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52C7C45-D3C3-78DE-0A39-3505754D8F62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840FEF5-EF1B-0ECC-F992-84EA8708A48A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23F9E82-E9E7-B842-FE6F-622751463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960FBD1D-783E-592F-FE19-436EF4B78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1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6B127B14-9DBB-EA58-1690-10DF3C01E1DB}"/>
              </a:ext>
            </a:extLst>
          </p:cNvPr>
          <p:cNvSpPr/>
          <p:nvPr/>
        </p:nvSpPr>
        <p:spPr>
          <a:xfrm rot="16200000">
            <a:off x="4086851" y="3870226"/>
            <a:ext cx="3330268" cy="1353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35992D9-CEE2-339F-C4D6-FD1956B71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2" r="27912" b="49897"/>
          <a:stretch>
            <a:fillRect/>
          </a:stretch>
        </p:blipFill>
        <p:spPr>
          <a:xfrm>
            <a:off x="6405170" y="2919235"/>
            <a:ext cx="3192129" cy="632065"/>
          </a:xfrm>
          <a:prstGeom prst="rect">
            <a:avLst/>
          </a:prstGeom>
        </p:spPr>
      </p:pic>
      <p:sp>
        <p:nvSpPr>
          <p:cNvPr id="7" name="Freccia curva 6">
            <a:extLst>
              <a:ext uri="{FF2B5EF4-FFF2-40B4-BE49-F238E27FC236}">
                <a16:creationId xmlns:a16="http://schemas.microsoft.com/office/drawing/2014/main" id="{B6D299F0-C26A-A625-5E93-91D8EBFFCD52}"/>
              </a:ext>
            </a:extLst>
          </p:cNvPr>
          <p:cNvSpPr/>
          <p:nvPr/>
        </p:nvSpPr>
        <p:spPr>
          <a:xfrm rot="10800000">
            <a:off x="5751985" y="3678092"/>
            <a:ext cx="2180334" cy="556371"/>
          </a:xfrm>
          <a:prstGeom prst="bentArrow">
            <a:avLst>
              <a:gd name="adj1" fmla="val 25000"/>
              <a:gd name="adj2" fmla="val 23305"/>
              <a:gd name="adj3" fmla="val 13140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Freccia curva 7">
            <a:extLst>
              <a:ext uri="{FF2B5EF4-FFF2-40B4-BE49-F238E27FC236}">
                <a16:creationId xmlns:a16="http://schemas.microsoft.com/office/drawing/2014/main" id="{CF5B2C63-8090-24D0-5AA0-9ADF37A99E0E}"/>
              </a:ext>
            </a:extLst>
          </p:cNvPr>
          <p:cNvSpPr/>
          <p:nvPr/>
        </p:nvSpPr>
        <p:spPr>
          <a:xfrm>
            <a:off x="4967926" y="2723695"/>
            <a:ext cx="1437244" cy="331202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54C0A38-63AB-8B87-91BB-5A327490C9E0}"/>
              </a:ext>
            </a:extLst>
          </p:cNvPr>
          <p:cNvSpPr/>
          <p:nvPr/>
        </p:nvSpPr>
        <p:spPr>
          <a:xfrm>
            <a:off x="5202814" y="3670963"/>
            <a:ext cx="4798243" cy="1023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1796CC7A-A125-AD30-0083-89B0BED729DA}"/>
              </a:ext>
            </a:extLst>
          </p:cNvPr>
          <p:cNvSpPr/>
          <p:nvPr/>
        </p:nvSpPr>
        <p:spPr>
          <a:xfrm>
            <a:off x="1561084" y="3857387"/>
            <a:ext cx="5510007" cy="197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0797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7CEE0-A141-B81C-BC7F-BA29F49D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F53CFFF8-2EC7-A116-AECE-96C31B82B477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949B2EB-6E1A-F3D0-C39F-DCA0E73331CE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CEA3DDEB-126A-D7EC-4E82-CAB21611F147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B2AD185-B46F-3417-041D-46B3F9C2BEDC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8E35101-91C4-AA51-7C3A-763B1CEE3E74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1FEB5E6-1D99-866A-6D32-42F1BEC73335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388CED-0F15-B997-62E8-247B5460FA31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31FFFB1-6ED2-EB43-157B-CF1BD08E7AA3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24548E1-E02B-F112-2494-F2458A857516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D7AD0FE-F4C4-C9C7-1806-C2919F52D830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2EA3EAD8-E12E-B877-2E81-78C45E891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811C531-63FE-11A0-CE62-97725849632C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314C5D3-5B80-7793-3118-5E7CA46D6EBE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Swap Half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→ Optimizing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memory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access</a:t>
            </a: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7E7F74A2-2CB3-56DB-99F3-59D7A9D99F61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B0945B8-B78E-77D8-5703-C5A3A2441352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A1654FE1-8408-FE19-4E3A-28EB0FA26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C6E78C4-3C4F-758A-2FA0-5C03A27F6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1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FF1ED5B8-60C6-B4AA-A8E9-3EA16CA264EE}"/>
              </a:ext>
            </a:extLst>
          </p:cNvPr>
          <p:cNvSpPr/>
          <p:nvPr/>
        </p:nvSpPr>
        <p:spPr>
          <a:xfrm rot="16200000">
            <a:off x="4086851" y="3870226"/>
            <a:ext cx="3330268" cy="1353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649A72F-FC17-9C85-661E-D87B660D0E17}"/>
              </a:ext>
            </a:extLst>
          </p:cNvPr>
          <p:cNvSpPr/>
          <p:nvPr/>
        </p:nvSpPr>
        <p:spPr>
          <a:xfrm>
            <a:off x="1579938" y="4483938"/>
            <a:ext cx="5510007" cy="197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3EC7D5C-5E21-F9D0-7445-565B0528D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2" r="27912" b="49897"/>
          <a:stretch>
            <a:fillRect/>
          </a:stretch>
        </p:blipFill>
        <p:spPr>
          <a:xfrm>
            <a:off x="6405170" y="2919235"/>
            <a:ext cx="3192129" cy="632065"/>
          </a:xfrm>
          <a:prstGeom prst="rect">
            <a:avLst/>
          </a:prstGeom>
        </p:spPr>
      </p:pic>
      <p:sp>
        <p:nvSpPr>
          <p:cNvPr id="7" name="Freccia curva 6">
            <a:extLst>
              <a:ext uri="{FF2B5EF4-FFF2-40B4-BE49-F238E27FC236}">
                <a16:creationId xmlns:a16="http://schemas.microsoft.com/office/drawing/2014/main" id="{2189DD73-6A37-432D-291D-A68030712E1B}"/>
              </a:ext>
            </a:extLst>
          </p:cNvPr>
          <p:cNvSpPr/>
          <p:nvPr/>
        </p:nvSpPr>
        <p:spPr>
          <a:xfrm rot="10800000">
            <a:off x="5751985" y="3678092"/>
            <a:ext cx="2180334" cy="556371"/>
          </a:xfrm>
          <a:prstGeom prst="bentArrow">
            <a:avLst>
              <a:gd name="adj1" fmla="val 25000"/>
              <a:gd name="adj2" fmla="val 23305"/>
              <a:gd name="adj3" fmla="val 13140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8" name="Freccia curva 7">
            <a:extLst>
              <a:ext uri="{FF2B5EF4-FFF2-40B4-BE49-F238E27FC236}">
                <a16:creationId xmlns:a16="http://schemas.microsoft.com/office/drawing/2014/main" id="{1DF44DBA-B088-6F4B-D936-8BF635FB0722}"/>
              </a:ext>
            </a:extLst>
          </p:cNvPr>
          <p:cNvSpPr/>
          <p:nvPr/>
        </p:nvSpPr>
        <p:spPr>
          <a:xfrm>
            <a:off x="4967926" y="2723695"/>
            <a:ext cx="1437244" cy="331202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886E0DA-F686-D6E0-EB9C-4BBF7237EE51}"/>
              </a:ext>
            </a:extLst>
          </p:cNvPr>
          <p:cNvSpPr/>
          <p:nvPr/>
        </p:nvSpPr>
        <p:spPr>
          <a:xfrm>
            <a:off x="5266248" y="7078362"/>
            <a:ext cx="4798243" cy="1023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944ADB1-07FF-87F6-C35C-3ABBB9BBA062}"/>
              </a:ext>
            </a:extLst>
          </p:cNvPr>
          <p:cNvSpPr/>
          <p:nvPr/>
        </p:nvSpPr>
        <p:spPr>
          <a:xfrm>
            <a:off x="1311555" y="6936287"/>
            <a:ext cx="4798243" cy="1202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5167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BC24-8E7B-A439-F575-6C5AC3D2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80EE1F51-C9CD-D26C-1FA1-79D22DB1FB7A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D8D1E26-8C87-414C-A8CA-5635CC14E4EA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96192FAD-30DF-829C-B2CD-ACE322BAF542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2C171104-7A60-8FCD-65A4-9A54E7A6A93D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41A872D-6873-F942-B979-4176272CE094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CAA51A16-29C1-1664-C254-3BF97572857E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7301F-3963-A745-7809-FD87F5AF22B6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910EE1E-8232-2E5C-2F1B-34073A4A1900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317B34A-996D-77B4-BAAB-B9E3AD264D49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FDED8CE-6195-EF29-CE0D-913789CD039A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7AD0218-0773-2A0C-0706-D5C2C2474CC6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OpenMP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E8C86C5-A40F-33F5-0A79-5F0330797DD1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Unroll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Vectorization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Unrolling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ED21E8F9-3DE4-190F-D310-E6E3B627B3E1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3C1E2F9-AFA2-B8F2-C951-A55480BCD8EC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57276ADC-4562-6205-EC4E-A79F28AF8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76087" y="1901014"/>
              <a:ext cx="743146" cy="743146"/>
            </a:xfrm>
            <a:prstGeom prst="rect">
              <a:avLst/>
            </a:prstGeom>
          </p:spPr>
        </p:pic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F96DD13-F699-C0D5-018E-A0079FB311B0}"/>
              </a:ext>
            </a:extLst>
          </p:cNvPr>
          <p:cNvSpPr txBox="1"/>
          <p:nvPr/>
        </p:nvSpPr>
        <p:spPr>
          <a:xfrm>
            <a:off x="1553611" y="3259244"/>
            <a:ext cx="3521470" cy="4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Using SIMD on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contiguous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3F52C34E-C7D6-493E-B95D-CE5FAEAC541B}"/>
              </a:ext>
            </a:extLst>
          </p:cNvPr>
          <p:cNvSpPr txBox="1"/>
          <p:nvPr/>
        </p:nvSpPr>
        <p:spPr>
          <a:xfrm>
            <a:off x="6367806" y="3107075"/>
            <a:ext cx="352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Expliciting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part of the loop to reduce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overhead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56AA8273-8EA4-D303-53C4-3C069C0B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1" r="-949" b="65383"/>
          <a:stretch>
            <a:fillRect/>
          </a:stretch>
        </p:blipFill>
        <p:spPr>
          <a:xfrm>
            <a:off x="1553611" y="3662792"/>
            <a:ext cx="3555222" cy="736481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44540EEF-D560-10CC-2195-F216F8EC8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435" r="20261"/>
          <a:stretch>
            <a:fillRect/>
          </a:stretch>
        </p:blipFill>
        <p:spPr>
          <a:xfrm>
            <a:off x="2002646" y="4846458"/>
            <a:ext cx="2871432" cy="1434444"/>
          </a:xfrm>
          <a:prstGeom prst="rect">
            <a:avLst/>
          </a:prstGeom>
        </p:spPr>
      </p:pic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0E1B6FCF-B2BD-F5C8-90FD-E3C2644ACA0A}"/>
              </a:ext>
            </a:extLst>
          </p:cNvPr>
          <p:cNvSpPr/>
          <p:nvPr/>
        </p:nvSpPr>
        <p:spPr>
          <a:xfrm rot="3018477">
            <a:off x="1895075" y="455060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94CB3BC4-9DD1-9829-FD8A-D08A5B2FFFC6}"/>
              </a:ext>
            </a:extLst>
          </p:cNvPr>
          <p:cNvSpPr/>
          <p:nvPr/>
        </p:nvSpPr>
        <p:spPr>
          <a:xfrm rot="3018477">
            <a:off x="2650726" y="455060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B6D627D1-02BB-A1AC-F438-182148DF09AB}"/>
              </a:ext>
            </a:extLst>
          </p:cNvPr>
          <p:cNvSpPr/>
          <p:nvPr/>
        </p:nvSpPr>
        <p:spPr>
          <a:xfrm rot="3018477">
            <a:off x="3361020" y="455060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reccia a destra 40">
            <a:extLst>
              <a:ext uri="{FF2B5EF4-FFF2-40B4-BE49-F238E27FC236}">
                <a16:creationId xmlns:a16="http://schemas.microsoft.com/office/drawing/2014/main" id="{C19D399F-B1F0-FE1E-7A96-094355EDAD9A}"/>
              </a:ext>
            </a:extLst>
          </p:cNvPr>
          <p:cNvSpPr/>
          <p:nvPr/>
        </p:nvSpPr>
        <p:spPr>
          <a:xfrm rot="3018477">
            <a:off x="4071314" y="456693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87A40BC-E961-7D3A-A617-E5CDB83FBA44}"/>
              </a:ext>
            </a:extLst>
          </p:cNvPr>
          <p:cNvSpPr txBox="1"/>
          <p:nvPr/>
        </p:nvSpPr>
        <p:spPr>
          <a:xfrm>
            <a:off x="2563260" y="569681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Single </a:t>
            </a:r>
            <a:r>
              <a:rPr lang="it-IT" b="1" dirty="0" err="1"/>
              <a:t>instruction</a:t>
            </a:r>
            <a:endParaRPr lang="it-IT" b="1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5CB0B366-BA49-5380-A0F1-929CBB960EC7}"/>
              </a:ext>
            </a:extLst>
          </p:cNvPr>
          <p:cNvSpPr txBox="1"/>
          <p:nvPr/>
        </p:nvSpPr>
        <p:spPr>
          <a:xfrm>
            <a:off x="6901124" y="3845569"/>
            <a:ext cx="326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b="1" dirty="0">
                <a:solidFill>
                  <a:srgbClr val="0070C0"/>
                </a:solidFill>
              </a:rPr>
              <a:t>for</a:t>
            </a:r>
            <a:r>
              <a:rPr lang="nn-NO" b="1" dirty="0"/>
              <a:t> (</a:t>
            </a:r>
            <a:r>
              <a:rPr lang="nn-NO" b="1" dirty="0">
                <a:solidFill>
                  <a:srgbClr val="C00000"/>
                </a:solidFill>
              </a:rPr>
              <a:t>int</a:t>
            </a:r>
            <a:r>
              <a:rPr lang="nn-NO" b="1" dirty="0"/>
              <a:t> i = </a:t>
            </a:r>
            <a:r>
              <a:rPr lang="nn-NO" b="1" dirty="0">
                <a:solidFill>
                  <a:srgbClr val="C00000"/>
                </a:solidFill>
              </a:rPr>
              <a:t>0</a:t>
            </a:r>
            <a:r>
              <a:rPr lang="nn-NO" b="1" dirty="0"/>
              <a:t>; i &lt; </a:t>
            </a:r>
            <a:r>
              <a:rPr lang="nn-NO" b="1" dirty="0">
                <a:solidFill>
                  <a:srgbClr val="C00000"/>
                </a:solidFill>
              </a:rPr>
              <a:t>4</a:t>
            </a:r>
            <a:r>
              <a:rPr lang="nn-NO" b="1" dirty="0"/>
              <a:t>; i++) {</a:t>
            </a:r>
          </a:p>
          <a:p>
            <a:r>
              <a:rPr lang="nn-NO" b="1" dirty="0"/>
              <a:t>    a[i] = a[i] * </a:t>
            </a:r>
            <a:r>
              <a:rPr lang="nn-NO" b="1" dirty="0">
                <a:solidFill>
                  <a:srgbClr val="C00000"/>
                </a:solidFill>
              </a:rPr>
              <a:t>2</a:t>
            </a:r>
            <a:r>
              <a:rPr lang="nn-NO" b="1" dirty="0"/>
              <a:t>;</a:t>
            </a:r>
          </a:p>
          <a:p>
            <a:r>
              <a:rPr lang="nn-NO" b="1" dirty="0"/>
              <a:t>}</a:t>
            </a:r>
          </a:p>
          <a:p>
            <a:endParaRPr lang="nn-NO" b="1" dirty="0"/>
          </a:p>
          <a:p>
            <a:r>
              <a:rPr lang="pt-BR" b="1" dirty="0"/>
              <a:t>a[</a:t>
            </a:r>
            <a:r>
              <a:rPr lang="pt-BR" b="1" dirty="0">
                <a:solidFill>
                  <a:srgbClr val="C00000"/>
                </a:solidFill>
              </a:rPr>
              <a:t>0</a:t>
            </a:r>
            <a:r>
              <a:rPr lang="pt-BR" b="1" dirty="0"/>
              <a:t>] = a[</a:t>
            </a:r>
            <a:r>
              <a:rPr lang="pt-BR" b="1" dirty="0">
                <a:solidFill>
                  <a:srgbClr val="C00000"/>
                </a:solidFill>
              </a:rPr>
              <a:t>0</a:t>
            </a:r>
            <a:r>
              <a:rPr lang="pt-BR" b="1" dirty="0"/>
              <a:t>] * </a:t>
            </a:r>
            <a:r>
              <a:rPr lang="pt-BR" b="1" dirty="0">
                <a:solidFill>
                  <a:srgbClr val="C00000"/>
                </a:solidFill>
              </a:rPr>
              <a:t>2</a:t>
            </a:r>
            <a:r>
              <a:rPr lang="pt-BR" b="1" dirty="0"/>
              <a:t>;</a:t>
            </a:r>
          </a:p>
          <a:p>
            <a:r>
              <a:rPr lang="pt-BR" b="1" dirty="0"/>
              <a:t>a[</a:t>
            </a:r>
            <a:r>
              <a:rPr lang="pt-BR" b="1" dirty="0">
                <a:solidFill>
                  <a:srgbClr val="C00000"/>
                </a:solidFill>
              </a:rPr>
              <a:t>1</a:t>
            </a:r>
            <a:r>
              <a:rPr lang="pt-BR" b="1" dirty="0"/>
              <a:t>] = a[</a:t>
            </a:r>
            <a:r>
              <a:rPr lang="pt-BR" b="1" dirty="0">
                <a:solidFill>
                  <a:srgbClr val="C00000"/>
                </a:solidFill>
              </a:rPr>
              <a:t>1</a:t>
            </a:r>
            <a:r>
              <a:rPr lang="pt-BR" b="1" dirty="0"/>
              <a:t>] * </a:t>
            </a:r>
            <a:r>
              <a:rPr lang="pt-BR" b="1" dirty="0">
                <a:solidFill>
                  <a:srgbClr val="C00000"/>
                </a:solidFill>
              </a:rPr>
              <a:t>2</a:t>
            </a:r>
            <a:r>
              <a:rPr lang="pt-BR" b="1" dirty="0"/>
              <a:t>;</a:t>
            </a:r>
          </a:p>
          <a:p>
            <a:r>
              <a:rPr lang="pt-BR" b="1" dirty="0"/>
              <a:t>a[</a:t>
            </a:r>
            <a:r>
              <a:rPr lang="pt-BR" b="1" dirty="0">
                <a:solidFill>
                  <a:srgbClr val="C00000"/>
                </a:solidFill>
              </a:rPr>
              <a:t>2</a:t>
            </a:r>
            <a:r>
              <a:rPr lang="pt-BR" b="1" dirty="0"/>
              <a:t>] = a[</a:t>
            </a:r>
            <a:r>
              <a:rPr lang="pt-BR" b="1" dirty="0">
                <a:solidFill>
                  <a:srgbClr val="C00000"/>
                </a:solidFill>
              </a:rPr>
              <a:t>2</a:t>
            </a:r>
            <a:r>
              <a:rPr lang="pt-BR" b="1" dirty="0"/>
              <a:t>] * </a:t>
            </a:r>
            <a:r>
              <a:rPr lang="pt-BR" b="1" dirty="0">
                <a:solidFill>
                  <a:srgbClr val="C00000"/>
                </a:solidFill>
              </a:rPr>
              <a:t>2</a:t>
            </a:r>
            <a:r>
              <a:rPr lang="pt-BR" b="1" dirty="0"/>
              <a:t>;</a:t>
            </a:r>
          </a:p>
          <a:p>
            <a:r>
              <a:rPr lang="pt-BR" b="1" dirty="0"/>
              <a:t>a[</a:t>
            </a:r>
            <a:r>
              <a:rPr lang="pt-BR" b="1" dirty="0">
                <a:solidFill>
                  <a:srgbClr val="C00000"/>
                </a:solidFill>
              </a:rPr>
              <a:t>3</a:t>
            </a:r>
            <a:r>
              <a:rPr lang="pt-BR" b="1" dirty="0"/>
              <a:t>] = a[</a:t>
            </a:r>
            <a:r>
              <a:rPr lang="pt-BR" b="1" dirty="0">
                <a:solidFill>
                  <a:srgbClr val="C00000"/>
                </a:solidFill>
              </a:rPr>
              <a:t>3</a:t>
            </a:r>
            <a:r>
              <a:rPr lang="pt-BR" b="1" dirty="0"/>
              <a:t>] * </a:t>
            </a:r>
            <a:r>
              <a:rPr lang="pt-BR" b="1" dirty="0">
                <a:solidFill>
                  <a:srgbClr val="C00000"/>
                </a:solidFill>
              </a:rPr>
              <a:t>2</a:t>
            </a:r>
            <a:r>
              <a:rPr lang="pt-BR" b="1" dirty="0"/>
              <a:t>;</a:t>
            </a:r>
            <a:endParaRPr lang="it-IT" b="1" dirty="0"/>
          </a:p>
        </p:txBody>
      </p: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F9FAB945-362C-EDCC-65D7-C43D3B18C528}"/>
              </a:ext>
            </a:extLst>
          </p:cNvPr>
          <p:cNvGrpSpPr/>
          <p:nvPr/>
        </p:nvGrpSpPr>
        <p:grpSpPr>
          <a:xfrm rot="16200000">
            <a:off x="7151877" y="5394882"/>
            <a:ext cx="246018" cy="1342533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FAB928-EF07-1F15-FB8C-90FB3157570A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1778C003-1B11-98CE-01CA-DF3BFABDF2E6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585A64CE-6290-022B-2383-06F96A40EC28}"/>
              </a:ext>
            </a:extLst>
          </p:cNvPr>
          <p:cNvGrpSpPr/>
          <p:nvPr/>
        </p:nvGrpSpPr>
        <p:grpSpPr>
          <a:xfrm rot="5400000">
            <a:off x="8787967" y="3297312"/>
            <a:ext cx="246018" cy="1342533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B298D767-35D4-7D8E-5BC2-A2E7DF5D0ABA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C4DDDF4-F45F-19BC-F082-DFDF3E169583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15697271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EDA90-DB8C-6421-1DCE-D5C33CBC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60E29022-CAE8-A846-12FC-3841E33F0C7B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A90D769D-5D1B-968C-5BCE-2BE35B910FF8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E6091ED-519B-61A9-2E13-D1A355B817A8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37B670A-55D0-91D9-9B63-1443BDFAF554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0C54658-70B0-E988-7A9A-DBF76D634C24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7AB2F5A-E385-08C2-9FB9-8CEFF8BAE9C0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FE79B5A-D255-5079-7F6E-F485CA084BE0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DCEB1B9-FDBD-963C-10EC-795E87EBE013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AD697D4-D12C-B826-F7D0-A63F88E6974D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C4AE2166-52F2-4E0C-2837-E96084EA3C1C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BE9EEF-E7CD-6386-15DB-EA89E492DB62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OpenMP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3352016-6384-B48E-59E2-99449AA82BA7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Block-Size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Reducing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scheduling overhead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BADF87A-48F6-33A7-E8BA-57CE6CE565DC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3A6203FC-803E-DD76-71CF-8058A225E766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723E503F-6487-F05C-1CBB-0B066EC11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087" y="1901014"/>
              <a:ext cx="743146" cy="743146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81E0F783-7EE4-19AA-C986-A95782194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8" b="49999"/>
          <a:stretch>
            <a:fillRect/>
          </a:stretch>
        </p:blipFill>
        <p:spPr>
          <a:xfrm>
            <a:off x="3126585" y="2939952"/>
            <a:ext cx="6048907" cy="97739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0B0F352-6026-35C5-87E5-8596B5613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" t="48199" r="82371" b="4258"/>
          <a:stretch>
            <a:fillRect/>
          </a:stretch>
        </p:blipFill>
        <p:spPr>
          <a:xfrm>
            <a:off x="3666863" y="4794639"/>
            <a:ext cx="1014704" cy="97739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C285ED7-F713-8329-FB1A-EC5490FB1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4" t="48794" r="65459" b="3664"/>
          <a:stretch>
            <a:fillRect/>
          </a:stretch>
        </p:blipFill>
        <p:spPr>
          <a:xfrm>
            <a:off x="5656358" y="4794639"/>
            <a:ext cx="1044466" cy="97739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5A807DD-09B1-8D2C-D7F8-B7C4BD414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4" t="48794" r="48909" b="3664"/>
          <a:stretch>
            <a:fillRect/>
          </a:stretch>
        </p:blipFill>
        <p:spPr>
          <a:xfrm>
            <a:off x="7632753" y="4794639"/>
            <a:ext cx="1044467" cy="977398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7B14292E-87B3-81DA-2AA9-2C29BB58790E}"/>
              </a:ext>
            </a:extLst>
          </p:cNvPr>
          <p:cNvSpPr/>
          <p:nvPr/>
        </p:nvSpPr>
        <p:spPr>
          <a:xfrm rot="3813328">
            <a:off x="5420059" y="4239285"/>
            <a:ext cx="498701" cy="2491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63FBA07-E6F3-4560-368B-2F772D606233}"/>
              </a:ext>
            </a:extLst>
          </p:cNvPr>
          <p:cNvSpPr/>
          <p:nvPr/>
        </p:nvSpPr>
        <p:spPr>
          <a:xfrm rot="3813328">
            <a:off x="3431193" y="4239286"/>
            <a:ext cx="498701" cy="2491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008362A3-1715-007D-9606-715D9731036B}"/>
              </a:ext>
            </a:extLst>
          </p:cNvPr>
          <p:cNvSpPr/>
          <p:nvPr/>
        </p:nvSpPr>
        <p:spPr>
          <a:xfrm rot="3813328">
            <a:off x="7415393" y="4223573"/>
            <a:ext cx="498701" cy="2491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83DCE37A-BDCC-0E54-D331-58FC82DF1E1F}"/>
              </a:ext>
            </a:extLst>
          </p:cNvPr>
          <p:cNvSpPr/>
          <p:nvPr/>
        </p:nvSpPr>
        <p:spPr>
          <a:xfrm rot="17786672" flipH="1">
            <a:off x="4312505" y="4239286"/>
            <a:ext cx="498701" cy="2491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BF934A93-26D2-6F89-B446-6A3BB562B0BC}"/>
              </a:ext>
            </a:extLst>
          </p:cNvPr>
          <p:cNvSpPr/>
          <p:nvPr/>
        </p:nvSpPr>
        <p:spPr>
          <a:xfrm rot="17786672" flipH="1">
            <a:off x="6307242" y="4268259"/>
            <a:ext cx="498701" cy="2491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>
            <a:extLst>
              <a:ext uri="{FF2B5EF4-FFF2-40B4-BE49-F238E27FC236}">
                <a16:creationId xmlns:a16="http://schemas.microsoft.com/office/drawing/2014/main" id="{ACCAB396-AB42-6177-F664-E6D3CEBC26F3}"/>
              </a:ext>
            </a:extLst>
          </p:cNvPr>
          <p:cNvSpPr/>
          <p:nvPr/>
        </p:nvSpPr>
        <p:spPr>
          <a:xfrm rot="17786672" flipH="1">
            <a:off x="8205294" y="4223573"/>
            <a:ext cx="498701" cy="24913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478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AC49D-58A5-89D9-400C-C556F9C3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CCB1A169-C4E3-E909-1341-D4B9D9B1FE22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82C14F3-C7EB-A8A8-6E16-87A494CD2026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CF4D824-B95D-2A12-EA69-825CFD35F4E6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464BD63-A2DA-D5E3-33A0-6B5676355B63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D692809F-CAFB-0585-BBC9-8D911DE99CD3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07664CD-3F6C-B8DC-F9C2-F2E65CBC2041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BB8893-0A85-E725-84C7-01D574C95F61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B51F4BB-BEF5-5619-3B18-3112EB03AFA6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A78921F-7B16-A468-3311-D93B98133F4B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7826099-F176-2773-E99F-7B6651DF3D55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8850FCA-EA0C-56CB-5F2A-2D8DBFCF7162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OpenMP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2299AE0-5D84-C8CC-91B0-2A381166ADEB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Aligned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Vectorization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BB519D2-39E6-2680-074F-739BD84730EE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2CD0A28-6A6B-6993-BD69-356AD3912907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A3EE67F-BAF9-0264-121E-6A27BF252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087" y="1901014"/>
              <a:ext cx="743146" cy="743146"/>
            </a:xfrm>
            <a:prstGeom prst="rect">
              <a:avLst/>
            </a:prstGeom>
          </p:spPr>
        </p:pic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76FE1C1-C05D-2838-89E5-CA06D9CE281C}"/>
              </a:ext>
            </a:extLst>
          </p:cNvPr>
          <p:cNvSpPr txBox="1"/>
          <p:nvPr/>
        </p:nvSpPr>
        <p:spPr>
          <a:xfrm>
            <a:off x="3718785" y="2944665"/>
            <a:ext cx="4055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Using SIMD on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contiguous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6BE05EC-0A31-C40A-73C2-4C086C1238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1" r="-949" b="65383"/>
          <a:stretch>
            <a:fillRect/>
          </a:stretch>
        </p:blipFill>
        <p:spPr>
          <a:xfrm>
            <a:off x="3716226" y="3258170"/>
            <a:ext cx="4094220" cy="84813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25F2171-16B6-D2DB-7C03-F3A10ECE0A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35" r="20261"/>
          <a:stretch>
            <a:fillRect/>
          </a:stretch>
        </p:blipFill>
        <p:spPr>
          <a:xfrm>
            <a:off x="4217095" y="4388927"/>
            <a:ext cx="3306762" cy="1651916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0386B217-5C9A-872F-00B7-F3E3A835E19E}"/>
              </a:ext>
            </a:extLst>
          </p:cNvPr>
          <p:cNvSpPr/>
          <p:nvPr/>
        </p:nvSpPr>
        <p:spPr>
          <a:xfrm rot="3018477">
            <a:off x="4347008" y="4190825"/>
            <a:ext cx="194102" cy="166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5E1D6A8F-8E45-C6BF-248A-38435AD52103}"/>
              </a:ext>
            </a:extLst>
          </p:cNvPr>
          <p:cNvSpPr/>
          <p:nvPr/>
        </p:nvSpPr>
        <p:spPr>
          <a:xfrm rot="3018477">
            <a:off x="5102659" y="4190825"/>
            <a:ext cx="194102" cy="166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0CAB7EEF-35D2-97B0-AB50-09DB4772CACF}"/>
              </a:ext>
            </a:extLst>
          </p:cNvPr>
          <p:cNvSpPr/>
          <p:nvPr/>
        </p:nvSpPr>
        <p:spPr>
          <a:xfrm rot="3018477">
            <a:off x="5812953" y="4190825"/>
            <a:ext cx="194102" cy="166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B9A31445-B0D2-45C2-9F85-66B15DDFAEB2}"/>
              </a:ext>
            </a:extLst>
          </p:cNvPr>
          <p:cNvSpPr/>
          <p:nvPr/>
        </p:nvSpPr>
        <p:spPr>
          <a:xfrm rot="3018477">
            <a:off x="6523247" y="4207155"/>
            <a:ext cx="194102" cy="166900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D42C293-6B88-A054-F026-7D9E3FF1B274}"/>
              </a:ext>
            </a:extLst>
          </p:cNvPr>
          <p:cNvSpPr txBox="1"/>
          <p:nvPr/>
        </p:nvSpPr>
        <p:spPr>
          <a:xfrm>
            <a:off x="4836940" y="5379336"/>
            <a:ext cx="240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Single </a:t>
            </a:r>
            <a:r>
              <a:rPr lang="it-IT" b="1" dirty="0" err="1"/>
              <a:t>instruction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661267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22AF-2166-7F94-03DE-06728835D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4F13797F-26D3-6652-4499-DC3FC9B2C170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99112A53-D6C0-B159-8AA3-7F1923DF99A9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1726B60C-A7F5-018B-D807-E9269EA25302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41C6484-42D8-A502-2D18-4D4373FE16F5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8E5996D-E2E2-29E4-ED7C-3FBC395FFFF8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D904AE1-E431-5200-652F-B15633789D7B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99A8EF-46B0-94A9-CCAF-8E648D4C782A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7D4E116-50DD-0B73-4429-9CFB5EBF22E0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1C5B2B9-609C-7655-DA11-17A483EE961C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1ED8B7A-0169-543B-102E-C58328321C44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F19759-85EE-BD9E-3848-02641BFC5628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OpenMP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3DD1B2-1BD3-23E9-95BF-2BD8E5A714C5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Swap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Aligned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Vectorization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on swap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B85950B-4D0B-21CF-6910-AADE873D5B08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10BA6449-501E-8E2D-98FE-2E02EE0CD9E3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8574017B-7C8A-3F03-C388-E4CF26DEB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6087" y="1901014"/>
              <a:ext cx="743146" cy="743146"/>
            </a:xfrm>
            <a:prstGeom prst="rect">
              <a:avLst/>
            </a:prstGeom>
          </p:spPr>
        </p:pic>
      </p:grp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88F8653-811C-1604-92AB-8750A73C7F9D}"/>
              </a:ext>
            </a:extLst>
          </p:cNvPr>
          <p:cNvSpPr txBox="1"/>
          <p:nvPr/>
        </p:nvSpPr>
        <p:spPr>
          <a:xfrm>
            <a:off x="1553611" y="3259244"/>
            <a:ext cx="3521470" cy="4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Using SIMD on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contiguous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EB1C44D-D563-17DD-5879-A62CCD889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" t="1" r="-949" b="65383"/>
          <a:stretch>
            <a:fillRect/>
          </a:stretch>
        </p:blipFill>
        <p:spPr>
          <a:xfrm>
            <a:off x="1553611" y="3662792"/>
            <a:ext cx="3555222" cy="73648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F11C313-D4DA-65FC-3ED1-D62D7C90F6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35" r="20261"/>
          <a:stretch>
            <a:fillRect/>
          </a:stretch>
        </p:blipFill>
        <p:spPr>
          <a:xfrm>
            <a:off x="2002646" y="4846458"/>
            <a:ext cx="2871432" cy="1434444"/>
          </a:xfrm>
          <a:prstGeom prst="rect">
            <a:avLst/>
          </a:prstGeom>
        </p:spPr>
      </p:pic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A83D818A-D23F-915F-1049-68081E67385D}"/>
              </a:ext>
            </a:extLst>
          </p:cNvPr>
          <p:cNvSpPr/>
          <p:nvPr/>
        </p:nvSpPr>
        <p:spPr>
          <a:xfrm rot="3018477">
            <a:off x="1895075" y="455060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86522616-9803-1269-DAE2-A91382063E51}"/>
              </a:ext>
            </a:extLst>
          </p:cNvPr>
          <p:cNvSpPr/>
          <p:nvPr/>
        </p:nvSpPr>
        <p:spPr>
          <a:xfrm rot="3018477">
            <a:off x="2650726" y="455060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C9FC643-656B-863A-E6BA-9A05672B8B0F}"/>
              </a:ext>
            </a:extLst>
          </p:cNvPr>
          <p:cNvSpPr/>
          <p:nvPr/>
        </p:nvSpPr>
        <p:spPr>
          <a:xfrm rot="3018477">
            <a:off x="3361020" y="455060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AF277571-0C97-76BD-A8ED-35C6545DC675}"/>
              </a:ext>
            </a:extLst>
          </p:cNvPr>
          <p:cNvSpPr/>
          <p:nvPr/>
        </p:nvSpPr>
        <p:spPr>
          <a:xfrm rot="3018477">
            <a:off x="4071314" y="456693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BCA02CD-45C6-76D1-5180-7C5C24CC6E5B}"/>
              </a:ext>
            </a:extLst>
          </p:cNvPr>
          <p:cNvSpPr txBox="1"/>
          <p:nvPr/>
        </p:nvSpPr>
        <p:spPr>
          <a:xfrm>
            <a:off x="2563260" y="5696816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Single </a:t>
            </a:r>
            <a:r>
              <a:rPr lang="it-IT" b="1" dirty="0" err="1"/>
              <a:t>instruction</a:t>
            </a:r>
            <a:endParaRPr lang="it-IT" b="1" dirty="0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FC80A2DC-0365-BF35-F2AC-D9C278D4D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54" b="49767"/>
          <a:stretch>
            <a:fillRect/>
          </a:stretch>
        </p:blipFill>
        <p:spPr>
          <a:xfrm>
            <a:off x="5719708" y="4387331"/>
            <a:ext cx="2213602" cy="920226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D640F291-E187-F935-1FB1-AC8B843C08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2" r="27912" b="49897"/>
          <a:stretch>
            <a:fillRect/>
          </a:stretch>
        </p:blipFill>
        <p:spPr>
          <a:xfrm>
            <a:off x="8686197" y="4311748"/>
            <a:ext cx="2224133" cy="440395"/>
          </a:xfrm>
          <a:prstGeom prst="rect">
            <a:avLst/>
          </a:prstGeom>
        </p:spPr>
      </p:pic>
      <p:sp>
        <p:nvSpPr>
          <p:cNvPr id="34" name="Freccia curva 33">
            <a:extLst>
              <a:ext uri="{FF2B5EF4-FFF2-40B4-BE49-F238E27FC236}">
                <a16:creationId xmlns:a16="http://schemas.microsoft.com/office/drawing/2014/main" id="{7AD937C1-EB32-E632-9F65-C053B493FD4A}"/>
              </a:ext>
            </a:extLst>
          </p:cNvPr>
          <p:cNvSpPr/>
          <p:nvPr/>
        </p:nvSpPr>
        <p:spPr>
          <a:xfrm rot="10800000">
            <a:off x="8135862" y="4913046"/>
            <a:ext cx="1519159" cy="205100"/>
          </a:xfrm>
          <a:prstGeom prst="bentArrow">
            <a:avLst>
              <a:gd name="adj1" fmla="val 25000"/>
              <a:gd name="adj2" fmla="val 23305"/>
              <a:gd name="adj3" fmla="val 13140"/>
              <a:gd name="adj4" fmla="val 4375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5" name="Freccia curva 34">
            <a:extLst>
              <a:ext uri="{FF2B5EF4-FFF2-40B4-BE49-F238E27FC236}">
                <a16:creationId xmlns:a16="http://schemas.microsoft.com/office/drawing/2014/main" id="{2484ECAE-E160-C863-1320-9E410D11610C}"/>
              </a:ext>
            </a:extLst>
          </p:cNvPr>
          <p:cNvSpPr/>
          <p:nvPr/>
        </p:nvSpPr>
        <p:spPr>
          <a:xfrm>
            <a:off x="7714530" y="4111238"/>
            <a:ext cx="1001407" cy="122094"/>
          </a:xfrm>
          <a:prstGeom prst="ben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0F1E99F-BB97-D074-652B-B67D362B9B33}"/>
              </a:ext>
            </a:extLst>
          </p:cNvPr>
          <p:cNvSpPr txBox="1"/>
          <p:nvPr/>
        </p:nvSpPr>
        <p:spPr>
          <a:xfrm>
            <a:off x="6367806" y="3245183"/>
            <a:ext cx="4253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Swapping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threads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computed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908192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DDE4E-1B57-3245-D98B-B2710BC1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2E26B8F7-67BC-438D-07FD-A27631DCC065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D41985C-58A5-0F2D-51AC-9B2E58DE6F03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A5C3212-FE48-D24B-DE65-14188344B836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460C244-E619-17E1-D0EE-36C45E6D42F0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C78C57C-CB9D-BF8D-EE41-E2EEEFF41892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E5149F8-DBF6-CCC1-205F-AFDE27BE8EFE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601A3-ECE8-4615-9616-98EF7B70C10C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705099E-75F8-4ADB-9FD6-81E92282B819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5AA4CDFB-53CE-B84B-B54B-A1BC9C5A8241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68636CB-DD1F-805B-CD99-545D629BFFFE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9707A42-F737-F646-F703-3EF250B609CC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MPI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3D3F2C-E07E-15A7-DB35-1F2FD6173CF2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Broadcast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Collective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496B2B5-331C-96BA-E3E0-D1B94AD1764E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0FE8310-C2FA-22DF-3901-07F3836BC0CF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BBC82C55-689C-D940-A981-AF30A7923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212" y="1864661"/>
              <a:ext cx="874653" cy="874653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E3C0A4-313A-73D0-7C0C-FBB501BD4606}"/>
              </a:ext>
            </a:extLst>
          </p:cNvPr>
          <p:cNvSpPr txBox="1"/>
          <p:nvPr/>
        </p:nvSpPr>
        <p:spPr>
          <a:xfrm>
            <a:off x="1835834" y="3233923"/>
            <a:ext cx="2157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Using Local Buffer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FDA083E-3FD9-D15B-5C4C-46B5617E8CE5}"/>
              </a:ext>
            </a:extLst>
          </p:cNvPr>
          <p:cNvSpPr txBox="1"/>
          <p:nvPr/>
        </p:nvSpPr>
        <p:spPr>
          <a:xfrm>
            <a:off x="7305604" y="3228945"/>
            <a:ext cx="294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Sharing Global Matrix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86A3451-1EBD-AF61-D014-AEE28C9B79BA}"/>
              </a:ext>
            </a:extLst>
          </p:cNvPr>
          <p:cNvSpPr txBox="1"/>
          <p:nvPr/>
        </p:nvSpPr>
        <p:spPr>
          <a:xfrm>
            <a:off x="5771048" y="2464008"/>
            <a:ext cx="2467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Broadcast -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Gatherv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C52596CA-4226-731A-951D-36A6E0120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634931" y="4004284"/>
            <a:ext cx="402908" cy="384633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C561198C-7F56-0016-7A70-184F42239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1254996" y="3629056"/>
            <a:ext cx="2310802" cy="398762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7A8DF864-2EE5-A111-2B00-C7EBCB836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3813397" y="4008191"/>
            <a:ext cx="359889" cy="384633"/>
          </a:xfrm>
          <a:prstGeom prst="rect">
            <a:avLst/>
          </a:prstGeom>
        </p:spPr>
      </p:pic>
      <p:pic>
        <p:nvPicPr>
          <p:cNvPr id="47" name="Immagine 46">
            <a:extLst>
              <a:ext uri="{FF2B5EF4-FFF2-40B4-BE49-F238E27FC236}">
                <a16:creationId xmlns:a16="http://schemas.microsoft.com/office/drawing/2014/main" id="{FCE0E3D4-B832-719D-29F0-D1AE495AA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0178" r="14031" b="1"/>
          <a:stretch>
            <a:fillRect/>
          </a:stretch>
        </p:blipFill>
        <p:spPr>
          <a:xfrm>
            <a:off x="1243123" y="5155508"/>
            <a:ext cx="2295925" cy="402745"/>
          </a:xfrm>
          <a:prstGeom prst="rect">
            <a:avLst/>
          </a:prstGeom>
        </p:spPr>
      </p:pic>
      <p:pic>
        <p:nvPicPr>
          <p:cNvPr id="48" name="Immagine 47">
            <a:extLst>
              <a:ext uri="{FF2B5EF4-FFF2-40B4-BE49-F238E27FC236}">
                <a16:creationId xmlns:a16="http://schemas.microsoft.com/office/drawing/2014/main" id="{C5D11C8A-8B9E-70D3-37F2-57F5563504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" t="51471" r="55582" b="948"/>
          <a:stretch>
            <a:fillRect/>
          </a:stretch>
        </p:blipFill>
        <p:spPr>
          <a:xfrm>
            <a:off x="447942" y="4582560"/>
            <a:ext cx="1147963" cy="38463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F69E6948-63B7-721E-7206-C3A185ADE1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02" t="50178" r="14031" b="1"/>
          <a:stretch>
            <a:fillRect/>
          </a:stretch>
        </p:blipFill>
        <p:spPr>
          <a:xfrm>
            <a:off x="3186260" y="4582560"/>
            <a:ext cx="1132503" cy="402745"/>
          </a:xfrm>
          <a:prstGeom prst="rect">
            <a:avLst/>
          </a:prstGeom>
        </p:spPr>
      </p:pic>
      <p:pic>
        <p:nvPicPr>
          <p:cNvPr id="50" name="Immagine 49">
            <a:extLst>
              <a:ext uri="{FF2B5EF4-FFF2-40B4-BE49-F238E27FC236}">
                <a16:creationId xmlns:a16="http://schemas.microsoft.com/office/drawing/2014/main" id="{E739639A-CE52-71DD-864D-ED30D8BD2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1202384" y="5951753"/>
            <a:ext cx="2310802" cy="398762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57E5373-95FB-E03A-75E0-3BAF98DF0D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6807131" y="4156684"/>
            <a:ext cx="402908" cy="384633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36D52F7E-EB4A-A217-AA2B-9138AE616E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7427196" y="3781456"/>
            <a:ext cx="2310802" cy="398762"/>
          </a:xfrm>
          <a:prstGeom prst="rect">
            <a:avLst/>
          </a:prstGeom>
        </p:spPr>
      </p:pic>
      <p:pic>
        <p:nvPicPr>
          <p:cNvPr id="53" name="Immagine 52">
            <a:extLst>
              <a:ext uri="{FF2B5EF4-FFF2-40B4-BE49-F238E27FC236}">
                <a16:creationId xmlns:a16="http://schemas.microsoft.com/office/drawing/2014/main" id="{F5F9AA29-6B68-910E-CB5C-EAFC3CCB22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9985597" y="4160591"/>
            <a:ext cx="359889" cy="384633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4614E826-3FE2-591C-A0F7-B061974339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7375978" y="5468844"/>
            <a:ext cx="2310802" cy="398762"/>
          </a:xfrm>
          <a:prstGeom prst="rect">
            <a:avLst/>
          </a:prstGeom>
        </p:spPr>
      </p:pic>
      <p:pic>
        <p:nvPicPr>
          <p:cNvPr id="58" name="Immagine 57">
            <a:extLst>
              <a:ext uri="{FF2B5EF4-FFF2-40B4-BE49-F238E27FC236}">
                <a16:creationId xmlns:a16="http://schemas.microsoft.com/office/drawing/2014/main" id="{03866760-E2EC-F361-F72B-19DDFEA6F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80" r="55872" b="47925"/>
          <a:stretch>
            <a:fillRect/>
          </a:stretch>
        </p:blipFill>
        <p:spPr>
          <a:xfrm>
            <a:off x="6635602" y="4771965"/>
            <a:ext cx="1187975" cy="400110"/>
          </a:xfrm>
          <a:prstGeom prst="rect">
            <a:avLst/>
          </a:prstGeom>
        </p:spPr>
      </p:pic>
      <p:pic>
        <p:nvPicPr>
          <p:cNvPr id="59" name="Immagine 58">
            <a:extLst>
              <a:ext uri="{FF2B5EF4-FFF2-40B4-BE49-F238E27FC236}">
                <a16:creationId xmlns:a16="http://schemas.microsoft.com/office/drawing/2014/main" id="{D1320E49-E4B8-1E3C-BDBA-063450B86D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6" t="2580" r="14165" b="48092"/>
          <a:stretch>
            <a:fillRect/>
          </a:stretch>
        </p:blipFill>
        <p:spPr>
          <a:xfrm>
            <a:off x="9413258" y="4756745"/>
            <a:ext cx="1144677" cy="398762"/>
          </a:xfrm>
          <a:prstGeom prst="rect">
            <a:avLst/>
          </a:prstGeom>
        </p:spPr>
      </p:pic>
      <p:sp>
        <p:nvSpPr>
          <p:cNvPr id="60" name="Freccia a destra 59">
            <a:extLst>
              <a:ext uri="{FF2B5EF4-FFF2-40B4-BE49-F238E27FC236}">
                <a16:creationId xmlns:a16="http://schemas.microsoft.com/office/drawing/2014/main" id="{9561EC00-A5C3-A909-7DA7-48AA279C4E97}"/>
              </a:ext>
            </a:extLst>
          </p:cNvPr>
          <p:cNvSpPr/>
          <p:nvPr/>
        </p:nvSpPr>
        <p:spPr>
          <a:xfrm rot="3018477">
            <a:off x="3603576" y="3795612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1" name="Freccia a destra 60">
            <a:extLst>
              <a:ext uri="{FF2B5EF4-FFF2-40B4-BE49-F238E27FC236}">
                <a16:creationId xmlns:a16="http://schemas.microsoft.com/office/drawing/2014/main" id="{132A186A-9257-F40C-55DE-2A4D41A04C5C}"/>
              </a:ext>
            </a:extLst>
          </p:cNvPr>
          <p:cNvSpPr/>
          <p:nvPr/>
        </p:nvSpPr>
        <p:spPr>
          <a:xfrm rot="3018477">
            <a:off x="9766422" y="395535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Freccia a destra 61">
            <a:extLst>
              <a:ext uri="{FF2B5EF4-FFF2-40B4-BE49-F238E27FC236}">
                <a16:creationId xmlns:a16="http://schemas.microsoft.com/office/drawing/2014/main" id="{463AF794-49B2-160C-A511-F34BE5179DF9}"/>
              </a:ext>
            </a:extLst>
          </p:cNvPr>
          <p:cNvSpPr/>
          <p:nvPr/>
        </p:nvSpPr>
        <p:spPr>
          <a:xfrm rot="3018477">
            <a:off x="7259108" y="525066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Freccia a destra 62">
            <a:extLst>
              <a:ext uri="{FF2B5EF4-FFF2-40B4-BE49-F238E27FC236}">
                <a16:creationId xmlns:a16="http://schemas.microsoft.com/office/drawing/2014/main" id="{52256F12-E5F8-3246-7E00-4C88C8CCA72C}"/>
              </a:ext>
            </a:extLst>
          </p:cNvPr>
          <p:cNvSpPr/>
          <p:nvPr/>
        </p:nvSpPr>
        <p:spPr>
          <a:xfrm rot="3018477">
            <a:off x="962373" y="504982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destra 63">
            <a:extLst>
              <a:ext uri="{FF2B5EF4-FFF2-40B4-BE49-F238E27FC236}">
                <a16:creationId xmlns:a16="http://schemas.microsoft.com/office/drawing/2014/main" id="{58DCDBD4-150D-3ED0-B620-94B5F5224540}"/>
              </a:ext>
            </a:extLst>
          </p:cNvPr>
          <p:cNvSpPr/>
          <p:nvPr/>
        </p:nvSpPr>
        <p:spPr>
          <a:xfrm rot="3018477">
            <a:off x="7194055" y="4575260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Freccia a destra 64">
            <a:extLst>
              <a:ext uri="{FF2B5EF4-FFF2-40B4-BE49-F238E27FC236}">
                <a16:creationId xmlns:a16="http://schemas.microsoft.com/office/drawing/2014/main" id="{2473A2EA-F3C7-B41E-2266-A64398E7D212}"/>
              </a:ext>
            </a:extLst>
          </p:cNvPr>
          <p:cNvSpPr/>
          <p:nvPr/>
        </p:nvSpPr>
        <p:spPr>
          <a:xfrm rot="3018477">
            <a:off x="1041538" y="440295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Freccia a destra 65">
            <a:extLst>
              <a:ext uri="{FF2B5EF4-FFF2-40B4-BE49-F238E27FC236}">
                <a16:creationId xmlns:a16="http://schemas.microsoft.com/office/drawing/2014/main" id="{380C07F1-CD75-7098-2D39-3A71798E65C3}"/>
              </a:ext>
            </a:extLst>
          </p:cNvPr>
          <p:cNvSpPr/>
          <p:nvPr/>
        </p:nvSpPr>
        <p:spPr>
          <a:xfrm rot="18581523" flipH="1">
            <a:off x="3549732" y="438286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Freccia a destra 66">
            <a:extLst>
              <a:ext uri="{FF2B5EF4-FFF2-40B4-BE49-F238E27FC236}">
                <a16:creationId xmlns:a16="http://schemas.microsoft.com/office/drawing/2014/main" id="{EE36E370-423E-5375-A9F9-51BC7ABA05C0}"/>
              </a:ext>
            </a:extLst>
          </p:cNvPr>
          <p:cNvSpPr/>
          <p:nvPr/>
        </p:nvSpPr>
        <p:spPr>
          <a:xfrm rot="18581523" flipH="1">
            <a:off x="1029548" y="3854689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Freccia a destra 67">
            <a:extLst>
              <a:ext uri="{FF2B5EF4-FFF2-40B4-BE49-F238E27FC236}">
                <a16:creationId xmlns:a16="http://schemas.microsoft.com/office/drawing/2014/main" id="{FA5F068A-BD42-4684-7E7C-45E2BEC0E8CA}"/>
              </a:ext>
            </a:extLst>
          </p:cNvPr>
          <p:cNvSpPr/>
          <p:nvPr/>
        </p:nvSpPr>
        <p:spPr>
          <a:xfrm rot="18581523" flipH="1">
            <a:off x="3549731" y="5044822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Freccia a destra 68">
            <a:extLst>
              <a:ext uri="{FF2B5EF4-FFF2-40B4-BE49-F238E27FC236}">
                <a16:creationId xmlns:a16="http://schemas.microsoft.com/office/drawing/2014/main" id="{CA0D3AC6-DD98-BD04-C568-FF64EEF4CDF3}"/>
              </a:ext>
            </a:extLst>
          </p:cNvPr>
          <p:cNvSpPr/>
          <p:nvPr/>
        </p:nvSpPr>
        <p:spPr>
          <a:xfrm rot="18581523" flipH="1">
            <a:off x="7172480" y="3948169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Freccia a destra 69">
            <a:extLst>
              <a:ext uri="{FF2B5EF4-FFF2-40B4-BE49-F238E27FC236}">
                <a16:creationId xmlns:a16="http://schemas.microsoft.com/office/drawing/2014/main" id="{01193CB3-BAE0-41C2-B8F3-995C1D83BC9F}"/>
              </a:ext>
            </a:extLst>
          </p:cNvPr>
          <p:cNvSpPr/>
          <p:nvPr/>
        </p:nvSpPr>
        <p:spPr>
          <a:xfrm rot="18581523" flipH="1">
            <a:off x="9552790" y="525066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Freccia a destra 70">
            <a:extLst>
              <a:ext uri="{FF2B5EF4-FFF2-40B4-BE49-F238E27FC236}">
                <a16:creationId xmlns:a16="http://schemas.microsoft.com/office/drawing/2014/main" id="{AF1C398B-5736-A579-9C11-90C98403287C}"/>
              </a:ext>
            </a:extLst>
          </p:cNvPr>
          <p:cNvSpPr/>
          <p:nvPr/>
        </p:nvSpPr>
        <p:spPr>
          <a:xfrm rot="18581523" flipH="1">
            <a:off x="9727015" y="4575260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Freccia a destra 71">
            <a:extLst>
              <a:ext uri="{FF2B5EF4-FFF2-40B4-BE49-F238E27FC236}">
                <a16:creationId xmlns:a16="http://schemas.microsoft.com/office/drawing/2014/main" id="{C203F947-44BB-E0C5-41DA-B414AE1D2556}"/>
              </a:ext>
            </a:extLst>
          </p:cNvPr>
          <p:cNvSpPr/>
          <p:nvPr/>
        </p:nvSpPr>
        <p:spPr>
          <a:xfrm rot="16200000" flipH="1">
            <a:off x="2293528" y="5674104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Freccia circolare a destra 75">
            <a:extLst>
              <a:ext uri="{FF2B5EF4-FFF2-40B4-BE49-F238E27FC236}">
                <a16:creationId xmlns:a16="http://schemas.microsoft.com/office/drawing/2014/main" id="{525D1963-5AAF-5567-F44C-320457BA2ADD}"/>
              </a:ext>
            </a:extLst>
          </p:cNvPr>
          <p:cNvSpPr/>
          <p:nvPr/>
        </p:nvSpPr>
        <p:spPr>
          <a:xfrm flipH="1" flipV="1">
            <a:off x="3823820" y="3662502"/>
            <a:ext cx="1036205" cy="2637148"/>
          </a:xfrm>
          <a:prstGeom prst="curvedRightArrow">
            <a:avLst>
              <a:gd name="adj1" fmla="val 11322"/>
              <a:gd name="adj2" fmla="val 1909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7" name="Freccia circolare a destra 76">
            <a:extLst>
              <a:ext uri="{FF2B5EF4-FFF2-40B4-BE49-F238E27FC236}">
                <a16:creationId xmlns:a16="http://schemas.microsoft.com/office/drawing/2014/main" id="{B4A930A8-43C4-934A-647C-E63B2C4E120C}"/>
              </a:ext>
            </a:extLst>
          </p:cNvPr>
          <p:cNvSpPr/>
          <p:nvPr/>
        </p:nvSpPr>
        <p:spPr>
          <a:xfrm flipV="1">
            <a:off x="77869" y="3629089"/>
            <a:ext cx="1036205" cy="2637148"/>
          </a:xfrm>
          <a:prstGeom prst="curvedRightArrow">
            <a:avLst>
              <a:gd name="adj1" fmla="val 11322"/>
              <a:gd name="adj2" fmla="val 19093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8" name="Freccia circolare a destra 77">
            <a:extLst>
              <a:ext uri="{FF2B5EF4-FFF2-40B4-BE49-F238E27FC236}">
                <a16:creationId xmlns:a16="http://schemas.microsoft.com/office/drawing/2014/main" id="{C21F6137-A3D0-A996-47B0-DAA77169F899}"/>
              </a:ext>
            </a:extLst>
          </p:cNvPr>
          <p:cNvSpPr/>
          <p:nvPr/>
        </p:nvSpPr>
        <p:spPr>
          <a:xfrm flipH="1" flipV="1">
            <a:off x="9983735" y="3828437"/>
            <a:ext cx="1036205" cy="1955624"/>
          </a:xfrm>
          <a:prstGeom prst="curvedRightArrow">
            <a:avLst>
              <a:gd name="adj1" fmla="val 11322"/>
              <a:gd name="adj2" fmla="val 18339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9" name="Freccia circolare a destra 78">
            <a:extLst>
              <a:ext uri="{FF2B5EF4-FFF2-40B4-BE49-F238E27FC236}">
                <a16:creationId xmlns:a16="http://schemas.microsoft.com/office/drawing/2014/main" id="{201B8BE9-4F6A-C45E-C985-FFF2D2D2512B}"/>
              </a:ext>
            </a:extLst>
          </p:cNvPr>
          <p:cNvSpPr/>
          <p:nvPr/>
        </p:nvSpPr>
        <p:spPr>
          <a:xfrm flipV="1">
            <a:off x="6189659" y="3830162"/>
            <a:ext cx="1036205" cy="1955624"/>
          </a:xfrm>
          <a:prstGeom prst="curvedRightArrow">
            <a:avLst>
              <a:gd name="adj1" fmla="val 11322"/>
              <a:gd name="adj2" fmla="val 18339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562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0E578-54C0-9BB5-C151-50277229F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E6650950-D7CC-A337-C3A1-61A8277CA291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43177DA-4293-45FA-F1FE-C36F512EFF5A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310E95B-71B8-BF06-649E-8267D9273182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2D2A64E-B581-9D2A-474C-43CD4CE1D54F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7941CE7-6D5F-010D-99EB-71D3A410C437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BC207D6-2825-2375-BA5C-B442486AC098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636E97-B2AA-7004-87B9-0272A628E6B4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2204A563-C805-2652-46F9-85613CE53E5D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C669B10-81F2-D0C1-6ADD-D33591D6E261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378F693-D174-FE73-7C88-D9BC01B9701F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CAE46CD-5893-4B89-C121-A903582406B5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MPI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6F6FB66-07AA-0784-7C11-BFE1CFB26288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Scatter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</a:t>
            </a:r>
            <a:r>
              <a:rPr lang="it-IT" sz="2000" b="1" dirty="0"/>
              <a:t>Data </a:t>
            </a:r>
            <a:r>
              <a:rPr lang="it-IT" sz="2000" b="1" dirty="0" err="1"/>
              <a:t>locality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46C0DC6-7934-15DF-9085-21ACDCE11BE3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353A679-143B-5DD2-4FB6-82F6E083F967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AAA566F7-1DE3-60B7-A213-722F35D3F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212" y="1864661"/>
              <a:ext cx="874653" cy="874653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FD8331DF-4850-F2DA-8BCA-BD634B63C0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3766751" y="4156684"/>
            <a:ext cx="402908" cy="3846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EB2FF86-D59C-C711-5822-2FA41D3B9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4433379" y="2698704"/>
            <a:ext cx="2310802" cy="39876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D1C6BD2-58F0-BE99-DD6B-7A886C49C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6945217" y="4160591"/>
            <a:ext cx="359889" cy="3846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5D57D76-494A-1E6C-21F7-F9FDBCB17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4335598" y="5468844"/>
            <a:ext cx="2310802" cy="3987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6D85AEE-DAE4-F196-CC3E-3F5E070EE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80" r="55872" b="47925"/>
          <a:stretch>
            <a:fillRect/>
          </a:stretch>
        </p:blipFill>
        <p:spPr>
          <a:xfrm>
            <a:off x="3595222" y="4771965"/>
            <a:ext cx="1187975" cy="4001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0F6C2CC7-0C31-F68C-C563-8514124B95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6" t="2580" r="14165" b="48092"/>
          <a:stretch>
            <a:fillRect/>
          </a:stretch>
        </p:blipFill>
        <p:spPr>
          <a:xfrm>
            <a:off x="6372878" y="4756745"/>
            <a:ext cx="1144677" cy="398762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E17E09F6-E5E2-003D-15A6-E227040F8EFC}"/>
              </a:ext>
            </a:extLst>
          </p:cNvPr>
          <p:cNvSpPr/>
          <p:nvPr/>
        </p:nvSpPr>
        <p:spPr>
          <a:xfrm rot="3018477">
            <a:off x="6726042" y="395535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1C561CF6-1071-4F4A-6C09-6873A6291C21}"/>
              </a:ext>
            </a:extLst>
          </p:cNvPr>
          <p:cNvSpPr/>
          <p:nvPr/>
        </p:nvSpPr>
        <p:spPr>
          <a:xfrm rot="3018477">
            <a:off x="4218728" y="525066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B6260384-91F2-DE07-0FC8-AFA6CE75ED51}"/>
              </a:ext>
            </a:extLst>
          </p:cNvPr>
          <p:cNvSpPr/>
          <p:nvPr/>
        </p:nvSpPr>
        <p:spPr>
          <a:xfrm rot="3018477">
            <a:off x="4153675" y="4575260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9A12669A-C103-D9AB-82A5-2D65ED25F7DB}"/>
              </a:ext>
            </a:extLst>
          </p:cNvPr>
          <p:cNvSpPr/>
          <p:nvPr/>
        </p:nvSpPr>
        <p:spPr>
          <a:xfrm rot="18581523" flipH="1">
            <a:off x="4132100" y="3948169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16966946-C53F-6BF6-974C-FBB9F6545ACC}"/>
              </a:ext>
            </a:extLst>
          </p:cNvPr>
          <p:cNvSpPr/>
          <p:nvPr/>
        </p:nvSpPr>
        <p:spPr>
          <a:xfrm rot="18581523" flipH="1">
            <a:off x="6512410" y="525066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DCAD4F33-2CFB-7C5A-9FC4-78FDA79EF44C}"/>
              </a:ext>
            </a:extLst>
          </p:cNvPr>
          <p:cNvSpPr/>
          <p:nvPr/>
        </p:nvSpPr>
        <p:spPr>
          <a:xfrm rot="18581523" flipH="1">
            <a:off x="6686635" y="4575260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5EB644F0-5036-0F93-4678-2E4DDB74E1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80" r="55746" b="47925"/>
          <a:stretch>
            <a:fillRect/>
          </a:stretch>
        </p:blipFill>
        <p:spPr>
          <a:xfrm>
            <a:off x="3859719" y="3437024"/>
            <a:ext cx="1191417" cy="40011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AB69810-7EE1-77B8-4061-4B7F9EB3B5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6" t="2580" r="14165" b="48092"/>
          <a:stretch>
            <a:fillRect/>
          </a:stretch>
        </p:blipFill>
        <p:spPr>
          <a:xfrm>
            <a:off x="6194416" y="3435339"/>
            <a:ext cx="1144677" cy="398762"/>
          </a:xfrm>
          <a:prstGeom prst="rect">
            <a:avLst/>
          </a:prstGeom>
        </p:spPr>
      </p:pic>
      <p:sp>
        <p:nvSpPr>
          <p:cNvPr id="29" name="Freccia a destra 28">
            <a:extLst>
              <a:ext uri="{FF2B5EF4-FFF2-40B4-BE49-F238E27FC236}">
                <a16:creationId xmlns:a16="http://schemas.microsoft.com/office/drawing/2014/main" id="{682D6B23-78FF-1D99-4229-59DF81C6668F}"/>
              </a:ext>
            </a:extLst>
          </p:cNvPr>
          <p:cNvSpPr/>
          <p:nvPr/>
        </p:nvSpPr>
        <p:spPr>
          <a:xfrm rot="18581523" flipH="1">
            <a:off x="4469820" y="3202131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5C25FCD7-D032-BE79-E10D-7AF5CF7CAA81}"/>
              </a:ext>
            </a:extLst>
          </p:cNvPr>
          <p:cNvSpPr/>
          <p:nvPr/>
        </p:nvSpPr>
        <p:spPr>
          <a:xfrm rot="3018477">
            <a:off x="6496913" y="3194782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circolare a destra 30">
            <a:extLst>
              <a:ext uri="{FF2B5EF4-FFF2-40B4-BE49-F238E27FC236}">
                <a16:creationId xmlns:a16="http://schemas.microsoft.com/office/drawing/2014/main" id="{05A80C7A-A5FE-7693-5394-229E9D4F1309}"/>
              </a:ext>
            </a:extLst>
          </p:cNvPr>
          <p:cNvSpPr/>
          <p:nvPr/>
        </p:nvSpPr>
        <p:spPr>
          <a:xfrm flipH="1" flipV="1">
            <a:off x="6912459" y="2804505"/>
            <a:ext cx="1036205" cy="2939613"/>
          </a:xfrm>
          <a:prstGeom prst="curvedRightArrow">
            <a:avLst>
              <a:gd name="adj1" fmla="val 11322"/>
              <a:gd name="adj2" fmla="val 18339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2" name="Freccia circolare a destra 31">
            <a:extLst>
              <a:ext uri="{FF2B5EF4-FFF2-40B4-BE49-F238E27FC236}">
                <a16:creationId xmlns:a16="http://schemas.microsoft.com/office/drawing/2014/main" id="{D81CDFE4-130B-F9E9-5D5D-FEE5A779498F}"/>
              </a:ext>
            </a:extLst>
          </p:cNvPr>
          <p:cNvSpPr/>
          <p:nvPr/>
        </p:nvSpPr>
        <p:spPr>
          <a:xfrm flipV="1">
            <a:off x="3246920" y="2812622"/>
            <a:ext cx="1036205" cy="2939613"/>
          </a:xfrm>
          <a:prstGeom prst="curvedRightArrow">
            <a:avLst>
              <a:gd name="adj1" fmla="val 11322"/>
              <a:gd name="adj2" fmla="val 18339"/>
              <a:gd name="adj3" fmla="val 25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10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380B7547-226F-C0EA-F4F0-3CFC5E867032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FC7A3AF-244C-E600-DA01-9391C376169C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9E7A4C8-24B2-4795-C518-C2DC9DC14AA5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ED8E927-5856-A423-8AAC-18BDE8244362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AD4F326-17E2-3B3D-D738-9AAD745F83C1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D2F1236-3464-FE0C-D438-396B063F84E4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96F5E2-0291-DC64-9799-2412DD049C83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26320AE-5D45-D6A8-E605-F20E54FBB9C0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5490FF3-A57B-2268-A084-3868EF079B5D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8388BB9-E49D-7D60-73D1-C840008441D0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A18393A-9DF5-EB83-D19F-C1C61E10921D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123359" y="1795407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CF62E618-7758-F53F-2F30-F7893237D76C}"/>
                </a:ext>
              </a:extLst>
            </p:cNvPr>
            <p:cNvSpPr/>
            <p:nvPr/>
          </p:nvSpPr>
          <p:spPr>
            <a:xfrm>
              <a:off x="1123359" y="1795407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E34AFDF-8B7F-8F32-FFB3-EE1A53E18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564" y="1923376"/>
              <a:ext cx="903557" cy="903557"/>
            </a:xfrm>
            <a:prstGeom prst="rect">
              <a:avLst/>
            </a:prstGeom>
          </p:spPr>
        </p:pic>
      </p:grpSp>
      <p:pic>
        <p:nvPicPr>
          <p:cNvPr id="29" name="Immagine 28">
            <a:extLst>
              <a:ext uri="{FF2B5EF4-FFF2-40B4-BE49-F238E27FC236}">
                <a16:creationId xmlns:a16="http://schemas.microsoft.com/office/drawing/2014/main" id="{0DD3C41B-0A06-39C3-11A9-289F3B463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56" y="3672979"/>
            <a:ext cx="5510007" cy="2081226"/>
          </a:xfrm>
          <a:prstGeom prst="rect">
            <a:avLst/>
          </a:prstGeom>
        </p:spPr>
      </p:pic>
      <p:sp>
        <p:nvSpPr>
          <p:cNvPr id="34" name="Rectangle 1">
            <a:extLst>
              <a:ext uri="{FF2B5EF4-FFF2-40B4-BE49-F238E27FC236}">
                <a16:creationId xmlns:a16="http://schemas.microsoft.com/office/drawing/2014/main" id="{E485AE25-F6C0-88AE-205C-A07DB24EE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C0BE9B2-BD67-2C4F-55D5-DE9A9C5EA234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Analysis of 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problem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36B9787-30B6-774B-7C7F-1A19C4A4F9EF}"/>
              </a:ext>
            </a:extLst>
          </p:cNvPr>
          <p:cNvSpPr txBox="1"/>
          <p:nvPr/>
        </p:nvSpPr>
        <p:spPr>
          <a:xfrm>
            <a:off x="2973472" y="2104638"/>
            <a:ext cx="7499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Heat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applied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rod's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center spreads over time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along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it-IT" sz="2000" b="1" dirty="0"/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3437D88C-F216-100A-F88E-EEC8FF2ED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12"/>
          <a:stretch>
            <a:fillRect/>
          </a:stretch>
        </p:blipFill>
        <p:spPr>
          <a:xfrm>
            <a:off x="5941263" y="4096876"/>
            <a:ext cx="5002758" cy="77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36789-0783-7867-DCF6-8E0E57C1B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F9D16694-9037-3D93-194E-0D88117AA4F0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E2FB140B-A163-74E1-D42C-4E1DD28B4146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0ABF4FEB-692F-9D52-D4EA-115E3CE80ED8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E35E58-0482-0994-95ED-B5D9768255E7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0ABBE085-D4E5-5BE4-A3C5-07024E523B0E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1F40EBD1-FFE7-0809-0A41-2CD848CEABA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BE02EA-8E20-2E38-5138-E0B385AB672F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9EA3C71-F2E5-C0F5-0B41-7B8B552D4545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EE10992-CA3B-650E-E002-A6D7FC92D5D1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BBC09D7-1120-F04C-4635-8E1EF982564D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3A57C77-0AFC-D892-CD91-9F126F1DC6A2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MPI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3FBE531-E4CC-7A4F-4F5C-BF9D1267C60F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Synchronous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</a:t>
            </a:r>
            <a:r>
              <a:rPr lang="it-IT" sz="2000" b="1" dirty="0" err="1"/>
              <a:t>Point-to-point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0DF28F5-2288-C156-1990-DA5470E28F9E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1D465D5E-586B-B92E-EB57-FECD640C4FCB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8921D0A-3BF0-CA6B-763C-4D8B9C053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212" y="1864661"/>
              <a:ext cx="874653" cy="874653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416D50E2-93F9-8AAF-E9FD-7E736C0D2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1844299" y="4059192"/>
            <a:ext cx="402908" cy="3846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498FF11-C93E-0914-ACFB-FEAC751E9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5022765" y="4063099"/>
            <a:ext cx="359889" cy="38463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65BAB57-8412-241C-2238-02A279D0B7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2413146" y="5371352"/>
            <a:ext cx="2310802" cy="3987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BC59214-DF65-F8AA-CE7F-E983327471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80" r="55872" b="47925"/>
          <a:stretch>
            <a:fillRect/>
          </a:stretch>
        </p:blipFill>
        <p:spPr>
          <a:xfrm>
            <a:off x="1672770" y="4674473"/>
            <a:ext cx="1187975" cy="40011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462DB3D4-D807-34A4-35C5-8D5453267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6" t="2580" r="14165" b="48092"/>
          <a:stretch>
            <a:fillRect/>
          </a:stretch>
        </p:blipFill>
        <p:spPr>
          <a:xfrm>
            <a:off x="4450426" y="4659253"/>
            <a:ext cx="1144677" cy="398762"/>
          </a:xfrm>
          <a:prstGeom prst="rect">
            <a:avLst/>
          </a:prstGeom>
        </p:spPr>
      </p:pic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B9F3DDB5-FAC8-0007-730C-ACCEACB93E6D}"/>
              </a:ext>
            </a:extLst>
          </p:cNvPr>
          <p:cNvSpPr/>
          <p:nvPr/>
        </p:nvSpPr>
        <p:spPr>
          <a:xfrm rot="3018477">
            <a:off x="4803590" y="385786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99FB3312-A368-E69F-468E-290191C8542C}"/>
              </a:ext>
            </a:extLst>
          </p:cNvPr>
          <p:cNvSpPr/>
          <p:nvPr/>
        </p:nvSpPr>
        <p:spPr>
          <a:xfrm rot="3018477">
            <a:off x="2296276" y="515317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3FE0EFB1-7177-E497-02CB-19EF12A37397}"/>
              </a:ext>
            </a:extLst>
          </p:cNvPr>
          <p:cNvSpPr/>
          <p:nvPr/>
        </p:nvSpPr>
        <p:spPr>
          <a:xfrm rot="3018477">
            <a:off x="2231223" y="4477768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19ABEA2E-56C5-015F-8ADA-F38897A9B808}"/>
              </a:ext>
            </a:extLst>
          </p:cNvPr>
          <p:cNvSpPr/>
          <p:nvPr/>
        </p:nvSpPr>
        <p:spPr>
          <a:xfrm rot="18581523" flipH="1">
            <a:off x="2209648" y="385067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4FE82CD7-8EAE-B618-52ED-AE1A37B02838}"/>
              </a:ext>
            </a:extLst>
          </p:cNvPr>
          <p:cNvSpPr/>
          <p:nvPr/>
        </p:nvSpPr>
        <p:spPr>
          <a:xfrm rot="18581523" flipH="1">
            <a:off x="4589958" y="515317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E16B064B-8F4E-CC58-16F4-D6C1296EDAB9}"/>
              </a:ext>
            </a:extLst>
          </p:cNvPr>
          <p:cNvSpPr/>
          <p:nvPr/>
        </p:nvSpPr>
        <p:spPr>
          <a:xfrm rot="18581523" flipH="1">
            <a:off x="4764183" y="4477768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FA9FCDC7-D680-75AA-41CC-354DEF5B0C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0178" r="42530" b="494"/>
          <a:stretch>
            <a:fillRect/>
          </a:stretch>
        </p:blipFill>
        <p:spPr>
          <a:xfrm>
            <a:off x="1690233" y="3333141"/>
            <a:ext cx="1528669" cy="398762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5D3FACF2-2BF3-3A2B-1308-5C9268506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 t="50178" r="14031" b="-4132"/>
          <a:stretch>
            <a:fillRect/>
          </a:stretch>
        </p:blipFill>
        <p:spPr>
          <a:xfrm>
            <a:off x="4138558" y="3326547"/>
            <a:ext cx="1528669" cy="436158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1CBC043E-3AF5-32CC-59CF-2EB4D6E53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9460276" y="3834308"/>
            <a:ext cx="402908" cy="384633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3A190204-47B5-A3B3-F486-A0AC7B50E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7073049" y="3839382"/>
            <a:ext cx="359889" cy="384633"/>
          </a:xfrm>
          <a:prstGeom prst="rect">
            <a:avLst/>
          </a:prstGeom>
        </p:spPr>
      </p:pic>
      <p:pic>
        <p:nvPicPr>
          <p:cNvPr id="43" name="Immagine 42">
            <a:extLst>
              <a:ext uri="{FF2B5EF4-FFF2-40B4-BE49-F238E27FC236}">
                <a16:creationId xmlns:a16="http://schemas.microsoft.com/office/drawing/2014/main" id="{8067192A-6EF0-9121-4D8E-76F1AFD26F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 t="50178" r="55479" b="494"/>
          <a:stretch>
            <a:fillRect/>
          </a:stretch>
        </p:blipFill>
        <p:spPr>
          <a:xfrm>
            <a:off x="8129052" y="3834308"/>
            <a:ext cx="412812" cy="398762"/>
          </a:xfrm>
          <a:prstGeom prst="rect">
            <a:avLst/>
          </a:prstGeom>
        </p:spPr>
      </p:pic>
      <p:pic>
        <p:nvPicPr>
          <p:cNvPr id="44" name="Immagine 43">
            <a:extLst>
              <a:ext uri="{FF2B5EF4-FFF2-40B4-BE49-F238E27FC236}">
                <a16:creationId xmlns:a16="http://schemas.microsoft.com/office/drawing/2014/main" id="{5F673230-1686-8E48-8723-E9B2D8EBE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0" t="50178" r="42299" b="494"/>
          <a:stretch>
            <a:fillRect/>
          </a:stretch>
        </p:blipFill>
        <p:spPr>
          <a:xfrm>
            <a:off x="8158212" y="4521195"/>
            <a:ext cx="383652" cy="398762"/>
          </a:xfrm>
          <a:prstGeom prst="rect">
            <a:avLst/>
          </a:prstGeom>
        </p:spPr>
      </p:pic>
      <p:pic>
        <p:nvPicPr>
          <p:cNvPr id="45" name="Immagine 44">
            <a:extLst>
              <a:ext uri="{FF2B5EF4-FFF2-40B4-BE49-F238E27FC236}">
                <a16:creationId xmlns:a16="http://schemas.microsoft.com/office/drawing/2014/main" id="{B4EFBB60-6283-3028-7CC1-1C57A172A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9432923" y="4502522"/>
            <a:ext cx="402908" cy="384633"/>
          </a:xfrm>
          <a:prstGeom prst="rect">
            <a:avLst/>
          </a:prstGeom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A192E5B1-9260-C91B-16C9-7EDDAADBC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7045696" y="4507596"/>
            <a:ext cx="359889" cy="384633"/>
          </a:xfrm>
          <a:prstGeom prst="rect">
            <a:avLst/>
          </a:prstGeom>
        </p:spPr>
      </p:pic>
      <p:sp>
        <p:nvSpPr>
          <p:cNvPr id="48" name="Freccia a destra 47">
            <a:extLst>
              <a:ext uri="{FF2B5EF4-FFF2-40B4-BE49-F238E27FC236}">
                <a16:creationId xmlns:a16="http://schemas.microsoft.com/office/drawing/2014/main" id="{855E4611-62C9-331A-CCFF-E8B3A1FA85DD}"/>
              </a:ext>
            </a:extLst>
          </p:cNvPr>
          <p:cNvSpPr/>
          <p:nvPr/>
        </p:nvSpPr>
        <p:spPr>
          <a:xfrm rot="10800000" flipH="1">
            <a:off x="7658404" y="3984998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Freccia a destra 48">
            <a:extLst>
              <a:ext uri="{FF2B5EF4-FFF2-40B4-BE49-F238E27FC236}">
                <a16:creationId xmlns:a16="http://schemas.microsoft.com/office/drawing/2014/main" id="{16573B32-7985-A72A-131C-FBB63A3A84D2}"/>
              </a:ext>
            </a:extLst>
          </p:cNvPr>
          <p:cNvSpPr/>
          <p:nvPr/>
        </p:nvSpPr>
        <p:spPr>
          <a:xfrm flipH="1">
            <a:off x="7674191" y="464811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Freccia a destra 49">
            <a:extLst>
              <a:ext uri="{FF2B5EF4-FFF2-40B4-BE49-F238E27FC236}">
                <a16:creationId xmlns:a16="http://schemas.microsoft.com/office/drawing/2014/main" id="{DF489A26-4932-CB01-D075-30395EF77BD9}"/>
              </a:ext>
            </a:extLst>
          </p:cNvPr>
          <p:cNvSpPr/>
          <p:nvPr/>
        </p:nvSpPr>
        <p:spPr>
          <a:xfrm flipH="1">
            <a:off x="8825913" y="464811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Freccia a destra 50">
            <a:extLst>
              <a:ext uri="{FF2B5EF4-FFF2-40B4-BE49-F238E27FC236}">
                <a16:creationId xmlns:a16="http://schemas.microsoft.com/office/drawing/2014/main" id="{E9108A86-DEF9-02F7-42A2-9F8FCEE7621C}"/>
              </a:ext>
            </a:extLst>
          </p:cNvPr>
          <p:cNvSpPr/>
          <p:nvPr/>
        </p:nvSpPr>
        <p:spPr>
          <a:xfrm rot="10800000" flipH="1">
            <a:off x="8884200" y="3982526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Freccia curva 52">
            <a:extLst>
              <a:ext uri="{FF2B5EF4-FFF2-40B4-BE49-F238E27FC236}">
                <a16:creationId xmlns:a16="http://schemas.microsoft.com/office/drawing/2014/main" id="{E4CBB9E1-3185-14C9-C9D5-38E580E79DC6}"/>
              </a:ext>
            </a:extLst>
          </p:cNvPr>
          <p:cNvSpPr/>
          <p:nvPr/>
        </p:nvSpPr>
        <p:spPr>
          <a:xfrm rot="5400000" flipH="1">
            <a:off x="6443600" y="3526879"/>
            <a:ext cx="528686" cy="3653782"/>
          </a:xfrm>
          <a:prstGeom prst="bentArrow">
            <a:avLst>
              <a:gd name="adj1" fmla="val 13175"/>
              <a:gd name="adj2" fmla="val 25106"/>
              <a:gd name="adj3" fmla="val 25000"/>
              <a:gd name="adj4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4" name="Freccia curva 53">
            <a:extLst>
              <a:ext uri="{FF2B5EF4-FFF2-40B4-BE49-F238E27FC236}">
                <a16:creationId xmlns:a16="http://schemas.microsoft.com/office/drawing/2014/main" id="{3A0A5A7E-8C60-8113-A01F-8AB93FB95FDD}"/>
              </a:ext>
            </a:extLst>
          </p:cNvPr>
          <p:cNvSpPr/>
          <p:nvPr/>
        </p:nvSpPr>
        <p:spPr>
          <a:xfrm flipH="1">
            <a:off x="5764802" y="3352237"/>
            <a:ext cx="2616494" cy="400110"/>
          </a:xfrm>
          <a:prstGeom prst="bentArrow">
            <a:avLst>
              <a:gd name="adj1" fmla="val 13175"/>
              <a:gd name="adj2" fmla="val 25106"/>
              <a:gd name="adj3" fmla="val 25000"/>
              <a:gd name="adj4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94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47AF7-8FE4-5DEA-BDBB-F5D0E3D48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43F3E54E-BB9D-6596-3D7E-3AD7A2027303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4233871-9346-631F-BA6E-193789305433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D8B8FDC-5C3B-9507-39C2-D298810DF2E6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7BA3DFD-EE5D-54C7-AC16-17B418A5CFDA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AF118F8C-DC23-16F7-07C7-100556B15D1E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D40B2C1-0FA2-31F0-25FC-76E5136BFFD8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95EC888-3A5E-79C2-3A06-E296211C61C2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166AEBB-0A63-5C2A-4A22-FFD6F96D6934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9FAA23F-30A2-C4CD-22A0-1033EE59A91E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CF940FB-1988-5988-8077-B8CF70F2534F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09BC1DB-7713-4B79-BB41-603BCB76D13D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MPI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03F131D-B33B-35B8-9B6F-62C653B0FAF8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Matrix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Asynchronous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</a:t>
            </a:r>
            <a:r>
              <a:rPr lang="it-IT" sz="2000" b="1" dirty="0" err="1"/>
              <a:t>Asynchronous</a:t>
            </a:r>
            <a:r>
              <a:rPr lang="it-IT" sz="2000" b="1" dirty="0"/>
              <a:t> </a:t>
            </a:r>
            <a:r>
              <a:rPr lang="it-IT" sz="2000" b="1" dirty="0" err="1"/>
              <a:t>exchange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01E5F153-8DB0-F1FE-6CAF-AD4DD99CCEC0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33C442CA-2A43-BD4D-1908-BF54F1B00E03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C2A9F128-1D08-B744-17E7-3991A8224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8212" y="1864661"/>
              <a:ext cx="874653" cy="874653"/>
            </a:xfrm>
            <a:prstGeom prst="rect">
              <a:avLst/>
            </a:prstGeom>
          </p:spPr>
        </p:pic>
      </p:grpSp>
      <p:pic>
        <p:nvPicPr>
          <p:cNvPr id="2" name="Immagine 1">
            <a:extLst>
              <a:ext uri="{FF2B5EF4-FFF2-40B4-BE49-F238E27FC236}">
                <a16:creationId xmlns:a16="http://schemas.microsoft.com/office/drawing/2014/main" id="{2D048577-2B9C-C9ED-769A-65F5B51F0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1844299" y="4059192"/>
            <a:ext cx="402908" cy="38463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82090A8-4771-6A74-45C4-BFBEB9D23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5022765" y="4063099"/>
            <a:ext cx="359889" cy="38463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8FE7306-CB09-AEE5-ED7B-79312A71E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0" r="14165" b="48092"/>
          <a:stretch>
            <a:fillRect/>
          </a:stretch>
        </p:blipFill>
        <p:spPr>
          <a:xfrm>
            <a:off x="2439851" y="5755182"/>
            <a:ext cx="2310802" cy="39876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A4DFD5-613A-A85F-A30F-0FDD87028B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580" r="55872" b="47925"/>
          <a:stretch>
            <a:fillRect/>
          </a:stretch>
        </p:blipFill>
        <p:spPr>
          <a:xfrm>
            <a:off x="1672770" y="4674473"/>
            <a:ext cx="1187975" cy="4001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AEECE65-0322-9FC2-8D6D-30EBCB394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6" t="2580" r="14165" b="48092"/>
          <a:stretch>
            <a:fillRect/>
          </a:stretch>
        </p:blipFill>
        <p:spPr>
          <a:xfrm>
            <a:off x="4450426" y="4659253"/>
            <a:ext cx="1144677" cy="398762"/>
          </a:xfrm>
          <a:prstGeom prst="rect">
            <a:avLst/>
          </a:prstGeom>
        </p:spPr>
      </p:pic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D4F3ECF0-EB86-5F8B-9B23-773225866413}"/>
              </a:ext>
            </a:extLst>
          </p:cNvPr>
          <p:cNvSpPr/>
          <p:nvPr/>
        </p:nvSpPr>
        <p:spPr>
          <a:xfrm rot="3018477">
            <a:off x="4803590" y="385786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1E50067F-5648-CB1C-D819-8AC6C1065715}"/>
              </a:ext>
            </a:extLst>
          </p:cNvPr>
          <p:cNvSpPr/>
          <p:nvPr/>
        </p:nvSpPr>
        <p:spPr>
          <a:xfrm rot="3018477">
            <a:off x="2296276" y="515317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035CCAB-FA14-BBAA-6E65-2ADA59B12334}"/>
              </a:ext>
            </a:extLst>
          </p:cNvPr>
          <p:cNvSpPr/>
          <p:nvPr/>
        </p:nvSpPr>
        <p:spPr>
          <a:xfrm rot="3018477">
            <a:off x="2231223" y="4477768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F4152BB0-624D-36BC-963C-BBD16B299B65}"/>
              </a:ext>
            </a:extLst>
          </p:cNvPr>
          <p:cNvSpPr/>
          <p:nvPr/>
        </p:nvSpPr>
        <p:spPr>
          <a:xfrm rot="18581523" flipH="1">
            <a:off x="2209648" y="3850677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9E638687-0174-188C-2BA8-9166C9A9B149}"/>
              </a:ext>
            </a:extLst>
          </p:cNvPr>
          <p:cNvSpPr/>
          <p:nvPr/>
        </p:nvSpPr>
        <p:spPr>
          <a:xfrm rot="18581523" flipH="1">
            <a:off x="4589958" y="515317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1822D535-726A-ECA6-C44D-446F4B1C96BA}"/>
              </a:ext>
            </a:extLst>
          </p:cNvPr>
          <p:cNvSpPr/>
          <p:nvPr/>
        </p:nvSpPr>
        <p:spPr>
          <a:xfrm rot="18581523" flipH="1">
            <a:off x="4764183" y="4477768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EDB6A092-5A50-BC68-4EE7-85D53791F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" t="50178" r="42530" b="494"/>
          <a:stretch>
            <a:fillRect/>
          </a:stretch>
        </p:blipFill>
        <p:spPr>
          <a:xfrm>
            <a:off x="1690233" y="3333141"/>
            <a:ext cx="1528669" cy="39876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093B99A8-1A43-D3AE-D393-0DFC41316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 t="50178" r="14031" b="-4132"/>
          <a:stretch>
            <a:fillRect/>
          </a:stretch>
        </p:blipFill>
        <p:spPr>
          <a:xfrm>
            <a:off x="4138558" y="3326547"/>
            <a:ext cx="1528669" cy="436158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1264771F-B6BC-30F8-148A-A2F58986F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9460276" y="3834308"/>
            <a:ext cx="402908" cy="384633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801A3775-7B9B-3864-13CB-B91F655EA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7073049" y="3839382"/>
            <a:ext cx="359889" cy="384633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94A07575-71E3-06EC-3183-9C4717522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7" t="50178" r="55479" b="494"/>
          <a:stretch>
            <a:fillRect/>
          </a:stretch>
        </p:blipFill>
        <p:spPr>
          <a:xfrm>
            <a:off x="8129052" y="3834308"/>
            <a:ext cx="412812" cy="39876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0A18DA78-1F31-1819-6762-29DB62619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50" t="50178" r="42299" b="494"/>
          <a:stretch>
            <a:fillRect/>
          </a:stretch>
        </p:blipFill>
        <p:spPr>
          <a:xfrm>
            <a:off x="8158212" y="4521195"/>
            <a:ext cx="383652" cy="39876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1EA1AFD0-CC61-87F6-09BE-C8EA5EF409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12855" r="44656" b="3088"/>
          <a:stretch>
            <a:fillRect/>
          </a:stretch>
        </p:blipFill>
        <p:spPr>
          <a:xfrm>
            <a:off x="9432923" y="4502522"/>
            <a:ext cx="402908" cy="384633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4B00E2C1-FB21-AFAE-8C73-DDB96567D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5" t="12855" b="3088"/>
          <a:stretch>
            <a:fillRect/>
          </a:stretch>
        </p:blipFill>
        <p:spPr>
          <a:xfrm>
            <a:off x="7045696" y="4507596"/>
            <a:ext cx="359889" cy="384633"/>
          </a:xfrm>
          <a:prstGeom prst="rect">
            <a:avLst/>
          </a:prstGeom>
        </p:spPr>
      </p:pic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6D43C5C2-06CC-98EF-E555-84892C08AA66}"/>
              </a:ext>
            </a:extLst>
          </p:cNvPr>
          <p:cNvSpPr/>
          <p:nvPr/>
        </p:nvSpPr>
        <p:spPr>
          <a:xfrm rot="10800000" flipH="1">
            <a:off x="7658404" y="3984998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6C2D4E09-CBC3-ECEB-4437-48C22DD09980}"/>
              </a:ext>
            </a:extLst>
          </p:cNvPr>
          <p:cNvSpPr/>
          <p:nvPr/>
        </p:nvSpPr>
        <p:spPr>
          <a:xfrm flipH="1">
            <a:off x="7674191" y="464811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DE980AA0-BA65-FFBE-56F5-3E3D02AD94B4}"/>
              </a:ext>
            </a:extLst>
          </p:cNvPr>
          <p:cNvSpPr/>
          <p:nvPr/>
        </p:nvSpPr>
        <p:spPr>
          <a:xfrm flipH="1">
            <a:off x="8825913" y="4648113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Freccia a destra 36">
            <a:extLst>
              <a:ext uri="{FF2B5EF4-FFF2-40B4-BE49-F238E27FC236}">
                <a16:creationId xmlns:a16="http://schemas.microsoft.com/office/drawing/2014/main" id="{9859B84D-E66E-D5B4-48FC-2404CBE56CC9}"/>
              </a:ext>
            </a:extLst>
          </p:cNvPr>
          <p:cNvSpPr/>
          <p:nvPr/>
        </p:nvSpPr>
        <p:spPr>
          <a:xfrm rot="10800000" flipH="1">
            <a:off x="8884200" y="3982526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reccia curva 37">
            <a:extLst>
              <a:ext uri="{FF2B5EF4-FFF2-40B4-BE49-F238E27FC236}">
                <a16:creationId xmlns:a16="http://schemas.microsoft.com/office/drawing/2014/main" id="{E78BE780-4ADF-9BCB-182A-973F124C176D}"/>
              </a:ext>
            </a:extLst>
          </p:cNvPr>
          <p:cNvSpPr/>
          <p:nvPr/>
        </p:nvSpPr>
        <p:spPr>
          <a:xfrm rot="5400000" flipH="1">
            <a:off x="6332878" y="3768001"/>
            <a:ext cx="887559" cy="3530412"/>
          </a:xfrm>
          <a:prstGeom prst="bentArrow">
            <a:avLst>
              <a:gd name="adj1" fmla="val 6131"/>
              <a:gd name="adj2" fmla="val 19823"/>
              <a:gd name="adj3" fmla="val 25000"/>
              <a:gd name="adj4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Freccia curva 40">
            <a:extLst>
              <a:ext uri="{FF2B5EF4-FFF2-40B4-BE49-F238E27FC236}">
                <a16:creationId xmlns:a16="http://schemas.microsoft.com/office/drawing/2014/main" id="{519B44AC-4C7B-6C35-4A27-0AFB7DB069FF}"/>
              </a:ext>
            </a:extLst>
          </p:cNvPr>
          <p:cNvSpPr/>
          <p:nvPr/>
        </p:nvSpPr>
        <p:spPr>
          <a:xfrm flipH="1">
            <a:off x="5764802" y="3406187"/>
            <a:ext cx="2616494" cy="213565"/>
          </a:xfrm>
          <a:prstGeom prst="bentArrow">
            <a:avLst>
              <a:gd name="adj1" fmla="val 24154"/>
              <a:gd name="adj2" fmla="val 34255"/>
              <a:gd name="adj3" fmla="val 50000"/>
              <a:gd name="adj4" fmla="val 875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2" name="Rettangolo 41">
            <a:extLst>
              <a:ext uri="{FF2B5EF4-FFF2-40B4-BE49-F238E27FC236}">
                <a16:creationId xmlns:a16="http://schemas.microsoft.com/office/drawing/2014/main" id="{7AECD07C-D523-CCE9-7CFA-9EDC6DDED8EA}"/>
              </a:ext>
            </a:extLst>
          </p:cNvPr>
          <p:cNvSpPr/>
          <p:nvPr/>
        </p:nvSpPr>
        <p:spPr>
          <a:xfrm>
            <a:off x="2045753" y="5368559"/>
            <a:ext cx="3336901" cy="8279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Freccia a destra 42">
            <a:extLst>
              <a:ext uri="{FF2B5EF4-FFF2-40B4-BE49-F238E27FC236}">
                <a16:creationId xmlns:a16="http://schemas.microsoft.com/office/drawing/2014/main" id="{05AAE656-B39B-7798-8CBC-2C00D17A5CDE}"/>
              </a:ext>
            </a:extLst>
          </p:cNvPr>
          <p:cNvSpPr/>
          <p:nvPr/>
        </p:nvSpPr>
        <p:spPr>
          <a:xfrm rot="3018477">
            <a:off x="2529359" y="5539830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Freccia a destra 43">
            <a:extLst>
              <a:ext uri="{FF2B5EF4-FFF2-40B4-BE49-F238E27FC236}">
                <a16:creationId xmlns:a16="http://schemas.microsoft.com/office/drawing/2014/main" id="{C15C8BF3-0A71-F45A-2819-304F923178B5}"/>
              </a:ext>
            </a:extLst>
          </p:cNvPr>
          <p:cNvSpPr/>
          <p:nvPr/>
        </p:nvSpPr>
        <p:spPr>
          <a:xfrm rot="18581523" flipH="1">
            <a:off x="4329159" y="5551925"/>
            <a:ext cx="233739" cy="144926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0A1C13DB-CEED-3DE4-EAE6-D977B27019E9}"/>
              </a:ext>
            </a:extLst>
          </p:cNvPr>
          <p:cNvSpPr/>
          <p:nvPr/>
        </p:nvSpPr>
        <p:spPr>
          <a:xfrm>
            <a:off x="6667007" y="3694313"/>
            <a:ext cx="3336901" cy="8279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5745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386A2-E7CC-C785-E831-D3C09C20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749896CE-07C0-4588-B8DC-231EB2D27024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CD74D1-F7FD-F2DE-7086-057A80FB4B24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AB966FF5-B819-E25F-6D12-0B73A0309198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1541721-5E7E-25AE-DF5D-7B692A57050D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8368E67-FE3F-8E2B-947D-3B0BBAECF3E1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19514873-53AA-4B6C-3267-F8E23DB598AA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9D2D12-2861-1F53-CC6F-BD417B179922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E026B2F-D55A-7B41-56A2-3330CE40C0E6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D7960FC-85D5-4819-444A-529F19CFB51C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9159046-D6A7-F60D-EEF3-613E239D094A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A63CFA4-046D-6CEB-35E5-536096E0CB60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Program Schema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9FE81EA-AE56-0561-EDF1-220FB5FC6359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General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84347F6-D9FD-920B-0CA6-A2B7CC215A43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D47B0981-0B44-5BB5-1A20-E43DB45F5FF6}"/>
              </a:ext>
            </a:extLst>
          </p:cNvPr>
          <p:cNvSpPr/>
          <p:nvPr/>
        </p:nvSpPr>
        <p:spPr>
          <a:xfrm>
            <a:off x="1962151" y="3093217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F9BFBEDA-7021-EF49-0ACB-F778424DADB9}"/>
              </a:ext>
            </a:extLst>
          </p:cNvPr>
          <p:cNvSpPr/>
          <p:nvPr/>
        </p:nvSpPr>
        <p:spPr>
          <a:xfrm>
            <a:off x="1962641" y="467715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F13E4E52-9A11-D0E6-5E5E-BAC4869D0BEC}"/>
              </a:ext>
            </a:extLst>
          </p:cNvPr>
          <p:cNvSpPr/>
          <p:nvPr/>
        </p:nvSpPr>
        <p:spPr>
          <a:xfrm>
            <a:off x="1962642" y="388411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2AEDE50-12C4-CBBB-37ED-79A3FD1CEAFD}"/>
              </a:ext>
            </a:extLst>
          </p:cNvPr>
          <p:cNvSpPr txBox="1"/>
          <p:nvPr/>
        </p:nvSpPr>
        <p:spPr>
          <a:xfrm>
            <a:off x="2728275" y="3162682"/>
            <a:ext cx="8078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Starting</a:t>
            </a:r>
            <a:r>
              <a:rPr lang="it-IT" sz="2000" b="1" dirty="0"/>
              <a:t> with maximum </a:t>
            </a:r>
            <a:r>
              <a:rPr lang="it-IT" sz="2000" b="1" dirty="0" err="1"/>
              <a:t>number</a:t>
            </a:r>
            <a:r>
              <a:rPr lang="it-IT" sz="2000" b="1" dirty="0"/>
              <a:t> of </a:t>
            </a:r>
            <a:r>
              <a:rPr lang="it-IT" sz="2000" b="1" dirty="0" err="1"/>
              <a:t>threads</a:t>
            </a:r>
            <a:r>
              <a:rPr lang="it-IT" sz="2000" b="1" dirty="0"/>
              <a:t> and </a:t>
            </a:r>
            <a:r>
              <a:rPr lang="it-IT" sz="2000" b="1" dirty="0" err="1"/>
              <a:t>processes</a:t>
            </a:r>
            <a:endParaRPr lang="it-IT" sz="20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EAC1B9E9-E207-7BB4-7FB4-592B850BA537}"/>
              </a:ext>
            </a:extLst>
          </p:cNvPr>
          <p:cNvSpPr txBox="1"/>
          <p:nvPr/>
        </p:nvSpPr>
        <p:spPr>
          <a:xfrm>
            <a:off x="2832263" y="3953143"/>
            <a:ext cx="731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Chosing</a:t>
            </a:r>
            <a:r>
              <a:rPr lang="it-IT" sz="2000" b="1" dirty="0"/>
              <a:t> best </a:t>
            </a:r>
            <a:r>
              <a:rPr lang="it-IT" sz="2000" b="1" dirty="0" err="1"/>
              <a:t>number</a:t>
            </a:r>
            <a:r>
              <a:rPr lang="it-IT" sz="2000" b="1" dirty="0"/>
              <a:t> of </a:t>
            </a:r>
            <a:r>
              <a:rPr lang="it-IT" sz="2000" b="1" dirty="0" err="1"/>
              <a:t>threads</a:t>
            </a:r>
            <a:r>
              <a:rPr lang="it-IT" sz="2000" b="1" dirty="0"/>
              <a:t>/</a:t>
            </a:r>
            <a:r>
              <a:rPr lang="it-IT" sz="2000" b="1" dirty="0" err="1"/>
              <a:t>processes</a:t>
            </a: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D6BAA77-6F4F-A635-FFF2-BACF479D80A4}"/>
              </a:ext>
            </a:extLst>
          </p:cNvPr>
          <p:cNvSpPr txBox="1"/>
          <p:nvPr/>
        </p:nvSpPr>
        <p:spPr>
          <a:xfrm>
            <a:off x="2832263" y="4746623"/>
            <a:ext cx="835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Checking </a:t>
            </a:r>
            <a:r>
              <a:rPr lang="it-IT" sz="2000" b="1" dirty="0" err="1"/>
              <a:t>percentage</a:t>
            </a:r>
            <a:r>
              <a:rPr lang="it-IT" sz="2000" b="1" dirty="0"/>
              <a:t> </a:t>
            </a:r>
            <a:r>
              <a:rPr lang="it-IT" sz="2000" b="1" dirty="0" err="1"/>
              <a:t>communication</a:t>
            </a:r>
            <a:r>
              <a:rPr lang="it-IT" sz="2000" b="1" dirty="0"/>
              <a:t> time for </a:t>
            </a:r>
            <a:r>
              <a:rPr lang="it-IT" sz="2000" b="1" dirty="0" err="1"/>
              <a:t>bottlenecks</a:t>
            </a:r>
            <a:endParaRPr lang="it-IT" sz="20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BD9DC6C-6AC8-9AD9-1253-D3ACECAA8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775" y="182067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83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D74E7-9B8E-5EB3-6ACF-91BABA89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2DFFFE7A-F34A-11E3-31DA-4BC0A7733727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E286528-BE35-CF1C-B7DB-71A94FC3520B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595F7C9-7B0C-B95C-4CC0-CF9BC3EEEFC7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58FF38F7-99D5-3D0C-907D-16DB7B4311D7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CF6B30E-8221-36F0-FF11-74D5A5058D68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8B110B77-13D3-BEA7-A873-5571EBD75711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5B7034-FDB9-6787-922F-5B62616F12D4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C5AEF2E-3725-390B-7AE9-152D3923A7BC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CA550E8-645D-5623-C01A-AE3A5950ECE9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8729CAD-0398-582D-B172-33E575F9804D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A27B4B67-B260-854F-F229-4A4BCA2F457B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Execution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C8B431D7-E69B-FA29-0934-AF43C68864D2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Case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F13949E-E1C1-933B-E352-6C00C23996D4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C34EED4F-99BB-E2FF-9E3A-9FD502FD4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8" y="1825998"/>
            <a:ext cx="952500" cy="952500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B0ABD9D9-DD7D-9448-D4D9-DE68A0735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7"/>
          <a:stretch>
            <a:fillRect/>
          </a:stretch>
        </p:blipFill>
        <p:spPr>
          <a:xfrm>
            <a:off x="5312487" y="3029777"/>
            <a:ext cx="5905981" cy="2840723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08C2370F-F7BF-7F1E-0548-FE7271D1F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0"/>
          <a:stretch>
            <a:fillRect/>
          </a:stretch>
        </p:blipFill>
        <p:spPr>
          <a:xfrm>
            <a:off x="205028" y="2917471"/>
            <a:ext cx="4835887" cy="295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3C98E-594E-19CE-F65C-D93D7D890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C0280958-F864-3A12-F23B-C1ADD106C365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D07A7D30-E73D-BFCA-6C20-7DEA72A5F2AF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1173AAE2-24BE-17DF-5EE1-97E4E333CEC7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7E5D25A-30E4-E4E8-F100-843215773A21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FD81EBF-6788-4742-23CF-E8B076559C1B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0E4151E0-5399-2172-1306-2589281646BC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C48935-D8F8-426A-725C-06E9E88D976C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4B2A82C-3928-7C54-B38E-479359EE08BE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ED80645-C8E2-BD73-CBEA-4B56B1CA220B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2C81ECF1-A2BD-76AC-73D1-E9616C69409C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0BAE85A-C59F-A52C-6EA7-D58316E4BCA3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Execution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5A1CC36-AB0E-6A60-3DE9-5F3649FDE4A8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Case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222514D-9DD8-ABA9-2D65-683686F94893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EAFAD2C4-F4CF-F0E8-361B-5A7DEC47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8" y="1825998"/>
            <a:ext cx="952500" cy="95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BAB24DB-E1A6-95AD-D407-81BA4B83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3"/>
          <a:stretch>
            <a:fillRect/>
          </a:stretch>
        </p:blipFill>
        <p:spPr>
          <a:xfrm>
            <a:off x="87440" y="3258748"/>
            <a:ext cx="6008560" cy="276475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866FBAF-A73F-634D-2473-276F4159A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0"/>
          <a:stretch>
            <a:fillRect/>
          </a:stretch>
        </p:blipFill>
        <p:spPr>
          <a:xfrm>
            <a:off x="5781039" y="3395405"/>
            <a:ext cx="5704607" cy="262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642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ED665-C050-5DC8-EDF1-9040C6AC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9976A535-2D0C-CCAE-9175-46213D365F9A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475A2983-445F-1118-CBD7-68A54B6A0924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82978C78-5110-3946-01B4-5BAF70494E38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EE4AA2AA-B52E-A66B-91AC-4F25966D755F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B411295-D0C3-D315-2AAA-2B75E27A73CB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62FC993-AD58-CA01-88C8-38C4EC18F00D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9ABDF2A-49D4-55D0-CA53-C60542B12D30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9027FC7-087F-4D90-861F-D8307E88AF85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4AE4D6B-E30D-5DEF-4CCB-F81D6D2ADDF2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C8C00F9-5F81-99D9-E2BD-56AF382EC401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B98EA8B-58B0-F422-9644-AB741B983760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Execution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AC065E0-C255-D376-D854-A5DEDA4C0F35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MPI Case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AC2A099-F219-8697-BE61-D0FD4D21874E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FD18DC86-B402-027B-7CD1-EBDFF7546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8" y="1825998"/>
            <a:ext cx="952500" cy="952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7A6EEEF-041E-991B-0378-EC7629D5A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9"/>
          <a:stretch>
            <a:fillRect/>
          </a:stretch>
        </p:blipFill>
        <p:spPr>
          <a:xfrm>
            <a:off x="20945" y="3289810"/>
            <a:ext cx="5622644" cy="277633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B897A5E-DFBC-902D-DB70-9078D15BB7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3"/>
          <a:stretch>
            <a:fillRect/>
          </a:stretch>
        </p:blipFill>
        <p:spPr>
          <a:xfrm>
            <a:off x="5616053" y="3189178"/>
            <a:ext cx="5988346" cy="28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46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4D886-301E-CCAD-1C13-1C307F8C1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C182E0D7-48E0-C4D6-1C91-31AE6AAA6EF6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D5B95A3-7A5D-67D3-516D-6B09D74D421F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80AB5DB5-B4DF-CEC5-969A-18B3EF908D5C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9130CCB-69B2-877A-A669-1B6E86BAD88F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67425D4-8260-4D67-8B7E-B62F1E291968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E546899-8C15-AD35-B692-F26F6DD365A2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8777FF4-6DD6-70D8-DDBC-9C6286DC808F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0B9C506-1D4F-AC05-BCEF-D1285859D91E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820C08D-41F3-0FD5-1C5E-C1F12FBA447B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8CA8DC7-2384-92A4-23D1-719FF3B2E2E8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74DD794-DFDF-AF43-980D-7E4FB1DB5866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Execution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29D87AF-504D-6D4A-0F5B-11FDF0BFEF07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MPI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time (%)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47DDB01-CFB5-55ED-CBC3-81B94367F656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42C84754-B8AF-721B-8282-B8646215F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8" y="1825998"/>
            <a:ext cx="952500" cy="95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E72B1D5-6F0B-CEAC-5544-7F4AB894A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3"/>
          <a:stretch>
            <a:fillRect/>
          </a:stretch>
        </p:blipFill>
        <p:spPr>
          <a:xfrm>
            <a:off x="0" y="3254626"/>
            <a:ext cx="5646656" cy="26371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27D68C-28EE-294D-CCA9-AB02499E0C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32"/>
          <a:stretch>
            <a:fillRect/>
          </a:stretch>
        </p:blipFill>
        <p:spPr>
          <a:xfrm>
            <a:off x="5646656" y="3254627"/>
            <a:ext cx="5863481" cy="269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53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70983-9EDE-2D26-1E08-E5A0BA2D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45B784D3-EEF7-574A-975F-CF4F321D2D89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9425039-87D0-F7FD-BF18-E02DF037D8A5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64A794AD-E6F1-AAE5-AA24-3F6D190523BD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6E14AB3-CB54-0029-7709-5D9146978199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A26D689-3323-AA8B-23A1-DCEFBDB96840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BE4BB66-3627-77A0-8767-1081FF43888B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8F7AFC-5427-D451-5B77-2053EDD0A894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8801A82-DCA5-552C-40D1-B561BC5C13D7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00D8013-B0B0-263F-68C6-03D8C5F88B98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C6270A4-C4E1-CDE1-3744-E5B7D0E4E20D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D3C844-35AD-E204-16D6-BF1FFF91FBBC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Time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Execution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7C5BE623-AD6B-29C8-C0A5-6BB429294D1B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482BA875-3310-ED13-48B4-13921474F682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F6322B8-FEB6-6DBE-CAE0-332E5ECD3EB8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5D7790F2-1269-12FB-EBCD-A2A0604C4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76268" y="1825998"/>
              <a:ext cx="952500" cy="952500"/>
            </a:xfrm>
            <a:prstGeom prst="rect">
              <a:avLst/>
            </a:prstGeom>
          </p:spPr>
        </p:pic>
      </p:grpSp>
      <p:sp>
        <p:nvSpPr>
          <p:cNvPr id="11" name="Ovale 10">
            <a:extLst>
              <a:ext uri="{FF2B5EF4-FFF2-40B4-BE49-F238E27FC236}">
                <a16:creationId xmlns:a16="http://schemas.microsoft.com/office/drawing/2014/main" id="{8117005A-91A5-5706-E6C1-7CB93A257CFA}"/>
              </a:ext>
            </a:extLst>
          </p:cNvPr>
          <p:cNvSpPr/>
          <p:nvPr/>
        </p:nvSpPr>
        <p:spPr>
          <a:xfrm>
            <a:off x="1962151" y="3093217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EAA8820F-FE64-D96C-1081-3F52965661F6}"/>
              </a:ext>
            </a:extLst>
          </p:cNvPr>
          <p:cNvSpPr/>
          <p:nvPr/>
        </p:nvSpPr>
        <p:spPr>
          <a:xfrm>
            <a:off x="1962641" y="467715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5B0A070-BCA7-A88F-2EC3-974066331491}"/>
              </a:ext>
            </a:extLst>
          </p:cNvPr>
          <p:cNvSpPr/>
          <p:nvPr/>
        </p:nvSpPr>
        <p:spPr>
          <a:xfrm>
            <a:off x="1962642" y="388411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F01493C-40AC-A1FC-ED69-57EAF0ADDE37}"/>
              </a:ext>
            </a:extLst>
          </p:cNvPr>
          <p:cNvSpPr txBox="1"/>
          <p:nvPr/>
        </p:nvSpPr>
        <p:spPr>
          <a:xfrm>
            <a:off x="2832264" y="3008794"/>
            <a:ext cx="80780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When</a:t>
            </a:r>
            <a:r>
              <a:rPr lang="it-IT" sz="2000" b="1" dirty="0"/>
              <a:t> working on </a:t>
            </a:r>
            <a:r>
              <a:rPr lang="it-IT" sz="2000" b="1" dirty="0" err="1"/>
              <a:t>smaller</a:t>
            </a:r>
            <a:r>
              <a:rPr lang="it-IT" sz="2000" b="1" dirty="0"/>
              <a:t> </a:t>
            </a:r>
            <a:r>
              <a:rPr lang="it-IT" sz="2000" b="1" dirty="0" err="1"/>
              <a:t>matrices</a:t>
            </a:r>
            <a:r>
              <a:rPr lang="it-IT" sz="2000" b="1" dirty="0"/>
              <a:t> Half Matrix </a:t>
            </a:r>
            <a:r>
              <a:rPr lang="it-IT" sz="2000" b="1" dirty="0" err="1"/>
              <a:t>wins</a:t>
            </a:r>
            <a:r>
              <a:rPr lang="it-IT" sz="2000" b="1" dirty="0"/>
              <a:t>, on the </a:t>
            </a:r>
            <a:r>
              <a:rPr lang="it-IT" sz="2000" b="1" dirty="0" err="1"/>
              <a:t>bigger</a:t>
            </a:r>
            <a:r>
              <a:rPr lang="it-IT" sz="2000" b="1" dirty="0"/>
              <a:t> </a:t>
            </a:r>
            <a:r>
              <a:rPr lang="it-IT" sz="2000" b="1" dirty="0" err="1"/>
              <a:t>ones</a:t>
            </a:r>
            <a:r>
              <a:rPr lang="it-IT" sz="2000" b="1" dirty="0"/>
              <a:t> Swap Matrix </a:t>
            </a:r>
            <a:r>
              <a:rPr lang="it-IT" sz="2000" b="1" dirty="0" err="1"/>
              <a:t>wins</a:t>
            </a:r>
            <a:endParaRPr lang="it-IT" sz="2000" b="1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F38F959-1D4F-37F8-5B3E-260F06F2A025}"/>
              </a:ext>
            </a:extLst>
          </p:cNvPr>
          <p:cNvSpPr txBox="1"/>
          <p:nvPr/>
        </p:nvSpPr>
        <p:spPr>
          <a:xfrm>
            <a:off x="2832263" y="3953143"/>
            <a:ext cx="7315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/>
              <a:t>Matrix </a:t>
            </a:r>
            <a:r>
              <a:rPr lang="it-IT" sz="2000" b="1" dirty="0" err="1"/>
              <a:t>Aligned</a:t>
            </a:r>
            <a:r>
              <a:rPr lang="it-IT" sz="2000" b="1" dirty="0"/>
              <a:t> </a:t>
            </a:r>
            <a:r>
              <a:rPr lang="it-IT" sz="2000" b="1" dirty="0" err="1"/>
              <a:t>is</a:t>
            </a:r>
            <a:r>
              <a:rPr lang="it-IT" sz="2000" b="1" dirty="0"/>
              <a:t> the best </a:t>
            </a:r>
            <a:r>
              <a:rPr lang="it-IT" sz="2000" b="1" dirty="0" err="1"/>
              <a:t>solution</a:t>
            </a:r>
            <a:r>
              <a:rPr lang="it-IT" sz="2000" b="1" dirty="0"/>
              <a:t> </a:t>
            </a:r>
            <a:r>
              <a:rPr lang="it-IT" sz="2000" b="1" dirty="0" err="1"/>
              <a:t>among</a:t>
            </a:r>
            <a:r>
              <a:rPr lang="it-IT" sz="2000" b="1" dirty="0"/>
              <a:t> </a:t>
            </a:r>
            <a:r>
              <a:rPr lang="it-IT" sz="2000" b="1" dirty="0" err="1"/>
              <a:t>all</a:t>
            </a:r>
            <a:endParaRPr lang="it-IT" sz="2000" b="1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1225C35-D323-DE21-DAA4-E0AA92590B20}"/>
              </a:ext>
            </a:extLst>
          </p:cNvPr>
          <p:cNvSpPr txBox="1"/>
          <p:nvPr/>
        </p:nvSpPr>
        <p:spPr>
          <a:xfrm>
            <a:off x="2832263" y="4746623"/>
            <a:ext cx="8353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/>
              <a:t>ISend</a:t>
            </a:r>
            <a:r>
              <a:rPr lang="it-IT" sz="2000" b="1" dirty="0"/>
              <a:t> </a:t>
            </a:r>
            <a:r>
              <a:rPr lang="it-IT" sz="2000" b="1" dirty="0" err="1"/>
              <a:t>Irec</a:t>
            </a:r>
            <a:r>
              <a:rPr lang="it-IT" sz="2000" b="1" dirty="0"/>
              <a:t> </a:t>
            </a:r>
            <a:r>
              <a:rPr lang="it-IT" sz="2000" b="1" dirty="0" err="1"/>
              <a:t>outperforms</a:t>
            </a:r>
            <a:r>
              <a:rPr lang="it-IT" sz="2000" b="1" dirty="0"/>
              <a:t> </a:t>
            </a:r>
            <a:r>
              <a:rPr lang="it-IT" sz="2000" b="1" dirty="0" err="1"/>
              <a:t>Send</a:t>
            </a:r>
            <a:r>
              <a:rPr lang="it-IT" sz="2000" b="1" dirty="0"/>
              <a:t>/</a:t>
            </a:r>
            <a:r>
              <a:rPr lang="it-IT" sz="2000" b="1" dirty="0" err="1"/>
              <a:t>Recv</a:t>
            </a:r>
            <a:r>
              <a:rPr lang="it-IT" sz="2000" b="1" dirty="0"/>
              <a:t> </a:t>
            </a:r>
            <a:r>
              <a:rPr lang="it-IT" sz="2000" b="1" dirty="0" err="1"/>
              <a:t>only</a:t>
            </a:r>
            <a:r>
              <a:rPr lang="it-IT" sz="2000" b="1" dirty="0"/>
              <a:t> </a:t>
            </a:r>
            <a:r>
              <a:rPr lang="it-IT" sz="2000" b="1" dirty="0" err="1"/>
              <a:t>at</a:t>
            </a:r>
            <a:r>
              <a:rPr lang="it-IT" sz="2000" b="1" dirty="0"/>
              <a:t> large </a:t>
            </a:r>
            <a:r>
              <a:rPr lang="it-IT" sz="2000" b="1" dirty="0" err="1"/>
              <a:t>matrix</a:t>
            </a:r>
            <a:r>
              <a:rPr lang="it-IT" sz="2000" b="1" dirty="0"/>
              <a:t> sizes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9DB5343C-4D0D-7FE1-8539-B9852AD041E8}"/>
              </a:ext>
            </a:extLst>
          </p:cNvPr>
          <p:cNvSpPr/>
          <p:nvPr/>
        </p:nvSpPr>
        <p:spPr>
          <a:xfrm>
            <a:off x="1962151" y="5346139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FF83189-C4FB-8E6E-30E9-694A238EE6B1}"/>
              </a:ext>
            </a:extLst>
          </p:cNvPr>
          <p:cNvSpPr txBox="1"/>
          <p:nvPr/>
        </p:nvSpPr>
        <p:spPr>
          <a:xfrm>
            <a:off x="2860642" y="5261716"/>
            <a:ext cx="842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MPI shows higher communication overhead for small matrices, often making it slower than the sequential version.</a:t>
            </a:r>
            <a:endParaRPr lang="it-IT" sz="2000" b="1" dirty="0"/>
          </a:p>
        </p:txBody>
      </p:sp>
    </p:spTree>
    <p:extLst>
      <p:ext uri="{BB962C8B-B14F-4D97-AF65-F5344CB8AC3E}">
        <p14:creationId xmlns:p14="http://schemas.microsoft.com/office/powerpoint/2010/main" val="81484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26C47-0EC6-CAEC-0A70-14D9D844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02C2E373-6488-221A-F1B6-27A1216A947F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64962415-C35F-F9EE-E13C-31FA6D931AFA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0C793E2D-B607-A7AF-160B-9EBED24754D7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20EAC6F-D7FB-7DE0-C672-94C972CB3FA1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F05723D-D370-696C-3AAF-B88D02B4BD6E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DDC6F55-B75F-2E82-7231-DAF5B81D536E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2DCD995-480F-0ACA-64A0-536E02A3877F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41F016B-2AFC-D2B6-F760-2570945CBA69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8CE3CA5-B5D1-94E0-7275-F1B4088CF920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A741856-A6CF-47D1-D9E4-B085C9B75A59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884370C-2AEA-3CB3-4996-AD866EB110AC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Efficiency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6F16D9D-0DCA-6F49-923C-A54A5014253C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Case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CF34CC03-D3CF-A2AF-6D4F-FF75AADD80DB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3BC3FF8-EA74-14BE-1B65-4792543C0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>
            <a:fillRect/>
          </a:stretch>
        </p:blipFill>
        <p:spPr>
          <a:xfrm>
            <a:off x="1751266" y="3052518"/>
            <a:ext cx="8262425" cy="30136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FE5C034-FF7A-11B5-932A-14F18CAC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68" y="1869440"/>
            <a:ext cx="888738" cy="8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9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FD4BD-1304-E5A6-6269-BF2C4B52B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DF7A2486-0B75-8309-C814-DAD0CE3D1582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A9C79C9-572C-1AD0-ACE4-0A23BC4EAEF1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B89B5001-EB36-625F-CD57-8CCE54EA7F2B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B2CDEE5-3150-E18F-D932-DE7A9AB4BDFF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663E38F-4812-9C21-DC51-D1CF981030C5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144AD43C-182F-3150-F8D2-862695D7C461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DA16F3C-44AE-9FA7-224E-599035EEB24B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79CDDE6F-87DA-2F24-DFEA-8120824B40D0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FD83A16-75A8-AC50-7AFB-876AA6E32B95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90135A1A-EDBF-8947-415F-9FF0EB15A44C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7DC9815-578E-558C-21FA-1B002A5D77F2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Efficiency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95D34A20-D9C8-6CC3-9245-CE52B15CA24E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MPI Case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5B26C770-5E29-2D5E-F4E3-3A678F5E5967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F573C906-D1BD-555E-9B29-658560B8450F}"/>
              </a:ext>
            </a:extLst>
          </p:cNvPr>
          <p:cNvGrpSpPr/>
          <p:nvPr/>
        </p:nvGrpSpPr>
        <p:grpSpPr>
          <a:xfrm>
            <a:off x="1859269" y="2881996"/>
            <a:ext cx="9196712" cy="3297631"/>
            <a:chOff x="609589" y="1916216"/>
            <a:chExt cx="10972822" cy="4159913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91400568-848A-6870-F2FC-EE143E783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35"/>
            <a:stretch>
              <a:fillRect/>
            </a:stretch>
          </p:blipFill>
          <p:spPr>
            <a:xfrm>
              <a:off x="609589" y="1917175"/>
              <a:ext cx="10972822" cy="4158954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9F3DFCB1-D9D5-AF8C-A09A-9CD58ACA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5" t="9034" r="91699" b="25237"/>
            <a:stretch>
              <a:fillRect/>
            </a:stretch>
          </p:blipFill>
          <p:spPr>
            <a:xfrm>
              <a:off x="1645814" y="1916216"/>
              <a:ext cx="79640" cy="3005142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0146ED2E-56E9-8416-0361-7670D76D7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75" t="9034" r="91699" b="25237"/>
            <a:stretch>
              <a:fillRect/>
            </a:stretch>
          </p:blipFill>
          <p:spPr>
            <a:xfrm>
              <a:off x="1704800" y="1916216"/>
              <a:ext cx="79640" cy="3005142"/>
            </a:xfrm>
            <a:prstGeom prst="rect">
              <a:avLst/>
            </a:prstGeom>
          </p:spPr>
        </p:pic>
      </p:grpSp>
      <p:pic>
        <p:nvPicPr>
          <p:cNvPr id="11" name="Immagine 10">
            <a:extLst>
              <a:ext uri="{FF2B5EF4-FFF2-40B4-BE49-F238E27FC236}">
                <a16:creationId xmlns:a16="http://schemas.microsoft.com/office/drawing/2014/main" id="{A181F338-4372-E65F-9026-85C8863B1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068" y="1869440"/>
            <a:ext cx="888738" cy="8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35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25A70-D1A6-FE20-22B5-7EDDE81BA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D52EF5FA-CCB4-8946-7761-232D3490EF08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7052E3A-F1AE-3E19-7273-6061430D8500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AB91E5F-821C-1053-2D4D-64441370CE85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932C39F8-0F4B-EDDF-0736-1D1F4C8C1506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E9A0F24-24D9-1102-3C7E-9876E6C67FDB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7ADD103E-B11D-E190-8E0D-E7D23C95357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3F61C6-17C8-F144-991D-DB8042FD1E67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434B8AF-3911-582C-E023-6E8CA58E6BE1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4B885E1-4C92-5A30-2A66-9C4A0875D7D0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2596D487-5547-2B94-E08F-4DAE66EB39C5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A6CA89EF-EB8C-5940-3F32-D40ECB7BE8DB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123359" y="1795407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8A1C64E3-F55A-C388-8C49-134E036B7D1A}"/>
                </a:ext>
              </a:extLst>
            </p:cNvPr>
            <p:cNvSpPr/>
            <p:nvPr/>
          </p:nvSpPr>
          <p:spPr>
            <a:xfrm>
              <a:off x="1123359" y="1795407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B52FA26B-9805-13ED-5895-B5710DB61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564" y="1923376"/>
              <a:ext cx="903557" cy="903557"/>
            </a:xfrm>
            <a:prstGeom prst="rect">
              <a:avLst/>
            </a:prstGeom>
          </p:spPr>
        </p:pic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0FFA0F02-E4F9-7B82-5606-766EC86C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EAD098C-855B-CC84-A08C-F7778ECAA90B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Analysis of 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problem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D1B6D3C2-451C-5930-9216-166165C2287D}"/>
              </a:ext>
            </a:extLst>
          </p:cNvPr>
          <p:cNvSpPr txBox="1"/>
          <p:nvPr/>
        </p:nvSpPr>
        <p:spPr>
          <a:xfrm>
            <a:off x="2973472" y="2104638"/>
            <a:ext cx="845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cell's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temperature updates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its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own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neighbors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'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93EDC682-6B7F-53A9-CD7D-92F9A20AB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742" y="3672979"/>
            <a:ext cx="5002758" cy="1502245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F20F2C2A-B4C1-6237-442B-1A11BB1949BF}"/>
              </a:ext>
            </a:extLst>
          </p:cNvPr>
          <p:cNvGrpSpPr/>
          <p:nvPr/>
        </p:nvGrpSpPr>
        <p:grpSpPr>
          <a:xfrm>
            <a:off x="7199379" y="3004681"/>
            <a:ext cx="3490343" cy="2764032"/>
            <a:chOff x="7199379" y="3004681"/>
            <a:chExt cx="3490343" cy="2764032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E213C839-2FC2-1EDB-BBB2-E4BB93B8C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379" y="3131565"/>
              <a:ext cx="3490343" cy="2637148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8D9802EC-2E4E-0DFD-9A59-961B20CA8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28" r="94058" b="2544"/>
            <a:stretch>
              <a:fillRect/>
            </a:stretch>
          </p:blipFill>
          <p:spPr>
            <a:xfrm>
              <a:off x="7218233" y="3004681"/>
              <a:ext cx="207390" cy="333044"/>
            </a:xfrm>
            <a:prstGeom prst="rect">
              <a:avLst/>
            </a:prstGeom>
          </p:spPr>
        </p:pic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DE52B57F-3B58-7BD7-7761-FF6D6DF28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4" r="94058" b="61882"/>
            <a:stretch>
              <a:fillRect/>
            </a:stretch>
          </p:blipFill>
          <p:spPr>
            <a:xfrm>
              <a:off x="7218233" y="4713592"/>
              <a:ext cx="207390" cy="21713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1A62F875-F93B-96F4-2DAC-6988D622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8" t="60626" r="94296" b="32743"/>
            <a:stretch>
              <a:fillRect/>
            </a:stretch>
          </p:blipFill>
          <p:spPr>
            <a:xfrm>
              <a:off x="7199380" y="3945340"/>
              <a:ext cx="207390" cy="174853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528BC757-DEAF-9209-EC2F-34C4AF0AC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58" b="91766"/>
            <a:stretch>
              <a:fillRect/>
            </a:stretch>
          </p:blipFill>
          <p:spPr>
            <a:xfrm>
              <a:off x="7207677" y="5439498"/>
              <a:ext cx="207391" cy="21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019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F932-BB1E-70B2-72D0-1120BEC8E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5737BFF7-C93C-B7FD-5DA8-DE3589481201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D70D5CF8-311F-0D80-3891-0C2C24A8D67B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898F52E3-B05F-DA84-CE75-AADE1EFD700B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D6E47C2-89AD-180F-37CA-EADE8BC31493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B2C3C5DA-4CA8-C5BF-9528-B557432E53CC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AF72A67F-160A-8A8E-E710-94F711B723F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EB7666-19FA-6728-9D31-D66689D14B9D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050C5A5B-C656-DA79-A44A-ED903DFB3074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3808638-ACBD-0657-4DD6-A50AD7811F5B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FAE99402-D8BB-3775-EA97-E9036373B723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55A6745-02CA-5BA9-F3BD-A4DB822216A8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Efficiency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Analysis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54D629-98AC-A65A-D7C8-C4CE2CB690C3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AED6533-9CFB-CB6A-DA4E-36CA0F420C59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28EB0630-C55A-149A-83CD-C57D329D50EB}"/>
              </a:ext>
            </a:extLst>
          </p:cNvPr>
          <p:cNvSpPr/>
          <p:nvPr/>
        </p:nvSpPr>
        <p:spPr>
          <a:xfrm>
            <a:off x="1962151" y="3215137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782148A9-ED7B-FC44-4334-C11BD0B95FB8}"/>
              </a:ext>
            </a:extLst>
          </p:cNvPr>
          <p:cNvSpPr/>
          <p:nvPr/>
        </p:nvSpPr>
        <p:spPr>
          <a:xfrm>
            <a:off x="1962641" y="462635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A9F474B-3077-296B-74B0-84B64BFC8686}"/>
              </a:ext>
            </a:extLst>
          </p:cNvPr>
          <p:cNvSpPr/>
          <p:nvPr/>
        </p:nvSpPr>
        <p:spPr>
          <a:xfrm>
            <a:off x="1962642" y="393491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E795D84-57ED-25BC-373A-7EE2358F951A}"/>
              </a:ext>
            </a:extLst>
          </p:cNvPr>
          <p:cNvSpPr txBox="1"/>
          <p:nvPr/>
        </p:nvSpPr>
        <p:spPr>
          <a:xfrm>
            <a:off x="2728768" y="3284602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decreases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MPI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increases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093A537-91BC-0FCE-3B1C-49CEFC4957F2}"/>
              </a:ext>
            </a:extLst>
          </p:cNvPr>
          <p:cNvSpPr txBox="1"/>
          <p:nvPr/>
        </p:nvSpPr>
        <p:spPr>
          <a:xfrm>
            <a:off x="2728768" y="4004383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maximal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smaller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matrices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227EB48-7ABC-2F08-48F1-ED629AAC753C}"/>
              </a:ext>
            </a:extLst>
          </p:cNvPr>
          <p:cNvSpPr txBox="1"/>
          <p:nvPr/>
        </p:nvSpPr>
        <p:spPr>
          <a:xfrm>
            <a:off x="2728768" y="4695823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ISend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IRec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the MPI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with maximum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3A47BDB0-40E5-32DF-5A19-801369466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068" y="1869440"/>
            <a:ext cx="888738" cy="8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11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575FB-90DE-B39C-B11C-0412A663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E721C2EE-A290-48E5-D675-F69C008B317B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0D4524E-4FB6-46CF-CAB9-B4FEEB44BFEE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FD2490F-1CD7-0354-9A0F-A12DF11153A6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9000060-2725-5B14-F7C5-A697FF42D008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8B386A2-EACE-737E-E577-EB53FBFDFFCA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9539087-CD6E-A271-9EC4-A129F1360791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B7ADE4-A5AB-5378-2717-6C5658B42845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924826C1-C1CB-713D-FFFE-A3F543A3656A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06D1A59-374A-0A61-BDBE-328666CFF485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59BE1CF-59F2-BBB6-B257-C3744E957541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683F721-724E-E60D-FD09-87798F66CC55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Strong Scaling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499F40C-FE26-D6E0-630D-DAF44F83A951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vs MPI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74C8C145-8C1F-CC45-F57B-F66DFFB2139A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19F386E7-5DCE-AD49-4D19-6B6D34115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3"/>
          <a:stretch>
            <a:fillRect/>
          </a:stretch>
        </p:blipFill>
        <p:spPr>
          <a:xfrm>
            <a:off x="2029038" y="2881997"/>
            <a:ext cx="8133924" cy="339890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0D66962-8AEB-2E50-F746-5089CDA9E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708" y="1928108"/>
            <a:ext cx="746498" cy="7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4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8E3A4-BC0E-8A2E-632A-D05A6BF74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4A259748-F3D5-D748-4FA6-957842EE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6"/>
          <a:stretch>
            <a:fillRect/>
          </a:stretch>
        </p:blipFill>
        <p:spPr>
          <a:xfrm>
            <a:off x="2001619" y="2868836"/>
            <a:ext cx="8188762" cy="3361861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84B2CAAB-BE52-141B-4E53-0DD59B123D81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50230C0-76FA-D6D7-7732-1FF6EECBF1E6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4245CEFE-44FF-BE7D-BE94-7673B7BE2BBF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88F4F7-90F1-A927-7C6A-C28CB86E0B2B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76EAB4F7-32A9-3617-4EFE-82DB42075DA8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4697C88-898C-24FA-C46B-DF7B6109F9E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E8BDEF-CFD4-D46F-0863-C39D1ACE5B70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A4DFE994-228F-A6B8-9550-73E0E9A4697E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168ED61B-BBFE-2E3B-BBD3-915BB9676031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5708016-6A4C-E056-2F79-B5312E0646F6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838D4CF-436C-341F-CC86-82D55819F55C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Weak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Scaling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E6DF858D-39CF-492B-2967-266D7C23DB34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vs MPI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DC650BBC-5321-AAF8-D105-6C5F07016CF6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904FD2-5EB4-16E0-4B3A-B9EB18E0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268" y="181941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149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E4E4-6F45-1C02-A413-A890A4793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1BFF5353-D11B-9FFC-F1F6-0C471E39E57E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6334A71-963F-28EC-DAB9-C214C101629F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E575474-2560-64AB-92F2-FDC94BDC722B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ACF08124-E344-557B-DAEF-E8F747337605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3BB90704-4424-C8FC-FEC2-FB5298D3B808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6001DD4-1AE5-853B-7B7F-7BDC8F64E663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0361117-7227-6B57-9001-5313E5C1FB80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AC1429D-F4AD-E0A1-F47A-D7AC7B0FA2AC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5F228EF-147D-3C6D-468A-451C153F2E60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220CAC3-956F-19A0-DDA0-FD5EFE4203E1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123B543-4C07-1BFD-B457-62E6D7B36707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Conclusion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F1D65F09-13E2-AD65-FE9A-9CFAFCC5C52B}"/>
              </a:ext>
            </a:extLst>
          </p:cNvPr>
          <p:cNvSpPr txBox="1"/>
          <p:nvPr/>
        </p:nvSpPr>
        <p:spPr>
          <a:xfrm>
            <a:off x="291458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8919268-E936-6CBD-BB6D-347340F6B8ED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488088B-3098-A61D-EFF4-09F412579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607" y="1910080"/>
            <a:ext cx="766818" cy="766818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C90AD01-8045-C12E-980D-134CE87C377C}"/>
              </a:ext>
            </a:extLst>
          </p:cNvPr>
          <p:cNvSpPr/>
          <p:nvPr/>
        </p:nvSpPr>
        <p:spPr>
          <a:xfrm>
            <a:off x="1962151" y="3215137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2C692150-A3A6-0B2F-7040-8DFB28443B25}"/>
              </a:ext>
            </a:extLst>
          </p:cNvPr>
          <p:cNvSpPr/>
          <p:nvPr/>
        </p:nvSpPr>
        <p:spPr>
          <a:xfrm>
            <a:off x="1962641" y="462635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A94AF32-BA66-9A04-775C-F6A775D59D92}"/>
              </a:ext>
            </a:extLst>
          </p:cNvPr>
          <p:cNvSpPr/>
          <p:nvPr/>
        </p:nvSpPr>
        <p:spPr>
          <a:xfrm>
            <a:off x="1962642" y="3934918"/>
            <a:ext cx="579749" cy="53904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D6D4745-39CE-B95A-AD20-7B23B2E547D0}"/>
              </a:ext>
            </a:extLst>
          </p:cNvPr>
          <p:cNvSpPr txBox="1"/>
          <p:nvPr/>
        </p:nvSpPr>
        <p:spPr>
          <a:xfrm>
            <a:off x="2728768" y="3122042"/>
            <a:ext cx="7995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MPI Send/</a:t>
            </a:r>
            <a:r>
              <a:rPr lang="en-US" sz="2000" b="1" dirty="0" err="1"/>
              <a:t>Isend</a:t>
            </a:r>
            <a:r>
              <a:rPr lang="en-US" sz="2000" b="1" dirty="0"/>
              <a:t> were the only variants matching serial time; collective MPI was up to 10× slower due to communication bottleneck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B2A1096-1852-1742-25B8-9D98CDB82E9D}"/>
              </a:ext>
            </a:extLst>
          </p:cNvPr>
          <p:cNvSpPr txBox="1"/>
          <p:nvPr/>
        </p:nvSpPr>
        <p:spPr>
          <a:xfrm>
            <a:off x="2728768" y="4004383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Half-Matrix + Unroll/Aligned was the fastest OpenMP implementation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FAC5C5A-24F5-ADAC-AED5-6B58FF277F7F}"/>
              </a:ext>
            </a:extLst>
          </p:cNvPr>
          <p:cNvSpPr txBox="1"/>
          <p:nvPr/>
        </p:nvSpPr>
        <p:spPr>
          <a:xfrm>
            <a:off x="2728768" y="4695823"/>
            <a:ext cx="851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OpenMP scaled well with 15× speed-up; MPI was limited by communication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031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C0F3-744D-32EB-9744-6E52AF2D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74007005-B5BF-C4C0-DFDA-2BA7725F23A6}"/>
              </a:ext>
            </a:extLst>
          </p:cNvPr>
          <p:cNvSpPr/>
          <p:nvPr/>
        </p:nvSpPr>
        <p:spPr>
          <a:xfrm>
            <a:off x="2070806" y="2130186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9D8C3BA6-5DCA-4C9C-D545-A1AFE3C0F07C}"/>
              </a:ext>
            </a:extLst>
          </p:cNvPr>
          <p:cNvSpPr/>
          <p:nvPr/>
        </p:nvSpPr>
        <p:spPr>
          <a:xfrm>
            <a:off x="2070806" y="2135416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A997B212-9E0E-E927-3AE9-93BDC56713B7}"/>
              </a:ext>
            </a:extLst>
          </p:cNvPr>
          <p:cNvSpPr/>
          <p:nvPr/>
        </p:nvSpPr>
        <p:spPr>
          <a:xfrm>
            <a:off x="2084042" y="2140646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EB117B5-FB84-DDCB-5EDB-E479CED1AF0B}"/>
              </a:ext>
            </a:extLst>
          </p:cNvPr>
          <p:cNvSpPr/>
          <p:nvPr/>
        </p:nvSpPr>
        <p:spPr>
          <a:xfrm>
            <a:off x="2070806" y="2140646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42EEDBB1-6A2A-C7F4-740B-25CE45B3A9B9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DAB3C60A-E036-32A5-1546-C8742C6CF90E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8A458D1E-8F1F-ABFD-F08E-A874DCAC95AB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B659081-DAF1-8BF8-486A-E1F533D88A2E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1A542A6-C200-8CE3-2555-15F6A0480FD6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2E49F504-D2AE-3BA0-9E00-5BA7C3259101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A92E45-4A02-AA46-5459-3C0823F215ED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D0536C56-F6BE-20EB-7954-5D30DD816A68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E5CA62A-DFA7-4D97-46FB-8A03CFB05820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709C3015-7531-3B6B-533B-F2331F9F38E2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80963300-58F9-F6B9-A5F2-1BDCB73397B2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123359" y="1795407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898508F-C58B-C7BB-E40B-B65905C275A1}"/>
                </a:ext>
              </a:extLst>
            </p:cNvPr>
            <p:cNvSpPr/>
            <p:nvPr/>
          </p:nvSpPr>
          <p:spPr>
            <a:xfrm>
              <a:off x="1123359" y="1795407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9C8EA9A6-6763-4FB3-F750-DAFE0365D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4564" y="1923376"/>
              <a:ext cx="903557" cy="903557"/>
            </a:xfrm>
            <a:prstGeom prst="rect">
              <a:avLst/>
            </a:prstGeom>
          </p:spPr>
        </p:pic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304F67D4-71D6-B5F4-ACF3-37E7286E5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10A0DAA-7805-E7FE-06BA-80448695F0F1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Analysis of 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problem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8FA914F-07E0-8BBF-A411-DFE26630A784}"/>
              </a:ext>
            </a:extLst>
          </p:cNvPr>
          <p:cNvSpPr txBox="1"/>
          <p:nvPr/>
        </p:nvSpPr>
        <p:spPr>
          <a:xfrm>
            <a:off x="2973472" y="2104638"/>
            <a:ext cx="447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/>
              <a:t>Stability depends on the thermal factor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D280A11-2E12-E3C3-894C-6CDBF47CA01D}"/>
                  </a:ext>
                </a:extLst>
              </p:cNvPr>
              <p:cNvSpPr txBox="1"/>
              <p:nvPr/>
            </p:nvSpPr>
            <p:spPr>
              <a:xfrm>
                <a:off x="7309280" y="1968473"/>
                <a:ext cx="1080937" cy="632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it-IT" sz="2000" b="1" smtClean="0"/>
                        <m:t>s</m:t>
                      </m:r>
                      <m:r>
                        <m:rPr>
                          <m:nor/>
                        </m:rPr>
                        <a:rPr lang="it-IT" sz="2000" b="1" smtClean="0"/>
                        <m:t> = </m:t>
                      </m:r>
                      <m:f>
                        <m:fPr>
                          <m:ctrlPr>
                            <a:rPr lang="it-IT" sz="2000" b="1" i="1" smtClean="0"/>
                          </m:ctrlPr>
                        </m:fPr>
                        <m:num>
                          <m:r>
                            <a:rPr lang="it-IT" sz="2000" b="1" i="1" smtClean="0">
                              <a:ea typeface="Cambria Math" panose="02040503050406030204" pitchFamily="18" charset="0"/>
                            </a:rPr>
                            <m:t>𝜶</m:t>
                          </m:r>
                          <m:r>
                            <a:rPr lang="it-IT" sz="2000" b="1" i="1" smtClean="0"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b="1" i="1" smtClean="0">
                              <a:ea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it-IT" sz="2000" b="1" i="1" smtClean="0"/>
                            <m:t>(</m:t>
                          </m:r>
                          <m:r>
                            <a:rPr lang="it-IT" sz="2000" b="1" i="1">
                              <a:ea typeface="Cambria Math" panose="02040503050406030204" pitchFamily="18" charset="0"/>
                            </a:rPr>
                            <m:t>∆</m:t>
                          </m:r>
                          <m:sSup>
                            <m:sSupPr>
                              <m:ctrlPr>
                                <a:rPr lang="it-IT" sz="2000" b="1" i="1" smtClean="0"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1" i="1" smtClean="0"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it-IT" sz="2000" b="1" i="1" smtClean="0"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sz="2000" b="1" i="1" smtClean="0"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3200" b="1" dirty="0"/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2D280A11-2E12-E3C3-894C-6CDBF47CA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280" y="1968473"/>
                <a:ext cx="1080937" cy="632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Immagine 32">
            <a:extLst>
              <a:ext uri="{FF2B5EF4-FFF2-40B4-BE49-F238E27FC236}">
                <a16:creationId xmlns:a16="http://schemas.microsoft.com/office/drawing/2014/main" id="{FAF51036-6EB8-7B9A-BF7B-EF36DE2EED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" t="515" r="7387" b="-515"/>
          <a:stretch>
            <a:fillRect/>
          </a:stretch>
        </p:blipFill>
        <p:spPr>
          <a:xfrm>
            <a:off x="5350741" y="3131565"/>
            <a:ext cx="5619155" cy="2651994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F46A18F0-FD1B-AECF-BFCE-93020C35FB36}"/>
              </a:ext>
            </a:extLst>
          </p:cNvPr>
          <p:cNvGrpSpPr/>
          <p:nvPr/>
        </p:nvGrpSpPr>
        <p:grpSpPr>
          <a:xfrm>
            <a:off x="1203932" y="3004681"/>
            <a:ext cx="3490343" cy="2764032"/>
            <a:chOff x="7199379" y="3004681"/>
            <a:chExt cx="3490343" cy="276403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8F237922-085F-297B-0AF8-88BD6DF80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99379" y="3131565"/>
              <a:ext cx="3490343" cy="2637148"/>
            </a:xfrm>
            <a:prstGeom prst="rect">
              <a:avLst/>
            </a:prstGeom>
          </p:spPr>
        </p:pic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33E835B-535F-8F7D-37B8-D0804CD4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28" r="94058" b="2544"/>
            <a:stretch>
              <a:fillRect/>
            </a:stretch>
          </p:blipFill>
          <p:spPr>
            <a:xfrm>
              <a:off x="7218233" y="3004681"/>
              <a:ext cx="207390" cy="333044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CADC9E01-6F0C-9EE1-B5CA-2BBE0E4F5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884" r="94058" b="61882"/>
            <a:stretch>
              <a:fillRect/>
            </a:stretch>
          </p:blipFill>
          <p:spPr>
            <a:xfrm>
              <a:off x="7218233" y="4713592"/>
              <a:ext cx="207390" cy="217138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F5866A5C-8EED-6C1C-3D1A-CED53A2B4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8" t="60626" r="94296" b="32743"/>
            <a:stretch>
              <a:fillRect/>
            </a:stretch>
          </p:blipFill>
          <p:spPr>
            <a:xfrm>
              <a:off x="7199380" y="3945340"/>
              <a:ext cx="207390" cy="174853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C95E4A3A-CA0E-CF78-33A4-308745F7C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058" b="91766"/>
            <a:stretch>
              <a:fillRect/>
            </a:stretch>
          </p:blipFill>
          <p:spPr>
            <a:xfrm>
              <a:off x="7207677" y="5439498"/>
              <a:ext cx="207391" cy="2171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617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3ABBA-0E5F-A2BB-80C5-93B71BD2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62A48E5C-F7FD-9BA7-58FB-7EE39A3384E3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DEF0F323-D481-29C4-EB3C-2D3BE99C94AF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DA75BB8D-1D75-F376-0CB8-2F8BF0BEE9DF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B322D9E-19A5-CF4B-45FC-4A4EDD35870E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F031188C-09F5-55CF-38BE-25AC667D6B60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B2C8DB44-371F-5641-550C-20CC13ED1268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A50B24-8069-4B12-A8E6-A5C72AEF54D4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8B349BAC-7BAE-94C2-4410-651E6C948CBD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D94C4497-C4FA-90B8-447F-5297C46D0255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309F1C5-1E65-F865-5866-AFE763891C6F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1F6E29F9-A070-F26C-63A9-E1825DFE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DF1B67F-04DF-187F-F482-0296036DC28E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General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altLang="it-IT" sz="36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AD11C451-796F-2A93-3CE4-3961B7670A5B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633DDD4F-7B8A-4573-9C94-BD3939B07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7" y="1984787"/>
            <a:ext cx="634921" cy="634921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30FFEF1-F6A8-0097-3EAC-DADFCB8812AB}"/>
              </a:ext>
            </a:extLst>
          </p:cNvPr>
          <p:cNvSpPr txBox="1"/>
          <p:nvPr/>
        </p:nvSpPr>
        <p:spPr>
          <a:xfrm>
            <a:off x="3057699" y="3228945"/>
            <a:ext cx="225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contiguity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18341EBC-9FF9-E025-4D2F-C735BA009399}"/>
              </a:ext>
            </a:extLst>
          </p:cNvPr>
          <p:cNvSpPr/>
          <p:nvPr/>
        </p:nvSpPr>
        <p:spPr>
          <a:xfrm>
            <a:off x="2070806" y="3244334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Ovale 31">
            <a:extLst>
              <a:ext uri="{FF2B5EF4-FFF2-40B4-BE49-F238E27FC236}">
                <a16:creationId xmlns:a16="http://schemas.microsoft.com/office/drawing/2014/main" id="{C3A8789F-802E-A298-95AD-C394B0A4B496}"/>
              </a:ext>
            </a:extLst>
          </p:cNvPr>
          <p:cNvSpPr/>
          <p:nvPr/>
        </p:nvSpPr>
        <p:spPr>
          <a:xfrm>
            <a:off x="2070806" y="4713102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0051EE32-914E-F7D0-C2DE-03782ADDB356}"/>
              </a:ext>
            </a:extLst>
          </p:cNvPr>
          <p:cNvSpPr/>
          <p:nvPr/>
        </p:nvSpPr>
        <p:spPr>
          <a:xfrm>
            <a:off x="2070806" y="3978718"/>
            <a:ext cx="363422" cy="36933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C6F24FB-43F9-106B-81D4-97E3EB28C962}"/>
              </a:ext>
            </a:extLst>
          </p:cNvPr>
          <p:cNvSpPr txBox="1"/>
          <p:nvPr/>
        </p:nvSpPr>
        <p:spPr>
          <a:xfrm>
            <a:off x="3057698" y="3952596"/>
            <a:ext cx="4078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computation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overhead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5421B50-5BED-0BDF-F2B9-13B02FAD78DB}"/>
              </a:ext>
            </a:extLst>
          </p:cNvPr>
          <p:cNvSpPr txBox="1"/>
          <p:nvPr/>
        </p:nvSpPr>
        <p:spPr>
          <a:xfrm>
            <a:off x="3057698" y="4697713"/>
            <a:ext cx="565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Compatibility with SIMD and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087627-3CF1-1CA9-F20A-4C925A866ABB}"/>
              </a:ext>
            </a:extLst>
          </p:cNvPr>
          <p:cNvSpPr txBox="1"/>
          <p:nvPr/>
        </p:nvSpPr>
        <p:spPr>
          <a:xfrm>
            <a:off x="2973472" y="2104638"/>
            <a:ext cx="494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Matrix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saved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monodimensional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array</a:t>
            </a:r>
          </a:p>
        </p:txBody>
      </p:sp>
    </p:spTree>
    <p:extLst>
      <p:ext uri="{BB962C8B-B14F-4D97-AF65-F5344CB8AC3E}">
        <p14:creationId xmlns:p14="http://schemas.microsoft.com/office/powerpoint/2010/main" val="3608465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046DA-A9B4-87B0-4FE7-7CA4D991B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B2F0C77E-ED7F-09A2-CC0C-A46D4FF601A3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E6D49E4D-B901-32D8-E4A6-EBDEDE922429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261DD6CF-9CF5-0456-FCBD-01318A589303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B107D45F-BF89-3F17-0455-4C5723617F0C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60E1990E-CDEE-8760-CC69-5735679DFD4B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642D99F4-EC8E-55B2-66B7-69128906736B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C60C4FC-15C2-6ED2-5806-159D94E9BE6B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060AEB0-91B1-64CA-53F4-22411C34C45E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AA03B82-2D07-106A-2741-FE95ED847162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C3C9361-0FE7-34AF-51F7-A10873D95A86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99DFCBA6-8E55-597F-573C-C3F9E0D0F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D2FB3EE-F923-378E-25FA-49DC0916C369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General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altLang="it-IT" sz="36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02990FFF-0651-EE1A-6C64-DB4CFAB64306}"/>
              </a:ext>
            </a:extLst>
          </p:cNvPr>
          <p:cNvSpPr/>
          <p:nvPr/>
        </p:nvSpPr>
        <p:spPr>
          <a:xfrm>
            <a:off x="1672770" y="1722500"/>
            <a:ext cx="1159497" cy="115949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183A97BB-7D7D-A6CA-76E8-D57E0C4C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57" y="1984787"/>
            <a:ext cx="634921" cy="634921"/>
          </a:xfrm>
          <a:prstGeom prst="rect">
            <a:avLst/>
          </a:prstGeom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0A45B1D-7657-D5EF-C355-B0A1BF6139B8}"/>
              </a:ext>
            </a:extLst>
          </p:cNvPr>
          <p:cNvSpPr txBox="1"/>
          <p:nvPr/>
        </p:nvSpPr>
        <p:spPr>
          <a:xfrm>
            <a:off x="2635579" y="3429000"/>
            <a:ext cx="7088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future temperature of each cell is a weighted combination of its neighbors and itself from the previous time step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F4D58FB1-C173-B6A1-6E3D-3C90C9F19128}"/>
              </a:ext>
            </a:extLst>
          </p:cNvPr>
          <p:cNvSpPr txBox="1"/>
          <p:nvPr/>
        </p:nvSpPr>
        <p:spPr>
          <a:xfrm>
            <a:off x="2973472" y="2104638"/>
            <a:ext cx="4945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Use of finite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formula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0A5E0DC-FBFE-8E99-3954-7B1A11E0579F}"/>
                  </a:ext>
                </a:extLst>
              </p:cNvPr>
              <p:cNvSpPr txBox="1"/>
              <p:nvPr/>
            </p:nvSpPr>
            <p:spPr>
              <a:xfrm>
                <a:off x="2984760" y="4497934"/>
                <a:ext cx="6390596" cy="5389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it-IT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it-IT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p>
                      </m:sSubSup>
                    </m:oMath>
                  </m:oMathPara>
                </a14:m>
                <a:endParaRPr lang="it-IT" sz="28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0A5E0DC-FBFE-8E99-3954-7B1A11E05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60" y="4497934"/>
                <a:ext cx="6390596" cy="538994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uppo 5">
            <a:extLst>
              <a:ext uri="{FF2B5EF4-FFF2-40B4-BE49-F238E27FC236}">
                <a16:creationId xmlns:a16="http://schemas.microsoft.com/office/drawing/2014/main" id="{1DFF5485-65D2-9FCD-471C-D2A6C13038EA}"/>
              </a:ext>
            </a:extLst>
          </p:cNvPr>
          <p:cNvGrpSpPr/>
          <p:nvPr/>
        </p:nvGrpSpPr>
        <p:grpSpPr>
          <a:xfrm rot="16200000">
            <a:off x="3015722" y="3369704"/>
            <a:ext cx="246018" cy="1342533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5D9B680C-0A4A-0666-7F01-77303A8FAFAB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CC5053FD-E3EA-FB80-2266-ECFD22804B72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68611E3F-FC31-EB0B-B495-E347B9DB8E1A}"/>
              </a:ext>
            </a:extLst>
          </p:cNvPr>
          <p:cNvGrpSpPr/>
          <p:nvPr/>
        </p:nvGrpSpPr>
        <p:grpSpPr>
          <a:xfrm rot="5400000">
            <a:off x="9084094" y="2876286"/>
            <a:ext cx="204774" cy="1310204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857C9DB6-FBB2-E895-5213-2688812C6C6F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69BC7A87-12E1-2281-489A-91D3639CFB62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094874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8D7DE-3254-10D9-780D-F8389E17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C2C0A266-8F73-FBF3-F93E-37015EC7EA23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7DA3FCE6-F872-B6F5-1411-A1249AA96C82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EBA7730A-ECEE-4761-C61F-D565C7905BF0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52CF165-0553-3B4F-0135-9B6EFE2AF36F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20EFF94-9828-3282-EEEE-94BFAED6AF70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0E1C45C1-1093-5642-97DA-263BDA8117B8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232A52-4906-7AF0-5BDA-049A836DADB5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9DB0836-3C67-BAE7-025C-8BF2D640E960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A7A20B0-F2D0-7E43-F52C-7075BCFB4819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C1698D4-315F-0CC4-5E28-85F15EC4E217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5F0D35E4-5A51-0D00-E422-636C668FB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EA4BCD75-8721-8E68-337B-6D9D202E4EFB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036A2F8-A9A9-5ADB-0640-CB119F6CCCDF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Basic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93C6C58-DDC3-871D-D40B-2E3FE2F203EE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21D548C3-FE0B-F09D-6098-2B9227354554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2039CFB5-E329-6F5F-6373-A9CFE81D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D258EA65-E603-6461-37C0-2D540FE08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14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A529941-BEA4-B409-F1EF-469CBB2C5A72}"/>
              </a:ext>
            </a:extLst>
          </p:cNvPr>
          <p:cNvSpPr/>
          <p:nvPr/>
        </p:nvSpPr>
        <p:spPr>
          <a:xfrm>
            <a:off x="3137638" y="3855562"/>
            <a:ext cx="5510007" cy="206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382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86557-7712-0681-F5B6-A590CEF8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D88DEBC9-E80D-8946-3522-BD70AFCCD5B0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34FED50B-ACB8-E7A1-D807-B1A0D8172D5D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76A7ED61-ED83-E700-FE09-8280E71D9D1E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8A9BBBA-5A28-D034-18B1-43E4BC23B734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E144F119-673C-2ED6-6E0D-6E0FD425D764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5C50E6B5-1FD1-D162-9FF2-E1FBC979A5D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2CA5CE-847B-5BBE-E585-C00C2B71AFD8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E9E0A71A-86B1-BC45-9BA1-F0B465062B38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0E6D95B5-B05C-5AE9-4641-DA765A12BBE9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8ED50761-99C8-E496-06F6-8131E422A961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98BE67E8-DF09-6BCB-4B07-ADFD94533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7B24E23-A354-9BE1-C0A2-3E0B1EA49571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A0074C34-5729-5FFE-833F-61036A983829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BD14D1DD-3058-36F3-6FF8-F987C268BCD9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87FB68BD-1EEC-183D-D9C8-1DAC9D887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ED05F28F-8271-F08A-E84D-32A31C29B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14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BEDEAE0-8FDB-9E02-E2CB-D4EE218ECFA0}"/>
              </a:ext>
            </a:extLst>
          </p:cNvPr>
          <p:cNvSpPr/>
          <p:nvPr/>
        </p:nvSpPr>
        <p:spPr>
          <a:xfrm>
            <a:off x="3088227" y="4473452"/>
            <a:ext cx="5510007" cy="206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A6D985-8A1F-74CB-D2F4-FF541E952CF1}"/>
              </a:ext>
            </a:extLst>
          </p:cNvPr>
          <p:cNvSpPr txBox="1"/>
          <p:nvPr/>
        </p:nvSpPr>
        <p:spPr>
          <a:xfrm>
            <a:off x="2926338" y="2104638"/>
            <a:ext cx="7995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Basic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56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31EC-E4F3-6414-0BFA-AD4E63BED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1D91EE8C-9B15-3DF2-EC95-C090DAEA7F69}"/>
              </a:ext>
            </a:extLst>
          </p:cNvPr>
          <p:cNvGrpSpPr/>
          <p:nvPr/>
        </p:nvGrpSpPr>
        <p:grpSpPr>
          <a:xfrm>
            <a:off x="344247" y="329938"/>
            <a:ext cx="1798098" cy="1774700"/>
            <a:chOff x="344247" y="329938"/>
            <a:chExt cx="1798098" cy="1774700"/>
          </a:xfrm>
          <a:solidFill>
            <a:srgbClr val="C00000"/>
          </a:solidFill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5E3D618C-4C8B-AD23-9A16-1954534C78A5}"/>
                </a:ext>
              </a:extLst>
            </p:cNvPr>
            <p:cNvSpPr/>
            <p:nvPr/>
          </p:nvSpPr>
          <p:spPr>
            <a:xfrm>
              <a:off x="367645" y="329938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540FD199-E97A-CF36-8A02-0A03EB3CE7E2}"/>
                </a:ext>
              </a:extLst>
            </p:cNvPr>
            <p:cNvSpPr/>
            <p:nvPr/>
          </p:nvSpPr>
          <p:spPr>
            <a:xfrm rot="5400000">
              <a:off x="-439408" y="1113593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4464D48E-B36E-713F-467F-DC7296318B19}"/>
              </a:ext>
            </a:extLst>
          </p:cNvPr>
          <p:cNvGrpSpPr/>
          <p:nvPr/>
        </p:nvGrpSpPr>
        <p:grpSpPr>
          <a:xfrm>
            <a:off x="10013691" y="4713592"/>
            <a:ext cx="1798098" cy="1774700"/>
            <a:chOff x="10013691" y="4713592"/>
            <a:chExt cx="1798098" cy="1774700"/>
          </a:xfrm>
          <a:solidFill>
            <a:srgbClr val="C00000"/>
          </a:solidFill>
        </p:grpSpPr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842E8F8F-473E-DE52-B4F6-9399A541932C}"/>
                </a:ext>
              </a:extLst>
            </p:cNvPr>
            <p:cNvSpPr/>
            <p:nvPr/>
          </p:nvSpPr>
          <p:spPr>
            <a:xfrm rot="5400000">
              <a:off x="10820744" y="5497247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0166FF"/>
                </a:solidFill>
              </a:endParaRPr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95DB7E0C-81F7-B876-DB04-F9A05BF04437}"/>
                </a:ext>
              </a:extLst>
            </p:cNvPr>
            <p:cNvSpPr/>
            <p:nvPr/>
          </p:nvSpPr>
          <p:spPr>
            <a:xfrm rot="10800000">
              <a:off x="10013691" y="6280902"/>
              <a:ext cx="1774700" cy="207390"/>
            </a:xfrm>
            <a:prstGeom prst="rect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906C0EF-9C1E-9659-8BF7-14B800A58486}"/>
              </a:ext>
            </a:extLst>
          </p:cNvPr>
          <p:cNvSpPr txBox="1"/>
          <p:nvPr/>
        </p:nvSpPr>
        <p:spPr>
          <a:xfrm>
            <a:off x="0" y="6488668"/>
            <a:ext cx="167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Sara Francavilla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BB691553-057F-B362-0133-5C9D42BD9B99}"/>
              </a:ext>
            </a:extLst>
          </p:cNvPr>
          <p:cNvGrpSpPr/>
          <p:nvPr/>
        </p:nvGrpSpPr>
        <p:grpSpPr>
          <a:xfrm>
            <a:off x="8531379" y="150765"/>
            <a:ext cx="3660621" cy="727993"/>
            <a:chOff x="3921698" y="-284030"/>
            <a:chExt cx="3660621" cy="727993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B95897AD-97FD-AFFC-8B7C-2F43714CABB8}"/>
                </a:ext>
              </a:extLst>
            </p:cNvPr>
            <p:cNvSpPr txBox="1"/>
            <p:nvPr/>
          </p:nvSpPr>
          <p:spPr>
            <a:xfrm>
              <a:off x="3921698" y="-284030"/>
              <a:ext cx="3425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Heat Equation</a:t>
              </a:r>
              <a:endParaRPr lang="it-IT" sz="28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5152881-30A1-633E-6405-9B74161606E6}"/>
                </a:ext>
              </a:extLst>
            </p:cNvPr>
            <p:cNvSpPr txBox="1"/>
            <p:nvPr/>
          </p:nvSpPr>
          <p:spPr>
            <a:xfrm>
              <a:off x="4972560" y="136186"/>
              <a:ext cx="2609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Parallelized Solutions</a:t>
              </a:r>
              <a:endParaRPr lang="it-IT" sz="1400" b="1" dirty="0">
                <a:solidFill>
                  <a:srgbClr val="0166F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" name="Rectangle 1">
            <a:extLst>
              <a:ext uri="{FF2B5EF4-FFF2-40B4-BE49-F238E27FC236}">
                <a16:creationId xmlns:a16="http://schemas.microsoft.com/office/drawing/2014/main" id="{048F7A7F-89BD-2224-B63B-48B42C63A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555" y="7011888"/>
            <a:ext cx="55100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Stability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depends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on the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thermal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it-IT" altLang="it-IT" sz="2000" i="0" u="none" strike="noStrike" cap="none" normalizeH="0" baseline="0" dirty="0" err="1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kumimoji="0" lang="it-IT" altLang="it-IT" sz="2000" i="0" u="none" strike="noStrike" cap="none" normalizeH="0" baseline="0" dirty="0">
                <a:ln>
                  <a:noFill/>
                </a:ln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8D7450E-FD00-D285-8E6C-83FC4DEE641F}"/>
              </a:ext>
            </a:extLst>
          </p:cNvPr>
          <p:cNvSpPr txBox="1"/>
          <p:nvPr/>
        </p:nvSpPr>
        <p:spPr>
          <a:xfrm>
            <a:off x="3186260" y="791852"/>
            <a:ext cx="636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The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sequential</a:t>
            </a:r>
            <a:r>
              <a:rPr lang="it-IT" sz="36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 </a:t>
            </a:r>
            <a:r>
              <a:rPr lang="it-IT" sz="3600" b="1" dirty="0" err="1">
                <a:solidFill>
                  <a:srgbClr val="C00000"/>
                </a:solidFill>
                <a:latin typeface="Century Gothic" panose="020B0502020202020204" pitchFamily="34" charset="0"/>
              </a:rPr>
              <a:t>solution</a:t>
            </a:r>
            <a:endParaRPr lang="it-IT" sz="36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D59666E-0D58-3D46-4E5A-FF2A24DA1256}"/>
              </a:ext>
            </a:extLst>
          </p:cNvPr>
          <p:cNvGrpSpPr/>
          <p:nvPr/>
        </p:nvGrpSpPr>
        <p:grpSpPr>
          <a:xfrm>
            <a:off x="1672770" y="1722500"/>
            <a:ext cx="1159497" cy="1159497"/>
            <a:chOff x="1672770" y="1722500"/>
            <a:chExt cx="1159497" cy="1159497"/>
          </a:xfrm>
        </p:grpSpPr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9C6D5DB7-1619-09B8-FB58-BEC3D0F9290A}"/>
                </a:ext>
              </a:extLst>
            </p:cNvPr>
            <p:cNvSpPr/>
            <p:nvPr/>
          </p:nvSpPr>
          <p:spPr>
            <a:xfrm>
              <a:off x="1672770" y="1722500"/>
              <a:ext cx="1159497" cy="1159497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B618306E-AC88-60BC-7D50-7B5CB6D6D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6169" y="1910997"/>
              <a:ext cx="812698" cy="812698"/>
            </a:xfrm>
            <a:prstGeom prst="rect">
              <a:avLst/>
            </a:prstGeom>
          </p:spPr>
        </p:pic>
      </p:grpSp>
      <p:pic>
        <p:nvPicPr>
          <p:cNvPr id="3" name="Immagine 2">
            <a:extLst>
              <a:ext uri="{FF2B5EF4-FFF2-40B4-BE49-F238E27FC236}">
                <a16:creationId xmlns:a16="http://schemas.microsoft.com/office/drawing/2014/main" id="{F70E095E-F0D2-055D-3734-19AFDDF42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14" y="3158846"/>
            <a:ext cx="4428146" cy="2629212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03CFEB57-EE87-13D8-C6FD-65A96565A450}"/>
              </a:ext>
            </a:extLst>
          </p:cNvPr>
          <p:cNvSpPr/>
          <p:nvPr/>
        </p:nvSpPr>
        <p:spPr>
          <a:xfrm rot="16200000">
            <a:off x="5613994" y="3870226"/>
            <a:ext cx="3330268" cy="13538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43CFBF9-B1BB-B054-1FF8-D7E4BA5F4D93}"/>
              </a:ext>
            </a:extLst>
          </p:cNvPr>
          <p:cNvSpPr/>
          <p:nvPr/>
        </p:nvSpPr>
        <p:spPr>
          <a:xfrm>
            <a:off x="3088227" y="3857387"/>
            <a:ext cx="5510007" cy="1977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C305896-3A90-F10B-D44E-4E46E9B93AD7}"/>
              </a:ext>
            </a:extLst>
          </p:cNvPr>
          <p:cNvSpPr txBox="1"/>
          <p:nvPr/>
        </p:nvSpPr>
        <p:spPr>
          <a:xfrm>
            <a:off x="2926337" y="2104638"/>
            <a:ext cx="8593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Half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matrix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 →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Doubling</a:t>
            </a:r>
            <a:r>
              <a:rPr lang="it-IT" altLang="it-IT" sz="2000" b="1" dirty="0">
                <a:ea typeface="Calibri" panose="020F0502020204030204" pitchFamily="34" charset="0"/>
                <a:cs typeface="Calibri" panose="020F0502020204030204" pitchFamily="34" charset="0"/>
              </a:rPr>
              <a:t> speed of </a:t>
            </a:r>
            <a:r>
              <a:rPr lang="it-IT" altLang="it-IT" sz="2000" b="1" dirty="0" err="1">
                <a:ea typeface="Calibri" panose="020F0502020204030204" pitchFamily="34" charset="0"/>
                <a:cs typeface="Calibri" panose="020F0502020204030204" pitchFamily="34" charset="0"/>
              </a:rPr>
              <a:t>computation</a:t>
            </a:r>
            <a:endParaRPr lang="it-IT" altLang="it-IT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0772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Microsoft Office PowerPoint</Application>
  <PresentationFormat>Widescreen</PresentationFormat>
  <Paragraphs>235</Paragraphs>
  <Slides>33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Century Gothic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Francavilla</dc:creator>
  <cp:lastModifiedBy>Sara Francavilla</cp:lastModifiedBy>
  <cp:revision>6</cp:revision>
  <dcterms:created xsi:type="dcterms:W3CDTF">2025-03-28T16:58:34Z</dcterms:created>
  <dcterms:modified xsi:type="dcterms:W3CDTF">2025-06-17T21:59:39Z</dcterms:modified>
</cp:coreProperties>
</file>