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charts/chart2.xml" ContentType="application/vnd.openxmlformats-officedocument.drawingml.chart+xml"/>
  <Override PartName="/ppt/charts/style4.xml" ContentType="application/vnd.ms-office.chartstyle+xml"/>
  <Override PartName="/ppt/charts/colors4.xml" ContentType="application/vnd.ms-office.chartcolorstyle+xml"/>
  <Override PartName="/ppt/charts/chart3.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notesSlides/notesSlide6.xml" ContentType="application/vnd.openxmlformats-officedocument.presentationml.notesSlide+xml"/>
  <Override PartName="/ppt/charts/chart9.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0.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Ex4.xml" ContentType="application/vnd.ms-office.chartex+xml"/>
  <Override PartName="/ppt/charts/style14.xml" ContentType="application/vnd.ms-office.chartstyle+xml"/>
  <Override PartName="/ppt/charts/colors14.xml" ContentType="application/vnd.ms-office.chartcolorstyle+xml"/>
  <Override PartName="/ppt/charts/chart11.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2.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3.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4.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5.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6.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17.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7.xml" ContentType="application/vnd.openxmlformats-officedocument.presentationml.notesSlide+xml"/>
  <Override PartName="/ppt/charts/chart18.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8.xml" ContentType="application/vnd.openxmlformats-officedocument.presentationml.notesSlide+xml"/>
  <Override PartName="/ppt/charts/chart19.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0.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1.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9.xml" ContentType="application/vnd.openxmlformats-officedocument.presentationml.notesSlide+xml"/>
  <Override PartName="/ppt/charts/chart22.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3.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10.xml" ContentType="application/vnd.openxmlformats-officedocument.presentationml.notesSlide+xml"/>
  <Override PartName="/ppt/charts/chart24.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5.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26.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27.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28.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29.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2"/>
  </p:notesMasterIdLst>
  <p:sldIdLst>
    <p:sldId id="298" r:id="rId5"/>
    <p:sldId id="330" r:id="rId6"/>
    <p:sldId id="313" r:id="rId7"/>
    <p:sldId id="300" r:id="rId8"/>
    <p:sldId id="301" r:id="rId9"/>
    <p:sldId id="310" r:id="rId10"/>
    <p:sldId id="311" r:id="rId11"/>
    <p:sldId id="312" r:id="rId12"/>
    <p:sldId id="304" r:id="rId13"/>
    <p:sldId id="305" r:id="rId14"/>
    <p:sldId id="321" r:id="rId15"/>
    <p:sldId id="307" r:id="rId16"/>
    <p:sldId id="303" r:id="rId17"/>
    <p:sldId id="322" r:id="rId18"/>
    <p:sldId id="323" r:id="rId19"/>
    <p:sldId id="324" r:id="rId20"/>
    <p:sldId id="314" r:id="rId21"/>
    <p:sldId id="326" r:id="rId22"/>
    <p:sldId id="325" r:id="rId23"/>
    <p:sldId id="327" r:id="rId24"/>
    <p:sldId id="328" r:id="rId25"/>
    <p:sldId id="329" r:id="rId26"/>
    <p:sldId id="331" r:id="rId27"/>
    <p:sldId id="316" r:id="rId28"/>
    <p:sldId id="332" r:id="rId29"/>
    <p:sldId id="317"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A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2D570-B87E-4362-AF93-A2131285EE38}" v="2" dt="2022-08-10T17:41:55.638"/>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sa Galapo" userId="f11a9afd6c03adae" providerId="LiveId" clId="{90C2D570-B87E-4362-AF93-A2131285EE38}"/>
    <pc:docChg chg="modSld">
      <pc:chgData name="Elisa Galapo" userId="f11a9afd6c03adae" providerId="LiveId" clId="{90C2D570-B87E-4362-AF93-A2131285EE38}" dt="2022-08-10T17:42:16.187" v="12" actId="122"/>
      <pc:docMkLst>
        <pc:docMk/>
      </pc:docMkLst>
      <pc:sldChg chg="modSp mod">
        <pc:chgData name="Elisa Galapo" userId="f11a9afd6c03adae" providerId="LiveId" clId="{90C2D570-B87E-4362-AF93-A2131285EE38}" dt="2022-08-10T17:42:16.187" v="12" actId="122"/>
        <pc:sldMkLst>
          <pc:docMk/>
          <pc:sldMk cId="1698988241" sldId="314"/>
        </pc:sldMkLst>
        <pc:spChg chg="mod">
          <ac:chgData name="Elisa Galapo" userId="f11a9afd6c03adae" providerId="LiveId" clId="{90C2D570-B87E-4362-AF93-A2131285EE38}" dt="2022-08-10T17:42:16.187" v="12" actId="122"/>
          <ac:spMkLst>
            <pc:docMk/>
            <pc:sldMk cId="1698988241" sldId="314"/>
            <ac:spMk id="2" creationId="{BCDAEE2E-F88F-49A9-A5AB-35E53E547292}"/>
          </ac:spMkLst>
        </pc:spChg>
        <pc:spChg chg="mod">
          <ac:chgData name="Elisa Galapo" userId="f11a9afd6c03adae" providerId="LiveId" clId="{90C2D570-B87E-4362-AF93-A2131285EE38}" dt="2022-08-10T17:42:12.287" v="11" actId="1076"/>
          <ac:spMkLst>
            <pc:docMk/>
            <pc:sldMk cId="1698988241" sldId="314"/>
            <ac:spMk id="5" creationId="{D3E86FE7-7576-4969-950A-5798701409DD}"/>
          </ac:spMkLst>
        </pc:spChg>
        <pc:spChg chg="mod">
          <ac:chgData name="Elisa Galapo" userId="f11a9afd6c03adae" providerId="LiveId" clId="{90C2D570-B87E-4362-AF93-A2131285EE38}" dt="2022-08-10T17:41:45.670" v="6" actId="1076"/>
          <ac:spMkLst>
            <pc:docMk/>
            <pc:sldMk cId="1698988241" sldId="314"/>
            <ac:spMk id="8" creationId="{13E48496-D980-4924-98B5-9E62E584FB3A}"/>
          </ac:spMkLst>
        </pc:spChg>
        <pc:graphicFrameChg chg="mod">
          <ac:chgData name="Elisa Galapo" userId="f11a9afd6c03adae" providerId="LiveId" clId="{90C2D570-B87E-4362-AF93-A2131285EE38}" dt="2022-08-10T17:42:05.995" v="10" actId="1076"/>
          <ac:graphicFrameMkLst>
            <pc:docMk/>
            <pc:sldMk cId="1698988241" sldId="314"/>
            <ac:graphicFrameMk id="4" creationId="{8C3B4CD0-D589-4D0D-91AE-F4DD8457A94C}"/>
          </ac:graphicFrameMkLst>
        </pc:graphicFrameChg>
        <pc:picChg chg="mod">
          <ac:chgData name="Elisa Galapo" userId="f11a9afd6c03adae" providerId="LiveId" clId="{90C2D570-B87E-4362-AF93-A2131285EE38}" dt="2022-08-10T17:41:38.367" v="5" actId="14100"/>
          <ac:picMkLst>
            <pc:docMk/>
            <pc:sldMk cId="1698988241" sldId="314"/>
            <ac:picMk id="7" creationId="{A95A5A32-E6AB-403A-B9E1-0583D996208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3.xml"/><Relationship Id="rId1" Type="http://schemas.microsoft.com/office/2011/relationships/chartStyle" Target="style3.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3.xml"/><Relationship Id="rId1" Type="http://schemas.microsoft.com/office/2011/relationships/chartStyle" Target="style13.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5.xml"/><Relationship Id="rId1" Type="http://schemas.microsoft.com/office/2011/relationships/chartStyle" Target="style15.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6.xml"/><Relationship Id="rId1" Type="http://schemas.microsoft.com/office/2011/relationships/chartStyle" Target="style16.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7.xml"/><Relationship Id="rId1" Type="http://schemas.microsoft.com/office/2011/relationships/chartStyle" Target="style17.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8.xml"/><Relationship Id="rId1" Type="http://schemas.microsoft.com/office/2011/relationships/chartStyle" Target="style18.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9.xml"/><Relationship Id="rId1" Type="http://schemas.microsoft.com/office/2011/relationships/chartStyle" Target="style19.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0.xml"/><Relationship Id="rId1" Type="http://schemas.microsoft.com/office/2011/relationships/chartStyle" Target="style20.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1.xml"/><Relationship Id="rId1" Type="http://schemas.microsoft.com/office/2011/relationships/chartStyle" Target="style21.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2.xml"/><Relationship Id="rId1" Type="http://schemas.microsoft.com/office/2011/relationships/chartStyle" Target="style22.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3.xml"/><Relationship Id="rId1" Type="http://schemas.microsoft.com/office/2011/relationships/chartStyle" Target="style23.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4.xml"/><Relationship Id="rId1" Type="http://schemas.microsoft.com/office/2011/relationships/chartStyle" Target="style4.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4.xml"/><Relationship Id="rId1" Type="http://schemas.microsoft.com/office/2011/relationships/chartStyle" Target="style24.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5.xml"/><Relationship Id="rId1" Type="http://schemas.microsoft.com/office/2011/relationships/chartStyle" Target="style25.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6.xml"/><Relationship Id="rId1" Type="http://schemas.microsoft.com/office/2011/relationships/chartStyle" Target="style26.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7.xml"/><Relationship Id="rId1" Type="http://schemas.microsoft.com/office/2011/relationships/chartStyle" Target="style27.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8.xml"/><Relationship Id="rId1" Type="http://schemas.microsoft.com/office/2011/relationships/chartStyle" Target="style28.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29.xml"/><Relationship Id="rId1" Type="http://schemas.microsoft.com/office/2011/relationships/chartStyle" Target="style29.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30.xml"/><Relationship Id="rId1" Type="http://schemas.microsoft.com/office/2011/relationships/chartStyle" Target="style30.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31.xml"/><Relationship Id="rId1" Type="http://schemas.microsoft.com/office/2011/relationships/chartStyle" Target="style31.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32.xml"/><Relationship Id="rId1" Type="http://schemas.microsoft.com/office/2011/relationships/chartStyle" Target="style32.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33.xml"/><Relationship Id="rId1" Type="http://schemas.microsoft.com/office/2011/relationships/chartStyle" Target="style33.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5.xml"/><Relationship Id="rId1" Type="http://schemas.microsoft.com/office/2011/relationships/chartStyle" Target="style5.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file:///C:\Users\janet\Desktop\BCS%20DATA%20PROJECT%2022\GalapoSara_BCSAnalysis.xlsx" TargetMode="External"/><Relationship Id="rId2" Type="http://schemas.microsoft.com/office/2011/relationships/chartColorStyle" Target="colors12.xml"/><Relationship Id="rId1" Type="http://schemas.microsoft.com/office/2011/relationships/chartStyle" Target="style12.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janet\Desktop\BCS%20DATA%20PROJECT%2022\GalapoSara_BCSAnalysis.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janet\Desktop\BCS%20DATA%20PROJECT%2022\GalapoSara_BCSAnalysis.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janet\Desktop\BCS%20DATA%20PROJECT%2022\GalapoSara_BCSAnalysis.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file:///C:\Users\janet\Desktop\BCS%20DATA%20PROJECT%2022\GalapoSara_BCS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r>
              <a:rPr lang="en-US" sz="1800" b="1" dirty="0">
                <a:solidFill>
                  <a:sysClr val="windowText" lastClr="000000"/>
                </a:solidFill>
              </a:rPr>
              <a:t>Scheduled</a:t>
            </a:r>
            <a:r>
              <a:rPr lang="en-US" sz="1800" dirty="0">
                <a:solidFill>
                  <a:sysClr val="windowText" lastClr="000000"/>
                </a:solidFill>
              </a:rPr>
              <a:t> Advising Foot Traffic</a:t>
            </a:r>
          </a:p>
        </c:rich>
      </c:tx>
      <c:overlay val="0"/>
      <c:spPr>
        <a:noFill/>
        <a:ln>
          <a:noFill/>
        </a:ln>
        <a:effectLst/>
      </c:spPr>
      <c:txPr>
        <a:bodyPr rot="0" spcFirstLastPara="1" vertOverflow="ellipsis" vert="horz" wrap="square" anchor="ctr" anchorCtr="1"/>
        <a:lstStyle/>
        <a:p>
          <a:pPr>
            <a:defRPr sz="18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s>
    <c:plotArea>
      <c:layout/>
      <c:barChart>
        <c:barDir val="col"/>
        <c:grouping val="clustered"/>
        <c:varyColors val="1"/>
        <c:ser>
          <c:idx val="0"/>
          <c:order val="0"/>
          <c:tx>
            <c:v>Total</c:v>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E8DC-43BC-A737-D1978C94A9E9}"/>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E8DC-43BC-A737-D1978C94A9E9}"/>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E8DC-43BC-A737-D1978C94A9E9}"/>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E8DC-43BC-A737-D1978C94A9E9}"/>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E8DC-43BC-A737-D1978C94A9E9}"/>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E8DC-43BC-A737-D1978C94A9E9}"/>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E8DC-43BC-A737-D1978C94A9E9}"/>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E8DC-43BC-A737-D1978C94A9E9}"/>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E8DC-43BC-A737-D1978C94A9E9}"/>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E8DC-43BC-A737-D1978C94A9E9}"/>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E8DC-43BC-A737-D1978C94A9E9}"/>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E8DC-43BC-A737-D1978C94A9E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5400" cap="rnd">
                <a:solidFill>
                  <a:schemeClr val="tx1"/>
                </a:solidFill>
                <a:prstDash val="sysDot"/>
              </a:ln>
              <a:effectLst/>
            </c:spPr>
            <c:trendlineType val="movingAvg"/>
            <c:period val="2"/>
            <c:dispRSqr val="0"/>
            <c:dispEq val="0"/>
          </c:trendline>
          <c:cat>
            <c:strLit>
              <c:ptCount val="12"/>
              <c:pt idx="0">
                <c:v>7 AM</c:v>
              </c:pt>
              <c:pt idx="1">
                <c:v>8 AM</c:v>
              </c:pt>
              <c:pt idx="2">
                <c:v>9 AM</c:v>
              </c:pt>
              <c:pt idx="3">
                <c:v>10 AM</c:v>
              </c:pt>
              <c:pt idx="4">
                <c:v>11 AM</c:v>
              </c:pt>
              <c:pt idx="5">
                <c:v>12 PM</c:v>
              </c:pt>
              <c:pt idx="6">
                <c:v>1 PM</c:v>
              </c:pt>
              <c:pt idx="7">
                <c:v>2 PM</c:v>
              </c:pt>
              <c:pt idx="8">
                <c:v>3 PM</c:v>
              </c:pt>
              <c:pt idx="9">
                <c:v>4 PM</c:v>
              </c:pt>
              <c:pt idx="10">
                <c:v>5 PM</c:v>
              </c:pt>
              <c:pt idx="11">
                <c:v>6 PM</c:v>
              </c:pt>
            </c:strLit>
          </c:cat>
          <c:val>
            <c:numLit>
              <c:formatCode>General</c:formatCode>
              <c:ptCount val="12"/>
              <c:pt idx="0">
                <c:v>1</c:v>
              </c:pt>
              <c:pt idx="1">
                <c:v>16</c:v>
              </c:pt>
              <c:pt idx="2">
                <c:v>94</c:v>
              </c:pt>
              <c:pt idx="3">
                <c:v>92</c:v>
              </c:pt>
              <c:pt idx="4">
                <c:v>43</c:v>
              </c:pt>
              <c:pt idx="5">
                <c:v>61</c:v>
              </c:pt>
              <c:pt idx="6">
                <c:v>50</c:v>
              </c:pt>
              <c:pt idx="7">
                <c:v>184</c:v>
              </c:pt>
              <c:pt idx="8">
                <c:v>249</c:v>
              </c:pt>
              <c:pt idx="9">
                <c:v>50</c:v>
              </c:pt>
              <c:pt idx="10">
                <c:v>5</c:v>
              </c:pt>
              <c:pt idx="11">
                <c:v>1</c:v>
              </c:pt>
            </c:numLit>
          </c:val>
          <c:extLst>
            <c:ext xmlns:c16="http://schemas.microsoft.com/office/drawing/2014/chart" uri="{C3380CC4-5D6E-409C-BE32-E72D297353CC}">
              <c16:uniqueId val="{00000019-E8DC-43BC-A737-D1978C94A9E9}"/>
            </c:ext>
          </c:extLst>
        </c:ser>
        <c:dLbls>
          <c:dLblPos val="outEnd"/>
          <c:showLegendKey val="0"/>
          <c:showVal val="1"/>
          <c:showCatName val="0"/>
          <c:showSerName val="0"/>
          <c:showPercent val="0"/>
          <c:showBubbleSize val="0"/>
        </c:dLbls>
        <c:gapWidth val="0"/>
        <c:overlap val="-27"/>
        <c:axId val="7039776"/>
        <c:axId val="7021888"/>
      </c:barChart>
      <c:catAx>
        <c:axId val="7039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21888"/>
        <c:crosses val="autoZero"/>
        <c:auto val="1"/>
        <c:lblAlgn val="ctr"/>
        <c:lblOffset val="100"/>
        <c:noMultiLvlLbl val="0"/>
      </c:catAx>
      <c:valAx>
        <c:axId val="7021888"/>
        <c:scaling>
          <c:orientation val="minMax"/>
          <c:max val="2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Checkins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39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b="1"/>
              <a:t>Percent of Attendance by grade to at least one event</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'Exploring Careers'!$B$186:$B$190</c:f>
              <c:strCache>
                <c:ptCount val="5"/>
                <c:pt idx="0">
                  <c:v>freshman</c:v>
                </c:pt>
                <c:pt idx="1">
                  <c:v>sophmore</c:v>
                </c:pt>
                <c:pt idx="2">
                  <c:v>junior</c:v>
                </c:pt>
                <c:pt idx="3">
                  <c:v>senior</c:v>
                </c:pt>
                <c:pt idx="4">
                  <c:v>graduate</c:v>
                </c:pt>
              </c:strCache>
            </c:strRef>
          </c:cat>
          <c:val>
            <c:numRef>
              <c:f>'Exploring Careers'!$D$186:$D$190</c:f>
              <c:numCache>
                <c:formatCode>0.0%</c:formatCode>
                <c:ptCount val="5"/>
                <c:pt idx="0">
                  <c:v>0.23448275862068965</c:v>
                </c:pt>
                <c:pt idx="1">
                  <c:v>0.23448275862068965</c:v>
                </c:pt>
                <c:pt idx="2">
                  <c:v>0.29655172413793102</c:v>
                </c:pt>
                <c:pt idx="3">
                  <c:v>0.10344827586206896</c:v>
                </c:pt>
                <c:pt idx="4">
                  <c:v>2.7586206896551724E-2</c:v>
                </c:pt>
              </c:numCache>
            </c:numRef>
          </c:val>
          <c:extLst>
            <c:ext xmlns:c16="http://schemas.microsoft.com/office/drawing/2014/chart" uri="{C3380CC4-5D6E-409C-BE32-E72D297353CC}">
              <c16:uniqueId val="{00000000-B924-467E-8CC6-EDFC748D50D9}"/>
            </c:ext>
          </c:extLst>
        </c:ser>
        <c:dLbls>
          <c:dLblPos val="outEnd"/>
          <c:showLegendKey val="0"/>
          <c:showVal val="1"/>
          <c:showCatName val="0"/>
          <c:showSerName val="0"/>
          <c:showPercent val="0"/>
          <c:showBubbleSize val="0"/>
        </c:dLbls>
        <c:gapWidth val="100"/>
        <c:overlap val="-24"/>
        <c:axId val="1462691664"/>
        <c:axId val="1462689584"/>
      </c:barChart>
      <c:catAx>
        <c:axId val="1462691664"/>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Grade</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2689584"/>
        <c:crosses val="autoZero"/>
        <c:auto val="1"/>
        <c:lblAlgn val="ctr"/>
        <c:lblOffset val="100"/>
        <c:noMultiLvlLbl val="0"/>
      </c:catAx>
      <c:valAx>
        <c:axId val="1462689584"/>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462691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tx1"/>
                </a:solidFill>
                <a:latin typeface="+mj-lt"/>
                <a:ea typeface="+mj-ea"/>
                <a:cs typeface="+mj-cs"/>
              </a:defRPr>
            </a:pPr>
            <a:r>
              <a:rPr lang="en-US">
                <a:solidFill>
                  <a:schemeClr val="tx1"/>
                </a:solidFill>
              </a:rPr>
              <a:t>Percent of students by grade level in BUS 210</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tx1"/>
              </a:solidFill>
              <a:latin typeface="+mj-lt"/>
              <a:ea typeface="+mj-ea"/>
              <a:cs typeface="+mj-cs"/>
            </a:defRPr>
          </a:pPr>
          <a:endParaRPr lang="en-US"/>
        </a:p>
      </c:txPr>
    </c:title>
    <c:autoTitleDeleted val="0"/>
    <c:plotArea>
      <c:layout/>
      <c:pieChart>
        <c:varyColors val="1"/>
        <c:ser>
          <c:idx val="0"/>
          <c:order val="0"/>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2019-4BB8-932F-4BC4E3AC210A}"/>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2019-4BB8-932F-4BC4E3AC210A}"/>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2019-4BB8-932F-4BC4E3AC210A}"/>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2019-4BB8-932F-4BC4E3AC210A}"/>
              </c:ext>
            </c:extLst>
          </c:dPt>
          <c:dLbls>
            <c:dLbl>
              <c:idx val="1"/>
              <c:spPr>
                <a:noFill/>
                <a:ln>
                  <a:noFill/>
                </a:ln>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2019-4BB8-932F-4BC4E3AC210A}"/>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75000"/>
                        <a:lumOff val="2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'BUS ROSTER PT'!$A$116:$A$119</c:f>
              <c:strCache>
                <c:ptCount val="4"/>
                <c:pt idx="0">
                  <c:v>Freshman</c:v>
                </c:pt>
                <c:pt idx="1">
                  <c:v>Sophomore</c:v>
                </c:pt>
                <c:pt idx="2">
                  <c:v>Junior</c:v>
                </c:pt>
                <c:pt idx="3">
                  <c:v>Senior</c:v>
                </c:pt>
              </c:strCache>
            </c:strRef>
          </c:cat>
          <c:val>
            <c:numRef>
              <c:f>'BUS ROSTER PT'!$I$116:$I$119</c:f>
              <c:numCache>
                <c:formatCode>General</c:formatCode>
                <c:ptCount val="4"/>
                <c:pt idx="0">
                  <c:v>18</c:v>
                </c:pt>
                <c:pt idx="1">
                  <c:v>276</c:v>
                </c:pt>
                <c:pt idx="2">
                  <c:v>160</c:v>
                </c:pt>
                <c:pt idx="3">
                  <c:v>7</c:v>
                </c:pt>
              </c:numCache>
            </c:numRef>
          </c:val>
          <c:extLst>
            <c:ext xmlns:c16="http://schemas.microsoft.com/office/drawing/2014/chart" uri="{C3380CC4-5D6E-409C-BE32-E72D297353CC}">
              <c16:uniqueId val="{00000008-2019-4BB8-932F-4BC4E3AC210A}"/>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Attendance</a:t>
            </a:r>
            <a:r>
              <a:rPr lang="en-US" baseline="0"/>
              <a:t> to Events </a:t>
            </a:r>
            <a:r>
              <a:rPr lang="en-US" sz="1050" b="0" i="1" baseline="0"/>
              <a:t>out of 1010</a:t>
            </a:r>
            <a:endParaRPr lang="en-US" b="0" i="1"/>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4360556495331457E-2"/>
          <c:y val="0.16816651403281527"/>
          <c:w val="0.64394575735578141"/>
          <c:h val="0.7688919348792127"/>
        </c:manualLayout>
      </c:layout>
      <c:pie3D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146D-4438-9B70-FEC9B962BF6E}"/>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146D-4438-9B70-FEC9B962BF6E}"/>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146D-4438-9B70-FEC9B962BF6E}"/>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146D-4438-9B70-FEC9B962BF6E}"/>
              </c:ext>
            </c:extLst>
          </c:dPt>
          <c:dLbls>
            <c:dLbl>
              <c:idx val="1"/>
              <c:spPr>
                <a:solidFill>
                  <a:schemeClr val="lt1"/>
                </a:solidFill>
                <a:ln w="15875" cap="flat" cmpd="sng" algn="ctr">
                  <a:solidFill>
                    <a:schemeClr val="dk1"/>
                  </a:solidFill>
                  <a:prstDash val="solid"/>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dk1"/>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146D-4438-9B70-FEC9B962BF6E}"/>
                </c:ext>
              </c:extLst>
            </c:dLbl>
            <c:dLbl>
              <c:idx val="2"/>
              <c:tx>
                <c:rich>
                  <a:bodyPr/>
                  <a:lstStyle/>
                  <a:p>
                    <a:fld id="{8A6DC590-E18F-4085-B649-E070B5BB4CEA}" type="PERCENTAGE">
                      <a:rPr lang="en-US" sz="1800"/>
                      <a:pPr/>
                      <a:t>[PERCENTAGE]</a:t>
                    </a:fld>
                    <a:endParaRPr lang="en-US"/>
                  </a:p>
                </c:rich>
              </c:tx>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146D-4438-9B70-FEC9B962BF6E}"/>
                </c:ext>
              </c:extLst>
            </c:dLbl>
            <c:dLbl>
              <c:idx val="3"/>
              <c:spPr>
                <a:solidFill>
                  <a:schemeClr val="lt1"/>
                </a:solidFill>
                <a:ln w="15875" cap="flat" cmpd="sng" algn="ctr">
                  <a:solidFill>
                    <a:schemeClr val="dk1"/>
                  </a:solidFill>
                  <a:prstDash val="solid"/>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dk1"/>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146D-4438-9B70-FEC9B962BF6E}"/>
                </c:ext>
              </c:extLst>
            </c:dLbl>
            <c:spPr>
              <a:solidFill>
                <a:schemeClr val="lt1"/>
              </a:solidFill>
              <a:ln w="15875" cap="flat" cmpd="sng" algn="ctr">
                <a:solidFill>
                  <a:schemeClr val="dk1"/>
                </a:solidFill>
                <a:prstDash val="solid"/>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dk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'Interview PT'!$B$825:$E$825</c:f>
              <c:strCache>
                <c:ptCount val="4"/>
                <c:pt idx="0">
                  <c:v>P&amp;G Workshop</c:v>
                </c:pt>
                <c:pt idx="1">
                  <c:v>Count of Career Fair</c:v>
                </c:pt>
                <c:pt idx="2">
                  <c:v>Count of Padfolio</c:v>
                </c:pt>
                <c:pt idx="3">
                  <c:v>Count of Mock Interview</c:v>
                </c:pt>
              </c:strCache>
            </c:strRef>
          </c:cat>
          <c:val>
            <c:numRef>
              <c:f>'Interview PT'!$B$827:$E$827</c:f>
              <c:numCache>
                <c:formatCode>0%</c:formatCode>
                <c:ptCount val="4"/>
                <c:pt idx="0">
                  <c:v>2.3762376237623763E-2</c:v>
                </c:pt>
                <c:pt idx="1">
                  <c:v>0.38613861386138615</c:v>
                </c:pt>
                <c:pt idx="2">
                  <c:v>0.26732673267326734</c:v>
                </c:pt>
                <c:pt idx="3">
                  <c:v>0.32277227722772278</c:v>
                </c:pt>
              </c:numCache>
            </c:numRef>
          </c:val>
          <c:extLst>
            <c:ext xmlns:c16="http://schemas.microsoft.com/office/drawing/2014/chart" uri="{C3380CC4-5D6E-409C-BE32-E72D297353CC}">
              <c16:uniqueId val="{00000008-146D-4438-9B70-FEC9B962BF6E}"/>
            </c:ext>
          </c:extLst>
        </c:ser>
        <c:dLbls>
          <c:dLblPos val="ctr"/>
          <c:showLegendKey val="0"/>
          <c:showVal val="0"/>
          <c:showCatName val="0"/>
          <c:showSerName val="0"/>
          <c:showPercent val="1"/>
          <c:showBubbleSize val="0"/>
          <c:showLeaderLines val="1"/>
        </c:dLbls>
      </c:pie3D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05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Number</a:t>
            </a:r>
            <a:r>
              <a:rPr lang="en-US" baseline="0"/>
              <a:t> of BUS 210 Students  by Grade and Instructor</a:t>
            </a:r>
            <a:endParaRPr lang="en-US"/>
          </a:p>
        </c:rich>
      </c:tx>
      <c:layout>
        <c:manualLayout>
          <c:xMode val="edge"/>
          <c:yMode val="edge"/>
          <c:x val="0.12384798441297765"/>
          <c:y val="2.0503805958438301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'BUS ROSTER PT'!$A$116</c:f>
              <c:strCache>
                <c:ptCount val="1"/>
                <c:pt idx="0">
                  <c:v>Freshman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 ROSTER PT'!$B$115:$H$115</c:f>
              <c:strCache>
                <c:ptCount val="7"/>
                <c:pt idx="0">
                  <c:v>Alicia</c:v>
                </c:pt>
                <c:pt idx="1">
                  <c:v>Corey</c:v>
                </c:pt>
                <c:pt idx="2">
                  <c:v>Jennifer</c:v>
                </c:pt>
                <c:pt idx="3">
                  <c:v>Jolene</c:v>
                </c:pt>
                <c:pt idx="4">
                  <c:v>Nikita</c:v>
                </c:pt>
                <c:pt idx="5">
                  <c:v>Nikki</c:v>
                </c:pt>
                <c:pt idx="6">
                  <c:v>Stephani</c:v>
                </c:pt>
              </c:strCache>
            </c:strRef>
          </c:cat>
          <c:val>
            <c:numRef>
              <c:f>'BUS ROSTER PT'!$B$116:$H$116</c:f>
              <c:numCache>
                <c:formatCode>General</c:formatCode>
                <c:ptCount val="7"/>
                <c:pt idx="0">
                  <c:v>1</c:v>
                </c:pt>
                <c:pt idx="1">
                  <c:v>3</c:v>
                </c:pt>
                <c:pt idx="2">
                  <c:v>0</c:v>
                </c:pt>
                <c:pt idx="3">
                  <c:v>0</c:v>
                </c:pt>
                <c:pt idx="4">
                  <c:v>1</c:v>
                </c:pt>
                <c:pt idx="5">
                  <c:v>2</c:v>
                </c:pt>
                <c:pt idx="6">
                  <c:v>11</c:v>
                </c:pt>
              </c:numCache>
            </c:numRef>
          </c:val>
          <c:extLst>
            <c:ext xmlns:c16="http://schemas.microsoft.com/office/drawing/2014/chart" uri="{C3380CC4-5D6E-409C-BE32-E72D297353CC}">
              <c16:uniqueId val="{00000000-A89D-410B-8CC2-D429E51D99E4}"/>
            </c:ext>
          </c:extLst>
        </c:ser>
        <c:ser>
          <c:idx val="1"/>
          <c:order val="1"/>
          <c:tx>
            <c:strRef>
              <c:f>'BUS ROSTER PT'!$A$117</c:f>
              <c:strCache>
                <c:ptCount val="1"/>
                <c:pt idx="0">
                  <c:v>Sophomore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 ROSTER PT'!$B$115:$H$115</c:f>
              <c:strCache>
                <c:ptCount val="7"/>
                <c:pt idx="0">
                  <c:v>Alicia</c:v>
                </c:pt>
                <c:pt idx="1">
                  <c:v>Corey</c:v>
                </c:pt>
                <c:pt idx="2">
                  <c:v>Jennifer</c:v>
                </c:pt>
                <c:pt idx="3">
                  <c:v>Jolene</c:v>
                </c:pt>
                <c:pt idx="4">
                  <c:v>Nikita</c:v>
                </c:pt>
                <c:pt idx="5">
                  <c:v>Nikki</c:v>
                </c:pt>
                <c:pt idx="6">
                  <c:v>Stephani</c:v>
                </c:pt>
              </c:strCache>
            </c:strRef>
          </c:cat>
          <c:val>
            <c:numRef>
              <c:f>'BUS ROSTER PT'!$B$117:$H$117</c:f>
              <c:numCache>
                <c:formatCode>General</c:formatCode>
                <c:ptCount val="7"/>
                <c:pt idx="0">
                  <c:v>46</c:v>
                </c:pt>
                <c:pt idx="1">
                  <c:v>48</c:v>
                </c:pt>
                <c:pt idx="2">
                  <c:v>27</c:v>
                </c:pt>
                <c:pt idx="3">
                  <c:v>28</c:v>
                </c:pt>
                <c:pt idx="4">
                  <c:v>49</c:v>
                </c:pt>
                <c:pt idx="5">
                  <c:v>45</c:v>
                </c:pt>
                <c:pt idx="6">
                  <c:v>33</c:v>
                </c:pt>
              </c:numCache>
            </c:numRef>
          </c:val>
          <c:extLst>
            <c:ext xmlns:c16="http://schemas.microsoft.com/office/drawing/2014/chart" uri="{C3380CC4-5D6E-409C-BE32-E72D297353CC}">
              <c16:uniqueId val="{00000001-A89D-410B-8CC2-D429E51D99E4}"/>
            </c:ext>
          </c:extLst>
        </c:ser>
        <c:ser>
          <c:idx val="2"/>
          <c:order val="2"/>
          <c:tx>
            <c:strRef>
              <c:f>'BUS ROSTER PT'!$A$118</c:f>
              <c:strCache>
                <c:ptCount val="1"/>
                <c:pt idx="0">
                  <c:v>Junior</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 ROSTER PT'!$B$115:$H$115</c:f>
              <c:strCache>
                <c:ptCount val="7"/>
                <c:pt idx="0">
                  <c:v>Alicia</c:v>
                </c:pt>
                <c:pt idx="1">
                  <c:v>Corey</c:v>
                </c:pt>
                <c:pt idx="2">
                  <c:v>Jennifer</c:v>
                </c:pt>
                <c:pt idx="3">
                  <c:v>Jolene</c:v>
                </c:pt>
                <c:pt idx="4">
                  <c:v>Nikita</c:v>
                </c:pt>
                <c:pt idx="5">
                  <c:v>Nikki</c:v>
                </c:pt>
                <c:pt idx="6">
                  <c:v>Stephani</c:v>
                </c:pt>
              </c:strCache>
            </c:strRef>
          </c:cat>
          <c:val>
            <c:numRef>
              <c:f>'BUS ROSTER PT'!$B$118:$H$118</c:f>
              <c:numCache>
                <c:formatCode>General</c:formatCode>
                <c:ptCount val="7"/>
                <c:pt idx="0">
                  <c:v>18</c:v>
                </c:pt>
                <c:pt idx="1">
                  <c:v>36</c:v>
                </c:pt>
                <c:pt idx="2">
                  <c:v>17</c:v>
                </c:pt>
                <c:pt idx="3">
                  <c:v>16</c:v>
                </c:pt>
                <c:pt idx="4">
                  <c:v>35</c:v>
                </c:pt>
                <c:pt idx="5">
                  <c:v>29</c:v>
                </c:pt>
                <c:pt idx="6">
                  <c:v>9</c:v>
                </c:pt>
              </c:numCache>
            </c:numRef>
          </c:val>
          <c:extLst>
            <c:ext xmlns:c16="http://schemas.microsoft.com/office/drawing/2014/chart" uri="{C3380CC4-5D6E-409C-BE32-E72D297353CC}">
              <c16:uniqueId val="{00000002-A89D-410B-8CC2-D429E51D99E4}"/>
            </c:ext>
          </c:extLst>
        </c:ser>
        <c:ser>
          <c:idx val="3"/>
          <c:order val="3"/>
          <c:tx>
            <c:strRef>
              <c:f>'BUS ROSTER PT'!$A$119</c:f>
              <c:strCache>
                <c:ptCount val="1"/>
                <c:pt idx="0">
                  <c:v>Senior</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'BUS ROSTER PT'!$B$115:$H$115</c:f>
              <c:strCache>
                <c:ptCount val="7"/>
                <c:pt idx="0">
                  <c:v>Alicia</c:v>
                </c:pt>
                <c:pt idx="1">
                  <c:v>Corey</c:v>
                </c:pt>
                <c:pt idx="2">
                  <c:v>Jennifer</c:v>
                </c:pt>
                <c:pt idx="3">
                  <c:v>Jolene</c:v>
                </c:pt>
                <c:pt idx="4">
                  <c:v>Nikita</c:v>
                </c:pt>
                <c:pt idx="5">
                  <c:v>Nikki</c:v>
                </c:pt>
                <c:pt idx="6">
                  <c:v>Stephani</c:v>
                </c:pt>
              </c:strCache>
            </c:strRef>
          </c:cat>
          <c:val>
            <c:numRef>
              <c:f>'BUS ROSTER PT'!$B$119:$H$119</c:f>
              <c:numCache>
                <c:formatCode>General</c:formatCode>
                <c:ptCount val="7"/>
                <c:pt idx="0">
                  <c:v>3</c:v>
                </c:pt>
                <c:pt idx="1">
                  <c:v>0</c:v>
                </c:pt>
                <c:pt idx="2">
                  <c:v>0</c:v>
                </c:pt>
                <c:pt idx="3">
                  <c:v>0</c:v>
                </c:pt>
                <c:pt idx="4">
                  <c:v>2</c:v>
                </c:pt>
                <c:pt idx="5">
                  <c:v>2</c:v>
                </c:pt>
                <c:pt idx="6">
                  <c:v>0</c:v>
                </c:pt>
              </c:numCache>
            </c:numRef>
          </c:val>
          <c:extLst>
            <c:ext xmlns:c16="http://schemas.microsoft.com/office/drawing/2014/chart" uri="{C3380CC4-5D6E-409C-BE32-E72D297353CC}">
              <c16:uniqueId val="{00000003-A89D-410B-8CC2-D429E51D99E4}"/>
            </c:ext>
          </c:extLst>
        </c:ser>
        <c:dLbls>
          <c:dLblPos val="outEnd"/>
          <c:showLegendKey val="0"/>
          <c:showVal val="1"/>
          <c:showCatName val="0"/>
          <c:showSerName val="0"/>
          <c:showPercent val="0"/>
          <c:showBubbleSize val="0"/>
        </c:dLbls>
        <c:gapWidth val="219"/>
        <c:overlap val="-27"/>
        <c:axId val="1728601295"/>
        <c:axId val="1728600047"/>
      </c:barChart>
      <c:catAx>
        <c:axId val="1728601295"/>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Advisor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00047"/>
        <c:crosses val="autoZero"/>
        <c:auto val="1"/>
        <c:lblAlgn val="ctr"/>
        <c:lblOffset val="100"/>
        <c:noMultiLvlLbl val="0"/>
      </c:catAx>
      <c:valAx>
        <c:axId val="1728600047"/>
        <c:scaling>
          <c:orientation val="minMax"/>
          <c:max val="50"/>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86012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Percent of Students in BUS 210 by Instructor</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'BUS ROSTER PT'!$A$120</c:f>
              <c:strCache>
                <c:ptCount val="1"/>
                <c:pt idx="0">
                  <c:v>Total</c:v>
                </c:pt>
              </c:strCache>
            </c:strRef>
          </c:tx>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8713-465D-BC2B-593749EE68C8}"/>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8713-465D-BC2B-593749EE68C8}"/>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8713-465D-BC2B-593749EE68C8}"/>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8713-465D-BC2B-593749EE68C8}"/>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8713-465D-BC2B-593749EE68C8}"/>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8713-465D-BC2B-593749EE68C8}"/>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8713-465D-BC2B-593749EE68C8}"/>
              </c:ext>
            </c:extLst>
          </c:dPt>
          <c:dLbls>
            <c:dLbl>
              <c:idx val="1"/>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3-8713-465D-BC2B-593749EE68C8}"/>
                </c:ext>
              </c:extLst>
            </c:dLbl>
            <c:dLbl>
              <c:idx val="2"/>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5-8713-465D-BC2B-593749EE68C8}"/>
                </c:ext>
              </c:extLst>
            </c:dLbl>
            <c:dLbl>
              <c:idx val="4"/>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9-8713-465D-BC2B-593749EE68C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'BUS ROSTER PT'!$B$115:$H$115</c:f>
              <c:strCache>
                <c:ptCount val="7"/>
                <c:pt idx="0">
                  <c:v>Alicia</c:v>
                </c:pt>
                <c:pt idx="1">
                  <c:v>Corey</c:v>
                </c:pt>
                <c:pt idx="2">
                  <c:v>Jennifer</c:v>
                </c:pt>
                <c:pt idx="3">
                  <c:v>Jolene</c:v>
                </c:pt>
                <c:pt idx="4">
                  <c:v>Nikita</c:v>
                </c:pt>
                <c:pt idx="5">
                  <c:v>Nikki</c:v>
                </c:pt>
                <c:pt idx="6">
                  <c:v>Stephani</c:v>
                </c:pt>
              </c:strCache>
            </c:strRef>
          </c:cat>
          <c:val>
            <c:numRef>
              <c:f>'BUS ROSTER PT'!$B$120:$H$120</c:f>
              <c:numCache>
                <c:formatCode>General</c:formatCode>
                <c:ptCount val="7"/>
                <c:pt idx="0">
                  <c:v>68</c:v>
                </c:pt>
                <c:pt idx="1">
                  <c:v>87</c:v>
                </c:pt>
                <c:pt idx="2">
                  <c:v>44</c:v>
                </c:pt>
                <c:pt idx="3">
                  <c:v>44</c:v>
                </c:pt>
                <c:pt idx="4">
                  <c:v>87</c:v>
                </c:pt>
                <c:pt idx="5">
                  <c:v>78</c:v>
                </c:pt>
                <c:pt idx="6">
                  <c:v>53</c:v>
                </c:pt>
              </c:numCache>
            </c:numRef>
          </c:val>
          <c:extLst>
            <c:ext xmlns:c16="http://schemas.microsoft.com/office/drawing/2014/chart" uri="{C3380CC4-5D6E-409C-BE32-E72D297353CC}">
              <c16:uniqueId val="{0000000E-8713-465D-BC2B-593749EE68C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[GalapoSara_BCSAnalysis.xlsx]PT Parker Dewwey!PivotTable18</c:name>
    <c:fmtId val="6"/>
  </c:pivotSource>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a:t>Parker Dewey Project application and acceptance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'PT Parker Dewwey'!$B$3</c:f>
              <c:strCache>
                <c:ptCount val="1"/>
                <c:pt idx="0">
                  <c:v>Total</c:v>
                </c:pt>
              </c:strCache>
            </c:strRef>
          </c:tx>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'PT Parker Dewwey'!$A$4:$A$20</c:f>
              <c:strCach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23</c:v>
                </c:pt>
                <c:pt idx="15">
                  <c:v>127</c:v>
                </c:pt>
              </c:strCache>
            </c:strRef>
          </c:cat>
          <c:val>
            <c:numRef>
              <c:f>'PT Parker Dewwey'!$B$4:$B$20</c:f>
              <c:numCache>
                <c:formatCode>General</c:formatCode>
                <c:ptCount val="16"/>
                <c:pt idx="0">
                  <c:v>805</c:v>
                </c:pt>
                <c:pt idx="1">
                  <c:v>86</c:v>
                </c:pt>
                <c:pt idx="2">
                  <c:v>39</c:v>
                </c:pt>
                <c:pt idx="3">
                  <c:v>16</c:v>
                </c:pt>
                <c:pt idx="4">
                  <c:v>12</c:v>
                </c:pt>
                <c:pt idx="5">
                  <c:v>9</c:v>
                </c:pt>
                <c:pt idx="6">
                  <c:v>4</c:v>
                </c:pt>
                <c:pt idx="7">
                  <c:v>3</c:v>
                </c:pt>
                <c:pt idx="8">
                  <c:v>3</c:v>
                </c:pt>
                <c:pt idx="9">
                  <c:v>3</c:v>
                </c:pt>
                <c:pt idx="10">
                  <c:v>4</c:v>
                </c:pt>
                <c:pt idx="11">
                  <c:v>1</c:v>
                </c:pt>
                <c:pt idx="12">
                  <c:v>3</c:v>
                </c:pt>
                <c:pt idx="13">
                  <c:v>3</c:v>
                </c:pt>
                <c:pt idx="14">
                  <c:v>1</c:v>
                </c:pt>
                <c:pt idx="15">
                  <c:v>1</c:v>
                </c:pt>
              </c:numCache>
            </c:numRef>
          </c:val>
          <c:extLst>
            <c:ext xmlns:c16="http://schemas.microsoft.com/office/drawing/2014/chart" uri="{C3380CC4-5D6E-409C-BE32-E72D297353CC}">
              <c16:uniqueId val="{00000000-E1C2-4AC3-B668-27C83842889C}"/>
            </c:ext>
          </c:extLst>
        </c:ser>
        <c:dLbls>
          <c:dLblPos val="outEnd"/>
          <c:showLegendKey val="0"/>
          <c:showVal val="1"/>
          <c:showCatName val="0"/>
          <c:showSerName val="0"/>
          <c:showPercent val="0"/>
          <c:showBubbleSize val="0"/>
        </c:dLbls>
        <c:gapWidth val="100"/>
        <c:axId val="591700367"/>
        <c:axId val="591704527"/>
      </c:barChart>
      <c:catAx>
        <c:axId val="591700367"/>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2"/>
                    </a:solidFill>
                    <a:latin typeface="+mn-lt"/>
                    <a:ea typeface="+mn-ea"/>
                    <a:cs typeface="+mn-cs"/>
                  </a:defRPr>
                </a:pPr>
                <a:r>
                  <a:rPr lang="en-US" b="0"/>
                  <a:t>Number of projects selected for</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91704527"/>
        <c:crosses val="autoZero"/>
        <c:auto val="1"/>
        <c:lblAlgn val="ctr"/>
        <c:lblOffset val="100"/>
        <c:noMultiLvlLbl val="0"/>
      </c:catAx>
      <c:valAx>
        <c:axId val="591704527"/>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r>
                  <a:rPr lang="en-US" b="0"/>
                  <a:t>Number of students who applied for projects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591700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[GalapoSara_BCSAnalysis.xlsx]PD!PivotTable22</c:name>
    <c:fmtId val="6"/>
  </c:pivotSource>
  <c:chart>
    <c:title>
      <c:tx>
        <c:rich>
          <a:bodyPr rot="0" spcFirstLastPara="1" vertOverflow="ellipsis" vert="horz" wrap="square" anchor="ctr" anchorCtr="1"/>
          <a:lstStyle/>
          <a:p>
            <a:pPr>
              <a:defRPr sz="1862" b="0" i="0" u="none" strike="noStrike" kern="1200" cap="none" spc="20" baseline="0">
                <a:solidFill>
                  <a:schemeClr val="tx1"/>
                </a:solidFill>
                <a:latin typeface="+mn-lt"/>
                <a:ea typeface="+mn-ea"/>
                <a:cs typeface="+mn-cs"/>
              </a:defRPr>
            </a:pPr>
            <a:r>
              <a:rPr lang="en-US" dirty="0">
                <a:solidFill>
                  <a:schemeClr val="tx1"/>
                </a:solidFill>
              </a:rPr>
              <a:t>Parker Dewey by </a:t>
            </a:r>
            <a:r>
              <a:rPr lang="en-US" b="1" dirty="0">
                <a:solidFill>
                  <a:schemeClr val="tx1"/>
                </a:solidFill>
              </a:rPr>
              <a:t>percentage</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28575" cap="rnd" cmpd="sng" algn="ctr">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cmpd="sng" algn="ctr">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w="28575" cap="rnd" cmpd="sng" algn="ctr">
            <a:solidFill>
              <a:schemeClr val="accent1"/>
            </a:solidFill>
            <a:round/>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PD!$B$3</c:f>
              <c:strCache>
                <c:ptCount val="1"/>
                <c:pt idx="0">
                  <c:v>Total</c:v>
                </c:pt>
              </c:strCache>
            </c:strRef>
          </c:tx>
          <c:spPr>
            <a:ln w="22225" cap="rnd" cmpd="sng" algn="ctr">
              <a:solidFill>
                <a:schemeClr val="accent1"/>
              </a:solidFill>
              <a:round/>
            </a:ln>
            <a:effectLst/>
          </c:spPr>
          <c:marker>
            <c:symbol val="none"/>
          </c:marker>
          <c:cat>
            <c:strRef>
              <c:f>PD!$A$4:$A$20</c:f>
              <c:strCache>
                <c:ptCount val="1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23</c:v>
                </c:pt>
                <c:pt idx="15">
                  <c:v>127</c:v>
                </c:pt>
              </c:strCache>
            </c:strRef>
          </c:cat>
          <c:val>
            <c:numRef>
              <c:f>PD!$B$4:$B$20</c:f>
              <c:numCache>
                <c:formatCode>0.00%</c:formatCode>
                <c:ptCount val="16"/>
                <c:pt idx="0">
                  <c:v>0.81067472306142996</c:v>
                </c:pt>
                <c:pt idx="1">
                  <c:v>8.6606243705941596E-2</c:v>
                </c:pt>
                <c:pt idx="2">
                  <c:v>3.9274924471299093E-2</c:v>
                </c:pt>
                <c:pt idx="3">
                  <c:v>1.6112789526686808E-2</c:v>
                </c:pt>
                <c:pt idx="4">
                  <c:v>1.2084592145015106E-2</c:v>
                </c:pt>
                <c:pt idx="5">
                  <c:v>9.0634441087613302E-3</c:v>
                </c:pt>
                <c:pt idx="6">
                  <c:v>4.0281973816717019E-3</c:v>
                </c:pt>
                <c:pt idx="7">
                  <c:v>3.0211480362537764E-3</c:v>
                </c:pt>
                <c:pt idx="8">
                  <c:v>3.0211480362537764E-3</c:v>
                </c:pt>
                <c:pt idx="9">
                  <c:v>3.0211480362537764E-3</c:v>
                </c:pt>
                <c:pt idx="10">
                  <c:v>4.0281973816717019E-3</c:v>
                </c:pt>
                <c:pt idx="11">
                  <c:v>1.0070493454179255E-3</c:v>
                </c:pt>
                <c:pt idx="12">
                  <c:v>3.0211480362537764E-3</c:v>
                </c:pt>
                <c:pt idx="13">
                  <c:v>3.0211480362537764E-3</c:v>
                </c:pt>
                <c:pt idx="14">
                  <c:v>1.0070493454179255E-3</c:v>
                </c:pt>
                <c:pt idx="15">
                  <c:v>1.0070493454179255E-3</c:v>
                </c:pt>
              </c:numCache>
            </c:numRef>
          </c:val>
          <c:smooth val="0"/>
          <c:extLst>
            <c:ext xmlns:c16="http://schemas.microsoft.com/office/drawing/2014/chart" uri="{C3380CC4-5D6E-409C-BE32-E72D297353CC}">
              <c16:uniqueId val="{00000000-F537-41C4-8B93-4765205C1646}"/>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873875583"/>
        <c:axId val="1873874335"/>
      </c:lineChart>
      <c:catAx>
        <c:axId val="1873875583"/>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Number of projects selected for</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73874335"/>
        <c:crosses val="autoZero"/>
        <c:auto val="1"/>
        <c:lblAlgn val="ctr"/>
        <c:lblOffset val="100"/>
        <c:noMultiLvlLbl val="0"/>
      </c:catAx>
      <c:valAx>
        <c:axId val="1873874335"/>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r>
                  <a:rPr lang="en-US"/>
                  <a:t>Percent of students selected for a project</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dk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873875583"/>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[GalapoSara_BCSAnalysis.xlsx]quinncia!PivotTable21</c:name>
    <c:fmtId val="6"/>
  </c:pivotSource>
  <c:chart>
    <c:title>
      <c:tx>
        <c:rich>
          <a:bodyPr rot="0" spcFirstLastPara="1" vertOverflow="ellipsis" vert="horz" wrap="square" anchor="ctr" anchorCtr="1"/>
          <a:lstStyle/>
          <a:p>
            <a:pPr>
              <a:defRPr sz="2128" b="0" i="0" u="none" strike="noStrike" kern="1200" cap="none" spc="50" baseline="0">
                <a:solidFill>
                  <a:schemeClr val="tx1">
                    <a:lumMod val="65000"/>
                    <a:lumOff val="35000"/>
                  </a:schemeClr>
                </a:solidFill>
                <a:latin typeface="+mn-lt"/>
                <a:ea typeface="+mn-ea"/>
                <a:cs typeface="+mn-cs"/>
              </a:defRPr>
            </a:pPr>
            <a:r>
              <a:rPr lang="en-US"/>
              <a:t>Number of Scheduled Interviews on Quinncia</a:t>
            </a:r>
          </a:p>
        </c:rich>
      </c:tx>
      <c:overlay val="0"/>
      <c:spPr>
        <a:noFill/>
        <a:ln>
          <a:noFill/>
        </a:ln>
        <a:effectLst/>
      </c:spPr>
      <c:txPr>
        <a:bodyPr rot="0" spcFirstLastPara="1" vertOverflow="ellipsis" vert="horz" wrap="square" anchor="ctr" anchorCtr="1"/>
        <a:lstStyle/>
        <a:p>
          <a:pPr>
            <a:defRPr sz="2128"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quinncia!$B$3</c:f>
              <c:strCache>
                <c:ptCount val="1"/>
                <c:pt idx="0">
                  <c:v>Total</c:v>
                </c:pt>
              </c:strCache>
            </c:strRef>
          </c:tx>
          <c:spPr>
            <a:solidFill>
              <a:schemeClr val="accent1"/>
            </a:solidFill>
            <a:ln>
              <a:solidFill>
                <a:schemeClr val="accent1">
                  <a:lumMod val="75000"/>
                </a:schemeClr>
              </a:solidFill>
            </a:ln>
            <a:effectLst/>
            <a:scene3d>
              <a:camera prst="orthographicFront"/>
              <a:lightRig rig="threePt" dir="t"/>
            </a:scene3d>
            <a:sp3d prstMaterial="translucentPowder">
              <a:contourClr>
                <a:schemeClr val="accent1">
                  <a:lumMod val="75000"/>
                </a:schemeClr>
              </a:contourClr>
            </a:sp3d>
          </c:spPr>
          <c:invertIfNegative val="0"/>
          <c:cat>
            <c:strRef>
              <c:f>quinncia!$A$4:$A$9</c:f>
              <c:strCache>
                <c:ptCount val="5"/>
                <c:pt idx="0">
                  <c:v>1</c:v>
                </c:pt>
                <c:pt idx="1">
                  <c:v>2</c:v>
                </c:pt>
                <c:pt idx="2">
                  <c:v>3</c:v>
                </c:pt>
                <c:pt idx="3">
                  <c:v>4</c:v>
                </c:pt>
                <c:pt idx="4">
                  <c:v>6</c:v>
                </c:pt>
              </c:strCache>
            </c:strRef>
          </c:cat>
          <c:val>
            <c:numRef>
              <c:f>quinncia!$B$4:$B$9</c:f>
              <c:numCache>
                <c:formatCode>General</c:formatCode>
                <c:ptCount val="5"/>
                <c:pt idx="0">
                  <c:v>140</c:v>
                </c:pt>
                <c:pt idx="1">
                  <c:v>22</c:v>
                </c:pt>
                <c:pt idx="2">
                  <c:v>10</c:v>
                </c:pt>
                <c:pt idx="3">
                  <c:v>3</c:v>
                </c:pt>
                <c:pt idx="4">
                  <c:v>1</c:v>
                </c:pt>
              </c:numCache>
            </c:numRef>
          </c:val>
          <c:extLst>
            <c:ext xmlns:c16="http://schemas.microsoft.com/office/drawing/2014/chart" uri="{C3380CC4-5D6E-409C-BE32-E72D297353CC}">
              <c16:uniqueId val="{00000000-460A-42E8-9AEA-9FC5649863CF}"/>
            </c:ext>
          </c:extLst>
        </c:ser>
        <c:dLbls>
          <c:showLegendKey val="0"/>
          <c:showVal val="0"/>
          <c:showCatName val="0"/>
          <c:showSerName val="0"/>
          <c:showPercent val="0"/>
          <c:showBubbleSize val="0"/>
        </c:dLbls>
        <c:gapWidth val="150"/>
        <c:shape val="box"/>
        <c:axId val="2020974959"/>
        <c:axId val="2020981615"/>
        <c:axId val="0"/>
      </c:bar3DChart>
      <c:catAx>
        <c:axId val="2020974959"/>
        <c:scaling>
          <c:orientation val="minMax"/>
        </c:scaling>
        <c:delete val="0"/>
        <c:axPos val="l"/>
        <c:title>
          <c:tx>
            <c:rich>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20981615"/>
        <c:crosses val="autoZero"/>
        <c:auto val="1"/>
        <c:lblAlgn val="ctr"/>
        <c:lblOffset val="100"/>
        <c:noMultiLvlLbl val="0"/>
      </c:catAx>
      <c:valAx>
        <c:axId val="2020981615"/>
        <c:scaling>
          <c:orientation val="minMax"/>
        </c:scaling>
        <c:delete val="0"/>
        <c:axPos val="b"/>
        <c:majorGridlines>
          <c:spPr>
            <a:ln w="9525" cap="flat" cmpd="sng" algn="ctr">
              <a:solidFill>
                <a:schemeClr val="tx1">
                  <a:lumMod val="5000"/>
                  <a:lumOff val="95000"/>
                </a:schemeClr>
              </a:solidFill>
              <a:round/>
            </a:ln>
            <a:effectLst/>
          </c:spPr>
        </c:majorGridlines>
        <c:title>
          <c:tx>
            <c:rich>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r>
                  <a:rPr lang="en-US"/>
                  <a:t>Number of Students who have scheduled interviews</a:t>
                </a:r>
              </a:p>
            </c:rich>
          </c:tx>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20209749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[GalapoSara_BCSAnalysis.xlsx]Anna All!PivotTable26</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0" dirty="0"/>
              <a:t>Number</a:t>
            </a:r>
            <a:r>
              <a:rPr lang="en-US" b="0" baseline="0" dirty="0"/>
              <a:t> of Appt scheduled with Advisors by time all year</a:t>
            </a:r>
            <a:endParaRPr lang="en-US" b="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2608087156816967E-2"/>
          <c:y val="0.11456737924689922"/>
          <c:w val="0.74757900019122503"/>
          <c:h val="0.65716727351924697"/>
        </c:manualLayout>
      </c:layout>
      <c:barChart>
        <c:barDir val="col"/>
        <c:grouping val="clustered"/>
        <c:varyColors val="0"/>
        <c:ser>
          <c:idx val="0"/>
          <c:order val="0"/>
          <c:tx>
            <c:strRef>
              <c:f>'Anna All'!$B$3:$B$4</c:f>
              <c:strCache>
                <c:ptCount val="1"/>
                <c:pt idx="0">
                  <c:v>Jennifer Jordan (Business Career Services)</c:v>
                </c:pt>
              </c:strCache>
            </c:strRef>
          </c:tx>
          <c:spPr>
            <a:solidFill>
              <a:schemeClr val="accent1"/>
            </a:solidFill>
            <a:ln>
              <a:noFill/>
            </a:ln>
            <a:effectLst/>
          </c:spPr>
          <c:invertIfNegative val="0"/>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All'!$B$5:$B$20</c:f>
              <c:numCache>
                <c:formatCode>General</c:formatCode>
                <c:ptCount val="15"/>
                <c:pt idx="2">
                  <c:v>4</c:v>
                </c:pt>
                <c:pt idx="3">
                  <c:v>7</c:v>
                </c:pt>
                <c:pt idx="4">
                  <c:v>3</c:v>
                </c:pt>
                <c:pt idx="5">
                  <c:v>9</c:v>
                </c:pt>
                <c:pt idx="6">
                  <c:v>5</c:v>
                </c:pt>
                <c:pt idx="7">
                  <c:v>12</c:v>
                </c:pt>
                <c:pt idx="8">
                  <c:v>2</c:v>
                </c:pt>
                <c:pt idx="9">
                  <c:v>5</c:v>
                </c:pt>
              </c:numCache>
            </c:numRef>
          </c:val>
          <c:extLst>
            <c:ext xmlns:c16="http://schemas.microsoft.com/office/drawing/2014/chart" uri="{C3380CC4-5D6E-409C-BE32-E72D297353CC}">
              <c16:uniqueId val="{00000000-9563-44F6-85FA-F1ECEAF6DE4B}"/>
            </c:ext>
          </c:extLst>
        </c:ser>
        <c:ser>
          <c:idx val="1"/>
          <c:order val="1"/>
          <c:tx>
            <c:strRef>
              <c:f>'Anna All'!$C$3:$C$4</c:f>
              <c:strCache>
                <c:ptCount val="1"/>
                <c:pt idx="0">
                  <c:v>Jolene Phillips (Business Career Services)</c:v>
                </c:pt>
              </c:strCache>
            </c:strRef>
          </c:tx>
          <c:spPr>
            <a:solidFill>
              <a:schemeClr val="accent2"/>
            </a:solidFill>
            <a:ln>
              <a:noFill/>
            </a:ln>
            <a:effectLst/>
          </c:spPr>
          <c:invertIfNegative val="0"/>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All'!$C$5:$C$20</c:f>
              <c:numCache>
                <c:formatCode>General</c:formatCode>
                <c:ptCount val="15"/>
                <c:pt idx="2">
                  <c:v>9</c:v>
                </c:pt>
                <c:pt idx="3">
                  <c:v>8</c:v>
                </c:pt>
                <c:pt idx="4">
                  <c:v>17</c:v>
                </c:pt>
                <c:pt idx="5">
                  <c:v>1</c:v>
                </c:pt>
                <c:pt idx="6">
                  <c:v>19</c:v>
                </c:pt>
                <c:pt idx="7">
                  <c:v>15</c:v>
                </c:pt>
                <c:pt idx="8">
                  <c:v>4</c:v>
                </c:pt>
              </c:numCache>
            </c:numRef>
          </c:val>
          <c:extLst>
            <c:ext xmlns:c16="http://schemas.microsoft.com/office/drawing/2014/chart" uri="{C3380CC4-5D6E-409C-BE32-E72D297353CC}">
              <c16:uniqueId val="{00000001-9563-44F6-85FA-F1ECEAF6DE4B}"/>
            </c:ext>
          </c:extLst>
        </c:ser>
        <c:ser>
          <c:idx val="2"/>
          <c:order val="2"/>
          <c:tx>
            <c:strRef>
              <c:f>'Anna All'!$D$3:$D$4</c:f>
              <c:strCache>
                <c:ptCount val="1"/>
                <c:pt idx="0">
                  <c:v>Nikita Haynie (Business Career Services)</c:v>
                </c:pt>
              </c:strCache>
            </c:strRef>
          </c:tx>
          <c:spPr>
            <a:solidFill>
              <a:schemeClr val="accent3"/>
            </a:solidFill>
            <a:ln>
              <a:noFill/>
            </a:ln>
            <a:effectLst/>
          </c:spPr>
          <c:invertIfNegative val="0"/>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All'!$D$5:$D$20</c:f>
              <c:numCache>
                <c:formatCode>General</c:formatCode>
                <c:ptCount val="15"/>
                <c:pt idx="2">
                  <c:v>13</c:v>
                </c:pt>
                <c:pt idx="3">
                  <c:v>12</c:v>
                </c:pt>
                <c:pt idx="4">
                  <c:v>13</c:v>
                </c:pt>
                <c:pt idx="5">
                  <c:v>25</c:v>
                </c:pt>
                <c:pt idx="6">
                  <c:v>15</c:v>
                </c:pt>
                <c:pt idx="7">
                  <c:v>16</c:v>
                </c:pt>
                <c:pt idx="8">
                  <c:v>4</c:v>
                </c:pt>
                <c:pt idx="9">
                  <c:v>8</c:v>
                </c:pt>
              </c:numCache>
            </c:numRef>
          </c:val>
          <c:extLst>
            <c:ext xmlns:c16="http://schemas.microsoft.com/office/drawing/2014/chart" uri="{C3380CC4-5D6E-409C-BE32-E72D297353CC}">
              <c16:uniqueId val="{00000002-9563-44F6-85FA-F1ECEAF6DE4B}"/>
            </c:ext>
          </c:extLst>
        </c:ser>
        <c:ser>
          <c:idx val="3"/>
          <c:order val="3"/>
          <c:tx>
            <c:strRef>
              <c:f>'Anna All'!$E$3:$E$4</c:f>
              <c:strCache>
                <c:ptCount val="1"/>
                <c:pt idx="0">
                  <c:v>Nikki Woolfolk (Business Career Services)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All'!$E$5:$E$20</c:f>
              <c:numCache>
                <c:formatCode>General</c:formatCode>
                <c:ptCount val="15"/>
                <c:pt idx="1">
                  <c:v>11</c:v>
                </c:pt>
                <c:pt idx="2">
                  <c:v>8</c:v>
                </c:pt>
                <c:pt idx="3">
                  <c:v>28</c:v>
                </c:pt>
                <c:pt idx="4">
                  <c:v>12</c:v>
                </c:pt>
                <c:pt idx="5">
                  <c:v>18</c:v>
                </c:pt>
                <c:pt idx="6">
                  <c:v>25</c:v>
                </c:pt>
                <c:pt idx="7">
                  <c:v>26</c:v>
                </c:pt>
                <c:pt idx="8">
                  <c:v>14</c:v>
                </c:pt>
              </c:numCache>
            </c:numRef>
          </c:val>
          <c:extLst>
            <c:ext xmlns:c16="http://schemas.microsoft.com/office/drawing/2014/chart" uri="{C3380CC4-5D6E-409C-BE32-E72D297353CC}">
              <c16:uniqueId val="{00000003-9563-44F6-85FA-F1ECEAF6DE4B}"/>
            </c:ext>
          </c:extLst>
        </c:ser>
        <c:ser>
          <c:idx val="4"/>
          <c:order val="4"/>
          <c:tx>
            <c:strRef>
              <c:f>'Anna All'!$F$3:$F$4</c:f>
              <c:strCache>
                <c:ptCount val="1"/>
                <c:pt idx="0">
                  <c:v>Stephanie L.H. Schmitz (Business Career Services)</c:v>
                </c:pt>
              </c:strCache>
            </c:strRef>
          </c:tx>
          <c:spPr>
            <a:solidFill>
              <a:schemeClr val="accent5"/>
            </a:solidFill>
            <a:ln>
              <a:noFill/>
            </a:ln>
            <a:effectLst/>
          </c:spPr>
          <c:invertIfNegative val="0"/>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All'!$F$5:$F$20</c:f>
              <c:numCache>
                <c:formatCode>General</c:formatCode>
                <c:ptCount val="15"/>
                <c:pt idx="1">
                  <c:v>2</c:v>
                </c:pt>
                <c:pt idx="2">
                  <c:v>4</c:v>
                </c:pt>
                <c:pt idx="3">
                  <c:v>8</c:v>
                </c:pt>
                <c:pt idx="4">
                  <c:v>4</c:v>
                </c:pt>
                <c:pt idx="5">
                  <c:v>10</c:v>
                </c:pt>
                <c:pt idx="6">
                  <c:v>17</c:v>
                </c:pt>
                <c:pt idx="7">
                  <c:v>10</c:v>
                </c:pt>
                <c:pt idx="8">
                  <c:v>2</c:v>
                </c:pt>
              </c:numCache>
            </c:numRef>
          </c:val>
          <c:extLst>
            <c:ext xmlns:c16="http://schemas.microsoft.com/office/drawing/2014/chart" uri="{C3380CC4-5D6E-409C-BE32-E72D297353CC}">
              <c16:uniqueId val="{00000004-9563-44F6-85FA-F1ECEAF6DE4B}"/>
            </c:ext>
          </c:extLst>
        </c:ser>
        <c:ser>
          <c:idx val="5"/>
          <c:order val="5"/>
          <c:tx>
            <c:strRef>
              <c:f>'Anna All'!$G$3:$G$4</c:f>
              <c:strCache>
                <c:ptCount val="1"/>
                <c:pt idx="0">
                  <c:v>(blank)</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'Anna All'!$A$5:$A$20</c:f>
              <c:strCache>
                <c:ptCount val="15"/>
                <c:pt idx="0">
                  <c:v>&lt;1/0/1900</c:v>
                </c:pt>
                <c:pt idx="1">
                  <c:v>8 AM</c:v>
                </c:pt>
                <c:pt idx="2">
                  <c:v>9 AM</c:v>
                </c:pt>
                <c:pt idx="3">
                  <c:v>10 AM</c:v>
                </c:pt>
                <c:pt idx="4">
                  <c:v>11 AM</c:v>
                </c:pt>
                <c:pt idx="5">
                  <c:v>12 PM</c:v>
                </c:pt>
                <c:pt idx="6">
                  <c:v>1 PM</c:v>
                </c:pt>
                <c:pt idx="7">
                  <c:v>2 PM</c:v>
                </c:pt>
                <c:pt idx="8">
                  <c:v>3 PM</c:v>
                </c:pt>
                <c:pt idx="9">
                  <c:v>4 PM</c:v>
                </c:pt>
                <c:pt idx="10">
                  <c:v>5 PM</c:v>
                </c:pt>
                <c:pt idx="11">
                  <c:v>6 PM</c:v>
                </c:pt>
                <c:pt idx="12">
                  <c:v>7 PM</c:v>
                </c:pt>
                <c:pt idx="13">
                  <c:v>9 PM</c:v>
                </c:pt>
                <c:pt idx="14">
                  <c:v>10 PM</c:v>
                </c:pt>
              </c:strCache>
            </c:strRef>
          </c:cat>
          <c:val>
            <c:numRef>
              <c:f>'Anna All'!$G$5:$G$20</c:f>
              <c:numCache>
                <c:formatCode>General</c:formatCode>
                <c:ptCount val="15"/>
                <c:pt idx="0">
                  <c:v>1</c:v>
                </c:pt>
                <c:pt idx="1">
                  <c:v>7</c:v>
                </c:pt>
                <c:pt idx="2">
                  <c:v>46</c:v>
                </c:pt>
                <c:pt idx="3">
                  <c:v>66</c:v>
                </c:pt>
                <c:pt idx="4">
                  <c:v>67</c:v>
                </c:pt>
                <c:pt idx="5">
                  <c:v>67</c:v>
                </c:pt>
                <c:pt idx="6">
                  <c:v>62</c:v>
                </c:pt>
                <c:pt idx="7">
                  <c:v>84</c:v>
                </c:pt>
                <c:pt idx="8">
                  <c:v>24</c:v>
                </c:pt>
                <c:pt idx="9">
                  <c:v>25</c:v>
                </c:pt>
                <c:pt idx="10">
                  <c:v>3</c:v>
                </c:pt>
                <c:pt idx="11">
                  <c:v>2</c:v>
                </c:pt>
                <c:pt idx="12">
                  <c:v>1</c:v>
                </c:pt>
                <c:pt idx="13">
                  <c:v>1</c:v>
                </c:pt>
                <c:pt idx="14">
                  <c:v>4</c:v>
                </c:pt>
              </c:numCache>
            </c:numRef>
          </c:val>
          <c:extLst>
            <c:ext xmlns:c16="http://schemas.microsoft.com/office/drawing/2014/chart" uri="{C3380CC4-5D6E-409C-BE32-E72D297353CC}">
              <c16:uniqueId val="{00000005-9563-44F6-85FA-F1ECEAF6DE4B}"/>
            </c:ext>
          </c:extLst>
        </c:ser>
        <c:dLbls>
          <c:showLegendKey val="0"/>
          <c:showVal val="0"/>
          <c:showCatName val="0"/>
          <c:showSerName val="0"/>
          <c:showPercent val="0"/>
          <c:showBubbleSize val="0"/>
        </c:dLbls>
        <c:gapWidth val="219"/>
        <c:overlap val="-27"/>
        <c:axId val="1872731919"/>
        <c:axId val="1872730671"/>
      </c:barChart>
      <c:catAx>
        <c:axId val="18727319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872730671"/>
        <c:crosses val="autoZero"/>
        <c:auto val="1"/>
        <c:lblAlgn val="ctr"/>
        <c:lblOffset val="100"/>
        <c:noMultiLvlLbl val="0"/>
      </c:catAx>
      <c:valAx>
        <c:axId val="1872730671"/>
        <c:scaling>
          <c:orientation val="minMax"/>
          <c:max val="85"/>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72731919"/>
        <c:crosses val="autoZero"/>
        <c:crossBetween val="between"/>
      </c:valAx>
      <c:spPr>
        <a:noFill/>
        <a:ln>
          <a:noFill/>
        </a:ln>
        <a:effectLst/>
      </c:spPr>
    </c:plotArea>
    <c:legend>
      <c:legendPos val="r"/>
      <c:layout>
        <c:manualLayout>
          <c:xMode val="edge"/>
          <c:yMode val="edge"/>
          <c:x val="0.81413762646223209"/>
          <c:y val="0.14267951695238784"/>
          <c:w val="0.17307437934976022"/>
          <c:h val="0.73338926537389215"/>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Types of Majors THAT HAVE MADE APPTS.</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A00C-4AF7-B275-79C4187CB84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A00C-4AF7-B275-79C4187CB84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A00C-4AF7-B275-79C4187CB84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A00C-4AF7-B275-79C4187CB84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A00C-4AF7-B275-79C4187CB84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A00C-4AF7-B275-79C4187CB84B}"/>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A00C-4AF7-B275-79C4187CB84B}"/>
              </c:ext>
            </c:extLst>
          </c:dPt>
          <c:dLbls>
            <c:dLbl>
              <c:idx val="1"/>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3-A00C-4AF7-B275-79C4187CB84B}"/>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'Anna Major2'!$E$6:$E$12</c:f>
              <c:strCache>
                <c:ptCount val="7"/>
                <c:pt idx="0">
                  <c:v>ACCT</c:v>
                </c:pt>
                <c:pt idx="1">
                  <c:v>FIN</c:v>
                </c:pt>
                <c:pt idx="2">
                  <c:v>MKMT</c:v>
                </c:pt>
                <c:pt idx="3">
                  <c:v>BSAN</c:v>
                </c:pt>
                <c:pt idx="4">
                  <c:v>IST</c:v>
                </c:pt>
                <c:pt idx="5">
                  <c:v>BADMIN</c:v>
                </c:pt>
                <c:pt idx="6">
                  <c:v>OTHER</c:v>
                </c:pt>
              </c:strCache>
            </c:strRef>
          </c:cat>
          <c:val>
            <c:numRef>
              <c:f>'Anna Major2'!$G$6:$G$12</c:f>
              <c:numCache>
                <c:formatCode>0%</c:formatCode>
                <c:ptCount val="7"/>
                <c:pt idx="0">
                  <c:v>0.15384615384615385</c:v>
                </c:pt>
                <c:pt idx="1">
                  <c:v>0.16666666666666666</c:v>
                </c:pt>
                <c:pt idx="2">
                  <c:v>0.15384615384615385</c:v>
                </c:pt>
                <c:pt idx="3">
                  <c:v>0.15384615384615385</c:v>
                </c:pt>
                <c:pt idx="4">
                  <c:v>6.4102564102564097E-2</c:v>
                </c:pt>
                <c:pt idx="5">
                  <c:v>0.15384615384615385</c:v>
                </c:pt>
                <c:pt idx="6">
                  <c:v>0.15384615384615385</c:v>
                </c:pt>
              </c:numCache>
            </c:numRef>
          </c:val>
          <c:extLst>
            <c:ext xmlns:c16="http://schemas.microsoft.com/office/drawing/2014/chart" uri="{C3380CC4-5D6E-409C-BE32-E72D297353CC}">
              <c16:uniqueId val="{0000000E-A00C-4AF7-B275-79C4187CB84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[GalapoSara_BCSAnalysis.xlsx]Kisok Swipes Traffic !PivotTable8</c:name>
    <c:fmtId val="1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800" b="0" i="0" baseline="0" dirty="0">
                <a:solidFill>
                  <a:schemeClr val="tx1"/>
                </a:solidFill>
                <a:effectLst/>
              </a:rPr>
              <a:t>Foot Traffic </a:t>
            </a:r>
            <a:r>
              <a:rPr lang="en-US" sz="1800" b="1" i="0" baseline="0" dirty="0">
                <a:solidFill>
                  <a:schemeClr val="tx1"/>
                </a:solidFill>
                <a:effectLst/>
              </a:rPr>
              <a:t>Walk-in</a:t>
            </a:r>
            <a:r>
              <a:rPr lang="en-US" sz="1800" b="0" i="0" baseline="0" dirty="0">
                <a:solidFill>
                  <a:schemeClr val="tx1"/>
                </a:solidFill>
                <a:effectLst/>
              </a:rPr>
              <a:t> Advising</a:t>
            </a:r>
            <a:endParaRPr lang="en-US" dirty="0">
              <a:solidFill>
                <a:schemeClr val="tx1"/>
              </a:solidFill>
              <a:effectLst/>
            </a:endParaRP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0"/>
              <c:y val="1.973916132977701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dLbl>
          <c:idx val="0"/>
          <c:layout>
            <c:manualLayout>
              <c:x val="0"/>
              <c:y val="1.973916132977701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dLbl>
          <c:idx val="0"/>
          <c:layout>
            <c:manualLayout>
              <c:x val="0"/>
              <c:y val="1.9739161329777016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s>
    <c:plotArea>
      <c:layout>
        <c:manualLayout>
          <c:layoutTarget val="inner"/>
          <c:xMode val="edge"/>
          <c:yMode val="edge"/>
          <c:x val="7.4544369885171602E-2"/>
          <c:y val="0.16329699907427356"/>
          <c:w val="0.86998508410120967"/>
          <c:h val="0.66475719013224621"/>
        </c:manualLayout>
      </c:layout>
      <c:barChart>
        <c:barDir val="col"/>
        <c:grouping val="clustered"/>
        <c:varyColors val="1"/>
        <c:ser>
          <c:idx val="0"/>
          <c:order val="0"/>
          <c:tx>
            <c:strRef>
              <c:f>'Kisok Swipes Traffic '!$B$49</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DE1D-47FB-8C58-76AE96344D9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DE1D-47FB-8C58-76AE96344D9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DE1D-47FB-8C58-76AE96344D9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DE1D-47FB-8C58-76AE96344D9D}"/>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DE1D-47FB-8C58-76AE96344D9D}"/>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DE1D-47FB-8C58-76AE96344D9D}"/>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DE1D-47FB-8C58-76AE96344D9D}"/>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DE1D-47FB-8C58-76AE96344D9D}"/>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DE1D-47FB-8C58-76AE96344D9D}"/>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DE1D-47FB-8C58-76AE96344D9D}"/>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DE1D-47FB-8C58-76AE96344D9D}"/>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DE1D-47FB-8C58-76AE96344D9D}"/>
              </c:ext>
            </c:extLst>
          </c:dPt>
          <c:dPt>
            <c:idx val="12"/>
            <c:invertIfNegative val="0"/>
            <c:bubble3D val="0"/>
            <c:spPr>
              <a:solidFill>
                <a:schemeClr val="accent1">
                  <a:lumMod val="80000"/>
                  <a:lumOff val="20000"/>
                </a:schemeClr>
              </a:solidFill>
              <a:ln>
                <a:noFill/>
              </a:ln>
              <a:effectLst/>
            </c:spPr>
            <c:extLst>
              <c:ext xmlns:c16="http://schemas.microsoft.com/office/drawing/2014/chart" uri="{C3380CC4-5D6E-409C-BE32-E72D297353CC}">
                <c16:uniqueId val="{00000019-DE1D-47FB-8C58-76AE96344D9D}"/>
              </c:ext>
            </c:extLst>
          </c:dPt>
          <c:dPt>
            <c:idx val="13"/>
            <c:invertIfNegative val="0"/>
            <c:bubble3D val="0"/>
            <c:spPr>
              <a:solidFill>
                <a:schemeClr val="accent2">
                  <a:lumMod val="80000"/>
                  <a:lumOff val="20000"/>
                </a:schemeClr>
              </a:solidFill>
              <a:ln>
                <a:noFill/>
              </a:ln>
              <a:effectLst/>
            </c:spPr>
            <c:extLst>
              <c:ext xmlns:c16="http://schemas.microsoft.com/office/drawing/2014/chart" uri="{C3380CC4-5D6E-409C-BE32-E72D297353CC}">
                <c16:uniqueId val="{0000001B-DE1D-47FB-8C58-76AE96344D9D}"/>
              </c:ext>
            </c:extLst>
          </c:dPt>
          <c:dLbls>
            <c:dLbl>
              <c:idx val="9"/>
              <c:layout>
                <c:manualLayout>
                  <c:x val="0"/>
                  <c:y val="1.973916132977701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3-DE1D-47FB-8C58-76AE96344D9D}"/>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5400" cap="rnd">
                <a:solidFill>
                  <a:schemeClr val="tx1"/>
                </a:solidFill>
                <a:prstDash val="sysDot"/>
              </a:ln>
              <a:effectLst/>
            </c:spPr>
            <c:trendlineType val="movingAvg"/>
            <c:period val="2"/>
            <c:dispRSqr val="0"/>
            <c:dispEq val="0"/>
          </c:trendline>
          <c:cat>
            <c:strRef>
              <c:f>'Kisok Swipes Traffic '!$A$50:$A$64</c:f>
              <c:strCache>
                <c:ptCount val="14"/>
                <c:pt idx="0">
                  <c:v>9 AM</c:v>
                </c:pt>
                <c:pt idx="1">
                  <c:v>10 AM</c:v>
                </c:pt>
                <c:pt idx="2">
                  <c:v>11 AM</c:v>
                </c:pt>
                <c:pt idx="3">
                  <c:v>12 PM</c:v>
                </c:pt>
                <c:pt idx="4">
                  <c:v>1 PM</c:v>
                </c:pt>
                <c:pt idx="5">
                  <c:v>2 PM</c:v>
                </c:pt>
                <c:pt idx="6">
                  <c:v>3 PM</c:v>
                </c:pt>
                <c:pt idx="7">
                  <c:v>4 PM</c:v>
                </c:pt>
                <c:pt idx="8">
                  <c:v>5 PM</c:v>
                </c:pt>
                <c:pt idx="9">
                  <c:v>6 PM</c:v>
                </c:pt>
                <c:pt idx="10">
                  <c:v>7 PM</c:v>
                </c:pt>
                <c:pt idx="11">
                  <c:v>8 PM</c:v>
                </c:pt>
                <c:pt idx="12">
                  <c:v>9 PM</c:v>
                </c:pt>
                <c:pt idx="13">
                  <c:v>10 PM</c:v>
                </c:pt>
              </c:strCache>
            </c:strRef>
          </c:cat>
          <c:val>
            <c:numRef>
              <c:f>'Kisok Swipes Traffic '!$B$50:$B$64</c:f>
              <c:numCache>
                <c:formatCode>General</c:formatCode>
                <c:ptCount val="14"/>
                <c:pt idx="0">
                  <c:v>7</c:v>
                </c:pt>
                <c:pt idx="1">
                  <c:v>17</c:v>
                </c:pt>
                <c:pt idx="2">
                  <c:v>9</c:v>
                </c:pt>
                <c:pt idx="3">
                  <c:v>9</c:v>
                </c:pt>
                <c:pt idx="4">
                  <c:v>18</c:v>
                </c:pt>
                <c:pt idx="5">
                  <c:v>23</c:v>
                </c:pt>
                <c:pt idx="6">
                  <c:v>5</c:v>
                </c:pt>
                <c:pt idx="7">
                  <c:v>3</c:v>
                </c:pt>
                <c:pt idx="8">
                  <c:v>3</c:v>
                </c:pt>
                <c:pt idx="9">
                  <c:v>1</c:v>
                </c:pt>
                <c:pt idx="10">
                  <c:v>1</c:v>
                </c:pt>
                <c:pt idx="11">
                  <c:v>1</c:v>
                </c:pt>
                <c:pt idx="12">
                  <c:v>2</c:v>
                </c:pt>
                <c:pt idx="13">
                  <c:v>5</c:v>
                </c:pt>
              </c:numCache>
            </c:numRef>
          </c:val>
          <c:extLst>
            <c:ext xmlns:c16="http://schemas.microsoft.com/office/drawing/2014/chart" uri="{C3380CC4-5D6E-409C-BE32-E72D297353CC}">
              <c16:uniqueId val="{0000001D-DE1D-47FB-8C58-76AE96344D9D}"/>
            </c:ext>
          </c:extLst>
        </c:ser>
        <c:dLbls>
          <c:dLblPos val="outEnd"/>
          <c:showLegendKey val="0"/>
          <c:showVal val="1"/>
          <c:showCatName val="0"/>
          <c:showSerName val="0"/>
          <c:showPercent val="0"/>
          <c:showBubbleSize val="0"/>
        </c:dLbls>
        <c:gapWidth val="0"/>
        <c:overlap val="-27"/>
        <c:axId val="1439465119"/>
        <c:axId val="1439462207"/>
      </c:barChart>
      <c:catAx>
        <c:axId val="143946511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462207"/>
        <c:crosses val="autoZero"/>
        <c:auto val="1"/>
        <c:lblAlgn val="ctr"/>
        <c:lblOffset val="100"/>
        <c:noMultiLvlLbl val="0"/>
      </c:catAx>
      <c:valAx>
        <c:axId val="143946220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Frequency</a:t>
                </a:r>
                <a:r>
                  <a:rPr lang="en-US" baseline="0"/>
                  <a:t> of Walkins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39465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r>
              <a:rPr lang="en-US"/>
              <a:t>Percent of Counseling Sessions by Device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D547-49F6-994C-D2FC47F45ED5}"/>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D547-49F6-994C-D2FC47F45ED5}"/>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D547-49F6-994C-D2FC47F45ED5}"/>
              </c:ext>
            </c:extLst>
          </c:dPt>
          <c:dLbls>
            <c:dLbl>
              <c:idx val="0"/>
              <c:tx>
                <c:rich>
                  <a:bodyPr rot="0" spcFirstLastPara="1" vertOverflow="ellipsis" vert="horz" wrap="square" lIns="38100" tIns="19050" rIns="38100" bIns="19050" anchor="ctr" anchorCtr="1">
                    <a:noAutofit/>
                  </a:bodyPr>
                  <a:lstStyle/>
                  <a:p>
                    <a:pPr>
                      <a:defRPr sz="3200" b="1" i="0" u="none" strike="noStrike" kern="1200" baseline="0">
                        <a:solidFill>
                          <a:schemeClr val="bg1"/>
                        </a:solidFill>
                        <a:latin typeface="+mn-lt"/>
                        <a:ea typeface="+mn-ea"/>
                        <a:cs typeface="+mn-cs"/>
                      </a:defRPr>
                    </a:pPr>
                    <a:fld id="{61F7C9F5-DDBD-40AA-B5EA-726A5577F88B}" type="VALUE">
                      <a:rPr lang="en-US" sz="3200" smtClean="0">
                        <a:solidFill>
                          <a:schemeClr val="bg1"/>
                        </a:solidFill>
                      </a:rPr>
                      <a:pPr>
                        <a:defRPr sz="3200">
                          <a:solidFill>
                            <a:schemeClr val="bg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32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0.23740446258642864"/>
                      <c:h val="0.26095970687344722"/>
                    </c:manualLayout>
                  </c15:layout>
                  <c15:dlblFieldTable/>
                  <c15:showDataLabelsRange val="0"/>
                </c:ext>
                <c:ext xmlns:c16="http://schemas.microsoft.com/office/drawing/2014/chart" uri="{C3380CC4-5D6E-409C-BE32-E72D297353CC}">
                  <c16:uniqueId val="{00000001-D547-49F6-994C-D2FC47F45ED5}"/>
                </c:ext>
              </c:extLst>
            </c:dLbl>
            <c:dLbl>
              <c:idx val="1"/>
              <c:tx>
                <c:rich>
                  <a:bodyPr rot="0" spcFirstLastPara="1" vertOverflow="ellipsis" vert="horz" wrap="square" lIns="38100" tIns="19050" rIns="38100" bIns="19050" anchor="ctr" anchorCtr="1">
                    <a:noAutofit/>
                  </a:bodyPr>
                  <a:lstStyle/>
                  <a:p>
                    <a:pPr>
                      <a:defRPr sz="1197" b="1" i="0" u="none" strike="noStrike" kern="1200" baseline="0">
                        <a:solidFill>
                          <a:schemeClr val="tx1"/>
                        </a:solidFill>
                        <a:latin typeface="+mn-lt"/>
                        <a:ea typeface="+mn-ea"/>
                        <a:cs typeface="+mn-cs"/>
                      </a:defRPr>
                    </a:pPr>
                    <a:fld id="{D0FB0136-A6D5-4B92-AA12-49FFAC976DBE}" type="VALUE">
                      <a:rPr lang="en-US" smtClean="0"/>
                      <a:pPr>
                        <a:defRPr>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no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extLst>
                <c:ext xmlns:c15="http://schemas.microsoft.com/office/drawing/2012/chart" uri="{CE6537A1-D6FC-4f65-9D91-7224C49458BB}">
                  <c15:layout>
                    <c:manualLayout>
                      <c:w val="0.11817854050116498"/>
                      <c:h val="0.18417119160946246"/>
                    </c:manualLayout>
                  </c15:layout>
                  <c15:dlblFieldTable/>
                  <c15:showDataLabelsRange val="0"/>
                </c:ext>
                <c:ext xmlns:c16="http://schemas.microsoft.com/office/drawing/2014/chart" uri="{C3380CC4-5D6E-409C-BE32-E72D297353CC}">
                  <c16:uniqueId val="{00000003-D547-49F6-994C-D2FC47F45ED5}"/>
                </c:ext>
              </c:extLst>
            </c:dLbl>
            <c:dLbl>
              <c:idx val="2"/>
              <c:tx>
                <c:rich>
                  <a:bodyPr/>
                  <a:lstStyle/>
                  <a:p>
                    <a:fld id="{26660DAE-57B3-4B71-B617-9F00637AB763}" type="VALUE">
                      <a:rPr lang="en-US" smtClean="0"/>
                      <a:pPr/>
                      <a:t>[VALUE]</a:t>
                    </a:fld>
                    <a:endParaRPr lang="en-US"/>
                  </a:p>
                </c:rich>
              </c:tx>
              <c:dLblPos val="inEnd"/>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D547-49F6-994C-D2FC47F45ED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'PT-Virtual-InPerson'!$B$511:$B$513</c:f>
              <c:strCache>
                <c:ptCount val="3"/>
                <c:pt idx="0">
                  <c:v>in person</c:v>
                </c:pt>
                <c:pt idx="1">
                  <c:v>virtual</c:v>
                </c:pt>
                <c:pt idx="2">
                  <c:v>phone</c:v>
                </c:pt>
              </c:strCache>
            </c:strRef>
          </c:cat>
          <c:val>
            <c:numRef>
              <c:f>'PT-Virtual-InPerson'!$D$511:$D$513</c:f>
              <c:numCache>
                <c:formatCode>0%</c:formatCode>
                <c:ptCount val="3"/>
                <c:pt idx="0">
                  <c:v>0.69333333333333336</c:v>
                </c:pt>
                <c:pt idx="1">
                  <c:v>0.29939393939393938</c:v>
                </c:pt>
                <c:pt idx="2">
                  <c:v>7.2727272727272727E-3</c:v>
                </c:pt>
              </c:numCache>
            </c:numRef>
          </c:val>
          <c:extLst>
            <c:ext xmlns:c16="http://schemas.microsoft.com/office/drawing/2014/chart" uri="{C3380CC4-5D6E-409C-BE32-E72D297353CC}">
              <c16:uniqueId val="{00000006-D547-49F6-994C-D2FC47F45ED5}"/>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solidFill>
          <a:schemeClr val="lt1">
            <a:alpha val="78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r>
              <a:rPr lang="en-US"/>
              <a:t>Amount of Students per Advisor</a:t>
            </a:r>
          </a:p>
        </c:rich>
      </c:tx>
      <c:overlay val="0"/>
      <c:spPr>
        <a:noFill/>
        <a:ln>
          <a:noFill/>
        </a:ln>
        <a:effectLst/>
      </c:spPr>
      <c:txPr>
        <a:bodyPr rot="0" spcFirstLastPara="1" vertOverflow="ellipsis" vert="horz" wrap="square" anchor="ctr" anchorCtr="1"/>
        <a:lstStyle/>
        <a:p>
          <a:pPr>
            <a:defRPr sz="2128" b="1" i="0" u="none" strike="noStrike" kern="1200" spc="0" normalizeH="0" baseline="0">
              <a:solidFill>
                <a:schemeClr val="dk1">
                  <a:lumMod val="50000"/>
                  <a:lumOff val="50000"/>
                </a:schemeClr>
              </a:solidFill>
              <a:latin typeface="+mj-lt"/>
              <a:ea typeface="+mj-ea"/>
              <a:cs typeface="+mj-cs"/>
            </a:defRPr>
          </a:pPr>
          <a:endParaRPr lang="en-US"/>
        </a:p>
      </c:txPr>
    </c:title>
    <c:autoTitleDeleted val="0"/>
    <c:plotArea>
      <c:layout>
        <c:manualLayout>
          <c:layoutTarget val="inner"/>
          <c:xMode val="edge"/>
          <c:yMode val="edge"/>
          <c:x val="8.5070562389994164E-2"/>
          <c:y val="0.28274330622664601"/>
          <c:w val="0.5637327953596033"/>
          <c:h val="0.67280019908362976"/>
        </c:manualLayout>
      </c:layout>
      <c:pieChart>
        <c:varyColors val="1"/>
        <c:ser>
          <c:idx val="0"/>
          <c:order val="0"/>
          <c:tx>
            <c:strRef>
              <c:f>'Advising Checkins'!$K$874</c:f>
              <c:strCache>
                <c:ptCount val="1"/>
                <c:pt idx="0">
                  <c:v>Relative Frequency </c:v>
                </c:pt>
              </c:strCache>
            </c:strRef>
          </c:tx>
          <c:explosion val="4"/>
          <c:dPt>
            <c:idx val="0"/>
            <c:bubble3D val="0"/>
            <c:spPr>
              <a:gradFill>
                <a:gsLst>
                  <a:gs pos="100000">
                    <a:schemeClr val="accent1">
                      <a:lumMod val="60000"/>
                      <a:lumOff val="40000"/>
                    </a:schemeClr>
                  </a:gs>
                  <a:gs pos="0">
                    <a:schemeClr val="accent1"/>
                  </a:gs>
                </a:gsLst>
                <a:lin ang="5400000" scaled="0"/>
              </a:gradFill>
              <a:ln w="19050">
                <a:solidFill>
                  <a:schemeClr val="lt1"/>
                </a:solidFill>
              </a:ln>
              <a:effectLst/>
            </c:spPr>
            <c:extLst>
              <c:ext xmlns:c16="http://schemas.microsoft.com/office/drawing/2014/chart" uri="{C3380CC4-5D6E-409C-BE32-E72D297353CC}">
                <c16:uniqueId val="{00000001-2CA9-46BA-B929-2C649EA4FBFD}"/>
              </c:ext>
            </c:extLst>
          </c:dPt>
          <c:dPt>
            <c:idx val="1"/>
            <c:bubble3D val="0"/>
            <c:spPr>
              <a:gradFill>
                <a:gsLst>
                  <a:gs pos="100000">
                    <a:schemeClr val="accent2">
                      <a:lumMod val="60000"/>
                      <a:lumOff val="40000"/>
                    </a:schemeClr>
                  </a:gs>
                  <a:gs pos="0">
                    <a:schemeClr val="accent2"/>
                  </a:gs>
                </a:gsLst>
                <a:lin ang="5400000" scaled="0"/>
              </a:gradFill>
              <a:ln w="19050">
                <a:solidFill>
                  <a:schemeClr val="lt1"/>
                </a:solidFill>
              </a:ln>
              <a:effectLst/>
            </c:spPr>
            <c:extLst>
              <c:ext xmlns:c16="http://schemas.microsoft.com/office/drawing/2014/chart" uri="{C3380CC4-5D6E-409C-BE32-E72D297353CC}">
                <c16:uniqueId val="{00000003-2CA9-46BA-B929-2C649EA4FBFD}"/>
              </c:ext>
            </c:extLst>
          </c:dPt>
          <c:dPt>
            <c:idx val="2"/>
            <c:bubble3D val="0"/>
            <c:spPr>
              <a:gradFill>
                <a:gsLst>
                  <a:gs pos="100000">
                    <a:schemeClr val="accent3">
                      <a:lumMod val="60000"/>
                      <a:lumOff val="40000"/>
                    </a:schemeClr>
                  </a:gs>
                  <a:gs pos="0">
                    <a:schemeClr val="accent3"/>
                  </a:gs>
                </a:gsLst>
                <a:lin ang="5400000" scaled="0"/>
              </a:gradFill>
              <a:ln w="19050">
                <a:solidFill>
                  <a:schemeClr val="lt1"/>
                </a:solidFill>
              </a:ln>
              <a:effectLst/>
            </c:spPr>
            <c:extLst>
              <c:ext xmlns:c16="http://schemas.microsoft.com/office/drawing/2014/chart" uri="{C3380CC4-5D6E-409C-BE32-E72D297353CC}">
                <c16:uniqueId val="{00000005-2CA9-46BA-B929-2C649EA4FBFD}"/>
              </c:ext>
            </c:extLst>
          </c:dPt>
          <c:dPt>
            <c:idx val="3"/>
            <c:bubble3D val="0"/>
            <c:spPr>
              <a:gradFill>
                <a:gsLst>
                  <a:gs pos="100000">
                    <a:schemeClr val="accent4">
                      <a:lumMod val="60000"/>
                      <a:lumOff val="40000"/>
                    </a:schemeClr>
                  </a:gs>
                  <a:gs pos="0">
                    <a:schemeClr val="accent4"/>
                  </a:gs>
                </a:gsLst>
                <a:lin ang="5400000" scaled="0"/>
              </a:gradFill>
              <a:ln w="19050">
                <a:solidFill>
                  <a:schemeClr val="lt1"/>
                </a:solidFill>
              </a:ln>
              <a:effectLst/>
            </c:spPr>
            <c:extLst>
              <c:ext xmlns:c16="http://schemas.microsoft.com/office/drawing/2014/chart" uri="{C3380CC4-5D6E-409C-BE32-E72D297353CC}">
                <c16:uniqueId val="{00000007-2CA9-46BA-B929-2C649EA4FBFD}"/>
              </c:ext>
            </c:extLst>
          </c:dPt>
          <c:dPt>
            <c:idx val="4"/>
            <c:bubble3D val="0"/>
            <c:spPr>
              <a:gradFill>
                <a:gsLst>
                  <a:gs pos="100000">
                    <a:schemeClr val="accent5">
                      <a:lumMod val="60000"/>
                      <a:lumOff val="40000"/>
                    </a:schemeClr>
                  </a:gs>
                  <a:gs pos="0">
                    <a:schemeClr val="accent5"/>
                  </a:gs>
                </a:gsLst>
                <a:lin ang="5400000" scaled="0"/>
              </a:gradFill>
              <a:ln w="19050">
                <a:solidFill>
                  <a:schemeClr val="lt1"/>
                </a:solidFill>
              </a:ln>
              <a:effectLst/>
            </c:spPr>
            <c:extLst>
              <c:ext xmlns:c16="http://schemas.microsoft.com/office/drawing/2014/chart" uri="{C3380CC4-5D6E-409C-BE32-E72D297353CC}">
                <c16:uniqueId val="{00000009-2CA9-46BA-B929-2C649EA4FBFD}"/>
              </c:ext>
            </c:extLst>
          </c:dPt>
          <c:dLbls>
            <c:dLbl>
              <c:idx val="3"/>
              <c:spPr>
                <a:noFill/>
                <a:ln>
                  <a:noFill/>
                </a:ln>
                <a:effectLst/>
              </c:spPr>
              <c:txPr>
                <a:bodyPr rot="0" spcFirstLastPara="1" vertOverflow="ellipsis" vert="horz" wrap="square" lIns="38100" tIns="19050" rIns="38100" bIns="19050" anchor="ctr" anchorCtr="1">
                  <a:spAutoFit/>
                </a:bodyPr>
                <a:lstStyle/>
                <a:p>
                  <a:pPr>
                    <a:defRPr sz="2800" b="1" i="0" u="none" strike="noStrike" kern="1200" baseline="0">
                      <a:solidFill>
                        <a:schemeClr val="bg1"/>
                      </a:solidFill>
                      <a:latin typeface="+mn-lt"/>
                      <a:ea typeface="+mn-ea"/>
                      <a:cs typeface="+mn-cs"/>
                    </a:defRPr>
                  </a:pPr>
                  <a:endParaRPr lang="en-US"/>
                </a:p>
              </c:txPr>
              <c:dLblPos val="inEnd"/>
              <c:showLegendKey val="0"/>
              <c:showVal val="0"/>
              <c:showCatName val="0"/>
              <c:showSerName val="0"/>
              <c:showPercent val="1"/>
              <c:showBubbleSize val="0"/>
              <c:extLst>
                <c:ext xmlns:c16="http://schemas.microsoft.com/office/drawing/2014/chart" uri="{C3380CC4-5D6E-409C-BE32-E72D297353CC}">
                  <c16:uniqueId val="{00000007-2CA9-46BA-B929-2C649EA4FBFD}"/>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'Advising Checkins'!$I$875:$I$879</c:f>
              <c:strCache>
                <c:ptCount val="5"/>
                <c:pt idx="0">
                  <c:v>Jennifer</c:v>
                </c:pt>
                <c:pt idx="1">
                  <c:v>Jolene</c:v>
                </c:pt>
                <c:pt idx="2">
                  <c:v>Nikkita</c:v>
                </c:pt>
                <c:pt idx="3">
                  <c:v>Nikki</c:v>
                </c:pt>
                <c:pt idx="4">
                  <c:v>Stephanie </c:v>
                </c:pt>
              </c:strCache>
            </c:strRef>
          </c:cat>
          <c:val>
            <c:numRef>
              <c:f>'Advising Checkins'!$K$875:$K$879</c:f>
              <c:numCache>
                <c:formatCode>0%</c:formatCode>
                <c:ptCount val="5"/>
                <c:pt idx="0">
                  <c:v>0.16300578034682081</c:v>
                </c:pt>
                <c:pt idx="1">
                  <c:v>0.16416184971098266</c:v>
                </c:pt>
                <c:pt idx="2">
                  <c:v>0.23930635838150288</c:v>
                </c:pt>
                <c:pt idx="3">
                  <c:v>0.2774566473988439</c:v>
                </c:pt>
                <c:pt idx="4">
                  <c:v>0.15606936416184972</c:v>
                </c:pt>
              </c:numCache>
            </c:numRef>
          </c:val>
          <c:extLst>
            <c:ext xmlns:c16="http://schemas.microsoft.com/office/drawing/2014/chart" uri="{C3380CC4-5D6E-409C-BE32-E72D297353CC}">
              <c16:uniqueId val="{0000000A-2CA9-46BA-B929-2C649EA4FBF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alpha val="50000"/>
          </a:schemeClr>
        </a:solid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fgClr>
      <a:bgClr>
        <a:schemeClr val="dk1">
          <a:lumMod val="10000"/>
          <a:lumOff val="90000"/>
        </a:schemeClr>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r>
              <a:rPr lang="en-US"/>
              <a:t>Percent of students that attended ACCT/BUS Career Fair by grade</a:t>
            </a:r>
          </a:p>
        </c:rich>
      </c:tx>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spPr>
            <a:solidFill>
              <a:schemeClr val="accent1"/>
            </a:solidFill>
            <a:ln>
              <a:noFill/>
            </a:ln>
            <a:effectLst/>
            <a:sp3d/>
          </c:spPr>
          <c:invertIfNegative val="0"/>
          <c:cat>
            <c:strRef>
              <c:f>'ACCTBUS Graphs'!$A$2:$A$5</c:f>
              <c:strCache>
                <c:ptCount val="4"/>
                <c:pt idx="0">
                  <c:v>Freshmen</c:v>
                </c:pt>
                <c:pt idx="1">
                  <c:v>Sophomore</c:v>
                </c:pt>
                <c:pt idx="2">
                  <c:v>Juniors</c:v>
                </c:pt>
                <c:pt idx="3">
                  <c:v>Seniors</c:v>
                </c:pt>
              </c:strCache>
            </c:strRef>
          </c:cat>
          <c:val>
            <c:numRef>
              <c:f>'ACCTBUS Graphs'!$C$2:$C$5</c:f>
              <c:numCache>
                <c:formatCode>0%</c:formatCode>
                <c:ptCount val="4"/>
                <c:pt idx="0">
                  <c:v>3.0995106035889071E-2</c:v>
                </c:pt>
                <c:pt idx="1">
                  <c:v>0.25448613376835238</c:v>
                </c:pt>
                <c:pt idx="2">
                  <c:v>0.32789559543230018</c:v>
                </c:pt>
                <c:pt idx="3">
                  <c:v>0.38499184339314846</c:v>
                </c:pt>
              </c:numCache>
            </c:numRef>
          </c:val>
          <c:extLst>
            <c:ext xmlns:c16="http://schemas.microsoft.com/office/drawing/2014/chart" uri="{C3380CC4-5D6E-409C-BE32-E72D297353CC}">
              <c16:uniqueId val="{00000000-C4CA-40A9-8278-9A6BD8E04FE8}"/>
            </c:ext>
          </c:extLst>
        </c:ser>
        <c:dLbls>
          <c:showLegendKey val="0"/>
          <c:showVal val="0"/>
          <c:showCatName val="0"/>
          <c:showSerName val="0"/>
          <c:showPercent val="0"/>
          <c:showBubbleSize val="0"/>
        </c:dLbls>
        <c:gapWidth val="150"/>
        <c:shape val="box"/>
        <c:axId val="309379343"/>
        <c:axId val="309377263"/>
        <c:axId val="0"/>
      </c:bar3DChart>
      <c:catAx>
        <c:axId val="309379343"/>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Grade</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309377263"/>
        <c:crosses val="autoZero"/>
        <c:auto val="1"/>
        <c:lblAlgn val="ctr"/>
        <c:lblOffset val="100"/>
        <c:noMultiLvlLbl val="0"/>
      </c:catAx>
      <c:valAx>
        <c:axId val="309377263"/>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percent</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093793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Percentage of Attendance by Major to Career Fair</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'ACCTBUS Graphs'!$F$2:$F$9</c:f>
              <c:strCache>
                <c:ptCount val="8"/>
                <c:pt idx="0">
                  <c:v>ACCT</c:v>
                </c:pt>
                <c:pt idx="1">
                  <c:v>ADMIN</c:v>
                </c:pt>
                <c:pt idx="2">
                  <c:v>BSAN</c:v>
                </c:pt>
                <c:pt idx="3">
                  <c:v>FIN</c:v>
                </c:pt>
                <c:pt idx="4">
                  <c:v>IST</c:v>
                </c:pt>
                <c:pt idx="5">
                  <c:v>MKMT</c:v>
                </c:pt>
                <c:pt idx="6">
                  <c:v>SUPPLY</c:v>
                </c:pt>
                <c:pt idx="7">
                  <c:v>STEM</c:v>
                </c:pt>
              </c:strCache>
            </c:strRef>
          </c:cat>
          <c:val>
            <c:numRef>
              <c:f>'ACCTBUS Graphs'!$H$2:$H$9</c:f>
              <c:numCache>
                <c:formatCode>0%</c:formatCode>
                <c:ptCount val="8"/>
                <c:pt idx="0">
                  <c:v>0.19225449515905949</c:v>
                </c:pt>
                <c:pt idx="1">
                  <c:v>0.12033195020746888</c:v>
                </c:pt>
                <c:pt idx="2">
                  <c:v>4.8409405255878286E-2</c:v>
                </c:pt>
                <c:pt idx="3">
                  <c:v>0.19225449515905949</c:v>
                </c:pt>
                <c:pt idx="4">
                  <c:v>0.14384508990318118</c:v>
                </c:pt>
                <c:pt idx="5">
                  <c:v>0.16182572614107885</c:v>
                </c:pt>
                <c:pt idx="6">
                  <c:v>4.7026279391424619E-2</c:v>
                </c:pt>
                <c:pt idx="7">
                  <c:v>9.4052558782849238E-2</c:v>
                </c:pt>
              </c:numCache>
            </c:numRef>
          </c:val>
          <c:extLst>
            <c:ext xmlns:c16="http://schemas.microsoft.com/office/drawing/2014/chart" uri="{C3380CC4-5D6E-409C-BE32-E72D297353CC}">
              <c16:uniqueId val="{00000000-AC20-4D11-BEDB-86187FC52784}"/>
            </c:ext>
          </c:extLst>
        </c:ser>
        <c:dLbls>
          <c:dLblPos val="outEnd"/>
          <c:showLegendKey val="0"/>
          <c:showVal val="1"/>
          <c:showCatName val="0"/>
          <c:showSerName val="0"/>
          <c:showPercent val="0"/>
          <c:showBubbleSize val="0"/>
        </c:dLbls>
        <c:gapWidth val="444"/>
        <c:overlap val="-90"/>
        <c:axId val="840662799"/>
        <c:axId val="840671951"/>
      </c:barChart>
      <c:catAx>
        <c:axId val="84066279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Major</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840671951"/>
        <c:crosses val="autoZero"/>
        <c:auto val="1"/>
        <c:lblAlgn val="ctr"/>
        <c:lblOffset val="100"/>
        <c:noMultiLvlLbl val="0"/>
      </c:catAx>
      <c:valAx>
        <c:axId val="840671951"/>
        <c:scaling>
          <c:orientation val="minMax"/>
        </c:scaling>
        <c:delete val="1"/>
        <c:axPos val="l"/>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crossAx val="84066279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all" spc="120" normalizeH="0" baseline="0">
                <a:solidFill>
                  <a:schemeClr val="tx1"/>
                </a:solidFill>
                <a:latin typeface="+mn-lt"/>
                <a:ea typeface="+mn-ea"/>
                <a:cs typeface="+mn-cs"/>
              </a:defRPr>
            </a:pPr>
            <a:r>
              <a:rPr lang="en-US" sz="1400" b="0" dirty="0">
                <a:solidFill>
                  <a:schemeClr val="tx1"/>
                </a:solidFill>
              </a:rPr>
              <a:t>Percent</a:t>
            </a:r>
            <a:r>
              <a:rPr lang="en-US" sz="1400" b="0" baseline="0" dirty="0">
                <a:solidFill>
                  <a:schemeClr val="tx1"/>
                </a:solidFill>
              </a:rPr>
              <a:t> of student attendance by Major</a:t>
            </a:r>
            <a:endParaRPr lang="en-US" sz="1400" b="0" dirty="0">
              <a:solidFill>
                <a:schemeClr val="tx1"/>
              </a:solidFill>
            </a:endParaRPr>
          </a:p>
        </c:rich>
      </c:tx>
      <c:layout>
        <c:manualLayout>
          <c:xMode val="edge"/>
          <c:yMode val="edge"/>
          <c:x val="0.19190835435472128"/>
          <c:y val="5.3422110243987478E-2"/>
        </c:manualLayout>
      </c:layout>
      <c:overlay val="0"/>
      <c:spPr>
        <a:noFill/>
        <a:ln>
          <a:noFill/>
        </a:ln>
        <a:effectLst/>
      </c:spPr>
      <c:txPr>
        <a:bodyPr rot="0" spcFirstLastPara="1" vertOverflow="ellipsis" vert="horz" wrap="square" anchor="ctr" anchorCtr="1"/>
        <a:lstStyle/>
        <a:p>
          <a:pPr>
            <a:defRPr sz="1400" b="0" i="0" u="none" strike="noStrike" kern="1200" cap="all" spc="120" normalizeH="0" baseline="0">
              <a:solidFill>
                <a:schemeClr val="tx1"/>
              </a:solidFill>
              <a:latin typeface="+mn-lt"/>
              <a:ea typeface="+mn-ea"/>
              <a:cs typeface="+mn-cs"/>
            </a:defRPr>
          </a:pPr>
          <a:endParaRPr lang="en-US"/>
        </a:p>
      </c:txPr>
    </c:title>
    <c:autoTitleDeleted val="0"/>
    <c:plotArea>
      <c:layout>
        <c:manualLayout>
          <c:layoutTarget val="inner"/>
          <c:xMode val="edge"/>
          <c:yMode val="edge"/>
          <c:x val="3.1784191376458645E-2"/>
          <c:y val="0.18430742353229135"/>
          <c:w val="0.94764956714465631"/>
          <c:h val="0.69650679759464551"/>
        </c:manualLayout>
      </c:layout>
      <c:barChart>
        <c:barDir val="col"/>
        <c:grouping val="clustered"/>
        <c:varyColors val="0"/>
        <c:ser>
          <c:idx val="0"/>
          <c:order val="0"/>
          <c:spPr>
            <a:solidFill>
              <a:schemeClr val="accent1"/>
            </a:solidFill>
            <a:ln>
              <a:noFill/>
            </a:ln>
            <a:effectLst/>
          </c:spPr>
          <c:invertIfNegative val="0"/>
          <c:dLbls>
            <c:dLbl>
              <c:idx val="3"/>
              <c:layout>
                <c:manualLayout>
                  <c:x val="1.068355149694051E-3"/>
                  <c:y val="-1.9898047818435214E-2"/>
                </c:manualLayout>
              </c:layout>
              <c:tx>
                <c:rich>
                  <a:bodyPr rot="-5400000" spcFirstLastPara="1" vertOverflow="clip" horzOverflow="clip" vert="horz" wrap="square" lIns="38100" tIns="19050" rIns="38100" bIns="19050" anchor="ctr" anchorCtr="1">
                    <a:noAutofit/>
                  </a:bodyPr>
                  <a:lstStyle/>
                  <a:p>
                    <a:pPr>
                      <a:defRPr sz="1200" b="1" i="0" u="none" strike="noStrike" kern="1200" baseline="0">
                        <a:solidFill>
                          <a:schemeClr val="tx1"/>
                        </a:solidFill>
                        <a:latin typeface="+mn-lt"/>
                        <a:ea typeface="+mn-ea"/>
                        <a:cs typeface="+mn-cs"/>
                      </a:defRPr>
                    </a:pPr>
                    <a:fld id="{DB0C338C-FF21-424D-B108-A38ADE6119AF}" type="VALUE">
                      <a:rPr lang="en-US" sz="1200" b="1">
                        <a:solidFill>
                          <a:schemeClr val="tx1"/>
                        </a:solidFill>
                      </a:rPr>
                      <a:pPr>
                        <a:defRPr sz="1200" b="1">
                          <a:solidFill>
                            <a:schemeClr val="tx1"/>
                          </a:solidFill>
                        </a:defRPr>
                      </a:pPr>
                      <a:t>[VALUE]</a:t>
                    </a:fld>
                    <a:endParaRPr lang="en-US"/>
                  </a:p>
                </c:rich>
              </c:tx>
              <c:spPr>
                <a:solidFill>
                  <a:schemeClr val="accent5">
                    <a:lumMod val="20000"/>
                    <a:lumOff val="80000"/>
                  </a:schemeClr>
                </a:solidFill>
                <a:ln>
                  <a:noFill/>
                </a:ln>
                <a:effectLst/>
              </c:spPr>
              <c:txPr>
                <a:bodyPr rot="-5400000" spcFirstLastPara="1" vertOverflow="clip" horzOverflow="clip" vert="horz" wrap="square" lIns="38100" tIns="19050" rIns="38100" bIns="19050" anchor="ctr" anchorCtr="1">
                  <a:no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5.6981885660824842E-2"/>
                      <c:h val="8.0266471519200258E-2"/>
                    </c:manualLayout>
                  </c15:layout>
                  <c15:dlblFieldTable/>
                  <c15:showDataLabelsRange val="0"/>
                </c:ext>
                <c:ext xmlns:c16="http://schemas.microsoft.com/office/drawing/2014/chart" uri="{C3380CC4-5D6E-409C-BE32-E72D297353CC}">
                  <c16:uniqueId val="{00000000-71B6-4C27-BFDB-E44DCD0AF352}"/>
                </c:ext>
              </c:extLst>
            </c:dLbl>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'SOB Career Fair '!$S$8:$S$15</c:f>
              <c:strCache>
                <c:ptCount val="8"/>
                <c:pt idx="0">
                  <c:v>ACCT</c:v>
                </c:pt>
                <c:pt idx="1">
                  <c:v>BSAN</c:v>
                </c:pt>
                <c:pt idx="2">
                  <c:v>ADMIN</c:v>
                </c:pt>
                <c:pt idx="3">
                  <c:v>FIN</c:v>
                </c:pt>
                <c:pt idx="4">
                  <c:v>MKMT</c:v>
                </c:pt>
                <c:pt idx="5">
                  <c:v>IST</c:v>
                </c:pt>
                <c:pt idx="6">
                  <c:v>SUPPLY</c:v>
                </c:pt>
                <c:pt idx="7">
                  <c:v>NON-BUS</c:v>
                </c:pt>
              </c:strCache>
            </c:strRef>
          </c:cat>
          <c:val>
            <c:numRef>
              <c:f>'SOB Career Fair '!$U$8:$U$15</c:f>
              <c:numCache>
                <c:formatCode>0%</c:formatCode>
                <c:ptCount val="8"/>
                <c:pt idx="0">
                  <c:v>0.19969278033794163</c:v>
                </c:pt>
                <c:pt idx="1">
                  <c:v>0.11674347158218126</c:v>
                </c:pt>
                <c:pt idx="2">
                  <c:v>0.15053763440860216</c:v>
                </c:pt>
                <c:pt idx="3">
                  <c:v>0.26574500768049153</c:v>
                </c:pt>
                <c:pt idx="4">
                  <c:v>0.14439324116743471</c:v>
                </c:pt>
                <c:pt idx="5">
                  <c:v>2.7649769585253458E-2</c:v>
                </c:pt>
                <c:pt idx="6">
                  <c:v>4.7619047619047616E-2</c:v>
                </c:pt>
                <c:pt idx="7">
                  <c:v>4.7619047619047616E-2</c:v>
                </c:pt>
              </c:numCache>
            </c:numRef>
          </c:val>
          <c:extLst>
            <c:ext xmlns:c16="http://schemas.microsoft.com/office/drawing/2014/chart" uri="{C3380CC4-5D6E-409C-BE32-E72D297353CC}">
              <c16:uniqueId val="{00000001-71B6-4C27-BFDB-E44DCD0AF352}"/>
            </c:ext>
          </c:extLst>
        </c:ser>
        <c:dLbls>
          <c:dLblPos val="outEnd"/>
          <c:showLegendKey val="0"/>
          <c:showVal val="1"/>
          <c:showCatName val="0"/>
          <c:showSerName val="0"/>
          <c:showPercent val="0"/>
          <c:showBubbleSize val="0"/>
        </c:dLbls>
        <c:gapWidth val="444"/>
        <c:overlap val="-90"/>
        <c:axId val="2108905919"/>
        <c:axId val="2108906751"/>
      </c:barChart>
      <c:catAx>
        <c:axId val="2108905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cap="all" spc="120" normalizeH="0" baseline="0">
                <a:solidFill>
                  <a:schemeClr val="tx1">
                    <a:lumMod val="65000"/>
                    <a:lumOff val="35000"/>
                  </a:schemeClr>
                </a:solidFill>
                <a:latin typeface="+mn-lt"/>
                <a:ea typeface="+mn-ea"/>
                <a:cs typeface="+mn-cs"/>
              </a:defRPr>
            </a:pPr>
            <a:endParaRPr lang="en-US"/>
          </a:p>
        </c:txPr>
        <c:crossAx val="2108906751"/>
        <c:crosses val="autoZero"/>
        <c:auto val="1"/>
        <c:lblAlgn val="ctr"/>
        <c:lblOffset val="100"/>
        <c:noMultiLvlLbl val="0"/>
      </c:catAx>
      <c:valAx>
        <c:axId val="2108906751"/>
        <c:scaling>
          <c:orientation val="minMax"/>
        </c:scaling>
        <c:delete val="1"/>
        <c:axPos val="l"/>
        <c:numFmt formatCode="0%" sourceLinked="1"/>
        <c:majorTickMark val="none"/>
        <c:minorTickMark val="none"/>
        <c:tickLblPos val="nextTo"/>
        <c:crossAx val="21089059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r>
              <a:rPr lang="en-US" sz="1600" b="0" dirty="0">
                <a:solidFill>
                  <a:schemeClr val="tx1"/>
                </a:solidFill>
              </a:rPr>
              <a:t>Number</a:t>
            </a:r>
            <a:r>
              <a:rPr lang="en-US" sz="1600" b="0" baseline="0" dirty="0">
                <a:solidFill>
                  <a:schemeClr val="tx1"/>
                </a:solidFill>
              </a:rPr>
              <a:t> of Students attending Business Career Fair by Grade</a:t>
            </a:r>
            <a:endParaRPr lang="en-US" sz="1600" b="0" dirty="0">
              <a:solidFill>
                <a:schemeClr val="tx1"/>
              </a:solidFill>
            </a:endParaRP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solidFill>
              <a:latin typeface="+mn-lt"/>
              <a:ea typeface="+mn-ea"/>
              <a:cs typeface="+mn-cs"/>
            </a:defRPr>
          </a:pPr>
          <a:endParaRPr lang="en-US"/>
        </a:p>
      </c:txPr>
    </c:title>
    <c:autoTitleDeleted val="0"/>
    <c:plotArea>
      <c:layout/>
      <c:lineChart>
        <c:grouping val="standard"/>
        <c:varyColors val="0"/>
        <c:ser>
          <c:idx val="0"/>
          <c:order val="0"/>
          <c:spPr>
            <a:ln w="22225" cap="rnd" cmpd="sng" algn="ctr">
              <a:solidFill>
                <a:schemeClr val="accent1"/>
              </a:solidFill>
              <a:round/>
            </a:ln>
            <a:effectLst/>
          </c:spPr>
          <c:marker>
            <c:symbol val="none"/>
          </c:marker>
          <c:dLbls>
            <c:dLbl>
              <c:idx val="3"/>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extLst>
                <c:ext xmlns:c16="http://schemas.microsoft.com/office/drawing/2014/chart" uri="{C3380CC4-5D6E-409C-BE32-E72D297353CC}">
                  <c16:uniqueId val="{00000002-B49C-4699-89B8-F6B91ED17E7F}"/>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'SOB Career Fair '!$W$32:$W$36</c:f>
              <c:strCache>
                <c:ptCount val="5"/>
                <c:pt idx="0">
                  <c:v>2020-21</c:v>
                </c:pt>
                <c:pt idx="1">
                  <c:v>2022</c:v>
                </c:pt>
                <c:pt idx="2">
                  <c:v>2023</c:v>
                </c:pt>
                <c:pt idx="3">
                  <c:v>2024</c:v>
                </c:pt>
                <c:pt idx="4">
                  <c:v>2025</c:v>
                </c:pt>
              </c:strCache>
            </c:strRef>
          </c:cat>
          <c:val>
            <c:numRef>
              <c:f>'SOB Career Fair '!$X$32:$X$36</c:f>
              <c:numCache>
                <c:formatCode>General</c:formatCode>
                <c:ptCount val="5"/>
                <c:pt idx="0">
                  <c:v>30</c:v>
                </c:pt>
                <c:pt idx="1">
                  <c:v>128</c:v>
                </c:pt>
                <c:pt idx="2">
                  <c:v>131</c:v>
                </c:pt>
                <c:pt idx="3">
                  <c:v>406</c:v>
                </c:pt>
                <c:pt idx="4">
                  <c:v>47</c:v>
                </c:pt>
              </c:numCache>
            </c:numRef>
          </c:val>
          <c:smooth val="0"/>
          <c:extLst>
            <c:ext xmlns:c16="http://schemas.microsoft.com/office/drawing/2014/chart" uri="{C3380CC4-5D6E-409C-BE32-E72D297353CC}">
              <c16:uniqueId val="{00000000-B49C-4699-89B8-F6B91ED17E7F}"/>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49571935"/>
        <c:axId val="849587327"/>
      </c:lineChart>
      <c:catAx>
        <c:axId val="849571935"/>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49587327"/>
        <c:crosses val="autoZero"/>
        <c:auto val="1"/>
        <c:lblAlgn val="ctr"/>
        <c:lblOffset val="100"/>
        <c:noMultiLvlLbl val="0"/>
      </c:catAx>
      <c:valAx>
        <c:axId val="849587327"/>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Count</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49571935"/>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[GalapoSara_BCSAnalysis.xlsx]SOB1!PivotTable4</c:name>
    <c:fmtId val="6"/>
  </c:pivotSource>
  <c:chart>
    <c:title>
      <c:tx>
        <c:rich>
          <a:bodyPr rot="0" spcFirstLastPara="1" vertOverflow="ellipsis" vert="horz" wrap="square" anchor="ctr" anchorCtr="1"/>
          <a:lstStyle/>
          <a:p>
            <a:pPr>
              <a:defRPr sz="1862" b="0" i="0" u="none" strike="noStrike" kern="1200" cap="none" spc="20" baseline="0">
                <a:solidFill>
                  <a:schemeClr val="tx1"/>
                </a:solidFill>
                <a:latin typeface="+mn-lt"/>
                <a:ea typeface="+mn-ea"/>
                <a:cs typeface="+mn-cs"/>
              </a:defRPr>
            </a:pPr>
            <a:r>
              <a:rPr lang="en-US" b="0">
                <a:solidFill>
                  <a:schemeClr val="tx1"/>
                </a:solidFill>
              </a:rPr>
              <a:t>Percent of students that booked at least one group meeting</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solidFill>
              <a:latin typeface="+mn-lt"/>
              <a:ea typeface="+mn-ea"/>
              <a:cs typeface="+mn-cs"/>
            </a:defRPr>
          </a:pPr>
          <a:endParaRPr lang="en-US"/>
        </a:p>
      </c:txPr>
    </c:title>
    <c:autoTitleDeleted val="0"/>
    <c:pivotFmts>
      <c:pivotFmt>
        <c:idx val="0"/>
        <c:spPr>
          <a:solidFill>
            <a:schemeClr val="accent1"/>
          </a:solidFill>
          <a:ln w="19050" cap="flat" cmpd="sng" algn="ctr">
            <a:solidFill>
              <a:schemeClr val="l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cap="flat" cmpd="sng" algn="ctr">
            <a:solidFill>
              <a:schemeClr val="l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cap="flat" cmpd="sng" algn="ctr">
            <a:solidFill>
              <a:schemeClr val="lt1"/>
            </a:solidFill>
            <a:round/>
          </a:ln>
          <a:effectLst/>
        </c:spPr>
      </c:pivotFmt>
      <c:pivotFmt>
        <c:idx val="3"/>
        <c:spPr>
          <a:solidFill>
            <a:schemeClr val="accent1"/>
          </a:solidFill>
          <a:ln w="19050" cap="flat" cmpd="sng" algn="ctr">
            <a:solidFill>
              <a:schemeClr val="lt1"/>
            </a:solidFill>
            <a:round/>
          </a:ln>
          <a:effectLst/>
        </c:spPr>
      </c:pivotFmt>
      <c:pivotFmt>
        <c:idx val="4"/>
        <c:spPr>
          <a:solidFill>
            <a:schemeClr val="accent1"/>
          </a:solidFill>
          <a:ln w="19050" cap="flat" cmpd="sng" algn="ctr">
            <a:solidFill>
              <a:schemeClr val="lt1"/>
            </a:solidFill>
            <a:round/>
          </a:ln>
          <a:effectLst/>
        </c:spPr>
      </c:pivotFmt>
      <c:pivotFmt>
        <c:idx val="5"/>
        <c:spPr>
          <a:solidFill>
            <a:schemeClr val="accent1"/>
          </a:solidFill>
          <a:ln w="19050" cap="flat" cmpd="sng" algn="ctr">
            <a:solidFill>
              <a:schemeClr val="l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cap="flat" cmpd="sng" algn="ctr">
            <a:solidFill>
              <a:schemeClr val="lt1"/>
            </a:solidFill>
            <a:round/>
          </a:ln>
          <a:effectLst/>
        </c:spPr>
      </c:pivotFmt>
      <c:pivotFmt>
        <c:idx val="7"/>
        <c:spPr>
          <a:solidFill>
            <a:schemeClr val="accent1"/>
          </a:solidFill>
          <a:ln w="19050" cap="flat" cmpd="sng" algn="ctr">
            <a:solidFill>
              <a:schemeClr val="lt1"/>
            </a:solidFill>
            <a:round/>
          </a:ln>
          <a:effectLst/>
        </c:spPr>
      </c:pivotFmt>
      <c:pivotFmt>
        <c:idx val="8"/>
        <c:spPr>
          <a:solidFill>
            <a:schemeClr val="accent1"/>
          </a:solidFill>
          <a:ln w="19050" cap="flat" cmpd="sng" algn="ctr">
            <a:solidFill>
              <a:schemeClr val="lt1"/>
            </a:solidFill>
            <a:round/>
          </a:ln>
          <a:effectLst/>
        </c:spPr>
      </c:pivotFmt>
    </c:pivotFmts>
    <c:plotArea>
      <c:layout/>
      <c:pieChart>
        <c:varyColors val="1"/>
        <c:ser>
          <c:idx val="0"/>
          <c:order val="0"/>
          <c:tx>
            <c:strRef>
              <c:f>'SOB1'!$B$3</c:f>
              <c:strCache>
                <c:ptCount val="1"/>
                <c:pt idx="0">
                  <c:v>Total</c:v>
                </c:pt>
              </c:strCache>
            </c:strRef>
          </c:tx>
          <c:dPt>
            <c:idx val="0"/>
            <c:bubble3D val="0"/>
            <c:spPr>
              <a:gradFill rotWithShape="1">
                <a:gsLst>
                  <a:gs pos="0">
                    <a:schemeClr val="accent1">
                      <a:tint val="65000"/>
                      <a:shade val="92000"/>
                      <a:satMod val="130000"/>
                    </a:schemeClr>
                  </a:gs>
                  <a:gs pos="45000">
                    <a:schemeClr val="accent1">
                      <a:tint val="60000"/>
                      <a:shade val="99000"/>
                      <a:satMod val="120000"/>
                    </a:schemeClr>
                  </a:gs>
                  <a:gs pos="100000">
                    <a:schemeClr val="accent1">
                      <a:tint val="55000"/>
                      <a:satMod val="140000"/>
                    </a:schemeClr>
                  </a:gs>
                </a:gsLst>
                <a:path path="circle">
                  <a:fillToRect l="100000" t="100000" r="100000" b="100000"/>
                </a:path>
              </a:gradFill>
              <a:ln w="9525" cap="flat" cmpd="sng" algn="ctr">
                <a:solidFill>
                  <a:schemeClr val="accent1">
                    <a:shade val="95000"/>
                  </a:schemeClr>
                </a:solidFill>
                <a:round/>
              </a:ln>
              <a:effectLst/>
            </c:spPr>
            <c:extLst>
              <c:ext xmlns:c16="http://schemas.microsoft.com/office/drawing/2014/chart" uri="{C3380CC4-5D6E-409C-BE32-E72D297353CC}">
                <c16:uniqueId val="{00000001-501B-45BF-9076-B72A034CD2D0}"/>
              </c:ext>
            </c:extLst>
          </c:dPt>
          <c:dPt>
            <c:idx val="1"/>
            <c:bubble3D val="0"/>
            <c:spPr>
              <a:gradFill rotWithShape="1">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a:ln w="9525" cap="flat" cmpd="sng" algn="ctr">
                <a:solidFill>
                  <a:schemeClr val="accent2">
                    <a:shade val="95000"/>
                  </a:schemeClr>
                </a:solidFill>
                <a:round/>
              </a:ln>
              <a:effectLst/>
            </c:spPr>
            <c:extLst>
              <c:ext xmlns:c16="http://schemas.microsoft.com/office/drawing/2014/chart" uri="{C3380CC4-5D6E-409C-BE32-E72D297353CC}">
                <c16:uniqueId val="{00000003-501B-45BF-9076-B72A034CD2D0}"/>
              </c:ext>
            </c:extLst>
          </c:dPt>
          <c:dPt>
            <c:idx val="2"/>
            <c:bubble3D val="0"/>
            <c:spPr>
              <a:gradFill rotWithShape="1">
                <a:gsLst>
                  <a:gs pos="0">
                    <a:schemeClr val="accent3">
                      <a:tint val="65000"/>
                      <a:shade val="92000"/>
                      <a:satMod val="130000"/>
                    </a:schemeClr>
                  </a:gs>
                  <a:gs pos="45000">
                    <a:schemeClr val="accent3">
                      <a:tint val="60000"/>
                      <a:shade val="99000"/>
                      <a:satMod val="120000"/>
                    </a:schemeClr>
                  </a:gs>
                  <a:gs pos="100000">
                    <a:schemeClr val="accent3">
                      <a:tint val="55000"/>
                      <a:satMod val="140000"/>
                    </a:schemeClr>
                  </a:gs>
                </a:gsLst>
                <a:path path="circle">
                  <a:fillToRect l="100000" t="100000" r="100000" b="100000"/>
                </a:path>
              </a:gradFill>
              <a:ln w="9525" cap="flat" cmpd="sng" algn="ctr">
                <a:solidFill>
                  <a:schemeClr val="accent3">
                    <a:shade val="95000"/>
                  </a:schemeClr>
                </a:solidFill>
                <a:round/>
              </a:ln>
              <a:effectLst/>
            </c:spPr>
            <c:extLst>
              <c:ext xmlns:c16="http://schemas.microsoft.com/office/drawing/2014/chart" uri="{C3380CC4-5D6E-409C-BE32-E72D297353CC}">
                <c16:uniqueId val="{00000005-501B-45BF-9076-B72A034CD2D0}"/>
              </c:ext>
            </c:extLst>
          </c:dPt>
          <c:dLbls>
            <c:dLbl>
              <c:idx val="0"/>
              <c:layout>
                <c:manualLayout>
                  <c:x val="-7.455260279965005E-2"/>
                  <c:y val="-0.11030074365704287"/>
                </c:manualLayout>
              </c:layout>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01B-45BF-9076-B72A034CD2D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'SOB1'!$A$4:$A$7</c:f>
              <c:strCache>
                <c:ptCount val="3"/>
                <c:pt idx="0">
                  <c:v>1</c:v>
                </c:pt>
                <c:pt idx="1">
                  <c:v>2</c:v>
                </c:pt>
                <c:pt idx="2">
                  <c:v>3</c:v>
                </c:pt>
              </c:strCache>
            </c:strRef>
          </c:cat>
          <c:val>
            <c:numRef>
              <c:f>'SOB1'!$B$4:$B$7</c:f>
              <c:numCache>
                <c:formatCode>0.00%</c:formatCode>
                <c:ptCount val="3"/>
                <c:pt idx="0">
                  <c:v>0.86153846153846159</c:v>
                </c:pt>
                <c:pt idx="1">
                  <c:v>9.2307692307692313E-2</c:v>
                </c:pt>
                <c:pt idx="2">
                  <c:v>4.6153846153846156E-2</c:v>
                </c:pt>
              </c:numCache>
            </c:numRef>
          </c:val>
          <c:extLst>
            <c:ext xmlns:c16="http://schemas.microsoft.com/office/drawing/2014/chart" uri="{C3380CC4-5D6E-409C-BE32-E72D297353CC}">
              <c16:uniqueId val="{00000006-501B-45BF-9076-B72A034CD2D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69101946631671041"/>
          <c:y val="0.36825750947798191"/>
          <c:w val="7.0091644794400706E-2"/>
          <c:h val="0.2699201662292213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Racial Inequalities in Business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dLbls>
          <c:dLblPos val="ctr"/>
          <c:showLegendKey val="0"/>
          <c:showVal val="0"/>
          <c:showCatName val="0"/>
          <c:showSerName val="0"/>
          <c:showPercent val="1"/>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Racial Inequalities in Business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4">
                      <a:shade val="50000"/>
                      <a:shade val="85000"/>
                      <a:satMod val="130000"/>
                    </a:schemeClr>
                  </a:gs>
                  <a:gs pos="34000">
                    <a:schemeClr val="accent4">
                      <a:shade val="50000"/>
                      <a:shade val="87000"/>
                      <a:satMod val="125000"/>
                    </a:schemeClr>
                  </a:gs>
                  <a:gs pos="70000">
                    <a:schemeClr val="accent4">
                      <a:shade val="50000"/>
                      <a:tint val="100000"/>
                      <a:shade val="90000"/>
                      <a:satMod val="130000"/>
                    </a:schemeClr>
                  </a:gs>
                  <a:gs pos="100000">
                    <a:schemeClr val="accent4">
                      <a:shade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3634-4965-A7E0-D84A55C1F72D}"/>
              </c:ext>
            </c:extLst>
          </c:dPt>
          <c:dPt>
            <c:idx val="1"/>
            <c:bubble3D val="0"/>
            <c:spPr>
              <a:gradFill rotWithShape="1">
                <a:gsLst>
                  <a:gs pos="0">
                    <a:schemeClr val="accent4">
                      <a:shade val="70000"/>
                      <a:shade val="85000"/>
                      <a:satMod val="130000"/>
                    </a:schemeClr>
                  </a:gs>
                  <a:gs pos="34000">
                    <a:schemeClr val="accent4">
                      <a:shade val="70000"/>
                      <a:shade val="87000"/>
                      <a:satMod val="125000"/>
                    </a:schemeClr>
                  </a:gs>
                  <a:gs pos="70000">
                    <a:schemeClr val="accent4">
                      <a:shade val="70000"/>
                      <a:tint val="100000"/>
                      <a:shade val="90000"/>
                      <a:satMod val="130000"/>
                    </a:schemeClr>
                  </a:gs>
                  <a:gs pos="100000">
                    <a:schemeClr val="accent4">
                      <a:shade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3634-4965-A7E0-D84A55C1F72D}"/>
              </c:ext>
            </c:extLst>
          </c:dPt>
          <c:dPt>
            <c:idx val="2"/>
            <c:bubble3D val="0"/>
            <c:spPr>
              <a:gradFill rotWithShape="1">
                <a:gsLst>
                  <a:gs pos="0">
                    <a:schemeClr val="accent4">
                      <a:shade val="90000"/>
                      <a:shade val="85000"/>
                      <a:satMod val="130000"/>
                    </a:schemeClr>
                  </a:gs>
                  <a:gs pos="34000">
                    <a:schemeClr val="accent4">
                      <a:shade val="90000"/>
                      <a:shade val="87000"/>
                      <a:satMod val="125000"/>
                    </a:schemeClr>
                  </a:gs>
                  <a:gs pos="70000">
                    <a:schemeClr val="accent4">
                      <a:shade val="90000"/>
                      <a:tint val="100000"/>
                      <a:shade val="90000"/>
                      <a:satMod val="130000"/>
                    </a:schemeClr>
                  </a:gs>
                  <a:gs pos="100000">
                    <a:schemeClr val="accent4">
                      <a:shade val="9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3634-4965-A7E0-D84A55C1F72D}"/>
              </c:ext>
            </c:extLst>
          </c:dPt>
          <c:dPt>
            <c:idx val="3"/>
            <c:bubble3D val="0"/>
            <c:spPr>
              <a:gradFill rotWithShape="1">
                <a:gsLst>
                  <a:gs pos="0">
                    <a:schemeClr val="accent4">
                      <a:tint val="90000"/>
                      <a:shade val="85000"/>
                      <a:satMod val="130000"/>
                    </a:schemeClr>
                  </a:gs>
                  <a:gs pos="34000">
                    <a:schemeClr val="accent4">
                      <a:tint val="90000"/>
                      <a:shade val="87000"/>
                      <a:satMod val="125000"/>
                    </a:schemeClr>
                  </a:gs>
                  <a:gs pos="70000">
                    <a:schemeClr val="accent4">
                      <a:tint val="90000"/>
                      <a:tint val="100000"/>
                      <a:shade val="90000"/>
                      <a:satMod val="130000"/>
                    </a:schemeClr>
                  </a:gs>
                  <a:gs pos="100000">
                    <a:schemeClr val="accent4">
                      <a:tint val="9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3634-4965-A7E0-D84A55C1F72D}"/>
              </c:ext>
            </c:extLst>
          </c:dPt>
          <c:dPt>
            <c:idx val="4"/>
            <c:bubble3D val="0"/>
            <c:spPr>
              <a:gradFill rotWithShape="1">
                <a:gsLst>
                  <a:gs pos="0">
                    <a:schemeClr val="accent4">
                      <a:tint val="70000"/>
                      <a:shade val="85000"/>
                      <a:satMod val="130000"/>
                    </a:schemeClr>
                  </a:gs>
                  <a:gs pos="34000">
                    <a:schemeClr val="accent4">
                      <a:tint val="70000"/>
                      <a:shade val="87000"/>
                      <a:satMod val="125000"/>
                    </a:schemeClr>
                  </a:gs>
                  <a:gs pos="70000">
                    <a:schemeClr val="accent4">
                      <a:tint val="70000"/>
                      <a:tint val="100000"/>
                      <a:shade val="90000"/>
                      <a:satMod val="130000"/>
                    </a:schemeClr>
                  </a:gs>
                  <a:gs pos="100000">
                    <a:schemeClr val="accent4">
                      <a:tint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3634-4965-A7E0-D84A55C1F72D}"/>
              </c:ext>
            </c:extLst>
          </c:dPt>
          <c:dPt>
            <c:idx val="5"/>
            <c:bubble3D val="0"/>
            <c:spPr>
              <a:gradFill rotWithShape="1">
                <a:gsLst>
                  <a:gs pos="0">
                    <a:schemeClr val="accent4">
                      <a:tint val="50000"/>
                      <a:shade val="85000"/>
                      <a:satMod val="130000"/>
                    </a:schemeClr>
                  </a:gs>
                  <a:gs pos="34000">
                    <a:schemeClr val="accent4">
                      <a:tint val="50000"/>
                      <a:shade val="87000"/>
                      <a:satMod val="125000"/>
                    </a:schemeClr>
                  </a:gs>
                  <a:gs pos="70000">
                    <a:schemeClr val="accent4">
                      <a:tint val="50000"/>
                      <a:tint val="100000"/>
                      <a:shade val="90000"/>
                      <a:satMod val="130000"/>
                    </a:schemeClr>
                  </a:gs>
                  <a:gs pos="100000">
                    <a:schemeClr val="accent4">
                      <a:tint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3634-4965-A7E0-D84A55C1F72D}"/>
              </c:ext>
            </c:extLst>
          </c:dPt>
          <c:dLbls>
            <c:dLbl>
              <c:idx val="0"/>
              <c:layout>
                <c:manualLayout>
                  <c:x val="-2.1617366394601517E-2"/>
                  <c:y val="2.250120058352888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3634-4965-A7E0-D84A55C1F72D}"/>
                </c:ext>
              </c:extLst>
            </c:dLbl>
            <c:dLbl>
              <c:idx val="1"/>
              <c:layout>
                <c:manualLayout>
                  <c:x val="1.3279965004374453E-2"/>
                  <c:y val="3.900298920968212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634-4965-A7E0-D84A55C1F72D}"/>
                </c:ext>
              </c:extLst>
            </c:dLbl>
            <c:dLbl>
              <c:idx val="2"/>
              <c:layout>
                <c:manualLayout>
                  <c:x val="4.194731460255223E-2"/>
                  <c:y val="2.114688195621113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3634-4965-A7E0-D84A55C1F72D}"/>
                </c:ext>
              </c:extLst>
            </c:dLbl>
            <c:dLbl>
              <c:idx val="3"/>
              <c:layout>
                <c:manualLayout>
                  <c:x val="0.11223425196850394"/>
                  <c:y val="-7.637102653834934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3634-4965-A7E0-D84A55C1F72D}"/>
                </c:ext>
              </c:extLst>
            </c:dLbl>
            <c:dLbl>
              <c:idx val="4"/>
              <c:layout>
                <c:manualLayout>
                  <c:x val="7.5762904636920383E-2"/>
                  <c:y val="4.780694079906678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3634-4965-A7E0-D84A55C1F72D}"/>
                </c:ext>
              </c:extLst>
            </c:dLbl>
            <c:dLbl>
              <c:idx val="5"/>
              <c:spPr>
                <a:noFill/>
                <a:ln>
                  <a:noFill/>
                </a:ln>
                <a:effectLst/>
              </c:spPr>
              <c:txPr>
                <a:bodyPr rot="0" spcFirstLastPara="1" vertOverflow="ellipsis" vert="horz" wrap="square" lIns="38100" tIns="19050" rIns="38100" bIns="19050" anchor="ctr" anchorCtr="1">
                  <a:spAutoFit/>
                </a:bodyPr>
                <a:lstStyle/>
                <a:p>
                  <a:pPr>
                    <a:defRPr sz="3600" b="0" i="0" u="none" strike="noStrike" kern="1200" baseline="0">
                      <a:solidFill>
                        <a:schemeClr val="tx1"/>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3634-4965-A7E0-D84A55C1F7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'DEMO PT'!$Q$2:$Q$8</c:f>
              <c:strCache>
                <c:ptCount val="6"/>
                <c:pt idx="0">
                  <c:v>asian</c:v>
                </c:pt>
                <c:pt idx="1">
                  <c:v>black</c:v>
                </c:pt>
                <c:pt idx="2">
                  <c:v>hispanic</c:v>
                </c:pt>
                <c:pt idx="3">
                  <c:v>international</c:v>
                </c:pt>
                <c:pt idx="4">
                  <c:v>2+ races</c:v>
                </c:pt>
                <c:pt idx="5">
                  <c:v>White</c:v>
                </c:pt>
              </c:strCache>
            </c:strRef>
          </c:cat>
          <c:val>
            <c:numRef>
              <c:f>'DEMO PT'!$S$2:$S$8</c:f>
              <c:numCache>
                <c:formatCode>0%</c:formatCode>
                <c:ptCount val="6"/>
                <c:pt idx="0">
                  <c:v>4.2253521126760563E-2</c:v>
                </c:pt>
                <c:pt idx="1">
                  <c:v>1.6431924882629109E-2</c:v>
                </c:pt>
                <c:pt idx="2">
                  <c:v>7.2769953051643188E-2</c:v>
                </c:pt>
                <c:pt idx="3">
                  <c:v>2.3474178403755869E-3</c:v>
                </c:pt>
                <c:pt idx="4">
                  <c:v>3.2863849765258218E-2</c:v>
                </c:pt>
                <c:pt idx="5">
                  <c:v>0.83333333333333337</c:v>
                </c:pt>
              </c:numCache>
            </c:numRef>
          </c:val>
          <c:extLst>
            <c:ext xmlns:c16="http://schemas.microsoft.com/office/drawing/2014/chart" uri="{C3380CC4-5D6E-409C-BE32-E72D297353CC}">
              <c16:uniqueId val="{0000000C-3634-4965-A7E0-D84A55C1F72D}"/>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baseline="0">
                <a:solidFill>
                  <a:schemeClr val="tx2"/>
                </a:solidFill>
                <a:latin typeface="+mn-lt"/>
                <a:ea typeface="+mn-ea"/>
                <a:cs typeface="+mn-cs"/>
              </a:defRPr>
            </a:pPr>
            <a:r>
              <a:rPr lang="en-US" b="0" dirty="0"/>
              <a:t>Gender Divide in Business</a:t>
            </a:r>
          </a:p>
        </c:rich>
      </c:tx>
      <c:overlay val="0"/>
      <c:spPr>
        <a:noFill/>
        <a:ln>
          <a:noFill/>
        </a:ln>
        <a:effectLst/>
      </c:spPr>
      <c:txPr>
        <a:bodyPr rot="0" spcFirstLastPara="1" vertOverflow="ellipsis" vert="horz" wrap="square" anchor="ctr" anchorCtr="1"/>
        <a:lstStyle/>
        <a:p>
          <a:pPr>
            <a:defRPr sz="2128" b="0"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1-1B62-417A-B0F2-11A5A8AB1903}"/>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c:spPr>
            <c:extLst>
              <c:ext xmlns:c16="http://schemas.microsoft.com/office/drawing/2014/chart" uri="{C3380CC4-5D6E-409C-BE32-E72D297353CC}">
                <c16:uniqueId val="{00000003-1B62-417A-B0F2-11A5A8AB1903}"/>
              </c:ext>
            </c:extLst>
          </c:dPt>
          <c:dLbls>
            <c:dLbl>
              <c:idx val="0"/>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extLst>
                <c:ext xmlns:c16="http://schemas.microsoft.com/office/drawing/2014/chart" uri="{C3380CC4-5D6E-409C-BE32-E72D297353CC}">
                  <c16:uniqueId val="{00000001-1B62-417A-B0F2-11A5A8AB1903}"/>
                </c:ext>
              </c:extLst>
            </c:dLbl>
            <c:dLbl>
              <c:idx val="1"/>
              <c:spPr>
                <a:noFill/>
                <a:ln>
                  <a:noFill/>
                </a:ln>
                <a:effectLst/>
              </c:spPr>
              <c:txPr>
                <a:bodyPr rot="0" spcFirstLastPara="1" vertOverflow="ellipsis" vert="horz" wrap="square" lIns="38100" tIns="19050" rIns="38100" bIns="19050" anchor="ctr" anchorCtr="1">
                  <a:spAutoFit/>
                </a:bodyPr>
                <a:lstStyle/>
                <a:p>
                  <a:pPr>
                    <a:defRPr sz="3600" b="1"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extLst>
                <c:ext xmlns:c16="http://schemas.microsoft.com/office/drawing/2014/chart" uri="{C3380CC4-5D6E-409C-BE32-E72D297353CC}">
                  <c16:uniqueId val="{00000003-1B62-417A-B0F2-11A5A8AB1903}"/>
                </c:ext>
              </c:extLst>
            </c:dLbl>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2"/>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'DEMO PT'!$J$2:$J$3</c:f>
              <c:strCache>
                <c:ptCount val="2"/>
                <c:pt idx="0">
                  <c:v>Female</c:v>
                </c:pt>
                <c:pt idx="1">
                  <c:v>Male</c:v>
                </c:pt>
              </c:strCache>
            </c:strRef>
          </c:cat>
          <c:val>
            <c:numRef>
              <c:f>'DEMO PT'!$L$2:$L$3</c:f>
              <c:numCache>
                <c:formatCode>0%</c:formatCode>
                <c:ptCount val="2"/>
                <c:pt idx="0">
                  <c:v>0.392018779342723</c:v>
                </c:pt>
                <c:pt idx="1">
                  <c:v>0.607981220657277</c:v>
                </c:pt>
              </c:numCache>
            </c:numRef>
          </c:val>
          <c:extLst>
            <c:ext xmlns:c16="http://schemas.microsoft.com/office/drawing/2014/chart" uri="{C3380CC4-5D6E-409C-BE32-E72D297353CC}">
              <c16:uniqueId val="{00000004-1B62-417A-B0F2-11A5A8AB1903}"/>
            </c:ext>
          </c:extLst>
        </c:ser>
        <c:dLbls>
          <c:dLblPos val="ctr"/>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[GalapoSara_BCSAnalysis.xlsx]Kisok Swipes Traffic !PivotTable4</c:name>
    <c:fmtId val="7"/>
  </c:pivotSource>
  <c:chart>
    <c:title>
      <c:tx>
        <c:rich>
          <a:bodyPr rot="0" spcFirstLastPara="1" vertOverflow="ellipsis" vert="horz" wrap="square" anchor="ctr" anchorCtr="1"/>
          <a:lstStyle/>
          <a:p>
            <a:pPr algn="ctr">
              <a:defRPr sz="1400" b="0" i="0" u="none" strike="noStrike" kern="1200" spc="0" baseline="0">
                <a:solidFill>
                  <a:sysClr val="windowText" lastClr="000000"/>
                </a:solidFill>
                <a:latin typeface="+mn-lt"/>
                <a:ea typeface="+mn-ea"/>
                <a:cs typeface="+mn-cs"/>
              </a:defRPr>
            </a:pPr>
            <a:r>
              <a:rPr lang="en-US" b="1" dirty="0">
                <a:solidFill>
                  <a:sysClr val="windowText" lastClr="000000"/>
                </a:solidFill>
              </a:rPr>
              <a:t>Scheduled and Drop In </a:t>
            </a:r>
            <a:r>
              <a:rPr lang="en-US" b="0" dirty="0">
                <a:solidFill>
                  <a:sysClr val="windowText" lastClr="000000"/>
                </a:solidFill>
              </a:rPr>
              <a:t>Advising Foot Traffic </a:t>
            </a:r>
          </a:p>
        </c:rich>
      </c:tx>
      <c:layout>
        <c:manualLayout>
          <c:xMode val="edge"/>
          <c:yMode val="edge"/>
          <c:x val="0.25152780588511925"/>
          <c:y val="2.3583278491953272E-2"/>
        </c:manualLayout>
      </c:layout>
      <c:overlay val="0"/>
      <c:spPr>
        <a:noFill/>
        <a:ln>
          <a:noFill/>
        </a:ln>
        <a:effectLst/>
      </c:spPr>
      <c:txPr>
        <a:bodyPr rot="0" spcFirstLastPara="1" vertOverflow="ellipsis" vert="horz" wrap="square" anchor="ctr" anchorCtr="1"/>
        <a:lstStyle/>
        <a:p>
          <a:pPr algn="ctr">
            <a:defRPr sz="1400" b="0" i="0" u="none" strike="noStrike" kern="1200" spc="0" baseline="0">
              <a:solidFill>
                <a:sysClr val="windowText" lastClr="000000"/>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s>
    <c:plotArea>
      <c:layout/>
      <c:barChart>
        <c:barDir val="col"/>
        <c:grouping val="clustered"/>
        <c:varyColors val="1"/>
        <c:ser>
          <c:idx val="0"/>
          <c:order val="0"/>
          <c:tx>
            <c:strRef>
              <c:f>'Kisok Swipes Traffic '!$B$5</c:f>
              <c:strCache>
                <c:ptCount val="1"/>
                <c:pt idx="0">
                  <c:v>Total</c:v>
                </c:pt>
              </c:strCache>
            </c:strRef>
          </c:tx>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4B54-419C-B9F2-DD818C9824ED}"/>
              </c:ext>
            </c:extLst>
          </c:dPt>
          <c:dPt>
            <c:idx val="1"/>
            <c:invertIfNegative val="0"/>
            <c:bubble3D val="0"/>
            <c:spPr>
              <a:solidFill>
                <a:schemeClr val="accent2"/>
              </a:solidFill>
              <a:ln>
                <a:noFill/>
              </a:ln>
              <a:effectLst/>
            </c:spPr>
            <c:extLst>
              <c:ext xmlns:c16="http://schemas.microsoft.com/office/drawing/2014/chart" uri="{C3380CC4-5D6E-409C-BE32-E72D297353CC}">
                <c16:uniqueId val="{00000003-4B54-419C-B9F2-DD818C9824ED}"/>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5-4B54-419C-B9F2-DD818C9824ED}"/>
              </c:ext>
            </c:extLst>
          </c:dPt>
          <c:dPt>
            <c:idx val="3"/>
            <c:invertIfNegative val="0"/>
            <c:bubble3D val="0"/>
            <c:spPr>
              <a:solidFill>
                <a:schemeClr val="accent4"/>
              </a:solidFill>
              <a:ln>
                <a:noFill/>
              </a:ln>
              <a:effectLst/>
            </c:spPr>
            <c:extLst>
              <c:ext xmlns:c16="http://schemas.microsoft.com/office/drawing/2014/chart" uri="{C3380CC4-5D6E-409C-BE32-E72D297353CC}">
                <c16:uniqueId val="{00000007-4B54-419C-B9F2-DD818C9824ED}"/>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4B54-419C-B9F2-DD818C9824ED}"/>
              </c:ext>
            </c:extLst>
          </c:dPt>
          <c:dPt>
            <c:idx val="5"/>
            <c:invertIfNegative val="0"/>
            <c:bubble3D val="0"/>
            <c:spPr>
              <a:solidFill>
                <a:schemeClr val="accent6"/>
              </a:solidFill>
              <a:ln>
                <a:noFill/>
              </a:ln>
              <a:effectLst/>
            </c:spPr>
            <c:extLst>
              <c:ext xmlns:c16="http://schemas.microsoft.com/office/drawing/2014/chart" uri="{C3380CC4-5D6E-409C-BE32-E72D297353CC}">
                <c16:uniqueId val="{0000000B-4B54-419C-B9F2-DD818C9824ED}"/>
              </c:ext>
            </c:extLst>
          </c:dPt>
          <c:dPt>
            <c:idx val="6"/>
            <c:invertIfNegative val="0"/>
            <c:bubble3D val="0"/>
            <c:spPr>
              <a:solidFill>
                <a:schemeClr val="accent1">
                  <a:lumMod val="60000"/>
                </a:schemeClr>
              </a:solidFill>
              <a:ln>
                <a:noFill/>
              </a:ln>
              <a:effectLst/>
            </c:spPr>
            <c:extLst>
              <c:ext xmlns:c16="http://schemas.microsoft.com/office/drawing/2014/chart" uri="{C3380CC4-5D6E-409C-BE32-E72D297353CC}">
                <c16:uniqueId val="{0000000D-4B54-419C-B9F2-DD818C9824ED}"/>
              </c:ext>
            </c:extLst>
          </c:dPt>
          <c:dPt>
            <c:idx val="7"/>
            <c:invertIfNegative val="0"/>
            <c:bubble3D val="0"/>
            <c:spPr>
              <a:solidFill>
                <a:schemeClr val="accent2">
                  <a:lumMod val="60000"/>
                </a:schemeClr>
              </a:solidFill>
              <a:ln>
                <a:noFill/>
              </a:ln>
              <a:effectLst/>
            </c:spPr>
            <c:extLst>
              <c:ext xmlns:c16="http://schemas.microsoft.com/office/drawing/2014/chart" uri="{C3380CC4-5D6E-409C-BE32-E72D297353CC}">
                <c16:uniqueId val="{0000000F-4B54-419C-B9F2-DD818C9824ED}"/>
              </c:ext>
            </c:extLst>
          </c:dPt>
          <c:dPt>
            <c:idx val="8"/>
            <c:invertIfNegative val="0"/>
            <c:bubble3D val="0"/>
            <c:spPr>
              <a:solidFill>
                <a:schemeClr val="accent3">
                  <a:lumMod val="60000"/>
                </a:schemeClr>
              </a:solidFill>
              <a:ln>
                <a:noFill/>
              </a:ln>
              <a:effectLst/>
            </c:spPr>
            <c:extLst>
              <c:ext xmlns:c16="http://schemas.microsoft.com/office/drawing/2014/chart" uri="{C3380CC4-5D6E-409C-BE32-E72D297353CC}">
                <c16:uniqueId val="{00000011-4B54-419C-B9F2-DD818C9824ED}"/>
              </c:ext>
            </c:extLst>
          </c:dPt>
          <c:dPt>
            <c:idx val="9"/>
            <c:invertIfNegative val="0"/>
            <c:bubble3D val="0"/>
            <c:spPr>
              <a:solidFill>
                <a:schemeClr val="accent4">
                  <a:lumMod val="60000"/>
                </a:schemeClr>
              </a:solidFill>
              <a:ln>
                <a:noFill/>
              </a:ln>
              <a:effectLst/>
            </c:spPr>
            <c:extLst>
              <c:ext xmlns:c16="http://schemas.microsoft.com/office/drawing/2014/chart" uri="{C3380CC4-5D6E-409C-BE32-E72D297353CC}">
                <c16:uniqueId val="{00000013-4B54-419C-B9F2-DD818C9824ED}"/>
              </c:ext>
            </c:extLst>
          </c:dPt>
          <c:dPt>
            <c:idx val="10"/>
            <c:invertIfNegative val="0"/>
            <c:bubble3D val="0"/>
            <c:spPr>
              <a:solidFill>
                <a:schemeClr val="accent5">
                  <a:lumMod val="60000"/>
                </a:schemeClr>
              </a:solidFill>
              <a:ln>
                <a:noFill/>
              </a:ln>
              <a:effectLst/>
            </c:spPr>
            <c:extLst>
              <c:ext xmlns:c16="http://schemas.microsoft.com/office/drawing/2014/chart" uri="{C3380CC4-5D6E-409C-BE32-E72D297353CC}">
                <c16:uniqueId val="{00000015-4B54-419C-B9F2-DD818C9824ED}"/>
              </c:ext>
            </c:extLst>
          </c:dPt>
          <c:dPt>
            <c:idx val="11"/>
            <c:invertIfNegative val="0"/>
            <c:bubble3D val="0"/>
            <c:spPr>
              <a:solidFill>
                <a:schemeClr val="accent6">
                  <a:lumMod val="60000"/>
                </a:schemeClr>
              </a:solidFill>
              <a:ln>
                <a:noFill/>
              </a:ln>
              <a:effectLst/>
            </c:spPr>
            <c:extLst>
              <c:ext xmlns:c16="http://schemas.microsoft.com/office/drawing/2014/chart" uri="{C3380CC4-5D6E-409C-BE32-E72D297353CC}">
                <c16:uniqueId val="{00000017-4B54-419C-B9F2-DD818C9824ED}"/>
              </c:ext>
            </c:extLst>
          </c:dPt>
          <c:dPt>
            <c:idx val="12"/>
            <c:invertIfNegative val="0"/>
            <c:bubble3D val="0"/>
            <c:spPr>
              <a:solidFill>
                <a:schemeClr val="accent1">
                  <a:lumMod val="80000"/>
                  <a:lumOff val="20000"/>
                </a:schemeClr>
              </a:solidFill>
              <a:ln>
                <a:noFill/>
              </a:ln>
              <a:effectLst/>
            </c:spPr>
            <c:extLst>
              <c:ext xmlns:c16="http://schemas.microsoft.com/office/drawing/2014/chart" uri="{C3380CC4-5D6E-409C-BE32-E72D297353CC}">
                <c16:uniqueId val="{00000019-4B54-419C-B9F2-DD818C9824ED}"/>
              </c:ext>
            </c:extLst>
          </c:dPt>
          <c:dPt>
            <c:idx val="13"/>
            <c:invertIfNegative val="0"/>
            <c:bubble3D val="0"/>
            <c:spPr>
              <a:solidFill>
                <a:schemeClr val="accent2">
                  <a:lumMod val="80000"/>
                  <a:lumOff val="20000"/>
                </a:schemeClr>
              </a:solidFill>
              <a:ln>
                <a:noFill/>
              </a:ln>
              <a:effectLst/>
            </c:spPr>
            <c:extLst>
              <c:ext xmlns:c16="http://schemas.microsoft.com/office/drawing/2014/chart" uri="{C3380CC4-5D6E-409C-BE32-E72D297353CC}">
                <c16:uniqueId val="{0000001B-4B54-419C-B9F2-DD818C9824ED}"/>
              </c:ext>
            </c:extLst>
          </c:dPt>
          <c:dPt>
            <c:idx val="14"/>
            <c:invertIfNegative val="0"/>
            <c:bubble3D val="0"/>
            <c:spPr>
              <a:solidFill>
                <a:schemeClr val="accent3">
                  <a:lumMod val="80000"/>
                  <a:lumOff val="20000"/>
                </a:schemeClr>
              </a:solidFill>
              <a:ln>
                <a:noFill/>
              </a:ln>
              <a:effectLst/>
            </c:spPr>
            <c:extLst>
              <c:ext xmlns:c16="http://schemas.microsoft.com/office/drawing/2014/chart" uri="{C3380CC4-5D6E-409C-BE32-E72D297353CC}">
                <c16:uniqueId val="{0000001D-4B54-419C-B9F2-DD818C9824ED}"/>
              </c:ext>
            </c:extLst>
          </c:dPt>
          <c:dPt>
            <c:idx val="15"/>
            <c:invertIfNegative val="0"/>
            <c:bubble3D val="0"/>
            <c:spPr>
              <a:solidFill>
                <a:schemeClr val="accent4">
                  <a:lumMod val="80000"/>
                  <a:lumOff val="20000"/>
                </a:schemeClr>
              </a:solidFill>
              <a:ln>
                <a:noFill/>
              </a:ln>
              <a:effectLst/>
            </c:spPr>
            <c:extLst>
              <c:ext xmlns:c16="http://schemas.microsoft.com/office/drawing/2014/chart" uri="{C3380CC4-5D6E-409C-BE32-E72D297353CC}">
                <c16:uniqueId val="{0000001F-4B54-419C-B9F2-DD818C9824ED}"/>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22225" cap="rnd">
                <a:solidFill>
                  <a:schemeClr val="tx1"/>
                </a:solidFill>
                <a:prstDash val="sysDot"/>
              </a:ln>
              <a:effectLst/>
            </c:spPr>
            <c:trendlineType val="movingAvg"/>
            <c:period val="2"/>
            <c:dispRSqr val="0"/>
            <c:dispEq val="0"/>
          </c:trendline>
          <c:cat>
            <c:strRef>
              <c:f>'Kisok Swipes Traffic '!$A$6:$A$15</c:f>
              <c:strCache>
                <c:ptCount val="9"/>
                <c:pt idx="0">
                  <c:v>Jan</c:v>
                </c:pt>
                <c:pt idx="1">
                  <c:v>Feb</c:v>
                </c:pt>
                <c:pt idx="2">
                  <c:v>Mar</c:v>
                </c:pt>
                <c:pt idx="3">
                  <c:v>Apr</c:v>
                </c:pt>
                <c:pt idx="4">
                  <c:v>May</c:v>
                </c:pt>
                <c:pt idx="5">
                  <c:v>Aug</c:v>
                </c:pt>
                <c:pt idx="6">
                  <c:v>Sep</c:v>
                </c:pt>
                <c:pt idx="7">
                  <c:v>Nov</c:v>
                </c:pt>
                <c:pt idx="8">
                  <c:v>Dec</c:v>
                </c:pt>
              </c:strCache>
            </c:strRef>
          </c:cat>
          <c:val>
            <c:numRef>
              <c:f>'Kisok Swipes Traffic '!$B$6:$B$15</c:f>
              <c:numCache>
                <c:formatCode>General</c:formatCode>
                <c:ptCount val="9"/>
                <c:pt idx="0">
                  <c:v>28</c:v>
                </c:pt>
                <c:pt idx="1">
                  <c:v>123</c:v>
                </c:pt>
                <c:pt idx="2">
                  <c:v>22</c:v>
                </c:pt>
                <c:pt idx="3">
                  <c:v>26</c:v>
                </c:pt>
                <c:pt idx="4">
                  <c:v>6</c:v>
                </c:pt>
                <c:pt idx="5">
                  <c:v>38</c:v>
                </c:pt>
                <c:pt idx="6">
                  <c:v>160</c:v>
                </c:pt>
                <c:pt idx="7">
                  <c:v>59</c:v>
                </c:pt>
                <c:pt idx="8">
                  <c:v>26</c:v>
                </c:pt>
              </c:numCache>
            </c:numRef>
          </c:val>
          <c:extLst>
            <c:ext xmlns:c16="http://schemas.microsoft.com/office/drawing/2014/chart" uri="{C3380CC4-5D6E-409C-BE32-E72D297353CC}">
              <c16:uniqueId val="{00000021-4B54-419C-B9F2-DD818C9824ED}"/>
            </c:ext>
          </c:extLst>
        </c:ser>
        <c:dLbls>
          <c:showLegendKey val="0"/>
          <c:showVal val="0"/>
          <c:showCatName val="0"/>
          <c:showSerName val="0"/>
          <c:showPercent val="0"/>
          <c:showBubbleSize val="0"/>
        </c:dLbls>
        <c:gapWidth val="0"/>
        <c:overlap val="-27"/>
        <c:axId val="182669312"/>
        <c:axId val="182677216"/>
      </c:barChart>
      <c:catAx>
        <c:axId val="18266931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677216"/>
        <c:crosses val="autoZero"/>
        <c:auto val="1"/>
        <c:lblAlgn val="ctr"/>
        <c:lblOffset val="100"/>
        <c:noMultiLvlLbl val="0"/>
      </c:catAx>
      <c:valAx>
        <c:axId val="182677216"/>
        <c:scaling>
          <c:orientation val="minMax"/>
          <c:max val="18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Check Ins</a:t>
                </a:r>
                <a:endParaRPr lang="en-US"/>
              </a:p>
            </c:rich>
          </c:tx>
          <c:layout>
            <c:manualLayout>
              <c:xMode val="edge"/>
              <c:yMode val="edge"/>
              <c:x val="2.7735273006809336E-2"/>
              <c:y val="0.2070111469082827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669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Lobby Choice/CSM Event Traffic by Month</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hade val="85000"/>
                      <a:satMod val="130000"/>
                    </a:schemeClr>
                  </a:gs>
                  <a:gs pos="34000">
                    <a:schemeClr val="accent1">
                      <a:shade val="87000"/>
                      <a:satMod val="125000"/>
                    </a:schemeClr>
                  </a:gs>
                  <a:gs pos="70000">
                    <a:schemeClr val="accent1">
                      <a:tint val="100000"/>
                      <a:shade val="90000"/>
                      <a:satMod val="130000"/>
                    </a:schemeClr>
                  </a:gs>
                  <a:gs pos="100000">
                    <a:schemeClr val="accent1">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89BC-4FF9-B1D7-AAAB46B8514F}"/>
              </c:ext>
            </c:extLst>
          </c:dPt>
          <c:dPt>
            <c:idx val="1"/>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89BC-4FF9-B1D7-AAAB46B8514F}"/>
              </c:ext>
            </c:extLst>
          </c:dPt>
          <c:dPt>
            <c:idx val="2"/>
            <c:bubble3D val="0"/>
            <c:spPr>
              <a:gradFill rotWithShape="1">
                <a:gsLst>
                  <a:gs pos="0">
                    <a:schemeClr val="accent3">
                      <a:shade val="85000"/>
                      <a:satMod val="130000"/>
                    </a:schemeClr>
                  </a:gs>
                  <a:gs pos="34000">
                    <a:schemeClr val="accent3">
                      <a:shade val="87000"/>
                      <a:satMod val="125000"/>
                    </a:schemeClr>
                  </a:gs>
                  <a:gs pos="70000">
                    <a:schemeClr val="accent3">
                      <a:tint val="100000"/>
                      <a:shade val="90000"/>
                      <a:satMod val="130000"/>
                    </a:schemeClr>
                  </a:gs>
                  <a:gs pos="100000">
                    <a:schemeClr val="accent3">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89BC-4FF9-B1D7-AAAB46B8514F}"/>
              </c:ext>
            </c:extLst>
          </c:dPt>
          <c:dPt>
            <c:idx val="3"/>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89BC-4FF9-B1D7-AAAB46B8514F}"/>
              </c:ext>
            </c:extLst>
          </c:dPt>
          <c:dPt>
            <c:idx val="4"/>
            <c:bubble3D val="0"/>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89BC-4FF9-B1D7-AAAB46B8514F}"/>
              </c:ext>
            </c:extLst>
          </c:dPt>
          <c:dPt>
            <c:idx val="5"/>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89BC-4FF9-B1D7-AAAB46B8514F}"/>
              </c:ext>
            </c:extLst>
          </c:dPt>
          <c:dPt>
            <c:idx val="6"/>
            <c:bubble3D val="0"/>
            <c:spPr>
              <a:gradFill rotWithShape="1">
                <a:gsLst>
                  <a:gs pos="0">
                    <a:schemeClr val="accent1">
                      <a:lumMod val="60000"/>
                      <a:shade val="85000"/>
                      <a:satMod val="130000"/>
                    </a:schemeClr>
                  </a:gs>
                  <a:gs pos="34000">
                    <a:schemeClr val="accent1">
                      <a:lumMod val="60000"/>
                      <a:shade val="87000"/>
                      <a:satMod val="125000"/>
                    </a:schemeClr>
                  </a:gs>
                  <a:gs pos="70000">
                    <a:schemeClr val="accent1">
                      <a:lumMod val="60000"/>
                      <a:tint val="100000"/>
                      <a:shade val="90000"/>
                      <a:satMod val="130000"/>
                    </a:schemeClr>
                  </a:gs>
                  <a:gs pos="100000">
                    <a:schemeClr val="accent1">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89BC-4FF9-B1D7-AAAB46B8514F}"/>
              </c:ext>
            </c:extLst>
          </c:dPt>
          <c:dPt>
            <c:idx val="7"/>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F-89BC-4FF9-B1D7-AAAB46B8514F}"/>
              </c:ext>
            </c:extLst>
          </c:dPt>
          <c:dPt>
            <c:idx val="8"/>
            <c:bubble3D val="0"/>
            <c:spPr>
              <a:gradFill rotWithShape="1">
                <a:gsLst>
                  <a:gs pos="0">
                    <a:schemeClr val="accent3">
                      <a:lumMod val="60000"/>
                      <a:shade val="85000"/>
                      <a:satMod val="130000"/>
                    </a:schemeClr>
                  </a:gs>
                  <a:gs pos="34000">
                    <a:schemeClr val="accent3">
                      <a:lumMod val="60000"/>
                      <a:shade val="87000"/>
                      <a:satMod val="125000"/>
                    </a:schemeClr>
                  </a:gs>
                  <a:gs pos="70000">
                    <a:schemeClr val="accent3">
                      <a:lumMod val="60000"/>
                      <a:tint val="100000"/>
                      <a:shade val="90000"/>
                      <a:satMod val="130000"/>
                    </a:schemeClr>
                  </a:gs>
                  <a:gs pos="100000">
                    <a:schemeClr val="accent3">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1-89BC-4FF9-B1D7-AAAB46B8514F}"/>
              </c:ext>
            </c:extLst>
          </c:dPt>
          <c:dPt>
            <c:idx val="9"/>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89BC-4FF9-B1D7-AAAB46B8514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'PT by Month'!$D$8:$D$17</c:f>
              <c:strCache>
                <c:ptCount val="10"/>
                <c:pt idx="0">
                  <c:v>Janurary</c:v>
                </c:pt>
                <c:pt idx="1">
                  <c:v>Feburary</c:v>
                </c:pt>
                <c:pt idx="2">
                  <c:v>March</c:v>
                </c:pt>
                <c:pt idx="3">
                  <c:v>April</c:v>
                </c:pt>
                <c:pt idx="4">
                  <c:v>May</c:v>
                </c:pt>
                <c:pt idx="5">
                  <c:v>August</c:v>
                </c:pt>
                <c:pt idx="6">
                  <c:v>September</c:v>
                </c:pt>
                <c:pt idx="7">
                  <c:v>October</c:v>
                </c:pt>
                <c:pt idx="8">
                  <c:v>November</c:v>
                </c:pt>
                <c:pt idx="9">
                  <c:v>December</c:v>
                </c:pt>
              </c:strCache>
            </c:strRef>
          </c:cat>
          <c:val>
            <c:numRef>
              <c:f>'PT by Month'!$E$8:$E$17</c:f>
              <c:numCache>
                <c:formatCode>General</c:formatCode>
                <c:ptCount val="10"/>
                <c:pt idx="0">
                  <c:v>28</c:v>
                </c:pt>
                <c:pt idx="1">
                  <c:v>123</c:v>
                </c:pt>
                <c:pt idx="2">
                  <c:v>22</c:v>
                </c:pt>
                <c:pt idx="3">
                  <c:v>26</c:v>
                </c:pt>
                <c:pt idx="4">
                  <c:v>6</c:v>
                </c:pt>
                <c:pt idx="5">
                  <c:v>38</c:v>
                </c:pt>
                <c:pt idx="6">
                  <c:v>160</c:v>
                </c:pt>
                <c:pt idx="7">
                  <c:v>521</c:v>
                </c:pt>
                <c:pt idx="8">
                  <c:v>59</c:v>
                </c:pt>
                <c:pt idx="9">
                  <c:v>26</c:v>
                </c:pt>
              </c:numCache>
            </c:numRef>
          </c:val>
          <c:extLst>
            <c:ext xmlns:c16="http://schemas.microsoft.com/office/drawing/2014/chart" uri="{C3380CC4-5D6E-409C-BE32-E72D297353CC}">
              <c16:uniqueId val="{00000014-89BC-4FF9-B1D7-AAAB46B8514F}"/>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Advisor</a:t>
            </a:r>
            <a:r>
              <a:rPr lang="en-US" baseline="0"/>
              <a:t> with the least to most appts.</a:t>
            </a:r>
          </a:p>
          <a:p>
            <a:pPr>
              <a:defRPr/>
            </a:pPr>
            <a:r>
              <a:rPr lang="en-US" baseline="0"/>
              <a:t> </a:t>
            </a:r>
            <a:r>
              <a:rPr lang="en-US" sz="1200" baseline="0"/>
              <a:t>(Online Lobby w/o Nikki/Nikita) </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Lbls>
            <c:dLbl>
              <c:idx val="0"/>
              <c:layout>
                <c:manualLayout>
                  <c:x val="0"/>
                  <c:y val="0.12237240027475288"/>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665-4C41-837B-74149932D5BF}"/>
                </c:ext>
              </c:extLst>
            </c:dLbl>
            <c:dLbl>
              <c:idx val="1"/>
              <c:layout>
                <c:manualLayout>
                  <c:x val="0"/>
                  <c:y val="0.1573359432103965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665-4C41-837B-74149932D5BF}"/>
                </c:ext>
              </c:extLst>
            </c:dLbl>
            <c:dLbl>
              <c:idx val="2"/>
              <c:layout>
                <c:manualLayout>
                  <c:x val="5.4796506485403854E-3"/>
                  <c:y val="0.1092610716738865"/>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665-4C41-837B-74149932D5B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'Online Lobby (no Nikki-Nikita)'!$I$4:$I$6</c:f>
              <c:strCache>
                <c:ptCount val="3"/>
                <c:pt idx="0">
                  <c:v>Jennifer Jordan</c:v>
                </c:pt>
                <c:pt idx="1">
                  <c:v>Jolene Phllips</c:v>
                </c:pt>
                <c:pt idx="2">
                  <c:v>Stephanie Schitz</c:v>
                </c:pt>
              </c:strCache>
            </c:strRef>
          </c:cat>
          <c:val>
            <c:numRef>
              <c:f>'Online Lobby (no Nikki-Nikita)'!$K$4:$K$6</c:f>
              <c:numCache>
                <c:formatCode>0%</c:formatCode>
                <c:ptCount val="3"/>
                <c:pt idx="0">
                  <c:v>0.21348314606741572</c:v>
                </c:pt>
                <c:pt idx="1">
                  <c:v>0.30337078651685395</c:v>
                </c:pt>
                <c:pt idx="2">
                  <c:v>0.48314606741573035</c:v>
                </c:pt>
              </c:numCache>
            </c:numRef>
          </c:val>
          <c:extLst>
            <c:ext xmlns:c16="http://schemas.microsoft.com/office/drawing/2014/chart" uri="{C3380CC4-5D6E-409C-BE32-E72D297353CC}">
              <c16:uniqueId val="{00000003-3665-4C41-837B-74149932D5BF}"/>
            </c:ext>
          </c:extLst>
        </c:ser>
        <c:dLbls>
          <c:showLegendKey val="0"/>
          <c:showVal val="1"/>
          <c:showCatName val="0"/>
          <c:showSerName val="0"/>
          <c:showPercent val="0"/>
          <c:showBubbleSize val="0"/>
        </c:dLbls>
        <c:gapWidth val="150"/>
        <c:shape val="box"/>
        <c:axId val="1993690880"/>
        <c:axId val="1993693792"/>
        <c:axId val="0"/>
      </c:bar3DChart>
      <c:catAx>
        <c:axId val="19936908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Advisor</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693792"/>
        <c:crosses val="autoZero"/>
        <c:auto val="1"/>
        <c:lblAlgn val="ctr"/>
        <c:lblOffset val="100"/>
        <c:noMultiLvlLbl val="0"/>
      </c:catAx>
      <c:valAx>
        <c:axId val="1993693792"/>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Percent</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369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[GalapoSara_BCSAnalysis.xlsx]PT1!PivotTable1</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Number of Students</a:t>
            </a:r>
            <a:r>
              <a:rPr lang="en-US" b="1" baseline="0"/>
              <a:t> Per Grade Tracking Online Lobby Checkins</a:t>
            </a:r>
            <a:endParaRPr lang="en-US" b="1"/>
          </a:p>
        </c:rich>
      </c:tx>
      <c:layout>
        <c:manualLayout>
          <c:xMode val="edge"/>
          <c:yMode val="edge"/>
          <c:x val="3.1523430117386828E-2"/>
          <c:y val="2.83333308544767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dLbl>
          <c:idx val="0"/>
          <c:layout>
            <c:manualLayout>
              <c:x val="5.5555555555555558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dLbl>
          <c:idx val="0"/>
          <c:layout>
            <c:manualLayout>
              <c:x val="5.5555555555555558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dLbl>
          <c:idx val="0"/>
          <c:layout>
            <c:manualLayout>
              <c:x val="5.5555555555555558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'PT1'!$B$3</c:f>
              <c:strCache>
                <c:ptCount val="1"/>
                <c:pt idx="0">
                  <c:v>Total</c:v>
                </c:pt>
              </c:strCache>
            </c:strRef>
          </c:tx>
          <c:spPr>
            <a:solidFill>
              <a:schemeClr val="accent1"/>
            </a:solidFill>
            <a:ln>
              <a:noFill/>
            </a:ln>
            <a:effectLst/>
            <a:sp3d/>
          </c:spPr>
          <c:invertIfNegative val="0"/>
          <c:dPt>
            <c:idx val="1"/>
            <c:invertIfNegative val="0"/>
            <c:bubble3D val="0"/>
            <c:spPr>
              <a:solidFill>
                <a:schemeClr val="accent1"/>
              </a:solidFill>
              <a:ln>
                <a:noFill/>
              </a:ln>
              <a:effectLst/>
              <a:sp3d/>
            </c:spPr>
            <c:extLst>
              <c:ext xmlns:c16="http://schemas.microsoft.com/office/drawing/2014/chart" uri="{C3380CC4-5D6E-409C-BE32-E72D297353CC}">
                <c16:uniqueId val="{00000001-8E6C-42D9-A3F1-8E9BA4BC4810}"/>
              </c:ext>
            </c:extLst>
          </c:dPt>
          <c:dLbls>
            <c:dLbl>
              <c:idx val="1"/>
              <c:layout>
                <c:manualLayout>
                  <c:x val="5.5555555555555558E-3"/>
                  <c:y val="-7.40740740740740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E6C-42D9-A3F1-8E9BA4BC481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'PT1'!$A$4:$A$9</c:f>
              <c:strCache>
                <c:ptCount val="5"/>
                <c:pt idx="0">
                  <c:v>Alumnus</c:v>
                </c:pt>
                <c:pt idx="1">
                  <c:v>Freshman</c:v>
                </c:pt>
                <c:pt idx="2">
                  <c:v>Junior</c:v>
                </c:pt>
                <c:pt idx="3">
                  <c:v>Senior</c:v>
                </c:pt>
                <c:pt idx="4">
                  <c:v>Sophomore</c:v>
                </c:pt>
              </c:strCache>
            </c:strRef>
          </c:cat>
          <c:val>
            <c:numRef>
              <c:f>'PT1'!$B$4:$B$9</c:f>
              <c:numCache>
                <c:formatCode>General</c:formatCode>
                <c:ptCount val="5"/>
                <c:pt idx="0">
                  <c:v>8</c:v>
                </c:pt>
                <c:pt idx="1">
                  <c:v>1</c:v>
                </c:pt>
                <c:pt idx="2">
                  <c:v>19</c:v>
                </c:pt>
                <c:pt idx="3">
                  <c:v>50</c:v>
                </c:pt>
                <c:pt idx="4">
                  <c:v>12</c:v>
                </c:pt>
              </c:numCache>
            </c:numRef>
          </c:val>
          <c:extLst>
            <c:ext xmlns:c16="http://schemas.microsoft.com/office/drawing/2014/chart" uri="{C3380CC4-5D6E-409C-BE32-E72D297353CC}">
              <c16:uniqueId val="{00000002-8E6C-42D9-A3F1-8E9BA4BC4810}"/>
            </c:ext>
          </c:extLst>
        </c:ser>
        <c:dLbls>
          <c:showLegendKey val="0"/>
          <c:showVal val="1"/>
          <c:showCatName val="0"/>
          <c:showSerName val="0"/>
          <c:showPercent val="0"/>
          <c:showBubbleSize val="0"/>
        </c:dLbls>
        <c:gapWidth val="150"/>
        <c:shape val="box"/>
        <c:axId val="1176499551"/>
        <c:axId val="1176493727"/>
        <c:axId val="0"/>
      </c:bar3DChart>
      <c:catAx>
        <c:axId val="117649955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493727"/>
        <c:crosses val="autoZero"/>
        <c:auto val="1"/>
        <c:lblAlgn val="ctr"/>
        <c:lblOffset val="100"/>
        <c:noMultiLvlLbl val="0"/>
      </c:catAx>
      <c:valAx>
        <c:axId val="11764937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64995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[GalapoSara_BCSAnalysis.xlsx]PT2!PivotTable2</c:name>
    <c:fmtId val="4"/>
  </c:pivotSource>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a:solidFill>
                  <a:schemeClr val="tx1"/>
                </a:solidFill>
              </a:rPr>
              <a:t>Number of Students that came to Each Advisor</a:t>
            </a:r>
            <a:r>
              <a:rPr lang="en-US" sz="1800" b="1" baseline="0">
                <a:solidFill>
                  <a:schemeClr val="tx1"/>
                </a:solidFill>
              </a:rPr>
              <a:t> Based on Time</a:t>
            </a:r>
            <a:endParaRPr lang="en-US" sz="1800" b="1">
              <a:solidFill>
                <a:schemeClr val="tx1"/>
              </a:solidFill>
            </a:endParaRP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265858176353406E-2"/>
          <c:y val="0.1506521711152248"/>
          <c:w val="0.61837571645755429"/>
          <c:h val="0.69277182376444968"/>
        </c:manualLayout>
      </c:layout>
      <c:lineChart>
        <c:grouping val="stacked"/>
        <c:varyColors val="0"/>
        <c:ser>
          <c:idx val="0"/>
          <c:order val="0"/>
          <c:tx>
            <c:strRef>
              <c:f>'PT2'!$B$3:$B$4</c:f>
              <c:strCache>
                <c:ptCount val="1"/>
                <c:pt idx="0">
                  <c:v>Counseling (Jennifer Jordan (Business Career Services))</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'PT2'!$A$5:$A$15</c:f>
              <c:strCache>
                <c:ptCount val="10"/>
                <c:pt idx="0">
                  <c:v>7 AM</c:v>
                </c:pt>
                <c:pt idx="1">
                  <c:v>8 AM</c:v>
                </c:pt>
                <c:pt idx="2">
                  <c:v>9 AM</c:v>
                </c:pt>
                <c:pt idx="3">
                  <c:v>10 AM</c:v>
                </c:pt>
                <c:pt idx="4">
                  <c:v>11 AM</c:v>
                </c:pt>
                <c:pt idx="5">
                  <c:v>12 PM</c:v>
                </c:pt>
                <c:pt idx="6">
                  <c:v>1 PM</c:v>
                </c:pt>
                <c:pt idx="7">
                  <c:v>2 PM</c:v>
                </c:pt>
                <c:pt idx="8">
                  <c:v>3 PM</c:v>
                </c:pt>
                <c:pt idx="9">
                  <c:v>4 PM</c:v>
                </c:pt>
              </c:strCache>
            </c:strRef>
          </c:cat>
          <c:val>
            <c:numRef>
              <c:f>'PT2'!$B$5:$B$15</c:f>
              <c:numCache>
                <c:formatCode>General</c:formatCode>
                <c:ptCount val="10"/>
                <c:pt idx="2">
                  <c:v>3</c:v>
                </c:pt>
                <c:pt idx="3">
                  <c:v>3</c:v>
                </c:pt>
                <c:pt idx="4">
                  <c:v>3</c:v>
                </c:pt>
                <c:pt idx="5">
                  <c:v>2</c:v>
                </c:pt>
                <c:pt idx="6">
                  <c:v>1</c:v>
                </c:pt>
                <c:pt idx="7">
                  <c:v>4</c:v>
                </c:pt>
                <c:pt idx="8">
                  <c:v>2</c:v>
                </c:pt>
                <c:pt idx="9">
                  <c:v>1</c:v>
                </c:pt>
              </c:numCache>
            </c:numRef>
          </c:val>
          <c:smooth val="0"/>
          <c:extLst>
            <c:ext xmlns:c16="http://schemas.microsoft.com/office/drawing/2014/chart" uri="{C3380CC4-5D6E-409C-BE32-E72D297353CC}">
              <c16:uniqueId val="{00000000-BBB2-4B68-A78A-7B5DA063CE4E}"/>
            </c:ext>
          </c:extLst>
        </c:ser>
        <c:ser>
          <c:idx val="1"/>
          <c:order val="1"/>
          <c:tx>
            <c:strRef>
              <c:f>'PT2'!$C$3:$C$4</c:f>
              <c:strCache>
                <c:ptCount val="1"/>
                <c:pt idx="0">
                  <c:v>Counseling (Jolene Phillips (Business Career Services))</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'PT2'!$A$5:$A$15</c:f>
              <c:strCache>
                <c:ptCount val="10"/>
                <c:pt idx="0">
                  <c:v>7 AM</c:v>
                </c:pt>
                <c:pt idx="1">
                  <c:v>8 AM</c:v>
                </c:pt>
                <c:pt idx="2">
                  <c:v>9 AM</c:v>
                </c:pt>
                <c:pt idx="3">
                  <c:v>10 AM</c:v>
                </c:pt>
                <c:pt idx="4">
                  <c:v>11 AM</c:v>
                </c:pt>
                <c:pt idx="5">
                  <c:v>12 PM</c:v>
                </c:pt>
                <c:pt idx="6">
                  <c:v>1 PM</c:v>
                </c:pt>
                <c:pt idx="7">
                  <c:v>2 PM</c:v>
                </c:pt>
                <c:pt idx="8">
                  <c:v>3 PM</c:v>
                </c:pt>
                <c:pt idx="9">
                  <c:v>4 PM</c:v>
                </c:pt>
              </c:strCache>
            </c:strRef>
          </c:cat>
          <c:val>
            <c:numRef>
              <c:f>'PT2'!$C$5:$C$15</c:f>
              <c:numCache>
                <c:formatCode>General</c:formatCode>
                <c:ptCount val="10"/>
                <c:pt idx="2">
                  <c:v>2</c:v>
                </c:pt>
                <c:pt idx="3">
                  <c:v>9</c:v>
                </c:pt>
                <c:pt idx="4">
                  <c:v>4</c:v>
                </c:pt>
                <c:pt idx="5">
                  <c:v>2</c:v>
                </c:pt>
                <c:pt idx="6">
                  <c:v>3</c:v>
                </c:pt>
                <c:pt idx="7">
                  <c:v>6</c:v>
                </c:pt>
                <c:pt idx="8">
                  <c:v>1</c:v>
                </c:pt>
              </c:numCache>
            </c:numRef>
          </c:val>
          <c:smooth val="0"/>
          <c:extLst>
            <c:ext xmlns:c16="http://schemas.microsoft.com/office/drawing/2014/chart" uri="{C3380CC4-5D6E-409C-BE32-E72D297353CC}">
              <c16:uniqueId val="{00000001-BBB2-4B68-A78A-7B5DA063CE4E}"/>
            </c:ext>
          </c:extLst>
        </c:ser>
        <c:ser>
          <c:idx val="2"/>
          <c:order val="2"/>
          <c:tx>
            <c:strRef>
              <c:f>'PT2'!$D$3:$D$4</c:f>
              <c:strCache>
                <c:ptCount val="1"/>
                <c:pt idx="0">
                  <c:v>Counseling (Stephanie L.H. Schmitz (Business Career Services))</c:v>
                </c:pt>
              </c:strCache>
            </c:strRef>
          </c:tx>
          <c:spPr>
            <a:ln w="28575" cap="rnd">
              <a:solidFill>
                <a:schemeClr val="accent6"/>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'PT2'!$A$5:$A$15</c:f>
              <c:strCache>
                <c:ptCount val="10"/>
                <c:pt idx="0">
                  <c:v>7 AM</c:v>
                </c:pt>
                <c:pt idx="1">
                  <c:v>8 AM</c:v>
                </c:pt>
                <c:pt idx="2">
                  <c:v>9 AM</c:v>
                </c:pt>
                <c:pt idx="3">
                  <c:v>10 AM</c:v>
                </c:pt>
                <c:pt idx="4">
                  <c:v>11 AM</c:v>
                </c:pt>
                <c:pt idx="5">
                  <c:v>12 PM</c:v>
                </c:pt>
                <c:pt idx="6">
                  <c:v>1 PM</c:v>
                </c:pt>
                <c:pt idx="7">
                  <c:v>2 PM</c:v>
                </c:pt>
                <c:pt idx="8">
                  <c:v>3 PM</c:v>
                </c:pt>
                <c:pt idx="9">
                  <c:v>4 PM</c:v>
                </c:pt>
              </c:strCache>
            </c:strRef>
          </c:cat>
          <c:val>
            <c:numRef>
              <c:f>'PT2'!$D$5:$D$15</c:f>
              <c:numCache>
                <c:formatCode>General</c:formatCode>
                <c:ptCount val="10"/>
                <c:pt idx="0">
                  <c:v>3</c:v>
                </c:pt>
                <c:pt idx="1">
                  <c:v>3</c:v>
                </c:pt>
                <c:pt idx="2">
                  <c:v>2</c:v>
                </c:pt>
                <c:pt idx="3">
                  <c:v>11</c:v>
                </c:pt>
                <c:pt idx="4">
                  <c:v>3</c:v>
                </c:pt>
                <c:pt idx="5">
                  <c:v>7</c:v>
                </c:pt>
                <c:pt idx="6">
                  <c:v>6</c:v>
                </c:pt>
                <c:pt idx="7">
                  <c:v>6</c:v>
                </c:pt>
                <c:pt idx="8">
                  <c:v>3</c:v>
                </c:pt>
              </c:numCache>
            </c:numRef>
          </c:val>
          <c:smooth val="0"/>
          <c:extLst>
            <c:ext xmlns:c16="http://schemas.microsoft.com/office/drawing/2014/chart" uri="{C3380CC4-5D6E-409C-BE32-E72D297353CC}">
              <c16:uniqueId val="{00000002-BBB2-4B68-A78A-7B5DA063CE4E}"/>
            </c:ext>
          </c:extLst>
        </c:ser>
        <c:dLbls>
          <c:dLblPos val="t"/>
          <c:showLegendKey val="0"/>
          <c:showVal val="1"/>
          <c:showCatName val="0"/>
          <c:showSerName val="0"/>
          <c:showPercent val="0"/>
          <c:showBubbleSize val="0"/>
        </c:dLbls>
        <c:smooth val="0"/>
        <c:axId val="1269071151"/>
        <c:axId val="1269084879"/>
      </c:lineChart>
      <c:catAx>
        <c:axId val="1269071151"/>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HOUR</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69084879"/>
        <c:crosses val="autoZero"/>
        <c:auto val="1"/>
        <c:lblAlgn val="ctr"/>
        <c:lblOffset val="100"/>
        <c:noMultiLvlLbl val="0"/>
      </c:catAx>
      <c:valAx>
        <c:axId val="1269084879"/>
        <c:scaling>
          <c:orientation val="minMax"/>
          <c:max val="2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STUDENTS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269071151"/>
        <c:crosses val="autoZero"/>
        <c:crossBetween val="between"/>
      </c:valAx>
      <c:spPr>
        <a:noFill/>
        <a:ln>
          <a:noFill/>
        </a:ln>
        <a:effectLst/>
      </c:spPr>
    </c:plotArea>
    <c:legend>
      <c:legendPos val="r"/>
      <c:layout>
        <c:manualLayout>
          <c:xMode val="edge"/>
          <c:yMode val="edge"/>
          <c:x val="0.68793378018345241"/>
          <c:y val="0.41851323464694706"/>
          <c:w val="0.18523567779440059"/>
          <c:h val="0.431260839824822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r>
              <a:rPr lang="en-US" sz="1400" b="0" dirty="0"/>
              <a:t>Percent</a:t>
            </a:r>
            <a:r>
              <a:rPr lang="en-US" sz="1400" b="0" baseline="0" dirty="0"/>
              <a:t> of Students receiving Online Advising on One of two busiest days from Stephanie Sch.</a:t>
            </a:r>
            <a:endParaRPr lang="en-US" sz="1400" b="0" dirty="0"/>
          </a:p>
        </c:rich>
      </c:tx>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75000"/>
                  <a:lumOff val="25000"/>
                </a:schemeClr>
              </a:solidFill>
              <a:latin typeface="+mn-lt"/>
              <a:ea typeface="+mn-ea"/>
              <a:cs typeface="+mn-cs"/>
            </a:defRPr>
          </a:pPr>
          <a:endParaRPr lang="en-US"/>
        </a:p>
      </c:txPr>
    </c:title>
    <c:autoTitleDeleted val="0"/>
    <c:plotArea>
      <c:layout>
        <c:manualLayout>
          <c:layoutTarget val="inner"/>
          <c:xMode val="edge"/>
          <c:yMode val="edge"/>
          <c:x val="8.8895196004018739E-2"/>
          <c:y val="0.21258785812926484"/>
          <c:w val="0.63601796622690698"/>
          <c:h val="0.78741214187073516"/>
        </c:manualLayout>
      </c:layout>
      <c:pieChart>
        <c:varyColors val="1"/>
        <c:ser>
          <c:idx val="0"/>
          <c:order val="0"/>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27F8-42D4-A1F6-21EA88DF13A9}"/>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27F8-42D4-A1F6-21EA88DF13A9}"/>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27F8-42D4-A1F6-21EA88DF13A9}"/>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27F8-42D4-A1F6-21EA88DF13A9}"/>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27F8-42D4-A1F6-21EA88DF13A9}"/>
              </c:ext>
            </c:extLst>
          </c:dPt>
          <c:dLbls>
            <c:dLbl>
              <c:idx val="0"/>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32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27F8-42D4-A1F6-21EA88DF13A9}"/>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'PT2 Busiest Day 1'!$B$17:$B$21</c:f>
              <c:strCache>
                <c:ptCount val="5"/>
                <c:pt idx="0">
                  <c:v>senior</c:v>
                </c:pt>
                <c:pt idx="1">
                  <c:v>junior</c:v>
                </c:pt>
                <c:pt idx="2">
                  <c:v>sophomore</c:v>
                </c:pt>
                <c:pt idx="3">
                  <c:v>freshman</c:v>
                </c:pt>
                <c:pt idx="4">
                  <c:v>alumnus</c:v>
                </c:pt>
              </c:strCache>
            </c:strRef>
          </c:cat>
          <c:val>
            <c:numRef>
              <c:f>'PT2 Busiest Day 1'!$D$17:$D$21</c:f>
              <c:numCache>
                <c:formatCode>0%</c:formatCode>
                <c:ptCount val="5"/>
                <c:pt idx="0">
                  <c:v>0.63636363636363635</c:v>
                </c:pt>
                <c:pt idx="1">
                  <c:v>9.0909090909090912E-2</c:v>
                </c:pt>
                <c:pt idx="2">
                  <c:v>9.0909090909090912E-2</c:v>
                </c:pt>
                <c:pt idx="3">
                  <c:v>9.0909090909090912E-2</c:v>
                </c:pt>
                <c:pt idx="4">
                  <c:v>9.0909090909090912E-2</c:v>
                </c:pt>
              </c:numCache>
            </c:numRef>
          </c:val>
          <c:extLst>
            <c:ext xmlns:c16="http://schemas.microsoft.com/office/drawing/2014/chart" uri="{C3380CC4-5D6E-409C-BE32-E72D297353CC}">
              <c16:uniqueId val="{0000000A-27F8-42D4-A1F6-21EA88DF13A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[GalapoSara_BCSAnalysis.xlsx]Online Traffic Flow !PivotTable3</c:name>
    <c:fmtId val="5"/>
  </c:pivotSource>
  <c:chart>
    <c:title>
      <c:tx>
        <c:rich>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r>
              <a:rPr lang="en-US" sz="2000" b="1" dirty="0"/>
              <a:t>Times Of Busiest and Slowest Traffic of</a:t>
            </a:r>
          </a:p>
          <a:p>
            <a:pPr>
              <a:defRPr sz="2000" b="1"/>
            </a:pPr>
            <a:r>
              <a:rPr lang="en-US" sz="2000" b="1" dirty="0"/>
              <a:t> Check-ins for </a:t>
            </a:r>
            <a:r>
              <a:rPr lang="en-US" sz="2000" b="0" i="1" u="sng" dirty="0"/>
              <a:t>Online</a:t>
            </a:r>
            <a:r>
              <a:rPr lang="en-US" sz="2000" b="1" dirty="0"/>
              <a:t> Advising</a:t>
            </a:r>
          </a:p>
          <a:p>
            <a:pPr>
              <a:defRPr sz="2000" b="1"/>
            </a:pPr>
            <a:endParaRPr lang="en-US" sz="2000" b="1" dirty="0"/>
          </a:p>
        </c:rich>
      </c:tx>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dLbl>
          <c:idx val="0"/>
          <c:layout>
            <c:manualLayout>
              <c:x val="-1.6037455413979761E-3"/>
              <c:y val="-4.81389607724326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dLbl>
          <c:idx val="0"/>
          <c:layout>
            <c:manualLayout>
              <c:x val="-1.6037455413979761E-3"/>
              <c:y val="-4.81389607724326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dLbl>
          <c:idx val="0"/>
          <c:layout>
            <c:manualLayout>
              <c:x val="-1.6037455413979761E-3"/>
              <c:y val="-4.81389607724326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s>
    <c:plotArea>
      <c:layout/>
      <c:barChart>
        <c:barDir val="col"/>
        <c:grouping val="clustered"/>
        <c:varyColors val="1"/>
        <c:ser>
          <c:idx val="0"/>
          <c:order val="0"/>
          <c:tx>
            <c:strRef>
              <c:f>'Online Traffic Flow '!$B$4</c:f>
              <c:strCache>
                <c:ptCount val="1"/>
                <c:pt idx="0">
                  <c:v>Total</c:v>
                </c:pt>
              </c:strCache>
            </c:strRef>
          </c:tx>
          <c:invertIfNegative val="0"/>
          <c:dPt>
            <c:idx val="0"/>
            <c:invertIfNegative val="0"/>
            <c:bubble3D val="0"/>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1-574B-43DE-8835-08FD81BF5AF3}"/>
              </c:ext>
            </c:extLst>
          </c:dPt>
          <c:dPt>
            <c:idx val="1"/>
            <c:invertIfNegative val="0"/>
            <c:bubble3D val="0"/>
            <c:spPr>
              <a:gradFill>
                <a:gsLst>
                  <a:gs pos="0">
                    <a:schemeClr val="accent2"/>
                  </a:gs>
                  <a:gs pos="100000">
                    <a:schemeClr val="accent2">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3-574B-43DE-8835-08FD81BF5AF3}"/>
              </c:ext>
            </c:extLst>
          </c:dPt>
          <c:dPt>
            <c:idx val="2"/>
            <c:invertIfNegative val="0"/>
            <c:bubble3D val="0"/>
            <c:spPr>
              <a:gradFill>
                <a:gsLst>
                  <a:gs pos="0">
                    <a:schemeClr val="accent3"/>
                  </a:gs>
                  <a:gs pos="100000">
                    <a:schemeClr val="accent3">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5-574B-43DE-8835-08FD81BF5AF3}"/>
              </c:ext>
            </c:extLst>
          </c:dPt>
          <c:dPt>
            <c:idx val="3"/>
            <c:invertIfNegative val="0"/>
            <c:bubble3D val="0"/>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7-574B-43DE-8835-08FD81BF5AF3}"/>
              </c:ext>
            </c:extLst>
          </c:dPt>
          <c:dPt>
            <c:idx val="4"/>
            <c:invertIfNegative val="0"/>
            <c:bubble3D val="0"/>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9-574B-43DE-8835-08FD81BF5AF3}"/>
              </c:ext>
            </c:extLst>
          </c:dPt>
          <c:dPt>
            <c:idx val="5"/>
            <c:invertIfNegative val="0"/>
            <c:bubble3D val="0"/>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B-574B-43DE-8835-08FD81BF5AF3}"/>
              </c:ext>
            </c:extLst>
          </c:dPt>
          <c:dPt>
            <c:idx val="6"/>
            <c:invertIfNegative val="0"/>
            <c:bubble3D val="0"/>
            <c:spPr>
              <a:gradFill>
                <a:gsLst>
                  <a:gs pos="0">
                    <a:schemeClr val="accent1">
                      <a:lumMod val="60000"/>
                    </a:schemeClr>
                  </a:gs>
                  <a:gs pos="100000">
                    <a:schemeClr val="accent1">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D-574B-43DE-8835-08FD81BF5AF3}"/>
              </c:ext>
            </c:extLst>
          </c:dPt>
          <c:dPt>
            <c:idx val="7"/>
            <c:invertIfNegative val="0"/>
            <c:bubble3D val="0"/>
            <c:spPr>
              <a:gradFill>
                <a:gsLst>
                  <a:gs pos="0">
                    <a:schemeClr val="accent2">
                      <a:lumMod val="60000"/>
                    </a:schemeClr>
                  </a:gs>
                  <a:gs pos="100000">
                    <a:schemeClr val="accent2">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0F-574B-43DE-8835-08FD81BF5AF3}"/>
              </c:ext>
            </c:extLst>
          </c:dPt>
          <c:dPt>
            <c:idx val="8"/>
            <c:invertIfNegative val="0"/>
            <c:bubble3D val="0"/>
            <c:spPr>
              <a:gradFill>
                <a:gsLst>
                  <a:gs pos="0">
                    <a:schemeClr val="accent3">
                      <a:lumMod val="60000"/>
                    </a:schemeClr>
                  </a:gs>
                  <a:gs pos="100000">
                    <a:schemeClr val="accent3">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1-574B-43DE-8835-08FD81BF5AF3}"/>
              </c:ext>
            </c:extLst>
          </c:dPt>
          <c:dPt>
            <c:idx val="9"/>
            <c:invertIfNegative val="0"/>
            <c:bubble3D val="0"/>
            <c:spPr>
              <a:gradFill>
                <a:gsLst>
                  <a:gs pos="0">
                    <a:schemeClr val="accent4">
                      <a:lumMod val="60000"/>
                    </a:schemeClr>
                  </a:gs>
                  <a:gs pos="100000">
                    <a:schemeClr val="accent4">
                      <a:lumMod val="60000"/>
                      <a:lumMod val="84000"/>
                    </a:schemeClr>
                  </a:gs>
                </a:gsLst>
                <a:lin ang="5400000" scaled="1"/>
              </a:gradFill>
              <a:ln>
                <a:noFill/>
              </a:ln>
              <a:effectLst>
                <a:outerShdw blurRad="76200" dir="18900000" sy="23000" kx="-1200000" algn="bl" rotWithShape="0">
                  <a:prstClr val="black">
                    <a:alpha val="20000"/>
                  </a:prstClr>
                </a:outerShdw>
              </a:effectLst>
            </c:spPr>
            <c:extLst>
              <c:ext xmlns:c16="http://schemas.microsoft.com/office/drawing/2014/chart" uri="{C3380CC4-5D6E-409C-BE32-E72D297353CC}">
                <c16:uniqueId val="{00000013-574B-43DE-8835-08FD81BF5AF3}"/>
              </c:ext>
            </c:extLst>
          </c:dPt>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1"/>
                </a:solidFill>
                <a:prstDash val="sysDash"/>
              </a:ln>
              <a:effectLst/>
            </c:spPr>
            <c:trendlineType val="movingAvg"/>
            <c:period val="2"/>
            <c:dispRSqr val="0"/>
            <c:dispEq val="0"/>
          </c:trendline>
          <c:cat>
            <c:strRef>
              <c:f>'Online Traffic Flow '!$A$5:$A$15</c:f>
              <c:strCache>
                <c:ptCount val="10"/>
                <c:pt idx="0">
                  <c:v>7 AM</c:v>
                </c:pt>
                <c:pt idx="1">
                  <c:v>8 AM</c:v>
                </c:pt>
                <c:pt idx="2">
                  <c:v>9 AM</c:v>
                </c:pt>
                <c:pt idx="3">
                  <c:v>10 AM</c:v>
                </c:pt>
                <c:pt idx="4">
                  <c:v>11 AM</c:v>
                </c:pt>
                <c:pt idx="5">
                  <c:v>12 PM</c:v>
                </c:pt>
                <c:pt idx="6">
                  <c:v>1 PM</c:v>
                </c:pt>
                <c:pt idx="7">
                  <c:v>2 PM</c:v>
                </c:pt>
                <c:pt idx="8">
                  <c:v>3 PM</c:v>
                </c:pt>
                <c:pt idx="9">
                  <c:v>4 PM</c:v>
                </c:pt>
              </c:strCache>
            </c:strRef>
          </c:cat>
          <c:val>
            <c:numRef>
              <c:f>'Online Traffic Flow '!$B$5:$B$15</c:f>
              <c:numCache>
                <c:formatCode>General</c:formatCode>
                <c:ptCount val="10"/>
                <c:pt idx="0">
                  <c:v>3</c:v>
                </c:pt>
                <c:pt idx="1">
                  <c:v>3</c:v>
                </c:pt>
                <c:pt idx="2">
                  <c:v>7</c:v>
                </c:pt>
                <c:pt idx="3">
                  <c:v>23</c:v>
                </c:pt>
                <c:pt idx="4">
                  <c:v>10</c:v>
                </c:pt>
                <c:pt idx="5">
                  <c:v>11</c:v>
                </c:pt>
                <c:pt idx="6">
                  <c:v>10</c:v>
                </c:pt>
                <c:pt idx="7">
                  <c:v>16</c:v>
                </c:pt>
                <c:pt idx="8">
                  <c:v>6</c:v>
                </c:pt>
                <c:pt idx="9">
                  <c:v>1</c:v>
                </c:pt>
              </c:numCache>
            </c:numRef>
          </c:val>
          <c:extLst>
            <c:ext xmlns:c16="http://schemas.microsoft.com/office/drawing/2014/chart" uri="{C3380CC4-5D6E-409C-BE32-E72D297353CC}">
              <c16:uniqueId val="{00000016-574B-43DE-8835-08FD81BF5AF3}"/>
            </c:ext>
          </c:extLst>
        </c:ser>
        <c:dLbls>
          <c:dLblPos val="inEnd"/>
          <c:showLegendKey val="0"/>
          <c:showVal val="1"/>
          <c:showCatName val="0"/>
          <c:showSerName val="0"/>
          <c:showPercent val="0"/>
          <c:showBubbleSize val="0"/>
        </c:dLbls>
        <c:gapWidth val="41"/>
        <c:axId val="7028960"/>
        <c:axId val="7031040"/>
      </c:barChart>
      <c:catAx>
        <c:axId val="7028960"/>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Hour</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7031040"/>
        <c:crosses val="autoZero"/>
        <c:auto val="1"/>
        <c:lblAlgn val="ctr"/>
        <c:lblOffset val="100"/>
        <c:noMultiLvlLbl val="0"/>
      </c:catAx>
      <c:valAx>
        <c:axId val="7031040"/>
        <c:scaling>
          <c:orientation val="minMax"/>
          <c:max val="23"/>
        </c:scaling>
        <c:delete val="1"/>
        <c:axPos val="l"/>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a:t>Number of People</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7028960"/>
        <c:crosses val="autoZero"/>
        <c:crossBetween val="between"/>
      </c:valAx>
      <c:dTable>
        <c:showHorzBorder val="1"/>
        <c:showVertBorder val="1"/>
        <c:showOutline val="1"/>
        <c:showKeys val="1"/>
        <c:spPr>
          <a:noFill/>
          <a:ln w="9525">
            <a:solidFill>
              <a:schemeClr val="dk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dk1">
                    <a:lumMod val="65000"/>
                    <a:lumOff val="3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'Lobby Kisok Swipes'!$B$1017:$B$1026</cx:f>
        <cx:lvl ptCount="10">
          <cx:pt idx="0">counseling</cx:pt>
          <cx:pt idx="1">general</cx:pt>
          <cx:pt idx="2">BUS 210 program requirements</cx:pt>
          <cx:pt idx="3">cover letter</cx:pt>
          <cx:pt idx="4">career advising/job search</cx:pt>
          <cx:pt idx="5">interview prep</cx:pt>
          <cx:pt idx="6">mentorship</cx:pt>
          <cx:pt idx="7">mock interview</cx:pt>
          <cx:pt idx="8">offer issues</cx:pt>
          <cx:pt idx="9">resume review</cx:pt>
        </cx:lvl>
      </cx:strDim>
      <cx:numDim type="size">
        <cx:f>'Lobby Kisok Swipes'!$D$1017:$D$1026</cx:f>
        <cx:lvl ptCount="10" formatCode="0%">
          <cx:pt idx="0">0.0011820330969267139</cx:pt>
          <cx:pt idx="1">0.13120567375886524</cx:pt>
          <cx:pt idx="2">0.0047281323877068557</cx:pt>
          <cx:pt idx="3">0.0070921985815602835</cx:pt>
          <cx:pt idx="4">0.044917257683215132</cx:pt>
          <cx:pt idx="5">0.016548463356973995</cx:pt>
          <cx:pt idx="6">0.0011820330969267139</cx:pt>
          <cx:pt idx="7">0.0047281323877068557</cx:pt>
          <cx:pt idx="8">0.0070921985815602835</cx:pt>
          <cx:pt idx="9">0.78132387706855788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Business Career Services By Service (</a:t>
            </a:r>
            <a:r>
              <a:rPr lang="en-US" sz="1400" b="1" i="0" u="none" strike="noStrike" baseline="0" dirty="0">
                <a:solidFill>
                  <a:sysClr val="windowText" lastClr="000000">
                    <a:lumMod val="65000"/>
                    <a:lumOff val="35000"/>
                  </a:sysClr>
                </a:solidFill>
                <a:latin typeface="Calibri" panose="020F0502020204030204"/>
              </a:rPr>
              <a:t>Scheduled</a:t>
            </a:r>
            <a:r>
              <a:rPr lang="en-US" sz="1400" b="0" i="0" u="none" strike="noStrike" baseline="0" dirty="0">
                <a:solidFill>
                  <a:sysClr val="windowText" lastClr="000000">
                    <a:lumMod val="65000"/>
                    <a:lumOff val="35000"/>
                  </a:sysClr>
                </a:solidFill>
                <a:latin typeface="Calibri" panose="020F0502020204030204"/>
              </a:rPr>
              <a:t>)</a:t>
            </a:r>
          </a:p>
        </cx:rich>
      </cx:tx>
    </cx:title>
    <cx:plotArea>
      <cx:plotAreaRegion>
        <cx:series layoutId="treemap" uniqueId="{59FD4BF5-8941-445F-93A3-A3B4B8F2E0CF}">
          <cx:dataLabels pos="inEnd">
            <cx:visibility seriesName="0" categoryName="1" value="0"/>
          </cx:dataLabels>
          <cx:dataId val="0"/>
          <cx:layoutPr>
            <cx:parentLabelLayout val="banner"/>
          </cx:layoutPr>
        </cx:series>
      </cx:plotAreaRegion>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'Lobby Kisok Swipes'!$B$1029:$B$1034</cx:f>
        <cx:lvl ptCount="6">
          <cx:pt idx="0">bus 210 Walk ins</cx:pt>
          <cx:pt idx="1">general - walk in</cx:pt>
          <cx:pt idx="2">cover letter walk in</cx:pt>
          <cx:pt idx="3">internship - walkin</cx:pt>
          <cx:pt idx="4">interview prep</cx:pt>
          <cx:pt idx="5">offer issues- wall in</cx:pt>
        </cx:lvl>
      </cx:strDim>
      <cx:numDim type="size">
        <cx:f>'Lobby Kisok Swipes'!$D$1029:$D$1034</cx:f>
        <cx:lvl ptCount="6" formatCode="0%">
          <cx:pt idx="0">0.030303030303030304</cx:pt>
          <cx:pt idx="1">0.30303030303030304</cx:pt>
          <cx:pt idx="2">0.24242424242424243</cx:pt>
          <cx:pt idx="3">0.15151515151515152</cx:pt>
          <cx:pt idx="4">0.12121212121212122</cx:pt>
          <cx:pt idx="5">0.15151515151515152</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dirty="0">
                <a:solidFill>
                  <a:sysClr val="windowText" lastClr="000000">
                    <a:lumMod val="65000"/>
                    <a:lumOff val="35000"/>
                  </a:sysClr>
                </a:solidFill>
                <a:latin typeface="Calibri" panose="020F0502020204030204"/>
              </a:rPr>
              <a:t>Business Career Services by Service (</a:t>
            </a:r>
            <a:r>
              <a:rPr lang="en-US" sz="1400" b="1" i="0" u="none" strike="noStrike" baseline="0" dirty="0">
                <a:solidFill>
                  <a:sysClr val="windowText" lastClr="000000">
                    <a:lumMod val="65000"/>
                    <a:lumOff val="35000"/>
                  </a:sysClr>
                </a:solidFill>
                <a:latin typeface="Calibri" panose="020F0502020204030204"/>
              </a:rPr>
              <a:t>Walk-ins)</a:t>
            </a:r>
          </a:p>
        </cx:rich>
      </cx:tx>
    </cx:title>
    <cx:plotArea>
      <cx:plotAreaRegion>
        <cx:series layoutId="treemap" uniqueId="{8B0A2483-6F46-4318-BFFC-F0B0D0066B9D}">
          <cx:dataLabels pos="inEnd">
            <cx:visibility seriesName="0" categoryName="1" value="0"/>
          </cx:dataLabels>
          <cx:dataId val="0"/>
          <cx:layoutPr>
            <cx:parentLabelLayout val="overlapping"/>
          </cx:layoutPr>
        </cx:series>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'PT2 Busiest Day 2'!$B$19:$B$23</cx:f>
        <cx:lvl ptCount="5">
          <cx:pt idx="0">senior</cx:pt>
          <cx:pt idx="1">junior</cx:pt>
          <cx:pt idx="2">sophomore</cx:pt>
          <cx:pt idx="3">freshman</cx:pt>
          <cx:pt idx="4">alumus</cx:pt>
        </cx:lvl>
      </cx:strDim>
      <cx:numDim type="size">
        <cx:f>'PT2 Busiest Day 2'!$D$19:$D$23</cx:f>
        <cx:lvl ptCount="5" formatCode="0%">
          <cx:pt idx="0">0.4375</cx:pt>
          <cx:pt idx="1">0.3125</cx:pt>
          <cx:pt idx="2">0.1875</cx:pt>
          <cx:pt idx="3">0</cx:pt>
          <cx:pt idx="4">0.0625</cx:pt>
        </cx:lvl>
      </cx:numDim>
    </cx:data>
  </cx:chartData>
  <cx:chart>
    <cx:title pos="t" align="ctr" overlay="0">
      <cx:tx>
        <cx:txData>
          <cx:v>Precent of Students that Received Online Advising with Jolene Phillips on One of Two Busiest Days</cx:v>
        </cx:txData>
      </cx:tx>
      <cx:txPr>
        <a:bodyPr spcFirstLastPara="1" vertOverflow="ellipsis" horzOverflow="overflow" wrap="square" lIns="0" tIns="0" rIns="0" bIns="0" anchor="ctr" anchorCtr="1"/>
        <a:lstStyle/>
        <a:p>
          <a:pPr algn="ctr" rtl="0">
            <a:defRPr/>
          </a:pPr>
          <a:r>
            <a:rPr lang="en-US" sz="1200" b="1" i="0" u="none" strike="noStrike" baseline="0">
              <a:solidFill>
                <a:sysClr val="windowText" lastClr="000000">
                  <a:lumMod val="65000"/>
                  <a:lumOff val="35000"/>
                </a:sysClr>
              </a:solidFill>
              <a:latin typeface="Calibri" panose="020F0502020204030204"/>
            </a:rPr>
            <a:t>Precent of Students that Received Online Advising with Jolene Phillips on One of Two Busiest Days</a:t>
          </a:r>
        </a:p>
      </cx:txPr>
    </cx:title>
    <cx:plotArea>
      <cx:plotAreaRegion>
        <cx:series layoutId="sunburst" uniqueId="{F6BD068E-3865-4506-895B-5A5BB4F046A0}">
          <cx:dataLabels>
            <cx:txPr>
              <a:bodyPr spcFirstLastPara="1" vertOverflow="ellipsis" horzOverflow="overflow" wrap="square" lIns="38100" tIns="19050" rIns="38100" bIns="19050" anchor="ctr" anchorCtr="1">
                <a:spAutoFit/>
              </a:bodyPr>
              <a:lstStyle/>
              <a:p>
                <a:pPr algn="ctr" rtl="0">
                  <a:defRPr sz="1100"/>
                </a:pPr>
                <a:endParaRPr lang="en-US" sz="1100" b="1" i="0" u="none" strike="noStrike" baseline="0">
                  <a:solidFill>
                    <a:prstClr val="white"/>
                  </a:solidFill>
                  <a:latin typeface="Franklin Gothic Book" panose="020F0502020204030204"/>
                </a:endParaRPr>
              </a:p>
            </cx:txPr>
            <cx:visibility seriesName="0" categoryName="1" value="0"/>
            <cx:dataLabel idx="0">
              <cx:txPr>
                <a:bodyPr spcFirstLastPara="1" vertOverflow="ellipsis" horzOverflow="overflow" wrap="square" lIns="38100" tIns="19050" rIns="38100" bIns="19050" anchor="ctr" anchorCtr="1">
                  <a:spAutoFit/>
                </a:bodyPr>
                <a:lstStyle/>
                <a:p>
                  <a:pPr algn="ctr" rtl="0">
                    <a:defRPr sz="1800"/>
                  </a:pPr>
                  <a:r>
                    <a:rPr lang="en-US" sz="1800" b="1" i="0" u="none" strike="noStrike" baseline="0">
                      <a:solidFill>
                        <a:prstClr val="white"/>
                      </a:solidFill>
                      <a:latin typeface="Franklin Gothic Book" panose="020F0502020204030204"/>
                    </a:rPr>
                    <a:t>senior</a:t>
                  </a:r>
                </a:p>
              </cx:txPr>
            </cx:dataLabel>
            <cx:dataLabel idx="1">
              <cx:txPr>
                <a:bodyPr spcFirstLastPara="1" vertOverflow="ellipsis" horzOverflow="overflow" wrap="square" lIns="38100" tIns="19050" rIns="38100" bIns="19050" anchor="ctr" anchorCtr="1">
                  <a:spAutoFit/>
                </a:bodyPr>
                <a:lstStyle/>
                <a:p>
                  <a:pPr algn="ctr" rtl="0">
                    <a:defRPr sz="2000"/>
                  </a:pPr>
                  <a:r>
                    <a:rPr lang="en-US" sz="2000" b="1" i="0" u="none" strike="noStrike" baseline="0">
                      <a:solidFill>
                        <a:prstClr val="white"/>
                      </a:solidFill>
                      <a:latin typeface="Franklin Gothic Book" panose="020F0502020204030204"/>
                    </a:rPr>
                    <a:t>junior</a:t>
                  </a:r>
                </a:p>
              </cx:txPr>
            </cx:dataLabel>
          </cx:dataLabels>
          <cx:dataId val="0"/>
        </cx:series>
      </cx:plotAreaRegion>
    </cx:plotArea>
    <cx:legend pos="b" align="ctr" overlay="0">
      <cx:txPr>
        <a:bodyPr spcFirstLastPara="1" vertOverflow="ellipsis" horzOverflow="overflow" wrap="square" lIns="0" tIns="0" rIns="0" bIns="0" anchor="ctr" anchorCtr="1"/>
        <a:lstStyle/>
        <a:p>
          <a:pPr algn="ctr" rtl="0">
            <a:defRPr sz="1100"/>
          </a:pPr>
          <a:endParaRPr lang="en-US" sz="1100" b="0" i="0" u="none" strike="noStrike" baseline="0">
            <a:solidFill>
              <a:prstClr val="black">
                <a:lumMod val="65000"/>
                <a:lumOff val="35000"/>
              </a:prstClr>
            </a:solidFill>
            <a:latin typeface="Franklin Gothic Book" panose="020F0502020204030204"/>
          </a:endParaRPr>
        </a:p>
      </cx:txPr>
    </cx:legend>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'PT -Graphs-'!$L$71:$L$75</cx:f>
        <cx:lvl ptCount="5">
          <cx:pt idx="0">October</cx:pt>
          <cx:pt idx="1">November</cx:pt>
          <cx:pt idx="2">September</cx:pt>
          <cx:pt idx="3">March</cx:pt>
          <cx:pt idx="4">April</cx:pt>
        </cx:lvl>
      </cx:strDim>
      <cx:numDim type="size">
        <cx:f>'PT -Graphs-'!$N$71:$N$75</cx:f>
        <cx:lvl ptCount="5" formatCode="0.00%">
          <cx:pt idx="0">0.33793103448275863</cx:pt>
          <cx:pt idx="1">0.17241379310344829</cx:pt>
          <cx:pt idx="2">0.14482758620689656</cx:pt>
          <cx:pt idx="3">0.28275862068965518</cx:pt>
          <cx:pt idx="4">0.062068965517241378</cx:pt>
        </cx:lvl>
      </cx:numDim>
    </cx:data>
  </cx:chartData>
  <cx:chart>
    <cx:title pos="t" align="ctr" overlay="0">
      <cx:tx>
        <cx:txData>
          <cx:v>Attendance By Month</cx:v>
        </cx:txData>
      </cx:tx>
      <cx:txPr>
        <a:bodyPr spcFirstLastPara="1" vertOverflow="ellipsis" horzOverflow="overflow" wrap="square" lIns="0" tIns="0" rIns="0" bIns="0" anchor="ctr" anchorCtr="1"/>
        <a:lstStyle/>
        <a:p>
          <a:pPr algn="ctr" rtl="0">
            <a:defRPr/>
          </a:pPr>
          <a:r>
            <a:rPr lang="en-US" sz="1600" b="1" i="0" u="none" strike="noStrike" cap="all" baseline="0">
              <a:solidFill>
                <a:sysClr val="windowText" lastClr="000000">
                  <a:lumMod val="65000"/>
                  <a:lumOff val="35000"/>
                </a:sysClr>
              </a:solidFill>
              <a:latin typeface="Calibri" panose="020F0502020204030204"/>
            </a:rPr>
            <a:t>Attendance By Month</a:t>
          </a:r>
        </a:p>
      </cx:txPr>
    </cx:title>
    <cx:plotArea>
      <cx:plotAreaRegion>
        <cx:series layoutId="treemap" uniqueId="{4445D095-ABC6-43C2-BE49-6220EEF29529}">
          <cx:tx>
            <cx:txData>
              <cx:f>'PT -Graphs-'!$N$70</cx:f>
              <cx:v>Percent</cx:v>
            </cx:txData>
          </cx:tx>
          <cx:dataLabels pos="inEnd">
            <cx:visibility seriesName="0" categoryName="1" value="0"/>
          </cx:dataLabels>
          <cx:dataId val="0"/>
          <cx:layoutPr>
            <cx:parentLabelLayout val="banner"/>
          </cx:layoutPr>
        </cx:series>
      </cx:plotAreaRegion>
    </cx:plotArea>
    <cx:legend pos="b" align="ctr" overlay="0"/>
  </cx:chart>
  <cx:spPr>
    <a:solidFill>
      <a:schemeClr val="bg1"/>
    </a:solidFill>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Reversed" id="21">
  <a:schemeClr val="accent1"/>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withinLinear" id="17">
  <a:schemeClr val="accent4"/>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3">
  <cs:axisTitle>
    <cs:lnRef idx="0"/>
    <cs:fillRef idx="0"/>
    <cs:effectRef idx="0"/>
    <cs:fontRef idx="minor">
      <a:schemeClr val="tx2"/>
    </cs:fontRef>
    <cs:spPr>
      <a:solidFill>
        <a:schemeClr val="bg1">
          <a:lumMod val="65000"/>
        </a:schemeClr>
      </a:solidFill>
      <a:ln>
        <a:solidFill>
          <a:schemeClr val="bg1"/>
        </a:solidFill>
      </a:ln>
    </cs:spPr>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lt1"/>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88">
  <cs:axisTitle>
    <cs:lnRef idx="0"/>
    <cs:fillRef idx="0"/>
    <cs:effectRef idx="0"/>
    <cs:fontRef idx="minor">
      <a:schemeClr val="dk1">
        <a:lumMod val="65000"/>
        <a:lumOff val="35000"/>
      </a:schemeClr>
    </cs:fontRef>
    <cs:defRPr sz="900"/>
  </cs:axisTitle>
  <cs:categoryAxis>
    <cs:lnRef idx="0"/>
    <cs:fillRef idx="0"/>
    <cs:effectRef idx="0"/>
    <cs:fontRef idx="minor">
      <a:schemeClr val="dk1">
        <a:lumMod val="65000"/>
        <a:lumOff val="35000"/>
      </a:schemeClr>
    </cs:fontRef>
    <cs:defRPr sz="9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cs:chartArea>
  <cs:dataLabel>
    <cs:lnRef idx="0"/>
    <cs:fillRef idx="0"/>
    <cs:effectRef idx="0"/>
    <cs:fontRef idx="minor">
      <a:schemeClr val="lt1"/>
    </cs:fontRef>
    <cs:defRPr sz="900" b="1"/>
    <cs:bodyPr lIns="38100" tIns="19050" rIns="38100" bIns="19050">
      <a:spAutoFit/>
    </cs:bodyPr>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ln w="9525">
        <a:solidFill>
          <a:schemeClr val="lt1"/>
        </a:solidFill>
      </a:ln>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solidFill>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lumOff val="10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65000"/>
        <a:lumOff val="35000"/>
      </a:schemeClr>
    </cs:fontRef>
    <cs:defRPr sz="1800" b="1"/>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defRPr sz="9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14.xml><?xml version="1.0" encoding="utf-8"?>
<cs:chartStyle xmlns:cs="http://schemas.microsoft.com/office/drawing/2012/chartStyle" xmlns:a="http://schemas.openxmlformats.org/drawingml/2006/main" id="413">
  <cs:axisTitle>
    <cs:lnRef idx="0"/>
    <cs:fillRef idx="0"/>
    <cs:effectRef idx="0"/>
    <cs:fontRef idx="minor">
      <a:schemeClr val="tx2"/>
    </cs:fontRef>
    <cs:spPr>
      <a:solidFill>
        <a:schemeClr val="bg1">
          <a:lumMod val="65000"/>
        </a:schemeClr>
      </a:solidFill>
      <a:ln>
        <a:solidFill>
          <a:schemeClr val="bg1"/>
        </a:solidFill>
      </a:ln>
    </cs:spPr>
    <cs:defRPr sz="1197"/>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cs:chartArea>
  <cs:dataLabel>
    <cs:lnRef idx="0"/>
    <cs:fillRef idx="0"/>
    <cs:effectRef idx="0"/>
    <cs:fontRef idx="minor">
      <a:schemeClr val="lt1"/>
    </cs:fontRef>
    <cs:defRPr sz="1197"/>
  </cs:dataLabel>
  <cs:dataLabelCallout>
    <cs:lnRef idx="0"/>
    <cs:fillRef idx="0"/>
    <cs:effectRef idx="0"/>
    <cs:fontRef idx="minor">
      <a:schemeClr val="dk1"/>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2"/>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bg1"/>
        </a:solidFill>
      </a:ln>
    </cs:spPr>
  </cs:dataPoint>
  <cs:dataPoint3D>
    <cs:lnRef idx="0"/>
    <cs:fillRef idx="0">
      <cs:styleClr val="auto"/>
    </cs:fillRef>
    <cs:effectRef idx="0"/>
    <cs:fontRef idx="minor">
      <a:schemeClr val="tx2"/>
    </cs:fontRef>
    <cs:spPr>
      <a:solidFill>
        <a:schemeClr val="phClr"/>
      </a:solidFill>
    </cs:spPr>
  </cs:dataPoint3D>
  <cs:dataPointLine>
    <cs:lnRef idx="0">
      <cs:styleClr val="auto"/>
    </cs:lnRef>
    <cs:fillRef idx="0"/>
    <cs:effectRef idx="0"/>
    <cs:fontRef idx="minor">
      <a:schemeClr val="tx2"/>
    </cs:fontRef>
    <cs:spPr>
      <a:ln w="28575" cap="rnd">
        <a:solidFill>
          <a:schemeClr val="phClr"/>
        </a:solidFill>
        <a:round/>
      </a:ln>
    </cs:spPr>
  </cs:dataPointLine>
  <cs:dataPointMarker>
    <cs:lnRef idx="0"/>
    <cs:fillRef idx="0">
      <cs:styleClr val="auto"/>
    </cs:fillRef>
    <cs:effectRef idx="0"/>
    <cs:fontRef idx="minor">
      <a:schemeClr val="tx2"/>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2"/>
    </cs:fontRef>
    <cs:spPr>
      <a:ln w="2857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15000"/>
            <a:lumOff val="85000"/>
            <a:lumOff val="10000"/>
          </a:schemeClr>
        </a:solidFill>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2"/>
    </cs:fontRef>
    <cs:defRPr sz="1197"/>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cs:seriesAxis>
  <cs:seriesLine>
    <cs:lnRef idx="0"/>
    <cs:fillRef idx="0"/>
    <cs:effectRef idx="0"/>
    <cs:fontRef idx="minor">
      <a:schemeClr val="tx2"/>
    </cs:fontRef>
    <cs:spPr>
      <a:ln w="9525" cap="flat">
        <a:solidFill>
          <a:srgbClr val="D9D9D9"/>
        </a:solidFill>
        <a:round/>
      </a:ln>
    </cs:spPr>
  </cs:seriesLine>
  <cs:title>
    <cs:lnRef idx="0"/>
    <cs:fillRef idx="0"/>
    <cs:effectRef idx="0"/>
    <cs:fontRef idx="minor">
      <a:schemeClr val="tx2"/>
    </cs:fontRef>
    <cs:defRPr sz="2128" b="1"/>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cs:valueAxis>
  <cs:wall>
    <cs:lnRef idx="0"/>
    <cs:fillRef idx="0"/>
    <cs:effectRef idx="0"/>
    <cs:fontRef idx="minor">
      <a:schemeClr val="tx2"/>
    </cs:fontRef>
  </cs:wall>
</cs:chartStyle>
</file>

<file path=ppt/charts/style1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220">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1.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tx1"/>
    </cs:fontRef>
    <cs:spPr>
      <a:sp3d/>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defRPr sz="1197"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22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5.xml><?xml version="1.0" encoding="utf-8"?>
<cs:chartStyle xmlns:cs="http://schemas.microsoft.com/office/drawing/2012/chartStyle" xmlns:a="http://schemas.openxmlformats.org/drawingml/2006/main" id="256">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cap="none" spc="0" normalizeH="0" baseline="0"/>
  </cs:categoryAxis>
  <cs:chartArea>
    <cs:lnRef idx="0"/>
    <cs:fillRef idx="0"/>
    <cs:effectRef idx="0"/>
    <cs:fontRef idx="minor">
      <a:schemeClr val="dk1"/>
    </cs:fontRef>
    <cs:spPr>
      <a:pattFill prst="dkDnDiag">
        <a:fgClr>
          <a:schemeClr val="lt1"/>
        </a:fgClr>
        <a:bgClr>
          <a:schemeClr val="dk1">
            <a:lumMod val="10000"/>
            <a:lumOff val="90000"/>
          </a:schemeClr>
        </a:bgClr>
      </a:patt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19050">
        <a:solidFill>
          <a:schemeClr val="lt1"/>
        </a:solidFill>
      </a:ln>
    </cs:spPr>
  </cs:dataPoint>
  <cs:dataPoint3D>
    <cs:lnRef idx="0"/>
    <cs:fillRef idx="0">
      <cs:styleClr val="auto"/>
    </cs:fillRef>
    <cs:effectRef idx="0"/>
    <cs:fontRef idx="minor">
      <a:schemeClr val="tx1"/>
    </cs:fontRef>
    <cs:spPr>
      <a:gradFill>
        <a:gsLst>
          <a:gs pos="100000">
            <a:schemeClr val="phClr">
              <a:lumMod val="60000"/>
              <a:lumOff val="40000"/>
            </a:schemeClr>
          </a:gs>
          <a:gs pos="0">
            <a:schemeClr val="phClr"/>
          </a:gs>
        </a:gsLst>
        <a:lin ang="5400000" scaled="0"/>
      </a:gradFill>
      <a:ln w="50800">
        <a:solidFill>
          <a:schemeClr val="lt1"/>
        </a:solidFill>
      </a:ln>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50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26.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29.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4">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01:18.19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01:27.34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35,'54'-11,"1"1,88-3,112 13,-133 2,446-2,-536 2,-1 2,0 1,59 16,-54-11,76 10,11-1,-30-3,-56-10,58 19,-62-15,0-2,40 5,-41-10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01:32.06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1,'88'1,"126"17,-164-14,27 4,-71-7,-1 0,1 1,-1 0,1 0,-1 0,0 0,0 1,0-1,0 1,6 6,-9-7,0 0,0 0,0 1,0-1,0 1,-1-1,1 1,-1-1,0 1,1 0,-1 0,-1 0,1 0,0 0,-1 0,1 0,-1 4,0-1,-1 0,0 0,0-1,0 1,-1 0,1-1,-1 1,-5 8,-2 0,0 0,0 0,-1-1,-1 0,-19 17,4-7,-1-1,-44 26,63-44,0 0,0-1,0 1,-1-2,1 1,-1-2,1 1,-11 0,-71-1,65-2,-3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01:36.6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40 90,'17'-2,"0"0,0-1,0 0,-1-1,1-1,19-9,-9 4,34-8,-27 9,40-8,-70 16,0 0,0 1,0 0,0 0,0 0,0 0,0 1,0 0,0-1,0 1,0 1,-1-1,1 1,5 2,-6-1,0 0,0 0,-1 0,1 0,-1 0,0 1,0-1,0 1,-1-1,1 1,-1 0,0 0,0-1,0 1,0 0,-1 0,0 0,1 0,-1 0,-1 6,0 4,-1 0,0 0,-1 0,-7 19,6-21,0 1,-1-1,-1 0,0 0,-1-1,0 0,-16 20,17-25,0-1,0 0,0 0,0-1,-1 0,0 0,0 0,0-1,0 0,-1 0,1-1,-1 0,1 0,-15 1,-3-1,1-1,-1 0,1-2,-1-1,-46-9,67 10,0-1,0 1,0-1,1 1,-1-1,1-1,-1 1,1 0,0-1,-1 1,1-1,1 0,-1 0,0-1,1 1,0 0,-1-1,1 1,1-1,-1 0,0 0,1 0,0 1,-1-7,-1-7,1 0,1-1,1 1,2-27,0 15,-1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0T15:01:44.5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97,'1572'0,"-1530"-3,0-1,0-2,53-15,-25 6,-43 9,183-32,-176 35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94739-2798-456D-9D7F-8721DAECE9B1}" type="datetimeFigureOut">
              <a:rPr lang="en-US" smtClean="0"/>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47572-7641-4BAA-9613-98A9435BAD4A}" type="slidenum">
              <a:rPr lang="en-US" smtClean="0"/>
              <a:t>‹#›</a:t>
            </a:fld>
            <a:endParaRPr lang="en-US"/>
          </a:p>
        </p:txBody>
      </p:sp>
    </p:spTree>
    <p:extLst>
      <p:ext uri="{BB962C8B-B14F-4D97-AF65-F5344CB8AC3E}">
        <p14:creationId xmlns:p14="http://schemas.microsoft.com/office/powerpoint/2010/main" val="174187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FEEDBACK for COUNSELING SERVICES</a:t>
            </a:r>
          </a:p>
          <a:p>
            <a:r>
              <a:rPr lang="en-US" dirty="0"/>
              <a:t>Students need guidance. They need a mentor to guide them step by step. </a:t>
            </a:r>
          </a:p>
          <a:p>
            <a:r>
              <a:rPr lang="en-US" dirty="0"/>
              <a:t>** LinkedIn needs to be added to career services. It is vital to expanding their network beyond KU. </a:t>
            </a:r>
          </a:p>
          <a:p>
            <a:endParaRPr lang="en-US" dirty="0"/>
          </a:p>
          <a:p>
            <a:r>
              <a:rPr lang="en-US" dirty="0"/>
              <a:t>Do pulls on student goal to stay local, move to </a:t>
            </a:r>
            <a:r>
              <a:rPr lang="en-US" dirty="0" err="1"/>
              <a:t>CO,TX,AZ,etc</a:t>
            </a:r>
            <a:r>
              <a:rPr lang="en-US" dirty="0"/>
              <a:t>. or abroad work. </a:t>
            </a:r>
            <a:r>
              <a:rPr lang="en-US" dirty="0">
                <a:sym typeface="Wingdings" panose="05000000000000000000" pitchFamily="2" charset="2"/>
              </a:rPr>
              <a:t> this would be helpful to know starting with BUS 210 students on day one, where they want to live because when you apply for work, location is the first thing the application asks. Saying anywhere hurts applicants. </a:t>
            </a:r>
          </a:p>
          <a:p>
            <a:endParaRPr lang="en-US" dirty="0">
              <a:sym typeface="Wingdings" panose="05000000000000000000" pitchFamily="2" charset="2"/>
            </a:endParaRPr>
          </a:p>
          <a:p>
            <a:r>
              <a:rPr lang="en-US" dirty="0">
                <a:sym typeface="Wingdings" panose="05000000000000000000" pitchFamily="2" charset="2"/>
              </a:rPr>
              <a:t>You may be their only point of reference for business help. Maybe their family are all biologists or did not go to college, foreign students, transfers from JCCC, or are the oldest sibling. Polls on this would be helpful, but either way, assume students do not have addition help and rely upon your services. </a:t>
            </a:r>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3</a:t>
            </a:fld>
            <a:endParaRPr lang="en-US"/>
          </a:p>
        </p:txBody>
      </p:sp>
    </p:spTree>
    <p:extLst>
      <p:ext uri="{BB962C8B-B14F-4D97-AF65-F5344CB8AC3E}">
        <p14:creationId xmlns:p14="http://schemas.microsoft.com/office/powerpoint/2010/main" val="2799724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*skewed by 95 students because the system for tracking majors and minors are in the same column/cell which makes excel unhappy and my job harder. Next time, make two separate entries for major and minor fields. Many business studies are across two schools </a:t>
            </a:r>
            <a:r>
              <a:rPr lang="en-US" dirty="0" err="1"/>
              <a:t>i.e</a:t>
            </a:r>
            <a:r>
              <a:rPr lang="en-US" dirty="0"/>
              <a:t> liberal arts and business or pre-med, law-law and business.</a:t>
            </a:r>
          </a:p>
          <a:p>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20</a:t>
            </a:fld>
            <a:endParaRPr lang="en-US"/>
          </a:p>
        </p:txBody>
      </p:sp>
    </p:spTree>
    <p:extLst>
      <p:ext uri="{BB962C8B-B14F-4D97-AF65-F5344CB8AC3E}">
        <p14:creationId xmlns:p14="http://schemas.microsoft.com/office/powerpoint/2010/main" val="1256684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DIVERSE AT ALL.</a:t>
            </a:r>
          </a:p>
          <a:p>
            <a:r>
              <a:rPr lang="en-US" dirty="0"/>
              <a:t>DO NOT IGNORE THIS.</a:t>
            </a:r>
          </a:p>
          <a:p>
            <a:r>
              <a:rPr lang="en-US" dirty="0"/>
              <a:t>STARTS WITH HIGH SCHOOLS.</a:t>
            </a:r>
          </a:p>
        </p:txBody>
      </p:sp>
      <p:sp>
        <p:nvSpPr>
          <p:cNvPr id="4" name="Slide Number Placeholder 3"/>
          <p:cNvSpPr>
            <a:spLocks noGrp="1"/>
          </p:cNvSpPr>
          <p:nvPr>
            <p:ph type="sldNum" sz="quarter" idx="5"/>
          </p:nvPr>
        </p:nvSpPr>
        <p:spPr/>
        <p:txBody>
          <a:bodyPr/>
          <a:lstStyle/>
          <a:p>
            <a:fld id="{EF847572-7641-4BAA-9613-98A9435BAD4A}" type="slidenum">
              <a:rPr lang="en-US" smtClean="0"/>
              <a:t>22</a:t>
            </a:fld>
            <a:endParaRPr lang="en-US"/>
          </a:p>
        </p:txBody>
      </p:sp>
    </p:spTree>
    <p:extLst>
      <p:ext uri="{BB962C8B-B14F-4D97-AF65-F5344CB8AC3E}">
        <p14:creationId xmlns:p14="http://schemas.microsoft.com/office/powerpoint/2010/main" val="726996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 FEEDBACK for COUNSELING SERVICES</a:t>
            </a:r>
          </a:p>
          <a:p>
            <a:r>
              <a:rPr lang="en-US" dirty="0"/>
              <a:t>Students need guidance. They need a mentor to guide them step by step. </a:t>
            </a:r>
          </a:p>
          <a:p>
            <a:r>
              <a:rPr lang="en-US" dirty="0"/>
              <a:t>** LinkedIn needs to be added to career services. It is vital to expanding their network beyond KU. </a:t>
            </a:r>
          </a:p>
          <a:p>
            <a:endParaRPr lang="en-US" dirty="0"/>
          </a:p>
          <a:p>
            <a:r>
              <a:rPr lang="en-US" dirty="0"/>
              <a:t>Do pulls on student goal to stay local, move to </a:t>
            </a:r>
            <a:r>
              <a:rPr lang="en-US" dirty="0" err="1"/>
              <a:t>CO,TX,AZ,etc</a:t>
            </a:r>
            <a:r>
              <a:rPr lang="en-US" dirty="0"/>
              <a:t>. or abroad work. </a:t>
            </a:r>
            <a:r>
              <a:rPr lang="en-US" dirty="0">
                <a:sym typeface="Wingdings" panose="05000000000000000000" pitchFamily="2" charset="2"/>
              </a:rPr>
              <a:t> this would be helpful to know starting with BUS 210 students on day one, where they want to live because when you apply for work, location is the first thing the application asks. Saying anywhere hurts applicants. </a:t>
            </a:r>
          </a:p>
          <a:p>
            <a:endParaRPr lang="en-US" dirty="0">
              <a:sym typeface="Wingdings" panose="05000000000000000000" pitchFamily="2" charset="2"/>
            </a:endParaRPr>
          </a:p>
          <a:p>
            <a:r>
              <a:rPr lang="en-US" dirty="0">
                <a:sym typeface="Wingdings" panose="05000000000000000000" pitchFamily="2" charset="2"/>
              </a:rPr>
              <a:t>You may be their only point of reference for business help. Maybe their family are all biologists or did not go to college, foreign students, transfers from JCCC, or are the oldest sibling. Polls on this would be helpful, but either way, assume students do not have addition help and rely upon your services. </a:t>
            </a:r>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25</a:t>
            </a:fld>
            <a:endParaRPr lang="en-US"/>
          </a:p>
        </p:txBody>
      </p:sp>
    </p:spTree>
    <p:extLst>
      <p:ext uri="{BB962C8B-B14F-4D97-AF65-F5344CB8AC3E}">
        <p14:creationId xmlns:p14="http://schemas.microsoft.com/office/powerpoint/2010/main" val="284004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 and RESUMES REVIEWS</a:t>
            </a:r>
          </a:p>
          <a:p>
            <a:r>
              <a:rPr lang="en-US" dirty="0"/>
              <a:t>People don’t know what you do nor where to start. </a:t>
            </a:r>
          </a:p>
          <a:p>
            <a:r>
              <a:rPr lang="en-US" dirty="0"/>
              <a:t>Advertising needs to be spent on showcasing the range of services BCS provides. </a:t>
            </a:r>
          </a:p>
          <a:p>
            <a:r>
              <a:rPr lang="en-US" dirty="0"/>
              <a:t>Resumes is only one aspect of your services, but students do not know this. </a:t>
            </a:r>
          </a:p>
          <a:p>
            <a:endParaRPr lang="en-US" dirty="0"/>
          </a:p>
          <a:p>
            <a:r>
              <a:rPr lang="en-US" dirty="0"/>
              <a:t>Put a retractable banner, listing all services in the lobby/check in area so students can see all options. </a:t>
            </a:r>
          </a:p>
          <a:p>
            <a:r>
              <a:rPr lang="en-US" dirty="0"/>
              <a:t>$150 to get a stand still body height sign listing all services. “4 Imprint” sells them.</a:t>
            </a:r>
          </a:p>
          <a:p>
            <a:endParaRPr lang="en-US" dirty="0"/>
          </a:p>
          <a:p>
            <a:r>
              <a:rPr lang="en-US" dirty="0"/>
              <a:t>Do not forget, you are mentorship for so many students that have no idea with path in business to take because is business there are so many great options. It’s BCS job to help each student narrow it down. Meaning, it takes time to get to know each student and their goals. </a:t>
            </a:r>
          </a:p>
          <a:p>
            <a:r>
              <a:rPr lang="en-US" dirty="0"/>
              <a:t>Holistic approach is needed.</a:t>
            </a:r>
          </a:p>
        </p:txBody>
      </p:sp>
      <p:sp>
        <p:nvSpPr>
          <p:cNvPr id="4" name="Slide Number Placeholder 3"/>
          <p:cNvSpPr>
            <a:spLocks noGrp="1"/>
          </p:cNvSpPr>
          <p:nvPr>
            <p:ph type="sldNum" sz="quarter" idx="5"/>
          </p:nvPr>
        </p:nvSpPr>
        <p:spPr/>
        <p:txBody>
          <a:bodyPr/>
          <a:lstStyle/>
          <a:p>
            <a:fld id="{EF847572-7641-4BAA-9613-98A9435BAD4A}" type="slidenum">
              <a:rPr lang="en-US" smtClean="0"/>
              <a:t>6</a:t>
            </a:fld>
            <a:endParaRPr lang="en-US"/>
          </a:p>
        </p:txBody>
      </p:sp>
    </p:spTree>
    <p:extLst>
      <p:ext uri="{BB962C8B-B14F-4D97-AF65-F5344CB8AC3E}">
        <p14:creationId xmlns:p14="http://schemas.microsoft.com/office/powerpoint/2010/main" val="3709986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OCTOBER was taken out of DROP-IN advising and 8AM on WALKIN was taken out of data because of human input error of 500+ resumes entered at the same time by human.</a:t>
            </a:r>
          </a:p>
          <a:p>
            <a:r>
              <a:rPr lang="en-US" dirty="0"/>
              <a:t>** SYSTEM NEEDS TO BE CREATED SO THAT THIS IS IMPOSSIBLE TO DO.</a:t>
            </a:r>
          </a:p>
        </p:txBody>
      </p:sp>
      <p:sp>
        <p:nvSpPr>
          <p:cNvPr id="4" name="Slide Number Placeholder 3"/>
          <p:cNvSpPr>
            <a:spLocks noGrp="1"/>
          </p:cNvSpPr>
          <p:nvPr>
            <p:ph type="sldNum" sz="quarter" idx="5"/>
          </p:nvPr>
        </p:nvSpPr>
        <p:spPr/>
        <p:txBody>
          <a:bodyPr/>
          <a:lstStyle/>
          <a:p>
            <a:fld id="{EF847572-7641-4BAA-9613-98A9435BAD4A}" type="slidenum">
              <a:rPr lang="en-US" smtClean="0"/>
              <a:t>7</a:t>
            </a:fld>
            <a:endParaRPr lang="en-US"/>
          </a:p>
        </p:txBody>
      </p:sp>
    </p:spTree>
    <p:extLst>
      <p:ext uri="{BB962C8B-B14F-4D97-AF65-F5344CB8AC3E}">
        <p14:creationId xmlns:p14="http://schemas.microsoft.com/office/powerpoint/2010/main" val="2712118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data is skewed because there are more ACCT and FIN majors than any other major.</a:t>
            </a:r>
          </a:p>
        </p:txBody>
      </p:sp>
      <p:sp>
        <p:nvSpPr>
          <p:cNvPr id="4" name="Slide Number Placeholder 3"/>
          <p:cNvSpPr>
            <a:spLocks noGrp="1"/>
          </p:cNvSpPr>
          <p:nvPr>
            <p:ph type="sldNum" sz="quarter" idx="5"/>
          </p:nvPr>
        </p:nvSpPr>
        <p:spPr/>
        <p:txBody>
          <a:bodyPr/>
          <a:lstStyle/>
          <a:p>
            <a:fld id="{EF847572-7641-4BAA-9613-98A9435BAD4A}" type="slidenum">
              <a:rPr lang="en-US" smtClean="0"/>
              <a:t>8</a:t>
            </a:fld>
            <a:endParaRPr lang="en-US"/>
          </a:p>
        </p:txBody>
      </p:sp>
    </p:spTree>
    <p:extLst>
      <p:ext uri="{BB962C8B-B14F-4D97-AF65-F5344CB8AC3E}">
        <p14:creationId xmlns:p14="http://schemas.microsoft.com/office/powerpoint/2010/main" val="2612634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t>The busiest time is gathered across multiple months throughout school year.</a:t>
            </a:r>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11</a:t>
            </a:fld>
            <a:endParaRPr lang="en-US"/>
          </a:p>
        </p:txBody>
      </p:sp>
    </p:spTree>
    <p:extLst>
      <p:ext uri="{BB962C8B-B14F-4D97-AF65-F5344CB8AC3E}">
        <p14:creationId xmlns:p14="http://schemas.microsoft.com/office/powerpoint/2010/main" val="1098423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Hours to 9AM to 3PM for better use of time and effort</a:t>
            </a:r>
          </a:p>
          <a:p>
            <a:r>
              <a:rPr lang="en-US" dirty="0"/>
              <a:t>Schedule more advisors during 10AM and 2PM</a:t>
            </a:r>
          </a:p>
          <a:p>
            <a:r>
              <a:rPr lang="en-US" dirty="0"/>
              <a:t>90 students use online advising. 90 out of 2973 is not great. Needs improvement or change.</a:t>
            </a:r>
          </a:p>
          <a:p>
            <a:r>
              <a:rPr lang="en-US" dirty="0"/>
              <a:t>Senior rush at 10AM. Juniors and Sophomores at 11AM and 2PM</a:t>
            </a:r>
          </a:p>
          <a:p>
            <a:r>
              <a:rPr lang="en-US" dirty="0"/>
              <a:t>Seniors and Alumni use this platform the most.</a:t>
            </a:r>
          </a:p>
          <a:p>
            <a:r>
              <a:rPr lang="en-US" dirty="0"/>
              <a:t>Bus Admin, Marketing, FIN majors use this platform the most. 3 out of 9 majors.</a:t>
            </a:r>
          </a:p>
        </p:txBody>
      </p:sp>
      <p:sp>
        <p:nvSpPr>
          <p:cNvPr id="4" name="Slide Number Placeholder 3"/>
          <p:cNvSpPr>
            <a:spLocks noGrp="1"/>
          </p:cNvSpPr>
          <p:nvPr>
            <p:ph type="sldNum" sz="quarter" idx="5"/>
          </p:nvPr>
        </p:nvSpPr>
        <p:spPr/>
        <p:txBody>
          <a:bodyPr/>
          <a:lstStyle/>
          <a:p>
            <a:fld id="{EF847572-7641-4BAA-9613-98A9435BAD4A}" type="slidenum">
              <a:rPr lang="en-US" smtClean="0"/>
              <a:t>12</a:t>
            </a:fld>
            <a:endParaRPr lang="en-US"/>
          </a:p>
        </p:txBody>
      </p:sp>
    </p:spTree>
    <p:extLst>
      <p:ext uri="{BB962C8B-B14F-4D97-AF65-F5344CB8AC3E}">
        <p14:creationId xmlns:p14="http://schemas.microsoft.com/office/powerpoint/2010/main" val="1996528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17</a:t>
            </a:fld>
            <a:endParaRPr lang="en-US"/>
          </a:p>
        </p:txBody>
      </p:sp>
    </p:spTree>
    <p:extLst>
      <p:ext uri="{BB962C8B-B14F-4D97-AF65-F5344CB8AC3E}">
        <p14:creationId xmlns:p14="http://schemas.microsoft.com/office/powerpoint/2010/main" val="1857867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847572-7641-4BAA-9613-98A9435BAD4A}" type="slidenum">
              <a:rPr lang="en-US" smtClean="0"/>
              <a:t>18</a:t>
            </a:fld>
            <a:endParaRPr lang="en-US"/>
          </a:p>
        </p:txBody>
      </p:sp>
    </p:spTree>
    <p:extLst>
      <p:ext uri="{BB962C8B-B14F-4D97-AF65-F5344CB8AC3E}">
        <p14:creationId xmlns:p14="http://schemas.microsoft.com/office/powerpoint/2010/main" val="2061674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chain seems to be left out in every data chart made including career fair events. Stem, however, is making an appearance in business career fairs. Mainly consist of Computer science, biology, physics, and pre-law majors. Perhaps, more major integration is needed or an entirely separate stem and business career fair which includes BSAN, IST, and entire STEM field: Science academia and engineering school.</a:t>
            </a:r>
          </a:p>
        </p:txBody>
      </p:sp>
      <p:sp>
        <p:nvSpPr>
          <p:cNvPr id="4" name="Slide Number Placeholder 3"/>
          <p:cNvSpPr>
            <a:spLocks noGrp="1"/>
          </p:cNvSpPr>
          <p:nvPr>
            <p:ph type="sldNum" sz="quarter" idx="5"/>
          </p:nvPr>
        </p:nvSpPr>
        <p:spPr/>
        <p:txBody>
          <a:bodyPr/>
          <a:lstStyle/>
          <a:p>
            <a:fld id="{EF847572-7641-4BAA-9613-98A9435BAD4A}" type="slidenum">
              <a:rPr lang="en-US" smtClean="0"/>
              <a:t>19</a:t>
            </a:fld>
            <a:endParaRPr lang="en-US"/>
          </a:p>
        </p:txBody>
      </p:sp>
    </p:spTree>
    <p:extLst>
      <p:ext uri="{BB962C8B-B14F-4D97-AF65-F5344CB8AC3E}">
        <p14:creationId xmlns:p14="http://schemas.microsoft.com/office/powerpoint/2010/main" val="141163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8/17/2022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8/17/2022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8/17/2022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8/17/2022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8/17/2022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8/17/2022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8/17/2022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8/17/2022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8/17/2022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8/17/2022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10.png"/><Relationship Id="rId4" Type="http://schemas.microsoft.com/office/2014/relationships/chartEx" Target="../charts/chartEx3.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chart" Target="../charts/chart10.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4.xml"/><Relationship Id="rId4" Type="http://schemas.openxmlformats.org/officeDocument/2006/relationships/chart" Target="../charts/chart17.xml"/></Relationships>
</file>

<file path=ppt/slides/_rels/slide1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chart" Target="../charts/chart21.xml"/><Relationship Id="rId4" Type="http://schemas.openxmlformats.org/officeDocument/2006/relationships/chart" Target="../charts/chart20.xml"/></Relationships>
</file>

<file path=ppt/slides/_rels/slide19.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chart" Target="../charts/chart26.xml"/><Relationship Id="rId4" Type="http://schemas.openxmlformats.org/officeDocument/2006/relationships/chart" Target="../charts/chart25.xml"/></Relationships>
</file>

<file path=ppt/slides/_rels/slide21.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chart" Target="../charts/chart27.xml"/><Relationship Id="rId1" Type="http://schemas.openxmlformats.org/officeDocument/2006/relationships/slideLayout" Target="../slideLayouts/slideLayout6.xml"/><Relationship Id="rId4" Type="http://schemas.openxmlformats.org/officeDocument/2006/relationships/chart" Target="../charts/chart2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careerleader.com" TargetMode="Externa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4imprint.com/product/133422-31/Value-Retractable-Banner-Display-31-12" TargetMode="External"/><Relationship Id="rId7" Type="http://schemas.microsoft.com/office/2014/relationships/chartEx" Target="../charts/chartEx2.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hyperlink" Target="https://www.4imprint.com/product/133422-31/Value-Retractable-Banner-Display-31-12" TargetMode="External"/><Relationship Id="rId4" Type="http://schemas.microsoft.com/office/2014/relationships/chartEx" Target="../charts/chartEx1.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chart" Target="../charts/chart3.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text, person, people&#10;&#10;Description automatically generated">
            <a:extLst>
              <a:ext uri="{FF2B5EF4-FFF2-40B4-BE49-F238E27FC236}">
                <a16:creationId xmlns:a16="http://schemas.microsoft.com/office/drawing/2014/main" id="{517A3AE9-7D71-4506-8C7C-B93183ADC802}"/>
              </a:ext>
            </a:extLst>
          </p:cNvPr>
          <p:cNvPicPr>
            <a:picLocks noChangeAspect="1"/>
          </p:cNvPicPr>
          <p:nvPr/>
        </p:nvPicPr>
        <p:blipFill rotWithShape="1">
          <a:blip r:embed="rId3"/>
          <a:srcRect b="20171"/>
          <a:stretch/>
        </p:blipFill>
        <p:spPr>
          <a:xfrm>
            <a:off x="0" y="10"/>
            <a:ext cx="12191999" cy="4915066"/>
          </a:xfrm>
          <a:prstGeom prst="rect">
            <a:avLst/>
          </a:prstGeom>
        </p:spPr>
      </p:pic>
      <p:sp>
        <p:nvSpPr>
          <p:cNvPr id="44" name="Rectangle 43">
            <a:extLst>
              <a:ext uri="{FF2B5EF4-FFF2-40B4-BE49-F238E27FC236}">
                <a16:creationId xmlns:a16="http://schemas.microsoft.com/office/drawing/2014/main" id="{0B4FB531-34DA-4777-9BD5-5B885DC381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15076"/>
            <a:ext cx="12188952" cy="194292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ctr"/>
            <a:r>
              <a:rPr lang="en-US" sz="4100" dirty="0">
                <a:solidFill>
                  <a:srgbClr val="FFFFFF"/>
                </a:solidFill>
              </a:rPr>
              <a:t>Statistical Analysis of Career Services 2021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389276" cy="1280160"/>
          </a:xfrm>
        </p:spPr>
        <p:txBody>
          <a:bodyPr anchor="ctr">
            <a:noAutofit/>
          </a:bodyPr>
          <a:lstStyle/>
          <a:p>
            <a:r>
              <a:rPr lang="en-US" sz="2000" dirty="0">
                <a:solidFill>
                  <a:srgbClr val="FFFFFF"/>
                </a:solidFill>
              </a:rPr>
              <a:t>Authors: Sara Galapo, Anna Stovall, and Stephanie Schmitz</a:t>
            </a:r>
          </a:p>
        </p:txBody>
      </p:sp>
      <p:cxnSp>
        <p:nvCxnSpPr>
          <p:cNvPr id="46" name="Straight Connector 45">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BF58D39D-0D2F-4F3C-B7CC-443394A5F183}"/>
              </a:ext>
            </a:extLst>
          </p:cNvPr>
          <p:cNvGraphicFramePr>
            <a:graphicFrameLocks/>
          </p:cNvGraphicFramePr>
          <p:nvPr>
            <p:extLst>
              <p:ext uri="{D42A27DB-BD31-4B8C-83A1-F6EECF244321}">
                <p14:modId xmlns:p14="http://schemas.microsoft.com/office/powerpoint/2010/main" val="3111229699"/>
              </p:ext>
            </p:extLst>
          </p:nvPr>
        </p:nvGraphicFramePr>
        <p:xfrm>
          <a:off x="943356" y="905933"/>
          <a:ext cx="10337292" cy="503972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EEE810F-87A2-418C-9839-09266FB783D5}"/>
              </a:ext>
            </a:extLst>
          </p:cNvPr>
          <p:cNvSpPr txBox="1"/>
          <p:nvPr/>
        </p:nvSpPr>
        <p:spPr>
          <a:xfrm>
            <a:off x="686682" y="560218"/>
            <a:ext cx="6073009" cy="461665"/>
          </a:xfrm>
          <a:prstGeom prst="rect">
            <a:avLst/>
          </a:prstGeom>
          <a:noFill/>
        </p:spPr>
        <p:txBody>
          <a:bodyPr wrap="none" rtlCol="0">
            <a:spAutoFit/>
          </a:bodyPr>
          <a:lstStyle/>
          <a:p>
            <a:r>
              <a:rPr lang="en-US" dirty="0"/>
              <a:t>Jolene and Stephanie are most requested for </a:t>
            </a:r>
            <a:r>
              <a:rPr lang="en-US" sz="2400" i="1" u="sng" dirty="0"/>
              <a:t>online</a:t>
            </a:r>
            <a:r>
              <a:rPr lang="en-US" dirty="0"/>
              <a:t> appts.</a:t>
            </a:r>
          </a:p>
        </p:txBody>
      </p:sp>
    </p:spTree>
    <p:extLst>
      <p:ext uri="{BB962C8B-B14F-4D97-AF65-F5344CB8AC3E}">
        <p14:creationId xmlns:p14="http://schemas.microsoft.com/office/powerpoint/2010/main" val="26264420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F50C-64DA-4AB3-AEFB-6F8BC0677A77}"/>
              </a:ext>
            </a:extLst>
          </p:cNvPr>
          <p:cNvSpPr>
            <a:spLocks noGrp="1"/>
          </p:cNvSpPr>
          <p:nvPr>
            <p:ph type="title"/>
          </p:nvPr>
        </p:nvSpPr>
        <p:spPr/>
        <p:txBody>
          <a:bodyPr/>
          <a:lstStyle/>
          <a:p>
            <a:r>
              <a:rPr lang="en-US" dirty="0"/>
              <a:t>Online Appointments</a:t>
            </a:r>
          </a:p>
        </p:txBody>
      </p:sp>
      <p:graphicFrame>
        <p:nvGraphicFramePr>
          <p:cNvPr id="5" name="Content Placeholder 4">
            <a:extLst>
              <a:ext uri="{FF2B5EF4-FFF2-40B4-BE49-F238E27FC236}">
                <a16:creationId xmlns:a16="http://schemas.microsoft.com/office/drawing/2014/main" id="{AB25C587-F970-4648-B934-023638F88564}"/>
              </a:ext>
            </a:extLst>
          </p:cNvPr>
          <p:cNvGraphicFramePr>
            <a:graphicFrameLocks noGrp="1"/>
          </p:cNvGraphicFramePr>
          <p:nvPr>
            <p:ph sz="half" idx="1"/>
            <p:extLst>
              <p:ext uri="{D42A27DB-BD31-4B8C-83A1-F6EECF244321}">
                <p14:modId xmlns:p14="http://schemas.microsoft.com/office/powerpoint/2010/main" val="2058374747"/>
              </p:ext>
            </p:extLst>
          </p:nvPr>
        </p:nvGraphicFramePr>
        <p:xfrm>
          <a:off x="1097280" y="2120900"/>
          <a:ext cx="4640262" cy="374808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532A9EE6-F2F9-4A12-96D4-018ECA0186D6}"/>
                  </a:ext>
                </a:extLst>
              </p:cNvPr>
              <p:cNvGraphicFramePr>
                <a:graphicFrameLocks noGrp="1"/>
              </p:cNvGraphicFramePr>
              <p:nvPr>
                <p:ph sz="half" idx="2"/>
                <p:extLst>
                  <p:ext uri="{D42A27DB-BD31-4B8C-83A1-F6EECF244321}">
                    <p14:modId xmlns:p14="http://schemas.microsoft.com/office/powerpoint/2010/main" val="3886533112"/>
                  </p:ext>
                </p:extLst>
              </p:nvPr>
            </p:nvGraphicFramePr>
            <p:xfrm>
              <a:off x="6516688" y="2120900"/>
              <a:ext cx="4638675" cy="3748088"/>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ontent Placeholder 5">
                <a:extLst>
                  <a:ext uri="{FF2B5EF4-FFF2-40B4-BE49-F238E27FC236}">
                    <a16:creationId xmlns:a16="http://schemas.microsoft.com/office/drawing/2014/main" id="{532A9EE6-F2F9-4A12-96D4-018ECA0186D6}"/>
                  </a:ext>
                </a:extLst>
              </p:cNvPr>
              <p:cNvPicPr>
                <a:picLocks noGrp="1" noRot="1" noChangeAspect="1" noMove="1" noResize="1" noEditPoints="1" noAdjustHandles="1" noChangeArrowheads="1" noChangeShapeType="1"/>
              </p:cNvPicPr>
              <p:nvPr/>
            </p:nvPicPr>
            <p:blipFill>
              <a:blip r:embed="rId5"/>
              <a:stretch>
                <a:fillRect/>
              </a:stretch>
            </p:blipFill>
            <p:spPr>
              <a:xfrm>
                <a:off x="6516688" y="2120900"/>
                <a:ext cx="4638675" cy="3748088"/>
              </a:xfrm>
              <a:prstGeom prst="rect">
                <a:avLst/>
              </a:prstGeom>
            </p:spPr>
          </p:pic>
        </mc:Fallback>
      </mc:AlternateContent>
      <p:sp>
        <p:nvSpPr>
          <p:cNvPr id="7" name="TextBox 6">
            <a:extLst>
              <a:ext uri="{FF2B5EF4-FFF2-40B4-BE49-F238E27FC236}">
                <a16:creationId xmlns:a16="http://schemas.microsoft.com/office/drawing/2014/main" id="{A51BF657-3A39-4905-94A5-DAF30406C3C8}"/>
              </a:ext>
            </a:extLst>
          </p:cNvPr>
          <p:cNvSpPr txBox="1"/>
          <p:nvPr/>
        </p:nvSpPr>
        <p:spPr>
          <a:xfrm>
            <a:off x="113989" y="5868988"/>
            <a:ext cx="3888844" cy="461665"/>
          </a:xfrm>
          <a:prstGeom prst="rect">
            <a:avLst/>
          </a:prstGeom>
          <a:noFill/>
        </p:spPr>
        <p:txBody>
          <a:bodyPr wrap="square" rtlCol="0">
            <a:spAutoFit/>
          </a:bodyPr>
          <a:lstStyle/>
          <a:p>
            <a:r>
              <a:rPr lang="en-US" sz="1200" dirty="0"/>
              <a:t>At 10AM, her busiest time, she helps Marketing seniors the most. Along with two BSAN students and one alumni</a:t>
            </a:r>
            <a:r>
              <a:rPr lang="en-US" sz="1050" i="1" dirty="0"/>
              <a:t>. </a:t>
            </a:r>
            <a:endParaRPr lang="en-US" sz="1200" i="1" dirty="0"/>
          </a:p>
        </p:txBody>
      </p:sp>
      <p:sp>
        <p:nvSpPr>
          <p:cNvPr id="8" name="TextBox 7">
            <a:extLst>
              <a:ext uri="{FF2B5EF4-FFF2-40B4-BE49-F238E27FC236}">
                <a16:creationId xmlns:a16="http://schemas.microsoft.com/office/drawing/2014/main" id="{823BA10F-D87C-4075-A72B-310D8A932931}"/>
              </a:ext>
            </a:extLst>
          </p:cNvPr>
          <p:cNvSpPr txBox="1"/>
          <p:nvPr/>
        </p:nvSpPr>
        <p:spPr>
          <a:xfrm>
            <a:off x="7372588" y="1190195"/>
            <a:ext cx="3914274" cy="646331"/>
          </a:xfrm>
          <a:prstGeom prst="rect">
            <a:avLst/>
          </a:prstGeom>
          <a:noFill/>
        </p:spPr>
        <p:txBody>
          <a:bodyPr wrap="square" rtlCol="0">
            <a:spAutoFit/>
          </a:bodyPr>
          <a:lstStyle/>
          <a:p>
            <a:r>
              <a:rPr lang="en-US" sz="1200" dirty="0"/>
              <a:t>At 2PM, Jolene meets with IST students the most: 31% of the time at 2PM. She manages seniors and juniors the most and no freshmen during online appts.</a:t>
            </a:r>
            <a:endParaRPr lang="en-US" sz="1200" i="1" dirty="0"/>
          </a:p>
        </p:txBody>
      </p:sp>
    </p:spTree>
    <p:extLst>
      <p:ext uri="{BB962C8B-B14F-4D97-AF65-F5344CB8AC3E}">
        <p14:creationId xmlns:p14="http://schemas.microsoft.com/office/powerpoint/2010/main" val="4030181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C7211D9-E545-4D00-9874-641EC7C7B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DBBC34A-8C43-4368-951E-A04EB7C00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chemeClr val="bg1"/>
          </a:solidFill>
          <a:ln w="222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12EFD7FB-26D7-4CCE-8A0D-6945D66ED586}"/>
              </a:ext>
            </a:extLst>
          </p:cNvPr>
          <p:cNvGraphicFramePr>
            <a:graphicFrameLocks/>
          </p:cNvGraphicFramePr>
          <p:nvPr>
            <p:extLst>
              <p:ext uri="{D42A27DB-BD31-4B8C-83A1-F6EECF244321}">
                <p14:modId xmlns:p14="http://schemas.microsoft.com/office/powerpoint/2010/main" val="4036502885"/>
              </p:ext>
            </p:extLst>
          </p:nvPr>
        </p:nvGraphicFramePr>
        <p:xfrm>
          <a:off x="804334" y="801793"/>
          <a:ext cx="10577744" cy="524933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1872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9D5F9-01B0-43A0-971F-3A709F711EEC}"/>
              </a:ext>
            </a:extLst>
          </p:cNvPr>
          <p:cNvSpPr>
            <a:spLocks noGrp="1"/>
          </p:cNvSpPr>
          <p:nvPr>
            <p:ph type="title"/>
          </p:nvPr>
        </p:nvSpPr>
        <p:spPr>
          <a:xfrm>
            <a:off x="1303094" y="286604"/>
            <a:ext cx="10058400" cy="1399318"/>
          </a:xfrm>
        </p:spPr>
        <p:txBody>
          <a:bodyPr/>
          <a:lstStyle/>
          <a:p>
            <a:r>
              <a:rPr lang="en-US" dirty="0"/>
              <a:t>Exploring Careers – 10 Events</a:t>
            </a:r>
          </a:p>
        </p:txBody>
      </p:sp>
      <p:graphicFrame>
        <p:nvGraphicFramePr>
          <p:cNvPr id="4" name="Table 4">
            <a:extLst>
              <a:ext uri="{FF2B5EF4-FFF2-40B4-BE49-F238E27FC236}">
                <a16:creationId xmlns:a16="http://schemas.microsoft.com/office/drawing/2014/main" id="{8988C83E-F92F-4E23-A9EA-CF24BBF1DE03}"/>
              </a:ext>
            </a:extLst>
          </p:cNvPr>
          <p:cNvGraphicFramePr>
            <a:graphicFrameLocks/>
          </p:cNvGraphicFramePr>
          <p:nvPr>
            <p:extLst>
              <p:ext uri="{D42A27DB-BD31-4B8C-83A1-F6EECF244321}">
                <p14:modId xmlns:p14="http://schemas.microsoft.com/office/powerpoint/2010/main" val="3809224595"/>
              </p:ext>
            </p:extLst>
          </p:nvPr>
        </p:nvGraphicFramePr>
        <p:xfrm>
          <a:off x="419629" y="1941835"/>
          <a:ext cx="4823386" cy="4533486"/>
        </p:xfrm>
        <a:graphic>
          <a:graphicData uri="http://schemas.openxmlformats.org/drawingml/2006/table">
            <a:tbl>
              <a:tblPr firstRow="1" bandRow="1">
                <a:noFill/>
                <a:tableStyleId>{3B4B98B0-60AC-42C2-AFA5-B58CD77FA1E5}</a:tableStyleId>
              </a:tblPr>
              <a:tblGrid>
                <a:gridCol w="2411693">
                  <a:extLst>
                    <a:ext uri="{9D8B030D-6E8A-4147-A177-3AD203B41FA5}">
                      <a16:colId xmlns:a16="http://schemas.microsoft.com/office/drawing/2014/main" val="2981917977"/>
                    </a:ext>
                  </a:extLst>
                </a:gridCol>
                <a:gridCol w="2411693">
                  <a:extLst>
                    <a:ext uri="{9D8B030D-6E8A-4147-A177-3AD203B41FA5}">
                      <a16:colId xmlns:a16="http://schemas.microsoft.com/office/drawing/2014/main" val="945233394"/>
                    </a:ext>
                  </a:extLst>
                </a:gridCol>
              </a:tblGrid>
              <a:tr h="1049535">
                <a:tc>
                  <a:txBody>
                    <a:bodyPr/>
                    <a:lstStyle/>
                    <a:p>
                      <a:r>
                        <a:rPr lang="en-US" sz="1400" b="0" cap="none" spc="0" dirty="0">
                          <a:solidFill>
                            <a:schemeClr val="tx1"/>
                          </a:solidFill>
                        </a:rPr>
                        <a:t>145 students attended one or more events</a:t>
                      </a:r>
                      <a:r>
                        <a:rPr lang="en-US" sz="1600" b="1" cap="none" spc="0" dirty="0">
                          <a:solidFill>
                            <a:schemeClr val="tx1"/>
                          </a:solidFill>
                        </a:rPr>
                        <a:t>. </a:t>
                      </a:r>
                      <a:r>
                        <a:rPr lang="en-US" sz="2000" b="1" cap="none" spc="0" dirty="0">
                          <a:solidFill>
                            <a:srgbClr val="C00000"/>
                          </a:solidFill>
                        </a:rPr>
                        <a:t>5.19% </a:t>
                      </a:r>
                      <a:r>
                        <a:rPr lang="en-US" sz="1800" b="0" cap="none" spc="0" dirty="0">
                          <a:solidFill>
                            <a:srgbClr val="C00000"/>
                          </a:solidFill>
                        </a:rPr>
                        <a:t>of Business student body.</a:t>
                      </a:r>
                      <a:endParaRPr lang="en-US" sz="1400" b="0" cap="none" spc="0" dirty="0">
                        <a:solidFill>
                          <a:srgbClr val="C00000"/>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800" b="1" cap="none" spc="0" dirty="0">
                          <a:solidFill>
                            <a:schemeClr val="tx1"/>
                          </a:solidFill>
                        </a:rPr>
                        <a:t>October</a:t>
                      </a:r>
                      <a:r>
                        <a:rPr lang="en-US" sz="1400" b="0" cap="none" spc="0" dirty="0">
                          <a:solidFill>
                            <a:schemeClr val="tx1"/>
                          </a:solidFill>
                        </a:rPr>
                        <a:t> saw the most attendance at </a:t>
                      </a:r>
                      <a:r>
                        <a:rPr lang="en-US" sz="1600" b="1" cap="none" spc="0" dirty="0">
                          <a:solidFill>
                            <a:schemeClr val="tx1"/>
                          </a:solidFill>
                        </a:rPr>
                        <a:t>33.79% </a:t>
                      </a:r>
                      <a:r>
                        <a:rPr lang="en-US" sz="1400" b="0" cap="none" spc="0" dirty="0">
                          <a:solidFill>
                            <a:schemeClr val="tx1"/>
                          </a:solidFill>
                        </a:rPr>
                        <a:t>of 145 students in attendance. Followed by March.</a:t>
                      </a: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1213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43% of events are attended by </a:t>
                      </a:r>
                      <a:r>
                        <a:rPr lang="en-US" sz="1400" b="0" cap="none" spc="0" dirty="0">
                          <a:solidFill>
                            <a:schemeClr val="tx1"/>
                          </a:solidFill>
                        </a:rPr>
                        <a:t>returning students. </a:t>
                      </a:r>
                      <a:r>
                        <a:rPr lang="en-US" sz="1400" cap="none" spc="0" dirty="0">
                          <a:solidFill>
                            <a:schemeClr val="tx1"/>
                          </a:solidFill>
                        </a:rPr>
                        <a:t>And </a:t>
                      </a:r>
                      <a:r>
                        <a:rPr lang="en-US" sz="1600" b="1" cap="none" spc="0" dirty="0">
                          <a:solidFill>
                            <a:schemeClr val="tx1"/>
                          </a:solidFill>
                        </a:rPr>
                        <a:t>57% </a:t>
                      </a:r>
                      <a:r>
                        <a:rPr lang="en-US" sz="1400" cap="none" spc="0" dirty="0">
                          <a:solidFill>
                            <a:schemeClr val="tx1"/>
                          </a:solidFill>
                        </a:rPr>
                        <a:t>are attended </a:t>
                      </a:r>
                      <a:r>
                        <a:rPr lang="en-US" sz="1600" cap="none" spc="0" dirty="0">
                          <a:solidFill>
                            <a:schemeClr val="tx1"/>
                          </a:solidFill>
                        </a:rPr>
                        <a:t>by </a:t>
                      </a:r>
                      <a:r>
                        <a:rPr lang="en-US" sz="1600" b="1" cap="none" spc="0" dirty="0">
                          <a:solidFill>
                            <a:schemeClr val="tx1"/>
                          </a:solidFill>
                        </a:rPr>
                        <a:t>first time event goers</a:t>
                      </a:r>
                      <a:r>
                        <a:rPr lang="en-US" sz="1600" cap="none" spc="0" dirty="0">
                          <a:solidFill>
                            <a:schemeClr val="tx1"/>
                          </a:solidFill>
                        </a:rPr>
                        <a:t>.</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cap="none" spc="0" dirty="0">
                          <a:solidFill>
                            <a:schemeClr val="tx1"/>
                          </a:solidFill>
                        </a:rPr>
                        <a:t>Finance and Accounting </a:t>
                      </a:r>
                      <a:r>
                        <a:rPr lang="en-US" sz="1400" cap="none" spc="0" dirty="0">
                          <a:solidFill>
                            <a:schemeClr val="tx1"/>
                          </a:solidFill>
                        </a:rPr>
                        <a:t>Majors and Minors had the </a:t>
                      </a:r>
                      <a:r>
                        <a:rPr lang="en-US" sz="1400" b="1" cap="none" spc="0" dirty="0">
                          <a:solidFill>
                            <a:schemeClr val="tx1"/>
                          </a:solidFill>
                        </a:rPr>
                        <a:t>highest</a:t>
                      </a:r>
                      <a:r>
                        <a:rPr lang="en-US" sz="1400" cap="none" spc="0" dirty="0">
                          <a:solidFill>
                            <a:schemeClr val="tx1"/>
                          </a:solidFill>
                        </a:rPr>
                        <a:t> number of attendances across all events.</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12131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cap="none" spc="0" dirty="0">
                          <a:solidFill>
                            <a:schemeClr val="tx1"/>
                          </a:solidFill>
                        </a:rPr>
                        <a:t>Juniors</a:t>
                      </a:r>
                      <a:r>
                        <a:rPr lang="en-US" sz="1400" cap="none" spc="0" dirty="0">
                          <a:solidFill>
                            <a:schemeClr val="tx1"/>
                          </a:solidFill>
                        </a:rPr>
                        <a:t> take the lead in attendance at </a:t>
                      </a:r>
                      <a:r>
                        <a:rPr lang="en-US" sz="1600" b="1" cap="none" spc="0" dirty="0">
                          <a:solidFill>
                            <a:schemeClr val="tx1"/>
                          </a:solidFill>
                        </a:rPr>
                        <a:t>29.7%. </a:t>
                      </a:r>
                      <a:r>
                        <a:rPr lang="en-US" sz="1400" cap="none" spc="0" dirty="0">
                          <a:solidFill>
                            <a:schemeClr val="tx1"/>
                          </a:solidFill>
                        </a:rPr>
                        <a:t>Followed by 23.4% of sophomores and freshmen.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Non-Business minors and Business Administration majors takes </a:t>
                      </a:r>
                      <a:r>
                        <a:rPr lang="en-US" sz="1600" b="1" cap="none" spc="0" dirty="0">
                          <a:solidFill>
                            <a:schemeClr val="tx1"/>
                          </a:solidFill>
                        </a:rPr>
                        <a:t>second place </a:t>
                      </a:r>
                      <a:r>
                        <a:rPr lang="en-US" sz="1400" cap="none" spc="0" dirty="0">
                          <a:solidFill>
                            <a:schemeClr val="tx1"/>
                          </a:solidFill>
                        </a:rPr>
                        <a:t>for attendance. </a:t>
                      </a:r>
                    </a:p>
                    <a:p>
                      <a:endParaRPr lang="en-US" sz="1400" cap="none" spc="0" dirty="0">
                        <a:solidFill>
                          <a:schemeClr val="tx1"/>
                        </a:solidFill>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graphicFrame>
        <p:nvGraphicFramePr>
          <p:cNvPr id="5" name="Chart 4">
            <a:extLst>
              <a:ext uri="{FF2B5EF4-FFF2-40B4-BE49-F238E27FC236}">
                <a16:creationId xmlns:a16="http://schemas.microsoft.com/office/drawing/2014/main" id="{4E0DE083-5A49-4D1D-96B5-9477F45BEC17}"/>
              </a:ext>
            </a:extLst>
          </p:cNvPr>
          <p:cNvGraphicFramePr>
            <a:graphicFrameLocks/>
          </p:cNvGraphicFramePr>
          <p:nvPr>
            <p:extLst>
              <p:ext uri="{D42A27DB-BD31-4B8C-83A1-F6EECF244321}">
                <p14:modId xmlns:p14="http://schemas.microsoft.com/office/powerpoint/2010/main" val="1484025081"/>
              </p:ext>
            </p:extLst>
          </p:nvPr>
        </p:nvGraphicFramePr>
        <p:xfrm>
          <a:off x="5243015" y="2493837"/>
          <a:ext cx="3882179" cy="3856901"/>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CF0BE2FF-9428-482C-A1E5-8BD6E7152743}"/>
                  </a:ext>
                </a:extLst>
              </p:cNvPr>
              <p:cNvGraphicFramePr/>
              <p:nvPr>
                <p:extLst>
                  <p:ext uri="{D42A27DB-BD31-4B8C-83A1-F6EECF244321}">
                    <p14:modId xmlns:p14="http://schemas.microsoft.com/office/powerpoint/2010/main" val="1939259053"/>
                  </p:ext>
                </p:extLst>
              </p:nvPr>
            </p:nvGraphicFramePr>
            <p:xfrm>
              <a:off x="9068316" y="2030612"/>
              <a:ext cx="3003518" cy="3975436"/>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6" name="Chart 5">
                <a:extLst>
                  <a:ext uri="{FF2B5EF4-FFF2-40B4-BE49-F238E27FC236}">
                    <a16:creationId xmlns:a16="http://schemas.microsoft.com/office/drawing/2014/main" id="{CF0BE2FF-9428-482C-A1E5-8BD6E7152743}"/>
                  </a:ext>
                </a:extLst>
              </p:cNvPr>
              <p:cNvPicPr>
                <a:picLocks noGrp="1" noRot="1" noChangeAspect="1" noMove="1" noResize="1" noEditPoints="1" noAdjustHandles="1" noChangeArrowheads="1" noChangeShapeType="1"/>
              </p:cNvPicPr>
              <p:nvPr/>
            </p:nvPicPr>
            <p:blipFill>
              <a:blip r:embed="rId4"/>
              <a:stretch>
                <a:fillRect/>
              </a:stretch>
            </p:blipFill>
            <p:spPr>
              <a:xfrm>
                <a:off x="9068316" y="2030612"/>
                <a:ext cx="3003518" cy="3975436"/>
              </a:xfrm>
              <a:prstGeom prst="rect">
                <a:avLst/>
              </a:prstGeom>
            </p:spPr>
          </p:pic>
        </mc:Fallback>
      </mc:AlternateContent>
    </p:spTree>
    <p:extLst>
      <p:ext uri="{BB962C8B-B14F-4D97-AF65-F5344CB8AC3E}">
        <p14:creationId xmlns:p14="http://schemas.microsoft.com/office/powerpoint/2010/main" val="2686630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FCF9-4AC9-4DAD-BBED-3345FB86270A}"/>
              </a:ext>
            </a:extLst>
          </p:cNvPr>
          <p:cNvSpPr>
            <a:spLocks noGrp="1"/>
          </p:cNvSpPr>
          <p:nvPr>
            <p:ph type="title"/>
          </p:nvPr>
        </p:nvSpPr>
        <p:spPr/>
        <p:txBody>
          <a:bodyPr/>
          <a:lstStyle/>
          <a:p>
            <a:r>
              <a:rPr lang="en-US" dirty="0"/>
              <a:t>BUS 210</a:t>
            </a:r>
          </a:p>
        </p:txBody>
      </p:sp>
      <p:graphicFrame>
        <p:nvGraphicFramePr>
          <p:cNvPr id="7" name="Content Placeholder 6">
            <a:extLst>
              <a:ext uri="{FF2B5EF4-FFF2-40B4-BE49-F238E27FC236}">
                <a16:creationId xmlns:a16="http://schemas.microsoft.com/office/drawing/2014/main" id="{57C14C48-45AB-489A-B5FB-F39E8EAA83B8}"/>
              </a:ext>
            </a:extLst>
          </p:cNvPr>
          <p:cNvGraphicFramePr>
            <a:graphicFrameLocks noGrp="1"/>
          </p:cNvGraphicFramePr>
          <p:nvPr>
            <p:ph sz="half" idx="2"/>
            <p:extLst>
              <p:ext uri="{D42A27DB-BD31-4B8C-83A1-F6EECF244321}">
                <p14:modId xmlns:p14="http://schemas.microsoft.com/office/powerpoint/2010/main" val="881716183"/>
              </p:ext>
            </p:extLst>
          </p:nvPr>
        </p:nvGraphicFramePr>
        <p:xfrm>
          <a:off x="743825" y="2513630"/>
          <a:ext cx="5046897" cy="3369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BC3E1C8F-537D-4E8C-BFB9-F810A2B63465}"/>
              </a:ext>
            </a:extLst>
          </p:cNvPr>
          <p:cNvGraphicFramePr>
            <a:graphicFrameLocks noGrp="1"/>
          </p:cNvGraphicFramePr>
          <p:nvPr>
            <p:ph sz="quarter" idx="4"/>
            <p:extLst>
              <p:ext uri="{D42A27DB-BD31-4B8C-83A1-F6EECF244321}">
                <p14:modId xmlns:p14="http://schemas.microsoft.com/office/powerpoint/2010/main" val="3445689546"/>
              </p:ext>
            </p:extLst>
          </p:nvPr>
        </p:nvGraphicFramePr>
        <p:xfrm>
          <a:off x="6401278" y="2513629"/>
          <a:ext cx="5272562" cy="33690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32320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EA28-0D0E-4F3F-8F1E-2E070CC403B9}"/>
              </a:ext>
            </a:extLst>
          </p:cNvPr>
          <p:cNvSpPr>
            <a:spLocks noGrp="1"/>
          </p:cNvSpPr>
          <p:nvPr>
            <p:ph type="title"/>
          </p:nvPr>
        </p:nvSpPr>
        <p:spPr/>
        <p:txBody>
          <a:bodyPr/>
          <a:lstStyle/>
          <a:p>
            <a:r>
              <a:rPr lang="en-US" dirty="0"/>
              <a:t>BUS 210</a:t>
            </a:r>
          </a:p>
        </p:txBody>
      </p:sp>
      <p:graphicFrame>
        <p:nvGraphicFramePr>
          <p:cNvPr id="3" name="Chart 2">
            <a:extLst>
              <a:ext uri="{FF2B5EF4-FFF2-40B4-BE49-F238E27FC236}">
                <a16:creationId xmlns:a16="http://schemas.microsoft.com/office/drawing/2014/main" id="{90997040-E17F-4EB8-B099-AD1C4A2F7B84}"/>
              </a:ext>
            </a:extLst>
          </p:cNvPr>
          <p:cNvGraphicFramePr>
            <a:graphicFrameLocks/>
          </p:cNvGraphicFramePr>
          <p:nvPr>
            <p:extLst>
              <p:ext uri="{D42A27DB-BD31-4B8C-83A1-F6EECF244321}">
                <p14:modId xmlns:p14="http://schemas.microsoft.com/office/powerpoint/2010/main" val="2109702262"/>
              </p:ext>
            </p:extLst>
          </p:nvPr>
        </p:nvGraphicFramePr>
        <p:xfrm>
          <a:off x="413844" y="2309060"/>
          <a:ext cx="6108875" cy="368025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2EA98801-533D-4F67-9733-03A2C146C1E5}"/>
              </a:ext>
            </a:extLst>
          </p:cNvPr>
          <p:cNvGraphicFramePr>
            <a:graphicFrameLocks/>
          </p:cNvGraphicFramePr>
          <p:nvPr>
            <p:extLst>
              <p:ext uri="{D42A27DB-BD31-4B8C-83A1-F6EECF244321}">
                <p14:modId xmlns:p14="http://schemas.microsoft.com/office/powerpoint/2010/main" val="589408284"/>
              </p:ext>
            </p:extLst>
          </p:nvPr>
        </p:nvGraphicFramePr>
        <p:xfrm>
          <a:off x="6743009" y="2309059"/>
          <a:ext cx="5035147" cy="350336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8317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69E7-822E-4048-BA0A-26F8CF01C9C8}"/>
              </a:ext>
            </a:extLst>
          </p:cNvPr>
          <p:cNvSpPr>
            <a:spLocks noGrp="1"/>
          </p:cNvSpPr>
          <p:nvPr>
            <p:ph type="title"/>
          </p:nvPr>
        </p:nvSpPr>
        <p:spPr/>
        <p:txBody>
          <a:bodyPr/>
          <a:lstStyle/>
          <a:p>
            <a:r>
              <a:rPr lang="en-US" dirty="0"/>
              <a:t>Parker Dewey &amp; </a:t>
            </a:r>
            <a:r>
              <a:rPr lang="en-US" dirty="0" err="1"/>
              <a:t>Quinncia</a:t>
            </a:r>
            <a:endParaRPr lang="en-US" dirty="0"/>
          </a:p>
        </p:txBody>
      </p:sp>
      <p:graphicFrame>
        <p:nvGraphicFramePr>
          <p:cNvPr id="5" name="Content Placeholder 4">
            <a:extLst>
              <a:ext uri="{FF2B5EF4-FFF2-40B4-BE49-F238E27FC236}">
                <a16:creationId xmlns:a16="http://schemas.microsoft.com/office/drawing/2014/main" id="{FEE56E97-2F4B-4011-B5C0-1075EA1FA8A7}"/>
              </a:ext>
            </a:extLst>
          </p:cNvPr>
          <p:cNvGraphicFramePr>
            <a:graphicFrameLocks noGrp="1"/>
          </p:cNvGraphicFramePr>
          <p:nvPr>
            <p:ph sz="half" idx="1"/>
            <p:extLst>
              <p:ext uri="{D42A27DB-BD31-4B8C-83A1-F6EECF244321}">
                <p14:modId xmlns:p14="http://schemas.microsoft.com/office/powerpoint/2010/main" val="4176273343"/>
              </p:ext>
            </p:extLst>
          </p:nvPr>
        </p:nvGraphicFramePr>
        <p:xfrm>
          <a:off x="123823" y="2175128"/>
          <a:ext cx="4707257" cy="36091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a:extLst>
              <a:ext uri="{FF2B5EF4-FFF2-40B4-BE49-F238E27FC236}">
                <a16:creationId xmlns:a16="http://schemas.microsoft.com/office/drawing/2014/main" id="{BEB18F6C-5D36-446A-97B8-C0E6B2F539C1}"/>
              </a:ext>
            </a:extLst>
          </p:cNvPr>
          <p:cNvGraphicFramePr>
            <a:graphicFrameLocks noGrp="1"/>
          </p:cNvGraphicFramePr>
          <p:nvPr>
            <p:ph sz="half" idx="2"/>
            <p:extLst>
              <p:ext uri="{D42A27DB-BD31-4B8C-83A1-F6EECF244321}">
                <p14:modId xmlns:p14="http://schemas.microsoft.com/office/powerpoint/2010/main" val="642477408"/>
              </p:ext>
            </p:extLst>
          </p:nvPr>
        </p:nvGraphicFramePr>
        <p:xfrm>
          <a:off x="4332663" y="2175128"/>
          <a:ext cx="4707257" cy="360919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81E3146C-CBA4-441E-9F3A-2153BCA4B596}"/>
              </a:ext>
            </a:extLst>
          </p:cNvPr>
          <p:cNvGraphicFramePr>
            <a:graphicFrameLocks/>
          </p:cNvGraphicFramePr>
          <p:nvPr>
            <p:extLst>
              <p:ext uri="{D42A27DB-BD31-4B8C-83A1-F6EECF244321}">
                <p14:modId xmlns:p14="http://schemas.microsoft.com/office/powerpoint/2010/main" val="3266393054"/>
              </p:ext>
            </p:extLst>
          </p:nvPr>
        </p:nvGraphicFramePr>
        <p:xfrm>
          <a:off x="8646279" y="2175128"/>
          <a:ext cx="3650498" cy="385991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849526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EE2E-F88F-49A9-A5AB-35E53E547292}"/>
              </a:ext>
            </a:extLst>
          </p:cNvPr>
          <p:cNvSpPr>
            <a:spLocks noGrp="1"/>
          </p:cNvSpPr>
          <p:nvPr>
            <p:ph type="title"/>
          </p:nvPr>
        </p:nvSpPr>
        <p:spPr/>
        <p:txBody>
          <a:bodyPr/>
          <a:lstStyle/>
          <a:p>
            <a:pPr algn="ctr"/>
            <a:r>
              <a:rPr lang="en-US" dirty="0"/>
              <a:t>Advisors Report</a:t>
            </a:r>
          </a:p>
        </p:txBody>
      </p:sp>
      <p:graphicFrame>
        <p:nvGraphicFramePr>
          <p:cNvPr id="10" name="Chart 9">
            <a:extLst>
              <a:ext uri="{FF2B5EF4-FFF2-40B4-BE49-F238E27FC236}">
                <a16:creationId xmlns:a16="http://schemas.microsoft.com/office/drawing/2014/main" id="{4D94E6CC-9464-4FE8-9330-75753529CFA0}"/>
              </a:ext>
            </a:extLst>
          </p:cNvPr>
          <p:cNvGraphicFramePr>
            <a:graphicFrameLocks/>
          </p:cNvGraphicFramePr>
          <p:nvPr>
            <p:extLst>
              <p:ext uri="{D42A27DB-BD31-4B8C-83A1-F6EECF244321}">
                <p14:modId xmlns:p14="http://schemas.microsoft.com/office/powerpoint/2010/main" val="2754459722"/>
              </p:ext>
            </p:extLst>
          </p:nvPr>
        </p:nvGraphicFramePr>
        <p:xfrm>
          <a:off x="357182" y="2026920"/>
          <a:ext cx="11575738" cy="421633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D547F3FC-27E6-49EF-B617-EA66437AF2E1}"/>
              </a:ext>
            </a:extLst>
          </p:cNvPr>
          <p:cNvSpPr txBox="1"/>
          <p:nvPr/>
        </p:nvSpPr>
        <p:spPr>
          <a:xfrm>
            <a:off x="213064" y="286603"/>
            <a:ext cx="5232458" cy="523220"/>
          </a:xfrm>
          <a:prstGeom prst="rect">
            <a:avLst/>
          </a:prstGeom>
          <a:noFill/>
        </p:spPr>
        <p:txBody>
          <a:bodyPr wrap="none" rtlCol="0">
            <a:spAutoFit/>
          </a:bodyPr>
          <a:lstStyle/>
          <a:p>
            <a:r>
              <a:rPr lang="en-US" sz="1400" i="1" dirty="0"/>
              <a:t>*Blank: means no advisor specifically requested</a:t>
            </a:r>
          </a:p>
          <a:p>
            <a:r>
              <a:rPr lang="en-US" sz="1400" dirty="0"/>
              <a:t>Nikki is consistently requested across all times with most requests.</a:t>
            </a:r>
          </a:p>
        </p:txBody>
      </p:sp>
    </p:spTree>
    <p:extLst>
      <p:ext uri="{BB962C8B-B14F-4D97-AF65-F5344CB8AC3E}">
        <p14:creationId xmlns:p14="http://schemas.microsoft.com/office/powerpoint/2010/main" val="16989882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9E65-0339-4D9D-B831-7E33363FF203}"/>
              </a:ext>
            </a:extLst>
          </p:cNvPr>
          <p:cNvSpPr>
            <a:spLocks noGrp="1"/>
          </p:cNvSpPr>
          <p:nvPr>
            <p:ph type="title"/>
          </p:nvPr>
        </p:nvSpPr>
        <p:spPr/>
        <p:txBody>
          <a:bodyPr/>
          <a:lstStyle/>
          <a:p>
            <a:r>
              <a:rPr lang="en-US" dirty="0"/>
              <a:t>Advising Report</a:t>
            </a:r>
          </a:p>
        </p:txBody>
      </p:sp>
      <p:graphicFrame>
        <p:nvGraphicFramePr>
          <p:cNvPr id="4" name="Content Placeholder 3">
            <a:extLst>
              <a:ext uri="{FF2B5EF4-FFF2-40B4-BE49-F238E27FC236}">
                <a16:creationId xmlns:a16="http://schemas.microsoft.com/office/drawing/2014/main" id="{807FDF6B-C2FF-4EE9-849E-A71FF05FE422}"/>
              </a:ext>
            </a:extLst>
          </p:cNvPr>
          <p:cNvGraphicFramePr>
            <a:graphicFrameLocks noGrp="1"/>
          </p:cNvGraphicFramePr>
          <p:nvPr>
            <p:ph idx="1"/>
            <p:extLst>
              <p:ext uri="{D42A27DB-BD31-4B8C-83A1-F6EECF244321}">
                <p14:modId xmlns:p14="http://schemas.microsoft.com/office/powerpoint/2010/main" val="377870166"/>
              </p:ext>
            </p:extLst>
          </p:nvPr>
        </p:nvGraphicFramePr>
        <p:xfrm>
          <a:off x="376650" y="2062480"/>
          <a:ext cx="4069397" cy="356108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45898AAF-428E-4580-B133-F7A7F8725D44}"/>
              </a:ext>
            </a:extLst>
          </p:cNvPr>
          <p:cNvGraphicFramePr>
            <a:graphicFrameLocks/>
          </p:cNvGraphicFramePr>
          <p:nvPr>
            <p:extLst>
              <p:ext uri="{D42A27DB-BD31-4B8C-83A1-F6EECF244321}">
                <p14:modId xmlns:p14="http://schemas.microsoft.com/office/powerpoint/2010/main" val="3405941756"/>
              </p:ext>
            </p:extLst>
          </p:nvPr>
        </p:nvGraphicFramePr>
        <p:xfrm>
          <a:off x="4125371" y="3230880"/>
          <a:ext cx="3941257" cy="31423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A07C27BA-4FEC-440C-9B43-D6474BE047F8}"/>
              </a:ext>
            </a:extLst>
          </p:cNvPr>
          <p:cNvGraphicFramePr>
            <a:graphicFrameLocks/>
          </p:cNvGraphicFramePr>
          <p:nvPr>
            <p:extLst>
              <p:ext uri="{D42A27DB-BD31-4B8C-83A1-F6EECF244321}">
                <p14:modId xmlns:p14="http://schemas.microsoft.com/office/powerpoint/2010/main" val="1052501816"/>
              </p:ext>
            </p:extLst>
          </p:nvPr>
        </p:nvGraphicFramePr>
        <p:xfrm>
          <a:off x="8312433" y="2062480"/>
          <a:ext cx="3750369" cy="3142398"/>
        </p:xfrm>
        <a:graphic>
          <a:graphicData uri="http://schemas.openxmlformats.org/drawingml/2006/chart">
            <c:chart xmlns:c="http://schemas.openxmlformats.org/drawingml/2006/chart" xmlns:r="http://schemas.openxmlformats.org/officeDocument/2006/relationships" r:id="rId5"/>
          </a:graphicData>
        </a:graphic>
      </p:graphicFrame>
      <p:pic>
        <p:nvPicPr>
          <p:cNvPr id="7" name="Picture 6">
            <a:extLst>
              <a:ext uri="{FF2B5EF4-FFF2-40B4-BE49-F238E27FC236}">
                <a16:creationId xmlns:a16="http://schemas.microsoft.com/office/drawing/2014/main" id="{9802FD57-A623-4EBB-A3D0-DB93F194EB0B}"/>
              </a:ext>
            </a:extLst>
          </p:cNvPr>
          <p:cNvPicPr>
            <a:picLocks noChangeAspect="1"/>
          </p:cNvPicPr>
          <p:nvPr/>
        </p:nvPicPr>
        <p:blipFill>
          <a:blip r:embed="rId6"/>
          <a:stretch>
            <a:fillRect/>
          </a:stretch>
        </p:blipFill>
        <p:spPr>
          <a:xfrm>
            <a:off x="8614456" y="286603"/>
            <a:ext cx="3146321" cy="1339642"/>
          </a:xfrm>
          <a:prstGeom prst="rect">
            <a:avLst/>
          </a:prstGeom>
        </p:spPr>
      </p:pic>
      <p:sp>
        <p:nvSpPr>
          <p:cNvPr id="8" name="TextBox 7">
            <a:extLst>
              <a:ext uri="{FF2B5EF4-FFF2-40B4-BE49-F238E27FC236}">
                <a16:creationId xmlns:a16="http://schemas.microsoft.com/office/drawing/2014/main" id="{C848FA6E-6F3A-4CBB-9EF5-1345E1336F85}"/>
              </a:ext>
            </a:extLst>
          </p:cNvPr>
          <p:cNvSpPr txBox="1"/>
          <p:nvPr/>
        </p:nvSpPr>
        <p:spPr>
          <a:xfrm>
            <a:off x="0" y="5338939"/>
            <a:ext cx="2492755" cy="923330"/>
          </a:xfrm>
          <a:prstGeom prst="rect">
            <a:avLst/>
          </a:prstGeom>
          <a:noFill/>
        </p:spPr>
        <p:txBody>
          <a:bodyPr wrap="square" rtlCol="0">
            <a:spAutoFit/>
          </a:bodyPr>
          <a:lstStyle/>
          <a:p>
            <a:pPr marL="285750" indent="-285750">
              <a:buFont typeface="Wingdings" panose="05000000000000000000" pitchFamily="2" charset="2"/>
              <a:buChar char="q"/>
            </a:pPr>
            <a:r>
              <a:rPr lang="en-US" dirty="0"/>
              <a:t>Missing the mark with Supply Chain entirely</a:t>
            </a:r>
          </a:p>
        </p:txBody>
      </p:sp>
      <p:sp>
        <p:nvSpPr>
          <p:cNvPr id="9" name="TextBox 8">
            <a:extLst>
              <a:ext uri="{FF2B5EF4-FFF2-40B4-BE49-F238E27FC236}">
                <a16:creationId xmlns:a16="http://schemas.microsoft.com/office/drawing/2014/main" id="{82584B01-B1BC-462C-BF7A-15B29E8CA402}"/>
              </a:ext>
            </a:extLst>
          </p:cNvPr>
          <p:cNvSpPr txBox="1"/>
          <p:nvPr/>
        </p:nvSpPr>
        <p:spPr>
          <a:xfrm>
            <a:off x="5075665" y="2320111"/>
            <a:ext cx="3236768"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t>Most people get advising in the start and end of the semester. </a:t>
            </a:r>
          </a:p>
          <a:p>
            <a:r>
              <a:rPr lang="en-US" dirty="0"/>
              <a:t> </a:t>
            </a:r>
          </a:p>
        </p:txBody>
      </p:sp>
      <p:sp>
        <p:nvSpPr>
          <p:cNvPr id="10" name="TextBox 9">
            <a:extLst>
              <a:ext uri="{FF2B5EF4-FFF2-40B4-BE49-F238E27FC236}">
                <a16:creationId xmlns:a16="http://schemas.microsoft.com/office/drawing/2014/main" id="{734A74BB-E63E-42D3-A57B-5BEFA95B3FA5}"/>
              </a:ext>
            </a:extLst>
          </p:cNvPr>
          <p:cNvSpPr txBox="1"/>
          <p:nvPr/>
        </p:nvSpPr>
        <p:spPr>
          <a:xfrm>
            <a:off x="8312431" y="5246301"/>
            <a:ext cx="3750369"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t>Nikki sees most students. Nikki and Nikkita see 12.5% more students than the other advisors. </a:t>
            </a:r>
          </a:p>
        </p:txBody>
      </p:sp>
    </p:spTree>
    <p:extLst>
      <p:ext uri="{BB962C8B-B14F-4D97-AF65-F5344CB8AC3E}">
        <p14:creationId xmlns:p14="http://schemas.microsoft.com/office/powerpoint/2010/main" val="43615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BA8A2-8979-4DE4-97C7-462789B37C23}"/>
              </a:ext>
            </a:extLst>
          </p:cNvPr>
          <p:cNvSpPr>
            <a:spLocks noGrp="1"/>
          </p:cNvSpPr>
          <p:nvPr>
            <p:ph type="title"/>
          </p:nvPr>
        </p:nvSpPr>
        <p:spPr/>
        <p:txBody>
          <a:bodyPr/>
          <a:lstStyle/>
          <a:p>
            <a:r>
              <a:rPr lang="en-US"/>
              <a:t>ACCT/BUS Career Fair</a:t>
            </a:r>
            <a:endParaRPr lang="en-US" dirty="0"/>
          </a:p>
        </p:txBody>
      </p:sp>
      <p:graphicFrame>
        <p:nvGraphicFramePr>
          <p:cNvPr id="14" name="Chart 13">
            <a:extLst>
              <a:ext uri="{FF2B5EF4-FFF2-40B4-BE49-F238E27FC236}">
                <a16:creationId xmlns:a16="http://schemas.microsoft.com/office/drawing/2014/main" id="{969C7538-A632-41C2-B4F7-047446E7B798}"/>
              </a:ext>
            </a:extLst>
          </p:cNvPr>
          <p:cNvGraphicFramePr>
            <a:graphicFrameLocks/>
          </p:cNvGraphicFramePr>
          <p:nvPr>
            <p:extLst>
              <p:ext uri="{D42A27DB-BD31-4B8C-83A1-F6EECF244321}">
                <p14:modId xmlns:p14="http://schemas.microsoft.com/office/powerpoint/2010/main" val="58653"/>
              </p:ext>
            </p:extLst>
          </p:nvPr>
        </p:nvGraphicFramePr>
        <p:xfrm>
          <a:off x="504825" y="2139314"/>
          <a:ext cx="5124450" cy="34232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id="{76083C86-F174-47A0-817C-73B337E9B222}"/>
              </a:ext>
            </a:extLst>
          </p:cNvPr>
          <p:cNvGraphicFramePr>
            <a:graphicFrameLocks/>
          </p:cNvGraphicFramePr>
          <p:nvPr>
            <p:extLst>
              <p:ext uri="{D42A27DB-BD31-4B8C-83A1-F6EECF244321}">
                <p14:modId xmlns:p14="http://schemas.microsoft.com/office/powerpoint/2010/main" val="4021023537"/>
              </p:ext>
            </p:extLst>
          </p:nvPr>
        </p:nvGraphicFramePr>
        <p:xfrm>
          <a:off x="5962650" y="2146935"/>
          <a:ext cx="5600700" cy="369189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75715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9B10-7893-4B12-A55D-1902D731002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309FA7D3-0D6C-49E9-A7A5-386A3647F891}"/>
              </a:ext>
            </a:extLst>
          </p:cNvPr>
          <p:cNvSpPr>
            <a:spLocks noGrp="1"/>
          </p:cNvSpPr>
          <p:nvPr>
            <p:ph idx="1"/>
          </p:nvPr>
        </p:nvSpPr>
        <p:spPr>
          <a:xfrm>
            <a:off x="1097280" y="2108201"/>
            <a:ext cx="10058400" cy="2837023"/>
          </a:xfrm>
        </p:spPr>
        <p:txBody>
          <a:bodyPr/>
          <a:lstStyle/>
          <a:p>
            <a:pPr>
              <a:buFont typeface="Wingdings" panose="05000000000000000000" pitchFamily="2" charset="2"/>
              <a:buChar char="q"/>
            </a:pPr>
            <a:r>
              <a:rPr lang="en-US" dirty="0">
                <a:solidFill>
                  <a:schemeClr val="tx1"/>
                </a:solidFill>
              </a:rPr>
              <a:t>Lack of </a:t>
            </a:r>
            <a:r>
              <a:rPr lang="en-US" b="1" dirty="0">
                <a:solidFill>
                  <a:schemeClr val="tx1"/>
                </a:solidFill>
              </a:rPr>
              <a:t>retaining repeat appointments </a:t>
            </a:r>
          </a:p>
          <a:p>
            <a:pPr>
              <a:buFont typeface="Wingdings" panose="05000000000000000000" pitchFamily="2" charset="2"/>
              <a:buChar char="q"/>
            </a:pPr>
            <a:r>
              <a:rPr lang="en-US" dirty="0">
                <a:solidFill>
                  <a:schemeClr val="tx1"/>
                </a:solidFill>
              </a:rPr>
              <a:t>Lack of </a:t>
            </a:r>
            <a:r>
              <a:rPr lang="en-US" b="1" dirty="0">
                <a:solidFill>
                  <a:schemeClr val="tx1"/>
                </a:solidFill>
              </a:rPr>
              <a:t>new student involvement </a:t>
            </a:r>
          </a:p>
          <a:p>
            <a:pPr>
              <a:buFont typeface="Wingdings" panose="05000000000000000000" pitchFamily="2" charset="2"/>
              <a:buChar char="q"/>
            </a:pPr>
            <a:r>
              <a:rPr lang="en-US" dirty="0">
                <a:solidFill>
                  <a:schemeClr val="tx1"/>
                </a:solidFill>
              </a:rPr>
              <a:t>Lack of </a:t>
            </a:r>
            <a:r>
              <a:rPr lang="en-US" b="1" dirty="0">
                <a:solidFill>
                  <a:schemeClr val="tx1"/>
                </a:solidFill>
              </a:rPr>
              <a:t>advising expertise </a:t>
            </a:r>
            <a:r>
              <a:rPr lang="en-US" dirty="0">
                <a:solidFill>
                  <a:schemeClr val="tx1"/>
                </a:solidFill>
              </a:rPr>
              <a:t>across all majors, especially </a:t>
            </a:r>
            <a:r>
              <a:rPr lang="en-US" b="1" dirty="0">
                <a:solidFill>
                  <a:schemeClr val="tx1"/>
                </a:solidFill>
              </a:rPr>
              <a:t>specialty majors</a:t>
            </a:r>
          </a:p>
          <a:p>
            <a:pPr>
              <a:buFont typeface="Wingdings" panose="05000000000000000000" pitchFamily="2" charset="2"/>
              <a:buChar char="q"/>
            </a:pPr>
            <a:r>
              <a:rPr lang="en-US" dirty="0">
                <a:solidFill>
                  <a:schemeClr val="tx1"/>
                </a:solidFill>
              </a:rPr>
              <a:t>Lack of </a:t>
            </a:r>
            <a:r>
              <a:rPr lang="en-US" b="1" dirty="0">
                <a:solidFill>
                  <a:schemeClr val="tx1"/>
                </a:solidFill>
              </a:rPr>
              <a:t>diverse student outreach</a:t>
            </a:r>
            <a:r>
              <a:rPr lang="en-US" dirty="0">
                <a:solidFill>
                  <a:schemeClr val="tx1"/>
                </a:solidFill>
              </a:rPr>
              <a:t>/opportunity (JCCC, foreign, transfer, non-white)</a:t>
            </a:r>
          </a:p>
          <a:p>
            <a:pPr>
              <a:buFont typeface="Wingdings" panose="05000000000000000000" pitchFamily="2" charset="2"/>
              <a:buChar char="q"/>
            </a:pPr>
            <a:r>
              <a:rPr lang="en-US" dirty="0">
                <a:solidFill>
                  <a:schemeClr val="tx1"/>
                </a:solidFill>
              </a:rPr>
              <a:t>Lack of </a:t>
            </a:r>
            <a:r>
              <a:rPr lang="en-US" b="1" dirty="0">
                <a:solidFill>
                  <a:schemeClr val="tx1"/>
                </a:solidFill>
              </a:rPr>
              <a:t>career navigation </a:t>
            </a:r>
            <a:r>
              <a:rPr lang="en-US" dirty="0">
                <a:solidFill>
                  <a:schemeClr val="tx1"/>
                </a:solidFill>
                <a:sym typeface="Wingdings" panose="05000000000000000000" pitchFamily="2" charset="2"/>
              </a:rPr>
              <a:t> each student needs to have a </a:t>
            </a:r>
            <a:r>
              <a:rPr lang="en-US" b="1" dirty="0">
                <a:solidFill>
                  <a:schemeClr val="tx1"/>
                </a:solidFill>
                <a:sym typeface="Wingdings" panose="05000000000000000000" pitchFamily="2" charset="2"/>
              </a:rPr>
              <a:t>guided plan</a:t>
            </a:r>
            <a:endParaRPr lang="en-US" b="1"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4244613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31D4-08CB-46C4-8DB7-678C934D2F8B}"/>
              </a:ext>
            </a:extLst>
          </p:cNvPr>
          <p:cNvSpPr>
            <a:spLocks noGrp="1"/>
          </p:cNvSpPr>
          <p:nvPr>
            <p:ph type="title"/>
          </p:nvPr>
        </p:nvSpPr>
        <p:spPr/>
        <p:txBody>
          <a:bodyPr/>
          <a:lstStyle/>
          <a:p>
            <a:r>
              <a:rPr lang="en-US" dirty="0"/>
              <a:t>Business Career Fair</a:t>
            </a:r>
          </a:p>
        </p:txBody>
      </p:sp>
      <p:graphicFrame>
        <p:nvGraphicFramePr>
          <p:cNvPr id="5" name="Chart 4">
            <a:extLst>
              <a:ext uri="{FF2B5EF4-FFF2-40B4-BE49-F238E27FC236}">
                <a16:creationId xmlns:a16="http://schemas.microsoft.com/office/drawing/2014/main" id="{B9B18C41-0DFF-42C2-8AB7-914CDC90DF3E}"/>
              </a:ext>
            </a:extLst>
          </p:cNvPr>
          <p:cNvGraphicFramePr>
            <a:graphicFrameLocks/>
          </p:cNvGraphicFramePr>
          <p:nvPr>
            <p:extLst>
              <p:ext uri="{D42A27DB-BD31-4B8C-83A1-F6EECF244321}">
                <p14:modId xmlns:p14="http://schemas.microsoft.com/office/powerpoint/2010/main" val="686777686"/>
              </p:ext>
            </p:extLst>
          </p:nvPr>
        </p:nvGraphicFramePr>
        <p:xfrm>
          <a:off x="6918960" y="326409"/>
          <a:ext cx="5103222" cy="33036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4E8A4A3-F443-40EB-88EC-0F8310A2BAB4}"/>
              </a:ext>
            </a:extLst>
          </p:cNvPr>
          <p:cNvGraphicFramePr>
            <a:graphicFrameLocks/>
          </p:cNvGraphicFramePr>
          <p:nvPr>
            <p:extLst>
              <p:ext uri="{D42A27DB-BD31-4B8C-83A1-F6EECF244321}">
                <p14:modId xmlns:p14="http://schemas.microsoft.com/office/powerpoint/2010/main" val="1020843400"/>
              </p:ext>
            </p:extLst>
          </p:nvPr>
        </p:nvGraphicFramePr>
        <p:xfrm>
          <a:off x="169818" y="1978243"/>
          <a:ext cx="45720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840A0917-622B-4891-8065-FABA9742F01B}"/>
              </a:ext>
            </a:extLst>
          </p:cNvPr>
          <p:cNvGraphicFramePr>
            <a:graphicFrameLocks/>
          </p:cNvGraphicFramePr>
          <p:nvPr>
            <p:extLst>
              <p:ext uri="{D42A27DB-BD31-4B8C-83A1-F6EECF244321}">
                <p14:modId xmlns:p14="http://schemas.microsoft.com/office/powerpoint/2010/main" val="1987307806"/>
              </p:ext>
            </p:extLst>
          </p:nvPr>
        </p:nvGraphicFramePr>
        <p:xfrm>
          <a:off x="4434841" y="3584357"/>
          <a:ext cx="4572000" cy="298704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884853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043CD-ED25-4975-B642-7CF676A58598}"/>
              </a:ext>
            </a:extLst>
          </p:cNvPr>
          <p:cNvSpPr>
            <a:spLocks noGrp="1"/>
          </p:cNvSpPr>
          <p:nvPr>
            <p:ph type="title"/>
          </p:nvPr>
        </p:nvSpPr>
        <p:spPr/>
        <p:txBody>
          <a:bodyPr/>
          <a:lstStyle/>
          <a:p>
            <a:r>
              <a:rPr lang="en-US" dirty="0"/>
              <a:t>Business Student Body 210</a:t>
            </a:r>
          </a:p>
        </p:txBody>
      </p:sp>
      <p:graphicFrame>
        <p:nvGraphicFramePr>
          <p:cNvPr id="3" name="Chart 2">
            <a:extLst>
              <a:ext uri="{FF2B5EF4-FFF2-40B4-BE49-F238E27FC236}">
                <a16:creationId xmlns:a16="http://schemas.microsoft.com/office/drawing/2014/main" id="{A271FAEA-7B44-41DD-907D-71135B5AD021}"/>
              </a:ext>
            </a:extLst>
          </p:cNvPr>
          <p:cNvGraphicFramePr>
            <a:graphicFrameLocks/>
          </p:cNvGraphicFramePr>
          <p:nvPr>
            <p:extLst>
              <p:ext uri="{D42A27DB-BD31-4B8C-83A1-F6EECF244321}">
                <p14:modId xmlns:p14="http://schemas.microsoft.com/office/powerpoint/2010/main" val="2938208217"/>
              </p:ext>
            </p:extLst>
          </p:nvPr>
        </p:nvGraphicFramePr>
        <p:xfrm>
          <a:off x="-220980" y="2063114"/>
          <a:ext cx="5570220" cy="39871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A271FAEA-7B44-41DD-907D-71135B5AD021}"/>
              </a:ext>
            </a:extLst>
          </p:cNvPr>
          <p:cNvGraphicFramePr>
            <a:graphicFrameLocks/>
          </p:cNvGraphicFramePr>
          <p:nvPr>
            <p:extLst>
              <p:ext uri="{D42A27DB-BD31-4B8C-83A1-F6EECF244321}">
                <p14:modId xmlns:p14="http://schemas.microsoft.com/office/powerpoint/2010/main" val="2824734692"/>
              </p:ext>
            </p:extLst>
          </p:nvPr>
        </p:nvGraphicFramePr>
        <p:xfrm>
          <a:off x="5989322" y="2401251"/>
          <a:ext cx="5417820" cy="33108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E401044D-D49B-49CD-BC65-51562F3D58C3}"/>
              </a:ext>
            </a:extLst>
          </p:cNvPr>
          <p:cNvGraphicFramePr>
            <a:graphicFrameLocks/>
          </p:cNvGraphicFramePr>
          <p:nvPr>
            <p:extLst>
              <p:ext uri="{D42A27DB-BD31-4B8C-83A1-F6EECF244321}">
                <p14:modId xmlns:p14="http://schemas.microsoft.com/office/powerpoint/2010/main" val="3466641623"/>
              </p:ext>
            </p:extLst>
          </p:nvPr>
        </p:nvGraphicFramePr>
        <p:xfrm>
          <a:off x="167640" y="2264090"/>
          <a:ext cx="5288280" cy="378618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213523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8DD9A5E-1694-4228-8CEF-802737F82C77}"/>
              </a:ext>
            </a:extLst>
          </p:cNvPr>
          <p:cNvPicPr>
            <a:picLocks noChangeAspect="1"/>
          </p:cNvPicPr>
          <p:nvPr/>
        </p:nvPicPr>
        <p:blipFill rotWithShape="1">
          <a:blip r:embed="rId3"/>
          <a:srcRect r="1334"/>
          <a:stretch/>
        </p:blipFill>
        <p:spPr>
          <a:xfrm>
            <a:off x="1348866" y="675100"/>
            <a:ext cx="9791573" cy="5507799"/>
          </a:xfrm>
          <a:prstGeom prst="rect">
            <a:avLst/>
          </a:prstGeom>
        </p:spPr>
      </p:pic>
    </p:spTree>
    <p:extLst>
      <p:ext uri="{BB962C8B-B14F-4D97-AF65-F5344CB8AC3E}">
        <p14:creationId xmlns:p14="http://schemas.microsoft.com/office/powerpoint/2010/main" val="1337022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9B10-7893-4B12-A55D-1902D731002B}"/>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309FA7D3-0D6C-49E9-A7A5-386A3647F891}"/>
              </a:ext>
            </a:extLst>
          </p:cNvPr>
          <p:cNvSpPr>
            <a:spLocks noGrp="1"/>
          </p:cNvSpPr>
          <p:nvPr>
            <p:ph idx="1"/>
          </p:nvPr>
        </p:nvSpPr>
        <p:spPr>
          <a:xfrm>
            <a:off x="1097280" y="2108201"/>
            <a:ext cx="10058400" cy="2837023"/>
          </a:xfrm>
        </p:spPr>
        <p:txBody>
          <a:bodyPr/>
          <a:lstStyle/>
          <a:p>
            <a:pPr>
              <a:buFont typeface="Wingdings" panose="05000000000000000000" pitchFamily="2" charset="2"/>
              <a:buChar char="q"/>
            </a:pPr>
            <a:r>
              <a:rPr lang="en-US" dirty="0">
                <a:solidFill>
                  <a:schemeClr val="tx1"/>
                </a:solidFill>
              </a:rPr>
              <a:t>Lack of </a:t>
            </a:r>
            <a:r>
              <a:rPr lang="en-US" b="1" dirty="0">
                <a:solidFill>
                  <a:schemeClr val="tx1"/>
                </a:solidFill>
              </a:rPr>
              <a:t>retaining repeat appointments </a:t>
            </a:r>
          </a:p>
          <a:p>
            <a:pPr>
              <a:buFont typeface="Wingdings" panose="05000000000000000000" pitchFamily="2" charset="2"/>
              <a:buChar char="q"/>
            </a:pPr>
            <a:r>
              <a:rPr lang="en-US" dirty="0">
                <a:solidFill>
                  <a:schemeClr val="tx1"/>
                </a:solidFill>
              </a:rPr>
              <a:t>Lack of </a:t>
            </a:r>
            <a:r>
              <a:rPr lang="en-US" b="1" dirty="0">
                <a:solidFill>
                  <a:schemeClr val="tx1"/>
                </a:solidFill>
              </a:rPr>
              <a:t>new student involvement </a:t>
            </a:r>
          </a:p>
          <a:p>
            <a:pPr>
              <a:buFont typeface="Wingdings" panose="05000000000000000000" pitchFamily="2" charset="2"/>
              <a:buChar char="q"/>
            </a:pPr>
            <a:r>
              <a:rPr lang="en-US" dirty="0">
                <a:solidFill>
                  <a:schemeClr val="tx1"/>
                </a:solidFill>
              </a:rPr>
              <a:t>Lack of </a:t>
            </a:r>
            <a:r>
              <a:rPr lang="en-US" b="1" dirty="0">
                <a:solidFill>
                  <a:schemeClr val="tx1"/>
                </a:solidFill>
              </a:rPr>
              <a:t>advising expertise </a:t>
            </a:r>
            <a:r>
              <a:rPr lang="en-US" dirty="0">
                <a:solidFill>
                  <a:schemeClr val="tx1"/>
                </a:solidFill>
              </a:rPr>
              <a:t>across all majors, especially </a:t>
            </a:r>
            <a:r>
              <a:rPr lang="en-US" b="1" dirty="0">
                <a:solidFill>
                  <a:schemeClr val="tx1"/>
                </a:solidFill>
              </a:rPr>
              <a:t>specialty majors</a:t>
            </a:r>
          </a:p>
          <a:p>
            <a:pPr>
              <a:buFont typeface="Wingdings" panose="05000000000000000000" pitchFamily="2" charset="2"/>
              <a:buChar char="q"/>
            </a:pPr>
            <a:r>
              <a:rPr lang="en-US" dirty="0">
                <a:solidFill>
                  <a:schemeClr val="tx1"/>
                </a:solidFill>
              </a:rPr>
              <a:t>Lack of </a:t>
            </a:r>
            <a:r>
              <a:rPr lang="en-US" b="1" dirty="0">
                <a:solidFill>
                  <a:schemeClr val="tx1"/>
                </a:solidFill>
              </a:rPr>
              <a:t>diverse student outreach</a:t>
            </a:r>
            <a:r>
              <a:rPr lang="en-US" dirty="0">
                <a:solidFill>
                  <a:schemeClr val="tx1"/>
                </a:solidFill>
              </a:rPr>
              <a:t>/opportunity (JCCC, foreign, transfer, non-white)</a:t>
            </a:r>
          </a:p>
          <a:p>
            <a:pPr>
              <a:buFont typeface="Wingdings" panose="05000000000000000000" pitchFamily="2" charset="2"/>
              <a:buChar char="q"/>
            </a:pPr>
            <a:r>
              <a:rPr lang="en-US" dirty="0">
                <a:solidFill>
                  <a:schemeClr val="tx1"/>
                </a:solidFill>
              </a:rPr>
              <a:t>Lack of </a:t>
            </a:r>
            <a:r>
              <a:rPr lang="en-US" b="1" dirty="0">
                <a:solidFill>
                  <a:schemeClr val="tx1"/>
                </a:solidFill>
              </a:rPr>
              <a:t>career navigation </a:t>
            </a:r>
            <a:r>
              <a:rPr lang="en-US" dirty="0">
                <a:solidFill>
                  <a:schemeClr val="tx1"/>
                </a:solidFill>
                <a:sym typeface="Wingdings" panose="05000000000000000000" pitchFamily="2" charset="2"/>
              </a:rPr>
              <a:t> each student needs to have a </a:t>
            </a:r>
            <a:r>
              <a:rPr lang="en-US" b="1" dirty="0">
                <a:solidFill>
                  <a:schemeClr val="tx1"/>
                </a:solidFill>
                <a:sym typeface="Wingdings" panose="05000000000000000000" pitchFamily="2" charset="2"/>
              </a:rPr>
              <a:t>guided plan</a:t>
            </a:r>
            <a:endParaRPr lang="en-US" b="1" dirty="0">
              <a:solidFill>
                <a:schemeClr val="tx1"/>
              </a:solidFill>
            </a:endParaRPr>
          </a:p>
          <a:p>
            <a:pPr marL="0" indent="0">
              <a:buNone/>
            </a:pPr>
            <a:endParaRPr lang="en-US" dirty="0">
              <a:solidFill>
                <a:schemeClr val="tx1"/>
              </a:solidFill>
            </a:endParaRPr>
          </a:p>
        </p:txBody>
      </p:sp>
      <p:sp>
        <p:nvSpPr>
          <p:cNvPr id="4" name="TextBox 3">
            <a:extLst>
              <a:ext uri="{FF2B5EF4-FFF2-40B4-BE49-F238E27FC236}">
                <a16:creationId xmlns:a16="http://schemas.microsoft.com/office/drawing/2014/main" id="{C6A22584-5B4E-45ED-BC31-E42A5A9BBCAB}"/>
              </a:ext>
            </a:extLst>
          </p:cNvPr>
          <p:cNvSpPr txBox="1"/>
          <p:nvPr/>
        </p:nvSpPr>
        <p:spPr>
          <a:xfrm>
            <a:off x="373225" y="286603"/>
            <a:ext cx="1134478" cy="369332"/>
          </a:xfrm>
          <a:prstGeom prst="rect">
            <a:avLst/>
          </a:prstGeom>
          <a:noFill/>
        </p:spPr>
        <p:txBody>
          <a:bodyPr wrap="none" rtlCol="0">
            <a:spAutoFit/>
          </a:bodyPr>
          <a:lstStyle/>
          <a:p>
            <a:r>
              <a:rPr lang="en-US" i="1" dirty="0"/>
              <a:t>Refresher</a:t>
            </a:r>
          </a:p>
        </p:txBody>
      </p:sp>
    </p:spTree>
    <p:extLst>
      <p:ext uri="{BB962C8B-B14F-4D97-AF65-F5344CB8AC3E}">
        <p14:creationId xmlns:p14="http://schemas.microsoft.com/office/powerpoint/2010/main" val="1805536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9CC5-5E0C-40B3-84A0-AFD18F7E79DA}"/>
              </a:ext>
            </a:extLst>
          </p:cNvPr>
          <p:cNvSpPr>
            <a:spLocks noGrp="1"/>
          </p:cNvSpPr>
          <p:nvPr>
            <p:ph type="title"/>
          </p:nvPr>
        </p:nvSpPr>
        <p:spPr/>
        <p:txBody>
          <a:bodyPr/>
          <a:lstStyle/>
          <a:p>
            <a:pPr algn="ctr"/>
            <a:r>
              <a:rPr lang="en-US" dirty="0"/>
              <a:t>SOLUTIONS</a:t>
            </a:r>
          </a:p>
        </p:txBody>
      </p:sp>
      <p:sp>
        <p:nvSpPr>
          <p:cNvPr id="3" name="Text Placeholder 2">
            <a:extLst>
              <a:ext uri="{FF2B5EF4-FFF2-40B4-BE49-F238E27FC236}">
                <a16:creationId xmlns:a16="http://schemas.microsoft.com/office/drawing/2014/main" id="{EC7BBB38-B50C-4F6C-88E9-8F1653267F41}"/>
              </a:ext>
            </a:extLst>
          </p:cNvPr>
          <p:cNvSpPr>
            <a:spLocks noGrp="1"/>
          </p:cNvSpPr>
          <p:nvPr>
            <p:ph type="body" idx="1"/>
          </p:nvPr>
        </p:nvSpPr>
        <p:spPr/>
        <p:txBody>
          <a:bodyPr/>
          <a:lstStyle/>
          <a:p>
            <a:pPr algn="ctr"/>
            <a:r>
              <a:rPr lang="en-US" dirty="0">
                <a:latin typeface="+mj-lt"/>
              </a:rPr>
              <a:t>ADVISORS</a:t>
            </a:r>
          </a:p>
        </p:txBody>
      </p:sp>
      <p:graphicFrame>
        <p:nvGraphicFramePr>
          <p:cNvPr id="8" name="Table 8">
            <a:extLst>
              <a:ext uri="{FF2B5EF4-FFF2-40B4-BE49-F238E27FC236}">
                <a16:creationId xmlns:a16="http://schemas.microsoft.com/office/drawing/2014/main" id="{818B9663-8E28-4BA2-880D-792F88193E9F}"/>
              </a:ext>
            </a:extLst>
          </p:cNvPr>
          <p:cNvGraphicFramePr>
            <a:graphicFrameLocks noGrp="1"/>
          </p:cNvGraphicFramePr>
          <p:nvPr>
            <p:ph sz="half" idx="2"/>
            <p:extLst>
              <p:ext uri="{D42A27DB-BD31-4B8C-83A1-F6EECF244321}">
                <p14:modId xmlns:p14="http://schemas.microsoft.com/office/powerpoint/2010/main" val="1737604685"/>
              </p:ext>
            </p:extLst>
          </p:nvPr>
        </p:nvGraphicFramePr>
        <p:xfrm>
          <a:off x="1497637" y="2782020"/>
          <a:ext cx="3839021" cy="2734391"/>
        </p:xfrm>
        <a:graphic>
          <a:graphicData uri="http://schemas.openxmlformats.org/drawingml/2006/table">
            <a:tbl>
              <a:tblPr firstRow="1" bandRow="1">
                <a:tableStyleId>{7DF18680-E054-41AD-8BC1-D1AEF772440D}</a:tableStyleId>
              </a:tblPr>
              <a:tblGrid>
                <a:gridCol w="3839021">
                  <a:extLst>
                    <a:ext uri="{9D8B030D-6E8A-4147-A177-3AD203B41FA5}">
                      <a16:colId xmlns:a16="http://schemas.microsoft.com/office/drawing/2014/main" val="22808356"/>
                    </a:ext>
                  </a:extLst>
                </a:gridCol>
              </a:tblGrid>
              <a:tr h="1061574">
                <a:tc>
                  <a:txBody>
                    <a:bodyPr/>
                    <a:lstStyle/>
                    <a:p>
                      <a:pPr marL="285750" indent="-285750">
                        <a:buFont typeface="Wingdings" panose="05000000000000000000" pitchFamily="2" charset="2"/>
                        <a:buChar char="ü"/>
                      </a:pPr>
                      <a:r>
                        <a:rPr lang="en-US" dirty="0">
                          <a:solidFill>
                            <a:schemeClr val="tx1"/>
                          </a:solidFill>
                        </a:rPr>
                        <a:t>Informed training </a:t>
                      </a:r>
                      <a:r>
                        <a:rPr lang="en-US" b="0" dirty="0">
                          <a:solidFill>
                            <a:schemeClr val="tx1"/>
                          </a:solidFill>
                        </a:rPr>
                        <a:t>of all opportunities for each major, especially </a:t>
                      </a:r>
                      <a:r>
                        <a:rPr lang="en-US" dirty="0">
                          <a:solidFill>
                            <a:schemeClr val="tx1"/>
                          </a:solidFill>
                        </a:rPr>
                        <a:t>specialty majors</a:t>
                      </a:r>
                    </a:p>
                  </a:txBody>
                  <a:tcPr/>
                </a:tc>
                <a:extLst>
                  <a:ext uri="{0D108BD9-81ED-4DB2-BD59-A6C34878D82A}">
                    <a16:rowId xmlns:a16="http://schemas.microsoft.com/office/drawing/2014/main" val="2579548146"/>
                  </a:ext>
                </a:extLst>
              </a:tr>
              <a:tr h="688807">
                <a:tc>
                  <a:txBody>
                    <a:bodyPr/>
                    <a:lstStyle/>
                    <a:p>
                      <a:pPr marL="285750" indent="-285750">
                        <a:buFont typeface="Wingdings" panose="05000000000000000000" pitchFamily="2" charset="2"/>
                        <a:buChar char="ü"/>
                      </a:pPr>
                      <a:r>
                        <a:rPr lang="en-US" dirty="0"/>
                        <a:t>Require </a:t>
                      </a:r>
                      <a:r>
                        <a:rPr lang="en-US" b="1" dirty="0"/>
                        <a:t>Follow up </a:t>
                      </a:r>
                      <a:r>
                        <a:rPr lang="en-US" dirty="0"/>
                        <a:t>appts. With all students</a:t>
                      </a:r>
                    </a:p>
                  </a:txBody>
                  <a:tcPr/>
                </a:tc>
                <a:extLst>
                  <a:ext uri="{0D108BD9-81ED-4DB2-BD59-A6C34878D82A}">
                    <a16:rowId xmlns:a16="http://schemas.microsoft.com/office/drawing/2014/main" val="214568416"/>
                  </a:ext>
                </a:extLst>
              </a:tr>
              <a:tr h="984010">
                <a:tc>
                  <a:txBody>
                    <a:bodyPr/>
                    <a:lstStyle/>
                    <a:p>
                      <a:pPr marL="285750" indent="-285750">
                        <a:buFont typeface="Wingdings" panose="05000000000000000000" pitchFamily="2" charset="2"/>
                        <a:buChar char="ü"/>
                      </a:pPr>
                      <a:r>
                        <a:rPr lang="en-US" dirty="0"/>
                        <a:t>Require all students to take a career placement test before meeting </a:t>
                      </a:r>
                      <a:r>
                        <a:rPr lang="en-US" dirty="0">
                          <a:hlinkClick r:id="rId2" action="ppaction://hlinkfile"/>
                        </a:rPr>
                        <a:t>careerleader.com</a:t>
                      </a:r>
                      <a:endParaRPr lang="en-US" dirty="0"/>
                    </a:p>
                  </a:txBody>
                  <a:tcPr/>
                </a:tc>
                <a:extLst>
                  <a:ext uri="{0D108BD9-81ED-4DB2-BD59-A6C34878D82A}">
                    <a16:rowId xmlns:a16="http://schemas.microsoft.com/office/drawing/2014/main" val="888152449"/>
                  </a:ext>
                </a:extLst>
              </a:tr>
            </a:tbl>
          </a:graphicData>
        </a:graphic>
      </p:graphicFrame>
      <p:sp>
        <p:nvSpPr>
          <p:cNvPr id="5" name="Text Placeholder 4">
            <a:extLst>
              <a:ext uri="{FF2B5EF4-FFF2-40B4-BE49-F238E27FC236}">
                <a16:creationId xmlns:a16="http://schemas.microsoft.com/office/drawing/2014/main" id="{F4A0C710-A1B4-44EB-BD74-54269DBF3425}"/>
              </a:ext>
            </a:extLst>
          </p:cNvPr>
          <p:cNvSpPr>
            <a:spLocks noGrp="1"/>
          </p:cNvSpPr>
          <p:nvPr>
            <p:ph type="body" sz="quarter" idx="3"/>
          </p:nvPr>
        </p:nvSpPr>
        <p:spPr/>
        <p:txBody>
          <a:bodyPr/>
          <a:lstStyle/>
          <a:p>
            <a:pPr algn="ctr"/>
            <a:r>
              <a:rPr lang="en-US" dirty="0">
                <a:latin typeface="+mj-lt"/>
              </a:rPr>
              <a:t>ADVERTISING</a:t>
            </a:r>
          </a:p>
        </p:txBody>
      </p:sp>
      <p:graphicFrame>
        <p:nvGraphicFramePr>
          <p:cNvPr id="9" name="Table 9">
            <a:extLst>
              <a:ext uri="{FF2B5EF4-FFF2-40B4-BE49-F238E27FC236}">
                <a16:creationId xmlns:a16="http://schemas.microsoft.com/office/drawing/2014/main" id="{4DE90ABB-B77B-4C4E-B484-B0B9EECE8395}"/>
              </a:ext>
            </a:extLst>
          </p:cNvPr>
          <p:cNvGraphicFramePr>
            <a:graphicFrameLocks noGrp="1"/>
          </p:cNvGraphicFramePr>
          <p:nvPr>
            <p:ph sz="quarter" idx="4"/>
            <p:extLst>
              <p:ext uri="{D42A27DB-BD31-4B8C-83A1-F6EECF244321}">
                <p14:modId xmlns:p14="http://schemas.microsoft.com/office/powerpoint/2010/main" val="2413489284"/>
              </p:ext>
            </p:extLst>
          </p:nvPr>
        </p:nvGraphicFramePr>
        <p:xfrm>
          <a:off x="6515944" y="2793681"/>
          <a:ext cx="4638675" cy="3406676"/>
        </p:xfrm>
        <a:graphic>
          <a:graphicData uri="http://schemas.openxmlformats.org/drawingml/2006/table">
            <a:tbl>
              <a:tblPr firstRow="1" bandRow="1">
                <a:tableStyleId>{7DF18680-E054-41AD-8BC1-D1AEF772440D}</a:tableStyleId>
              </a:tblPr>
              <a:tblGrid>
                <a:gridCol w="4638675">
                  <a:extLst>
                    <a:ext uri="{9D8B030D-6E8A-4147-A177-3AD203B41FA5}">
                      <a16:colId xmlns:a16="http://schemas.microsoft.com/office/drawing/2014/main" val="3950931708"/>
                    </a:ext>
                  </a:extLst>
                </a:gridCol>
              </a:tblGrid>
              <a:tr h="611923">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lang="en-US" dirty="0">
                          <a:solidFill>
                            <a:schemeClr val="tx1"/>
                          </a:solidFill>
                        </a:rPr>
                        <a:t>10 e points </a:t>
                      </a:r>
                      <a:r>
                        <a:rPr lang="en-US" b="0" dirty="0">
                          <a:solidFill>
                            <a:schemeClr val="tx1"/>
                          </a:solidFill>
                        </a:rPr>
                        <a:t>for attending </a:t>
                      </a:r>
                      <a:r>
                        <a:rPr lang="en-US" dirty="0">
                          <a:solidFill>
                            <a:schemeClr val="tx1"/>
                          </a:solidFill>
                        </a:rPr>
                        <a:t>first advising </a:t>
                      </a:r>
                      <a:r>
                        <a:rPr lang="en-US" b="0" dirty="0">
                          <a:solidFill>
                            <a:schemeClr val="tx1"/>
                          </a:solidFill>
                        </a:rPr>
                        <a:t>appt</a:t>
                      </a:r>
                      <a:r>
                        <a:rPr lang="en-US" dirty="0">
                          <a:solidFill>
                            <a:schemeClr val="tx1"/>
                          </a:solidFill>
                        </a:rPr>
                        <a:t>. 0.5 - 1 pt. </a:t>
                      </a:r>
                      <a:r>
                        <a:rPr lang="en-US" b="0" dirty="0">
                          <a:solidFill>
                            <a:schemeClr val="tx1"/>
                          </a:solidFill>
                        </a:rPr>
                        <a:t>going</a:t>
                      </a:r>
                      <a:r>
                        <a:rPr lang="en-US" dirty="0">
                          <a:solidFill>
                            <a:schemeClr val="tx1"/>
                          </a:solidFill>
                        </a:rPr>
                        <a:t> forward.</a:t>
                      </a:r>
                    </a:p>
                  </a:txBody>
                  <a:tcPr/>
                </a:tc>
                <a:extLst>
                  <a:ext uri="{0D108BD9-81ED-4DB2-BD59-A6C34878D82A}">
                    <a16:rowId xmlns:a16="http://schemas.microsoft.com/office/drawing/2014/main" val="246625483"/>
                  </a:ext>
                </a:extLst>
              </a:tr>
              <a:tr h="387780">
                <a:tc>
                  <a:txBody>
                    <a:bodyPr/>
                    <a:lstStyle/>
                    <a:p>
                      <a:pPr marL="285750" indent="-285750">
                        <a:buFont typeface="Wingdings" panose="05000000000000000000" pitchFamily="2" charset="2"/>
                        <a:buChar char="ü"/>
                      </a:pPr>
                      <a:r>
                        <a:rPr lang="en-US" dirty="0"/>
                        <a:t>Retractable Banner in </a:t>
                      </a:r>
                      <a:r>
                        <a:rPr lang="en-US" dirty="0" err="1"/>
                        <a:t>BSchool</a:t>
                      </a:r>
                      <a:endParaRPr lang="en-US" dirty="0"/>
                    </a:p>
                  </a:txBody>
                  <a:tcPr/>
                </a:tc>
                <a:extLst>
                  <a:ext uri="{0D108BD9-81ED-4DB2-BD59-A6C34878D82A}">
                    <a16:rowId xmlns:a16="http://schemas.microsoft.com/office/drawing/2014/main" val="2777025743"/>
                  </a:ext>
                </a:extLst>
              </a:tr>
              <a:tr h="387780">
                <a:tc>
                  <a:txBody>
                    <a:bodyPr/>
                    <a:lstStyle/>
                    <a:p>
                      <a:pPr marL="285750" indent="-285750">
                        <a:buFont typeface="Wingdings" panose="05000000000000000000" pitchFamily="2" charset="2"/>
                        <a:buChar char="ü"/>
                      </a:pPr>
                      <a:r>
                        <a:rPr lang="en-US" dirty="0"/>
                        <a:t>Canva Flyers</a:t>
                      </a:r>
                    </a:p>
                  </a:txBody>
                  <a:tcPr/>
                </a:tc>
                <a:extLst>
                  <a:ext uri="{0D108BD9-81ED-4DB2-BD59-A6C34878D82A}">
                    <a16:rowId xmlns:a16="http://schemas.microsoft.com/office/drawing/2014/main" val="1034524859"/>
                  </a:ext>
                </a:extLst>
              </a:tr>
              <a:tr h="439916">
                <a:tc>
                  <a:txBody>
                    <a:bodyPr/>
                    <a:lstStyle/>
                    <a:p>
                      <a:pPr marL="285750" indent="-285750">
                        <a:buFont typeface="Wingdings" panose="05000000000000000000" pitchFamily="2" charset="2"/>
                        <a:buChar char="ü"/>
                      </a:pPr>
                      <a:r>
                        <a:rPr lang="en-US" dirty="0">
                          <a:solidFill>
                            <a:schemeClr val="tx1"/>
                          </a:solidFill>
                        </a:rPr>
                        <a:t>Foot Decals Leading to BCS</a:t>
                      </a:r>
                    </a:p>
                  </a:txBody>
                  <a:tcPr/>
                </a:tc>
                <a:extLst>
                  <a:ext uri="{0D108BD9-81ED-4DB2-BD59-A6C34878D82A}">
                    <a16:rowId xmlns:a16="http://schemas.microsoft.com/office/drawing/2014/main" val="2603459877"/>
                  </a:ext>
                </a:extLst>
              </a:tr>
              <a:tr h="387780">
                <a:tc>
                  <a:txBody>
                    <a:bodyPr/>
                    <a:lstStyle/>
                    <a:p>
                      <a:pPr marL="285750" indent="-285750">
                        <a:buFont typeface="Wingdings" panose="05000000000000000000" pitchFamily="2" charset="2"/>
                        <a:buChar char="ü"/>
                      </a:pPr>
                      <a:r>
                        <a:rPr lang="en-US" dirty="0"/>
                        <a:t>Coffee Chit Chat w Advisor </a:t>
                      </a:r>
                      <a:r>
                        <a:rPr lang="en-US" sz="1100" i="1" u="sng" dirty="0"/>
                        <a:t>Target women</a:t>
                      </a:r>
                      <a:endParaRPr lang="en-US" i="1" u="sng" dirty="0"/>
                    </a:p>
                  </a:txBody>
                  <a:tcPr/>
                </a:tc>
                <a:extLst>
                  <a:ext uri="{0D108BD9-81ED-4DB2-BD59-A6C34878D82A}">
                    <a16:rowId xmlns:a16="http://schemas.microsoft.com/office/drawing/2014/main" val="3674762332"/>
                  </a:ext>
                </a:extLst>
              </a:tr>
              <a:tr h="387780">
                <a:tc>
                  <a:txBody>
                    <a:bodyPr/>
                    <a:lstStyle/>
                    <a:p>
                      <a:pPr marL="285750" indent="-285750">
                        <a:buFont typeface="Wingdings" panose="05000000000000000000" pitchFamily="2" charset="2"/>
                        <a:buChar char="ü"/>
                      </a:pPr>
                      <a:r>
                        <a:rPr lang="en-US" i="0" u="none" dirty="0"/>
                        <a:t>Advertisements on </a:t>
                      </a:r>
                      <a:r>
                        <a:rPr lang="en-US" i="0" u="none" dirty="0" err="1"/>
                        <a:t>HireJayhawk</a:t>
                      </a:r>
                      <a:r>
                        <a:rPr lang="en-US" i="0" u="none" dirty="0"/>
                        <a:t> for BCS</a:t>
                      </a:r>
                    </a:p>
                  </a:txBody>
                  <a:tcPr/>
                </a:tc>
                <a:extLst>
                  <a:ext uri="{0D108BD9-81ED-4DB2-BD59-A6C34878D82A}">
                    <a16:rowId xmlns:a16="http://schemas.microsoft.com/office/drawing/2014/main" val="3627764786"/>
                  </a:ext>
                </a:extLst>
              </a:tr>
              <a:tr h="387780">
                <a:tc>
                  <a:txBody>
                    <a:bodyPr/>
                    <a:lstStyle/>
                    <a:p>
                      <a:pPr marL="285750" indent="-285750">
                        <a:buFont typeface="Wingdings" panose="05000000000000000000" pitchFamily="2" charset="2"/>
                        <a:buChar char="ü"/>
                      </a:pPr>
                      <a:r>
                        <a:rPr lang="en-US" i="0" u="none" dirty="0"/>
                        <a:t>Start BCS ad emails with title “FREE”</a:t>
                      </a:r>
                    </a:p>
                  </a:txBody>
                  <a:tcPr/>
                </a:tc>
                <a:extLst>
                  <a:ext uri="{0D108BD9-81ED-4DB2-BD59-A6C34878D82A}">
                    <a16:rowId xmlns:a16="http://schemas.microsoft.com/office/drawing/2014/main" val="500032608"/>
                  </a:ext>
                </a:extLst>
              </a:tr>
              <a:tr h="387780">
                <a:tc>
                  <a:txBody>
                    <a:bodyPr/>
                    <a:lstStyle/>
                    <a:p>
                      <a:pPr marL="285750" indent="-285750">
                        <a:buFont typeface="Wingdings" panose="05000000000000000000" pitchFamily="2" charset="2"/>
                        <a:buChar char="ü"/>
                      </a:pPr>
                      <a:r>
                        <a:rPr lang="en-US" i="0" u="none" dirty="0"/>
                        <a:t>Tik Tok @kubuscareer</a:t>
                      </a:r>
                    </a:p>
                  </a:txBody>
                  <a:tcPr/>
                </a:tc>
                <a:extLst>
                  <a:ext uri="{0D108BD9-81ED-4DB2-BD59-A6C34878D82A}">
                    <a16:rowId xmlns:a16="http://schemas.microsoft.com/office/drawing/2014/main" val="3525744359"/>
                  </a:ext>
                </a:extLst>
              </a:tr>
            </a:tbl>
          </a:graphicData>
        </a:graphic>
      </p:graphicFrame>
    </p:spTree>
    <p:extLst>
      <p:ext uri="{BB962C8B-B14F-4D97-AF65-F5344CB8AC3E}">
        <p14:creationId xmlns:p14="http://schemas.microsoft.com/office/powerpoint/2010/main" val="418008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Diagram&#10;&#10;Description automatically generated">
            <a:extLst>
              <a:ext uri="{FF2B5EF4-FFF2-40B4-BE49-F238E27FC236}">
                <a16:creationId xmlns:a16="http://schemas.microsoft.com/office/drawing/2014/main" id="{269395D3-313B-4CAA-BEBA-DA9C727126A7}"/>
              </a:ext>
            </a:extLst>
          </p:cNvPr>
          <p:cNvPicPr>
            <a:picLocks noChangeAspect="1"/>
          </p:cNvPicPr>
          <p:nvPr/>
        </p:nvPicPr>
        <p:blipFill rotWithShape="1">
          <a:blip r:embed="rId3"/>
          <a:srcRect l="8783" r="8783"/>
          <a:stretch/>
        </p:blipFill>
        <p:spPr>
          <a:xfrm>
            <a:off x="4837043" y="0"/>
            <a:ext cx="7354957" cy="6857990"/>
          </a:xfrm>
          <a:prstGeom prst="rect">
            <a:avLst/>
          </a:prstGeom>
        </p:spPr>
      </p:pic>
      <p:sp>
        <p:nvSpPr>
          <p:cNvPr id="3" name="Rectangle 2">
            <a:extLst>
              <a:ext uri="{FF2B5EF4-FFF2-40B4-BE49-F238E27FC236}">
                <a16:creationId xmlns:a16="http://schemas.microsoft.com/office/drawing/2014/main" id="{13BB8B3E-C3E3-4A94-A89F-F9066F537865}"/>
              </a:ext>
            </a:extLst>
          </p:cNvPr>
          <p:cNvSpPr/>
          <p:nvPr/>
        </p:nvSpPr>
        <p:spPr>
          <a:xfrm>
            <a:off x="-1" y="0"/>
            <a:ext cx="598998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96EA6B2-F316-462B-B86A-DCA341B793F2}"/>
              </a:ext>
            </a:extLst>
          </p:cNvPr>
          <p:cNvSpPr txBox="1">
            <a:spLocks/>
          </p:cNvSpPr>
          <p:nvPr/>
        </p:nvSpPr>
        <p:spPr>
          <a:xfrm>
            <a:off x="228504" y="255042"/>
            <a:ext cx="5532972" cy="7537236"/>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pPr>
            <a:r>
              <a:rPr lang="en-US" sz="14400" i="1" dirty="0">
                <a:solidFill>
                  <a:schemeClr val="bg1"/>
                </a:solidFill>
                <a:latin typeface="+mj-lt"/>
              </a:rPr>
              <a:t>STUDENT FEEDBACK</a:t>
            </a:r>
          </a:p>
          <a:p>
            <a:pPr algn="ctr">
              <a:lnSpc>
                <a:spcPct val="100000"/>
              </a:lnSpc>
            </a:pPr>
            <a:r>
              <a:rPr lang="en-US" sz="9600" i="1" dirty="0">
                <a:solidFill>
                  <a:schemeClr val="bg1"/>
                </a:solidFill>
                <a:latin typeface="Ink Free" panose="03080402000500000000" pitchFamily="66" charset="0"/>
              </a:rPr>
              <a:t>HELP ME WITH: </a:t>
            </a:r>
          </a:p>
          <a:p>
            <a:pPr marL="857250" indent="-857250">
              <a:lnSpc>
                <a:spcPct val="100000"/>
              </a:lnSpc>
              <a:buFont typeface="Wingdings" panose="05000000000000000000" pitchFamily="2" charset="2"/>
              <a:buChar char="q"/>
            </a:pPr>
            <a:r>
              <a:rPr lang="en-US" sz="7200" dirty="0">
                <a:solidFill>
                  <a:schemeClr val="bg1"/>
                </a:solidFill>
              </a:rPr>
              <a:t>Resume Review</a:t>
            </a:r>
          </a:p>
          <a:p>
            <a:pPr marL="857250" indent="-857250">
              <a:lnSpc>
                <a:spcPct val="100000"/>
              </a:lnSpc>
              <a:buFont typeface="Wingdings" panose="05000000000000000000" pitchFamily="2" charset="2"/>
              <a:buChar char="q"/>
            </a:pPr>
            <a:r>
              <a:rPr lang="en-US" sz="7200" dirty="0">
                <a:solidFill>
                  <a:schemeClr val="bg1"/>
                </a:solidFill>
              </a:rPr>
              <a:t>Job Search</a:t>
            </a:r>
          </a:p>
          <a:p>
            <a:pPr marL="857250" indent="-857250">
              <a:buFont typeface="Wingdings" panose="05000000000000000000" pitchFamily="2" charset="2"/>
              <a:buChar char="q"/>
            </a:pPr>
            <a:r>
              <a:rPr lang="en-US" sz="7200" dirty="0">
                <a:solidFill>
                  <a:schemeClr val="bg1"/>
                </a:solidFill>
              </a:rPr>
              <a:t>Learn about Career Paths for multiple Fields</a:t>
            </a:r>
          </a:p>
          <a:p>
            <a:pPr marL="857250" indent="-857250">
              <a:buFont typeface="Wingdings" panose="05000000000000000000" pitchFamily="2" charset="2"/>
              <a:buChar char="q"/>
            </a:pPr>
            <a:r>
              <a:rPr lang="en-US" sz="7200" dirty="0">
                <a:solidFill>
                  <a:schemeClr val="bg1"/>
                </a:solidFill>
              </a:rPr>
              <a:t>Unsure which path to choose for financial stability</a:t>
            </a:r>
          </a:p>
          <a:p>
            <a:pPr marL="857250" indent="-857250">
              <a:buFont typeface="Wingdings" panose="05000000000000000000" pitchFamily="2" charset="2"/>
              <a:buChar char="q"/>
            </a:pPr>
            <a:r>
              <a:rPr lang="en-US" sz="7200" dirty="0">
                <a:solidFill>
                  <a:schemeClr val="bg1"/>
                </a:solidFill>
              </a:rPr>
              <a:t>Unsure of the career options within major (lots of flexibility)</a:t>
            </a:r>
          </a:p>
          <a:p>
            <a:pPr marL="857250" indent="-857250">
              <a:buFont typeface="Wingdings" panose="05000000000000000000" pitchFamily="2" charset="2"/>
              <a:buChar char="q"/>
            </a:pPr>
            <a:r>
              <a:rPr lang="en-US" sz="7200" dirty="0">
                <a:solidFill>
                  <a:schemeClr val="bg1"/>
                </a:solidFill>
              </a:rPr>
              <a:t>Major or Minor change or add ons</a:t>
            </a:r>
          </a:p>
          <a:p>
            <a:pPr marL="857250" indent="-857250">
              <a:buFont typeface="Wingdings" panose="05000000000000000000" pitchFamily="2" charset="2"/>
              <a:buChar char="q"/>
            </a:pPr>
            <a:r>
              <a:rPr lang="en-US" sz="7200" dirty="0">
                <a:solidFill>
                  <a:schemeClr val="bg1"/>
                </a:solidFill>
              </a:rPr>
              <a:t>Review Finance Scholars application, BHP application</a:t>
            </a:r>
          </a:p>
          <a:p>
            <a:pPr marL="857250" indent="-857250">
              <a:buFont typeface="Wingdings" panose="05000000000000000000" pitchFamily="2" charset="2"/>
              <a:buChar char="q"/>
            </a:pPr>
            <a:r>
              <a:rPr lang="en-US" sz="7200" dirty="0">
                <a:solidFill>
                  <a:schemeClr val="bg1"/>
                </a:solidFill>
              </a:rPr>
              <a:t>Mock Interview/ Interview Prep Materials</a:t>
            </a:r>
          </a:p>
          <a:p>
            <a:pPr marL="857250" indent="-857250">
              <a:buFont typeface="Wingdings" panose="05000000000000000000" pitchFamily="2" charset="2"/>
              <a:buChar char="q"/>
            </a:pPr>
            <a:r>
              <a:rPr lang="en-US" sz="7200" dirty="0">
                <a:solidFill>
                  <a:schemeClr val="bg1"/>
                </a:solidFill>
              </a:rPr>
              <a:t>Offer negotiations</a:t>
            </a:r>
          </a:p>
          <a:p>
            <a:pPr marL="857250" indent="-857250">
              <a:buFont typeface="Wingdings" panose="05000000000000000000" pitchFamily="2" charset="2"/>
              <a:buChar char="q"/>
            </a:pPr>
            <a:endParaRPr lang="en-US" sz="7200" dirty="0">
              <a:solidFill>
                <a:schemeClr val="bg1"/>
              </a:solidFill>
            </a:endParaRPr>
          </a:p>
          <a:p>
            <a:r>
              <a:rPr lang="en-US" sz="4400" i="1" dirty="0">
                <a:solidFill>
                  <a:schemeClr val="bg1"/>
                </a:solidFill>
              </a:rPr>
              <a:t>*not a data analytics review: just my quick observation based on counseling comments.</a:t>
            </a:r>
          </a:p>
          <a:p>
            <a:pPr>
              <a:lnSpc>
                <a:spcPct val="100000"/>
              </a:lnSpc>
            </a:pPr>
            <a:endParaRPr lang="en-US" dirty="0">
              <a:solidFill>
                <a:schemeClr val="bg1"/>
              </a:solidFill>
            </a:endParaRPr>
          </a:p>
          <a:p>
            <a:pPr>
              <a:lnSpc>
                <a:spcPct val="100000"/>
              </a:lnSpc>
            </a:pPr>
            <a:endParaRPr lang="en-US" dirty="0">
              <a:solidFill>
                <a:schemeClr val="bg1"/>
              </a:solidFill>
            </a:endParaRPr>
          </a:p>
        </p:txBody>
      </p:sp>
    </p:spTree>
    <p:extLst>
      <p:ext uri="{BB962C8B-B14F-4D97-AF65-F5344CB8AC3E}">
        <p14:creationId xmlns:p14="http://schemas.microsoft.com/office/powerpoint/2010/main" val="1195739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5" name="Rectangle 14">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descr="Text&#10;&#10;Description automatically generated">
            <a:extLst>
              <a:ext uri="{FF2B5EF4-FFF2-40B4-BE49-F238E27FC236}">
                <a16:creationId xmlns:a16="http://schemas.microsoft.com/office/drawing/2014/main" id="{9BC66ED7-D340-4552-8CCA-D55E5E6FB0E5}"/>
              </a:ext>
            </a:extLst>
          </p:cNvPr>
          <p:cNvPicPr>
            <a:picLocks noChangeAspect="1"/>
          </p:cNvPicPr>
          <p:nvPr/>
        </p:nvPicPr>
        <p:blipFill>
          <a:blip r:embed="rId2"/>
          <a:stretch>
            <a:fillRect/>
          </a:stretch>
        </p:blipFill>
        <p:spPr>
          <a:xfrm>
            <a:off x="706568" y="1200290"/>
            <a:ext cx="3209544" cy="4154750"/>
          </a:xfrm>
          <a:prstGeom prst="rect">
            <a:avLst/>
          </a:prstGeom>
        </p:spPr>
      </p:pic>
      <p:grpSp>
        <p:nvGrpSpPr>
          <p:cNvPr id="18" name="Group 17">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9" name="Rectangle 18">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descr="Text&#10;&#10;Description automatically generated">
            <a:extLst>
              <a:ext uri="{FF2B5EF4-FFF2-40B4-BE49-F238E27FC236}">
                <a16:creationId xmlns:a16="http://schemas.microsoft.com/office/drawing/2014/main" id="{F219935C-1A88-498E-A021-4D1C903B8C58}"/>
              </a:ext>
            </a:extLst>
          </p:cNvPr>
          <p:cNvPicPr>
            <a:picLocks noChangeAspect="1"/>
          </p:cNvPicPr>
          <p:nvPr/>
        </p:nvPicPr>
        <p:blipFill>
          <a:blip r:embed="rId3"/>
          <a:stretch>
            <a:fillRect/>
          </a:stretch>
        </p:blipFill>
        <p:spPr>
          <a:xfrm>
            <a:off x="4487333" y="1200290"/>
            <a:ext cx="3209544" cy="4154750"/>
          </a:xfrm>
          <a:prstGeom prst="rect">
            <a:avLst/>
          </a:prstGeom>
        </p:spPr>
      </p:pic>
      <p:grpSp>
        <p:nvGrpSpPr>
          <p:cNvPr id="22" name="Group 21">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3" name="Rectangle 22">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86E5B6EF-DD32-4174-8B44-17AAAEE11981}"/>
              </a:ext>
            </a:extLst>
          </p:cNvPr>
          <p:cNvPicPr>
            <a:picLocks noChangeAspect="1"/>
          </p:cNvPicPr>
          <p:nvPr/>
        </p:nvPicPr>
        <p:blipFill>
          <a:blip r:embed="rId4"/>
          <a:stretch>
            <a:fillRect/>
          </a:stretch>
        </p:blipFill>
        <p:spPr>
          <a:xfrm>
            <a:off x="8275887" y="1200290"/>
            <a:ext cx="3209544" cy="4154750"/>
          </a:xfrm>
          <a:prstGeom prst="rect">
            <a:avLst/>
          </a:prstGeom>
        </p:spPr>
      </p:pic>
    </p:spTree>
    <p:extLst>
      <p:ext uri="{BB962C8B-B14F-4D97-AF65-F5344CB8AC3E}">
        <p14:creationId xmlns:p14="http://schemas.microsoft.com/office/powerpoint/2010/main" val="2699432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8">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pic>
        <p:nvPicPr>
          <p:cNvPr id="8" name="Picture 7" descr="Formulas on a background">
            <a:extLst>
              <a:ext uri="{FF2B5EF4-FFF2-40B4-BE49-F238E27FC236}">
                <a16:creationId xmlns:a16="http://schemas.microsoft.com/office/drawing/2014/main" id="{801A16D3-6683-4764-B0EF-58FB8DDEA688}"/>
              </a:ext>
            </a:extLst>
          </p:cNvPr>
          <p:cNvPicPr>
            <a:picLocks noChangeAspect="1"/>
          </p:cNvPicPr>
          <p:nvPr/>
        </p:nvPicPr>
        <p:blipFill rotWithShape="1">
          <a:blip r:embed="rId2">
            <a:alphaModFix amt="70000"/>
          </a:blip>
          <a:srcRect t="5846" r="1" b="19120"/>
          <a:stretch/>
        </p:blipFill>
        <p:spPr>
          <a:xfrm>
            <a:off x="2842" y="10"/>
            <a:ext cx="12186315" cy="6857990"/>
          </a:xfrm>
          <a:prstGeom prst="rect">
            <a:avLst/>
          </a:prstGeom>
        </p:spPr>
      </p:pic>
      <p:sp>
        <p:nvSpPr>
          <p:cNvPr id="21" name="Rectangle 20">
            <a:extLst>
              <a:ext uri="{FF2B5EF4-FFF2-40B4-BE49-F238E27FC236}">
                <a16:creationId xmlns:a16="http://schemas.microsoft.com/office/drawing/2014/main" id="{95B38FD6-641F-41BF-B466-C1C636642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474" y="1238442"/>
            <a:ext cx="3635926" cy="4355751"/>
          </a:xfrm>
          <a:prstGeom prst="rect">
            <a:avLst/>
          </a:prstGeom>
          <a:solidFill>
            <a:srgbClr val="000000">
              <a:alpha val="7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90FA52EA-1D69-4ECC-9ABA-D055D43F3E22}"/>
              </a:ext>
            </a:extLst>
          </p:cNvPr>
          <p:cNvSpPr>
            <a:spLocks noGrp="1"/>
          </p:cNvSpPr>
          <p:nvPr>
            <p:ph type="title"/>
          </p:nvPr>
        </p:nvSpPr>
        <p:spPr>
          <a:xfrm>
            <a:off x="948648" y="1419273"/>
            <a:ext cx="3153580" cy="1358188"/>
          </a:xfrm>
        </p:spPr>
        <p:txBody>
          <a:bodyPr vert="horz" lIns="91440" tIns="45720" rIns="91440" bIns="45720" rtlCol="0" anchor="b">
            <a:normAutofit/>
          </a:bodyPr>
          <a:lstStyle/>
          <a:p>
            <a:r>
              <a:rPr lang="en-US"/>
              <a:t>DISCLAIMER</a:t>
            </a:r>
            <a:endParaRPr lang="en-US" dirty="0"/>
          </a:p>
        </p:txBody>
      </p:sp>
      <p:cxnSp>
        <p:nvCxnSpPr>
          <p:cNvPr id="23" name="Straight Connector 22">
            <a:extLst>
              <a:ext uri="{FF2B5EF4-FFF2-40B4-BE49-F238E27FC236}">
                <a16:creationId xmlns:a16="http://schemas.microsoft.com/office/drawing/2014/main" id="{6BF9119E-766E-4526-AAE5-639F577C04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8277" y="2865016"/>
            <a:ext cx="29260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footer rectangle">
            <a:extLst>
              <a:ext uri="{FF2B5EF4-FFF2-40B4-BE49-F238E27FC236}">
                <a16:creationId xmlns:a16="http://schemas.microsoft.com/office/drawing/2014/main" id="{1FE461C7-FF45-427F-83D7-18DFBD48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Text Placeholder 3">
            <a:extLst>
              <a:ext uri="{FF2B5EF4-FFF2-40B4-BE49-F238E27FC236}">
                <a16:creationId xmlns:a16="http://schemas.microsoft.com/office/drawing/2014/main" id="{060FD5C8-7098-4E8C-BE53-FCA204AE845F}"/>
              </a:ext>
            </a:extLst>
          </p:cNvPr>
          <p:cNvSpPr txBox="1">
            <a:spLocks/>
          </p:cNvSpPr>
          <p:nvPr/>
        </p:nvSpPr>
        <p:spPr>
          <a:xfrm>
            <a:off x="1038277" y="3007486"/>
            <a:ext cx="3153580" cy="2444238"/>
          </a:xfrm>
          <a:prstGeom prst="rect">
            <a:avLst/>
          </a:prstGeom>
        </p:spPr>
        <p:txBody>
          <a:bodyPr vert="horz" lIns="0" tIns="45720" rIns="0" bIns="45720" rtlCol="0">
            <a:normAutofit fontScale="92500" lnSpcReduction="10000"/>
          </a:bodyPr>
          <a:lstStyle>
            <a:lvl1pPr marL="0" indent="0" algn="l" defTabSz="914400" rtl="0" eaLnBrk="1" latinLnBrk="0" hangingPunct="1">
              <a:lnSpc>
                <a:spcPct val="110000"/>
              </a:lnSpc>
              <a:spcBef>
                <a:spcPts val="0"/>
              </a:spcBef>
              <a:spcAft>
                <a:spcPts val="6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nSpc>
                <a:spcPct val="100000"/>
              </a:lnSpc>
            </a:pPr>
            <a:r>
              <a:rPr lang="en-US" sz="2800" dirty="0"/>
              <a:t>Please have a third-party of analysts review our work as we are still students and make mistakes occasionally. </a:t>
            </a:r>
          </a:p>
        </p:txBody>
      </p:sp>
      <p:sp>
        <p:nvSpPr>
          <p:cNvPr id="20" name="Scroll: Vertical 19">
            <a:extLst>
              <a:ext uri="{FF2B5EF4-FFF2-40B4-BE49-F238E27FC236}">
                <a16:creationId xmlns:a16="http://schemas.microsoft.com/office/drawing/2014/main" id="{8D60388E-10EA-42FE-BABA-CB6F0E30922A}"/>
              </a:ext>
            </a:extLst>
          </p:cNvPr>
          <p:cNvSpPr/>
          <p:nvPr/>
        </p:nvSpPr>
        <p:spPr>
          <a:xfrm>
            <a:off x="9548375" y="4002232"/>
            <a:ext cx="2524757" cy="2178650"/>
          </a:xfrm>
          <a:prstGeom prst="verticalScroll">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35DE2AD-2967-4ADA-AE98-190D1F221DAD}"/>
              </a:ext>
            </a:extLst>
          </p:cNvPr>
          <p:cNvSpPr>
            <a:spLocks noGrp="1"/>
          </p:cNvSpPr>
          <p:nvPr>
            <p:ph type="body" sz="half" idx="2"/>
          </p:nvPr>
        </p:nvSpPr>
        <p:spPr>
          <a:xfrm>
            <a:off x="10138794" y="4508897"/>
            <a:ext cx="1405585" cy="1390705"/>
          </a:xfrm>
        </p:spPr>
        <p:txBody>
          <a:bodyPr vert="horz" lIns="0" tIns="45720" rIns="0" bIns="45720" rtlCol="0">
            <a:normAutofit fontScale="92500" lnSpcReduction="10000"/>
          </a:bodyPr>
          <a:lstStyle/>
          <a:p>
            <a:pPr>
              <a:lnSpc>
                <a:spcPct val="100000"/>
              </a:lnSpc>
            </a:pPr>
            <a:r>
              <a:rPr lang="en-US" sz="1600" dirty="0"/>
              <a:t>Thank you for attending this meeting. </a:t>
            </a:r>
            <a:r>
              <a:rPr lang="en-US" sz="1600" dirty="0">
                <a:latin typeface="+mj-lt"/>
              </a:rPr>
              <a:t>Let’s</a:t>
            </a:r>
            <a:r>
              <a:rPr lang="en-US" sz="1600" dirty="0"/>
              <a:t> do some good with these numbers.</a:t>
            </a:r>
          </a:p>
        </p:txBody>
      </p:sp>
    </p:spTree>
    <p:extLst>
      <p:ext uri="{BB962C8B-B14F-4D97-AF65-F5344CB8AC3E}">
        <p14:creationId xmlns:p14="http://schemas.microsoft.com/office/powerpoint/2010/main" val="26187799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5" descr="Diagram&#10;&#10;Description automatically generated">
            <a:extLst>
              <a:ext uri="{FF2B5EF4-FFF2-40B4-BE49-F238E27FC236}">
                <a16:creationId xmlns:a16="http://schemas.microsoft.com/office/drawing/2014/main" id="{269395D3-313B-4CAA-BEBA-DA9C727126A7}"/>
              </a:ext>
            </a:extLst>
          </p:cNvPr>
          <p:cNvPicPr>
            <a:picLocks noChangeAspect="1"/>
          </p:cNvPicPr>
          <p:nvPr/>
        </p:nvPicPr>
        <p:blipFill rotWithShape="1">
          <a:blip r:embed="rId3"/>
          <a:srcRect l="8783" r="8783"/>
          <a:stretch/>
        </p:blipFill>
        <p:spPr>
          <a:xfrm>
            <a:off x="4837043" y="0"/>
            <a:ext cx="7354957" cy="6857990"/>
          </a:xfrm>
          <a:prstGeom prst="rect">
            <a:avLst/>
          </a:prstGeom>
        </p:spPr>
      </p:pic>
      <p:sp>
        <p:nvSpPr>
          <p:cNvPr id="3" name="Rectangle 2">
            <a:extLst>
              <a:ext uri="{FF2B5EF4-FFF2-40B4-BE49-F238E27FC236}">
                <a16:creationId xmlns:a16="http://schemas.microsoft.com/office/drawing/2014/main" id="{13BB8B3E-C3E3-4A94-A89F-F9066F537865}"/>
              </a:ext>
            </a:extLst>
          </p:cNvPr>
          <p:cNvSpPr/>
          <p:nvPr/>
        </p:nvSpPr>
        <p:spPr>
          <a:xfrm>
            <a:off x="-1" y="0"/>
            <a:ext cx="5989983"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C96EA6B2-F316-462B-B86A-DCA341B793F2}"/>
              </a:ext>
            </a:extLst>
          </p:cNvPr>
          <p:cNvSpPr txBox="1">
            <a:spLocks/>
          </p:cNvSpPr>
          <p:nvPr/>
        </p:nvSpPr>
        <p:spPr>
          <a:xfrm>
            <a:off x="228504" y="255042"/>
            <a:ext cx="5532972" cy="7537236"/>
          </a:xfrm>
          <a:prstGeom prst="rect">
            <a:avLst/>
          </a:prstGeom>
        </p:spPr>
        <p:txBody>
          <a:bodyPr vert="horz" lIns="0" tIns="45720" rIns="0" bIns="45720" rtlCol="0">
            <a:normAutofit fontScale="250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lnSpc>
                <a:spcPct val="100000"/>
              </a:lnSpc>
            </a:pPr>
            <a:r>
              <a:rPr lang="en-US" sz="14400" i="1" dirty="0">
                <a:solidFill>
                  <a:schemeClr val="bg1"/>
                </a:solidFill>
                <a:latin typeface="+mj-lt"/>
              </a:rPr>
              <a:t>STUDENT FEEDBACK</a:t>
            </a:r>
          </a:p>
          <a:p>
            <a:pPr algn="ctr">
              <a:lnSpc>
                <a:spcPct val="100000"/>
              </a:lnSpc>
            </a:pPr>
            <a:r>
              <a:rPr lang="en-US" sz="9600" i="1" dirty="0">
                <a:solidFill>
                  <a:schemeClr val="bg1"/>
                </a:solidFill>
                <a:latin typeface="Ink Free" panose="03080402000500000000" pitchFamily="66" charset="0"/>
              </a:rPr>
              <a:t>HELP ME WITH: </a:t>
            </a:r>
          </a:p>
          <a:p>
            <a:pPr marL="857250" indent="-857250">
              <a:lnSpc>
                <a:spcPct val="100000"/>
              </a:lnSpc>
              <a:buFont typeface="Wingdings" panose="05000000000000000000" pitchFamily="2" charset="2"/>
              <a:buChar char="q"/>
            </a:pPr>
            <a:r>
              <a:rPr lang="en-US" sz="7200" dirty="0">
                <a:solidFill>
                  <a:schemeClr val="bg1"/>
                </a:solidFill>
              </a:rPr>
              <a:t>Resume Review</a:t>
            </a:r>
          </a:p>
          <a:p>
            <a:pPr marL="857250" indent="-857250">
              <a:lnSpc>
                <a:spcPct val="100000"/>
              </a:lnSpc>
              <a:buFont typeface="Wingdings" panose="05000000000000000000" pitchFamily="2" charset="2"/>
              <a:buChar char="q"/>
            </a:pPr>
            <a:r>
              <a:rPr lang="en-US" sz="7200" dirty="0">
                <a:solidFill>
                  <a:schemeClr val="bg1"/>
                </a:solidFill>
              </a:rPr>
              <a:t>Job Search</a:t>
            </a:r>
          </a:p>
          <a:p>
            <a:pPr marL="857250" indent="-857250">
              <a:buFont typeface="Wingdings" panose="05000000000000000000" pitchFamily="2" charset="2"/>
              <a:buChar char="q"/>
            </a:pPr>
            <a:r>
              <a:rPr lang="en-US" sz="7200" dirty="0">
                <a:solidFill>
                  <a:schemeClr val="bg1"/>
                </a:solidFill>
              </a:rPr>
              <a:t>Learn about Career Paths for multiple Fields</a:t>
            </a:r>
          </a:p>
          <a:p>
            <a:pPr marL="857250" indent="-857250">
              <a:buFont typeface="Wingdings" panose="05000000000000000000" pitchFamily="2" charset="2"/>
              <a:buChar char="q"/>
            </a:pPr>
            <a:r>
              <a:rPr lang="en-US" sz="7200" dirty="0">
                <a:solidFill>
                  <a:schemeClr val="bg1"/>
                </a:solidFill>
              </a:rPr>
              <a:t>Unsure which path to choose for financial stability</a:t>
            </a:r>
          </a:p>
          <a:p>
            <a:pPr marL="857250" indent="-857250">
              <a:buFont typeface="Wingdings" panose="05000000000000000000" pitchFamily="2" charset="2"/>
              <a:buChar char="q"/>
            </a:pPr>
            <a:r>
              <a:rPr lang="en-US" sz="7200" dirty="0">
                <a:solidFill>
                  <a:schemeClr val="bg1"/>
                </a:solidFill>
              </a:rPr>
              <a:t>Unsure of the career options within major (lots of flexibility)</a:t>
            </a:r>
          </a:p>
          <a:p>
            <a:pPr marL="857250" indent="-857250">
              <a:buFont typeface="Wingdings" panose="05000000000000000000" pitchFamily="2" charset="2"/>
              <a:buChar char="q"/>
            </a:pPr>
            <a:r>
              <a:rPr lang="en-US" sz="7200" dirty="0">
                <a:solidFill>
                  <a:schemeClr val="bg1"/>
                </a:solidFill>
              </a:rPr>
              <a:t>Major or Minor change or add ons</a:t>
            </a:r>
          </a:p>
          <a:p>
            <a:pPr marL="857250" indent="-857250">
              <a:buFont typeface="Wingdings" panose="05000000000000000000" pitchFamily="2" charset="2"/>
              <a:buChar char="q"/>
            </a:pPr>
            <a:r>
              <a:rPr lang="en-US" sz="7200" dirty="0">
                <a:solidFill>
                  <a:schemeClr val="bg1"/>
                </a:solidFill>
              </a:rPr>
              <a:t>Review Finance Scholars application, BHP application</a:t>
            </a:r>
          </a:p>
          <a:p>
            <a:pPr marL="857250" indent="-857250">
              <a:buFont typeface="Wingdings" panose="05000000000000000000" pitchFamily="2" charset="2"/>
              <a:buChar char="q"/>
            </a:pPr>
            <a:r>
              <a:rPr lang="en-US" sz="7200" dirty="0">
                <a:solidFill>
                  <a:schemeClr val="bg1"/>
                </a:solidFill>
              </a:rPr>
              <a:t>Mock Interview/ Interview Prep Materials</a:t>
            </a:r>
          </a:p>
          <a:p>
            <a:pPr marL="857250" indent="-857250">
              <a:buFont typeface="Wingdings" panose="05000000000000000000" pitchFamily="2" charset="2"/>
              <a:buChar char="q"/>
            </a:pPr>
            <a:r>
              <a:rPr lang="en-US" sz="7200" dirty="0">
                <a:solidFill>
                  <a:schemeClr val="bg1"/>
                </a:solidFill>
              </a:rPr>
              <a:t>Offer negotiations</a:t>
            </a:r>
          </a:p>
          <a:p>
            <a:pPr marL="857250" indent="-857250">
              <a:buFont typeface="Wingdings" panose="05000000000000000000" pitchFamily="2" charset="2"/>
              <a:buChar char="q"/>
            </a:pPr>
            <a:endParaRPr lang="en-US" sz="7200" dirty="0">
              <a:solidFill>
                <a:schemeClr val="bg1"/>
              </a:solidFill>
            </a:endParaRPr>
          </a:p>
          <a:p>
            <a:r>
              <a:rPr lang="en-US" sz="4400" i="1" dirty="0">
                <a:solidFill>
                  <a:schemeClr val="bg1"/>
                </a:solidFill>
              </a:rPr>
              <a:t>*not a data analytics review: just my quick observation based on counseling comments.</a:t>
            </a:r>
          </a:p>
          <a:p>
            <a:pPr>
              <a:lnSpc>
                <a:spcPct val="100000"/>
              </a:lnSpc>
            </a:pPr>
            <a:endParaRPr lang="en-US" dirty="0">
              <a:solidFill>
                <a:schemeClr val="bg1"/>
              </a:solidFill>
            </a:endParaRPr>
          </a:p>
          <a:p>
            <a:pPr>
              <a:lnSpc>
                <a:spcPct val="100000"/>
              </a:lnSpc>
            </a:pPr>
            <a:endParaRPr lang="en-US" dirty="0">
              <a:solidFill>
                <a:schemeClr val="bg1"/>
              </a:solidFill>
            </a:endParaRPr>
          </a:p>
        </p:txBody>
      </p:sp>
    </p:spTree>
    <p:extLst>
      <p:ext uri="{BB962C8B-B14F-4D97-AF65-F5344CB8AC3E}">
        <p14:creationId xmlns:p14="http://schemas.microsoft.com/office/powerpoint/2010/main" val="4050747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THE FACTS</a:t>
            </a:r>
          </a:p>
        </p:txBody>
      </p:sp>
      <p:graphicFrame>
        <p:nvGraphicFramePr>
          <p:cNvPr id="4" name="Table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2737833645"/>
              </p:ext>
            </p:extLst>
          </p:nvPr>
        </p:nvGraphicFramePr>
        <p:xfrm>
          <a:off x="1066800" y="2170392"/>
          <a:ext cx="10058400" cy="3560804"/>
        </p:xfrm>
        <a:graphic>
          <a:graphicData uri="http://schemas.openxmlformats.org/drawingml/2006/table">
            <a:tbl>
              <a:tblPr firstRow="1" bandRow="1">
                <a:tableStyleId>{5DA37D80-6434-44D0-A028-1B22A696006F}</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978778">
                <a:tc>
                  <a:txBody>
                    <a:bodyPr/>
                    <a:lstStyle/>
                    <a:p>
                      <a:r>
                        <a:rPr lang="en-US" sz="1400" b="0" cap="none" spc="0" dirty="0">
                          <a:solidFill>
                            <a:schemeClr val="tx1"/>
                          </a:solidFill>
                        </a:rPr>
                        <a:t>Only </a:t>
                      </a:r>
                      <a:r>
                        <a:rPr lang="en-US" sz="2800" b="0" cap="none" spc="0" dirty="0">
                          <a:solidFill>
                            <a:schemeClr val="tx1"/>
                          </a:solidFill>
                        </a:rPr>
                        <a:t>5.18% </a:t>
                      </a:r>
                      <a:r>
                        <a:rPr lang="en-US" sz="1400" b="0" cap="none" spc="0" dirty="0">
                          <a:solidFill>
                            <a:schemeClr val="tx1"/>
                          </a:solidFill>
                        </a:rPr>
                        <a:t>of students interact with Exploring Careers Events.</a:t>
                      </a:r>
                    </a:p>
                  </a:txBody>
                  <a:tcPr marL="151061" marR="151061" marT="151061" marB="15106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cap="none" spc="0" dirty="0">
                          <a:solidFill>
                            <a:schemeClr val="tx1"/>
                          </a:solidFill>
                        </a:rPr>
                        <a:t>Stephanie</a:t>
                      </a:r>
                      <a:r>
                        <a:rPr lang="en-US" sz="1400" b="0" cap="none" spc="0" dirty="0">
                          <a:solidFill>
                            <a:schemeClr val="tx1"/>
                          </a:solidFill>
                        </a:rPr>
                        <a:t> manages the majority of </a:t>
                      </a:r>
                      <a:r>
                        <a:rPr lang="en-US" sz="1800" b="1" cap="none" spc="0" dirty="0">
                          <a:solidFill>
                            <a:schemeClr val="tx1"/>
                          </a:solidFill>
                        </a:rPr>
                        <a:t>online</a:t>
                      </a:r>
                      <a:r>
                        <a:rPr lang="en-US" sz="1800" b="0" cap="none" spc="0" dirty="0">
                          <a:solidFill>
                            <a:schemeClr val="tx1"/>
                          </a:solidFill>
                        </a:rPr>
                        <a:t> </a:t>
                      </a:r>
                      <a:r>
                        <a:rPr lang="en-US" sz="1400" b="0" cap="none" spc="0" dirty="0">
                          <a:solidFill>
                            <a:schemeClr val="tx1"/>
                          </a:solidFill>
                        </a:rPr>
                        <a:t>appts.</a:t>
                      </a:r>
                    </a:p>
                    <a:p>
                      <a:endParaRPr lang="en-US" sz="1400" b="0" cap="none" spc="0" dirty="0">
                        <a:solidFill>
                          <a:schemeClr val="tx1"/>
                        </a:solidFill>
                      </a:endParaRPr>
                    </a:p>
                  </a:txBody>
                  <a:tcPr marL="151061" marR="151061" marT="151061" marB="151061">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cap="none" spc="0" dirty="0">
                          <a:solidFill>
                            <a:schemeClr val="tx1"/>
                          </a:solidFill>
                        </a:rPr>
                        <a:t>Nikki</a:t>
                      </a:r>
                      <a:r>
                        <a:rPr lang="en-US" sz="1400" b="0" cap="none" spc="0" dirty="0">
                          <a:solidFill>
                            <a:schemeClr val="tx1"/>
                          </a:solidFill>
                        </a:rPr>
                        <a:t> conducts the most </a:t>
                      </a:r>
                      <a:r>
                        <a:rPr lang="en-US" sz="1800" b="1" cap="none" spc="0" dirty="0">
                          <a:solidFill>
                            <a:schemeClr val="tx1"/>
                          </a:solidFill>
                        </a:rPr>
                        <a:t>counseling</a:t>
                      </a:r>
                      <a:r>
                        <a:rPr lang="en-US" sz="1400" b="0" cap="none" spc="0" dirty="0">
                          <a:solidFill>
                            <a:schemeClr val="tx1"/>
                          </a:solidFill>
                        </a:rPr>
                        <a:t> appointments, both in person and virtual. </a:t>
                      </a:r>
                    </a:p>
                    <a:p>
                      <a:endParaRPr lang="en-US" sz="1400" b="0" cap="none" spc="0" dirty="0">
                        <a:solidFill>
                          <a:schemeClr val="tx1"/>
                        </a:solidFill>
                      </a:endParaRPr>
                    </a:p>
                  </a:txBody>
                  <a:tcPr marL="151061" marR="151061" marT="151061" marB="151061">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cap="none" spc="0" dirty="0">
                          <a:solidFill>
                            <a:srgbClr val="00B050"/>
                          </a:solidFill>
                        </a:rPr>
                        <a:t>541</a:t>
                      </a:r>
                      <a:r>
                        <a:rPr lang="en-US" sz="1400" b="0" cap="none" spc="0" dirty="0">
                          <a:solidFill>
                            <a:schemeClr val="tx1"/>
                          </a:solidFill>
                        </a:rPr>
                        <a:t> students attended an exploratory career event for </a:t>
                      </a:r>
                      <a:r>
                        <a:rPr lang="en-US" sz="1800" b="1" cap="none" spc="0" dirty="0">
                          <a:solidFill>
                            <a:schemeClr val="tx1"/>
                          </a:solidFill>
                        </a:rPr>
                        <a:t>their major</a:t>
                      </a:r>
                      <a:r>
                        <a:rPr lang="en-US" sz="1400" b="0" cap="none" spc="0" dirty="0">
                          <a:solidFill>
                            <a:schemeClr val="tx1"/>
                          </a:solidFill>
                        </a:rPr>
                        <a:t>. Currently, not offered. Must </a:t>
                      </a:r>
                      <a:r>
                        <a:rPr lang="en-US" sz="1800" b="0" cap="none" spc="0" dirty="0">
                          <a:solidFill>
                            <a:srgbClr val="009A46"/>
                          </a:solidFill>
                        </a:rPr>
                        <a:t>come back</a:t>
                      </a:r>
                      <a:r>
                        <a:rPr lang="en-US" sz="1400" b="0" cap="none" spc="0" dirty="0">
                          <a:solidFill>
                            <a:schemeClr val="tx1"/>
                          </a:solidFill>
                        </a:rPr>
                        <a:t>. </a:t>
                      </a:r>
                    </a:p>
                  </a:txBody>
                  <a:tcPr marL="151061" marR="151061" marT="151061" marB="151061">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cap="none" spc="0" dirty="0">
                          <a:solidFill>
                            <a:schemeClr val="tx1"/>
                          </a:solidFill>
                        </a:rPr>
                        <a:t>2796</a:t>
                      </a:r>
                      <a:r>
                        <a:rPr lang="en-US" sz="1400" cap="none" spc="0" dirty="0">
                          <a:solidFill>
                            <a:schemeClr val="tx1"/>
                          </a:solidFill>
                        </a:rPr>
                        <a:t> Students are in the School of Business. 17% of which are BUS 210 students.</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cap="none" spc="0" dirty="0">
                          <a:solidFill>
                            <a:schemeClr val="tx1"/>
                          </a:solidFill>
                        </a:rPr>
                        <a:t>Specialty majors </a:t>
                      </a:r>
                      <a:r>
                        <a:rPr lang="en-US" sz="1400" cap="none" spc="0" dirty="0">
                          <a:solidFill>
                            <a:schemeClr val="tx1"/>
                          </a:solidFill>
                        </a:rPr>
                        <a:t>are </a:t>
                      </a:r>
                      <a:r>
                        <a:rPr lang="en-US" sz="2000" cap="none" spc="0" dirty="0">
                          <a:solidFill>
                            <a:srgbClr val="C00000"/>
                          </a:solidFill>
                        </a:rPr>
                        <a:t>not</a:t>
                      </a:r>
                      <a:r>
                        <a:rPr lang="en-US" sz="1400" cap="none" spc="0" dirty="0">
                          <a:solidFill>
                            <a:schemeClr val="tx1"/>
                          </a:solidFill>
                        </a:rPr>
                        <a:t> getting the attention and guidance they need across all events, appts, and counseling services. </a:t>
                      </a:r>
                    </a:p>
                    <a:p>
                      <a:endParaRPr lang="en-US" sz="1400" cap="none" spc="0" dirty="0">
                        <a:solidFill>
                          <a:schemeClr val="tx1"/>
                        </a:solidFill>
                      </a:endParaRPr>
                    </a:p>
                  </a:txBody>
                  <a:tcPr marL="151061" marR="151061" marT="151061" marB="151061">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cap="none" spc="0" dirty="0">
                          <a:solidFill>
                            <a:srgbClr val="C00000"/>
                          </a:solidFill>
                        </a:rPr>
                        <a:t>32.3% </a:t>
                      </a:r>
                      <a:r>
                        <a:rPr lang="en-US" sz="1400" cap="none" spc="0" dirty="0">
                          <a:solidFill>
                            <a:schemeClr val="tx1"/>
                          </a:solidFill>
                        </a:rPr>
                        <a:t>of the Business Student Body scheduled appointments in 2021.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Target Goal: </a:t>
                      </a:r>
                      <a:r>
                        <a:rPr lang="en-US" sz="1400" b="1" cap="none" spc="0" dirty="0">
                          <a:solidFill>
                            <a:schemeClr val="tx1"/>
                          </a:solidFill>
                        </a:rPr>
                        <a:t>595</a:t>
                      </a:r>
                      <a:r>
                        <a:rPr lang="en-US" sz="1400" cap="none" spc="0" dirty="0">
                          <a:solidFill>
                            <a:schemeClr val="tx1"/>
                          </a:solidFill>
                        </a:rPr>
                        <a:t> Advising meetings </a:t>
                      </a:r>
                      <a:r>
                        <a:rPr lang="en-US" sz="1400" b="1" cap="none" spc="0" dirty="0">
                          <a:solidFill>
                            <a:schemeClr val="tx1"/>
                          </a:solidFill>
                        </a:rPr>
                        <a:t>per advisor </a:t>
                      </a:r>
                      <a:r>
                        <a:rPr lang="en-US" sz="1400" cap="none" spc="0" dirty="0">
                          <a:solidFill>
                            <a:schemeClr val="tx1"/>
                          </a:solidFill>
                        </a:rPr>
                        <a:t>(5) = one advising appt/student annually </a:t>
                      </a:r>
                      <a:r>
                        <a:rPr lang="en-US" sz="1400" cap="none" spc="0" dirty="0">
                          <a:solidFill>
                            <a:schemeClr val="tx1"/>
                          </a:solidFill>
                          <a:sym typeface="Wingdings" panose="05000000000000000000" pitchFamily="2" charset="2"/>
                        </a:rPr>
                        <a:t></a:t>
                      </a:r>
                      <a:r>
                        <a:rPr lang="en-US" sz="1400" cap="none" spc="0" dirty="0">
                          <a:solidFill>
                            <a:schemeClr val="tx1"/>
                          </a:solidFill>
                        </a:rPr>
                        <a:t> </a:t>
                      </a:r>
                      <a:r>
                        <a:rPr lang="en-US" sz="1400" b="1" cap="none" spc="0" dirty="0">
                          <a:solidFill>
                            <a:schemeClr val="tx1"/>
                          </a:solidFill>
                        </a:rPr>
                        <a:t>3 appts/day</a:t>
                      </a:r>
                    </a:p>
                  </a:txBody>
                  <a:tcPr marL="151061" marR="151061" marT="151061" marB="151061">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cap="none" spc="0" dirty="0">
                          <a:solidFill>
                            <a:schemeClr val="tx1"/>
                          </a:solidFill>
                        </a:rPr>
                        <a:t>Company specific career events are offered with 145 students attending. Compared to 2018, only one event for P&amp;G took place. 38 attended. Almost </a:t>
                      </a:r>
                      <a:r>
                        <a:rPr lang="en-US" sz="1800" b="1" cap="none" spc="0" dirty="0">
                          <a:solidFill>
                            <a:schemeClr val="tx1"/>
                          </a:solidFill>
                        </a:rPr>
                        <a:t>4X of increased participation</a:t>
                      </a:r>
                      <a:r>
                        <a:rPr lang="en-US" sz="1400" b="0" cap="none" spc="0" dirty="0">
                          <a:solidFill>
                            <a:schemeClr val="tx1"/>
                          </a:solidFill>
                        </a:rPr>
                        <a:t>.</a:t>
                      </a:r>
                      <a:endParaRPr lang="en-US" sz="1400" cap="none" spc="0" dirty="0">
                        <a:solidFill>
                          <a:schemeClr val="tx1"/>
                        </a:solidFill>
                      </a:endParaRPr>
                    </a:p>
                  </a:txBody>
                  <a:tcPr marL="151061" marR="151061" marT="151061" marB="151061">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252228359"/>
                  </a:ext>
                </a:extLst>
              </a:tr>
            </a:tbl>
          </a:graphicData>
        </a:graphic>
      </p:graphicFrame>
    </p:spTree>
    <p:extLst>
      <p:ext uri="{BB962C8B-B14F-4D97-AF65-F5344CB8AC3E}">
        <p14:creationId xmlns:p14="http://schemas.microsoft.com/office/powerpoint/2010/main" val="2933514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BD35A-BC99-4831-A358-06E2CEB96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w="69850">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able&#10;&#10;Description automatically generated">
            <a:extLst>
              <a:ext uri="{FF2B5EF4-FFF2-40B4-BE49-F238E27FC236}">
                <a16:creationId xmlns:a16="http://schemas.microsoft.com/office/drawing/2014/main" id="{FD691771-B2F1-4CFC-A007-448AF33DA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409" y="853103"/>
            <a:ext cx="5985631" cy="4249799"/>
          </a:xfrm>
          <a:prstGeom prst="rect">
            <a:avLst/>
          </a:prstGeom>
        </p:spPr>
      </p:pic>
      <p:sp>
        <p:nvSpPr>
          <p:cNvPr id="5" name="TextBox 4">
            <a:extLst>
              <a:ext uri="{FF2B5EF4-FFF2-40B4-BE49-F238E27FC236}">
                <a16:creationId xmlns:a16="http://schemas.microsoft.com/office/drawing/2014/main" id="{6924AB7D-7167-4E4C-A1C8-0B53728F2C9D}"/>
              </a:ext>
            </a:extLst>
          </p:cNvPr>
          <p:cNvSpPr txBox="1"/>
          <p:nvPr/>
        </p:nvSpPr>
        <p:spPr>
          <a:xfrm>
            <a:off x="3295787" y="597855"/>
            <a:ext cx="5977919" cy="400110"/>
          </a:xfrm>
          <a:prstGeom prst="rect">
            <a:avLst/>
          </a:prstGeom>
          <a:noFill/>
        </p:spPr>
        <p:txBody>
          <a:bodyPr wrap="none" rtlCol="0">
            <a:spAutoFit/>
          </a:bodyPr>
          <a:lstStyle/>
          <a:p>
            <a:r>
              <a:rPr lang="en-US" sz="2000" dirty="0">
                <a:latin typeface="+mj-lt"/>
              </a:rPr>
              <a:t>Comparing BCS Impact from 2018-19 to 2021</a:t>
            </a:r>
          </a:p>
        </p:txBody>
      </p:sp>
      <p:pic>
        <p:nvPicPr>
          <p:cNvPr id="8" name="Picture 7">
            <a:extLst>
              <a:ext uri="{FF2B5EF4-FFF2-40B4-BE49-F238E27FC236}">
                <a16:creationId xmlns:a16="http://schemas.microsoft.com/office/drawing/2014/main" id="{83B55604-3237-471F-9972-82C0DBEDFB7D}"/>
              </a:ext>
            </a:extLst>
          </p:cNvPr>
          <p:cNvPicPr>
            <a:picLocks noChangeAspect="1"/>
          </p:cNvPicPr>
          <p:nvPr/>
        </p:nvPicPr>
        <p:blipFill>
          <a:blip r:embed="rId3"/>
          <a:stretch>
            <a:fillRect/>
          </a:stretch>
        </p:blipFill>
        <p:spPr>
          <a:xfrm>
            <a:off x="6096000" y="1142826"/>
            <a:ext cx="5034536" cy="3942988"/>
          </a:xfrm>
          <a:prstGeom prst="rect">
            <a:avLst/>
          </a:prstGeom>
        </p:spPr>
      </p:pic>
      <p:sp>
        <p:nvSpPr>
          <p:cNvPr id="13" name="TextBox 12">
            <a:extLst>
              <a:ext uri="{FF2B5EF4-FFF2-40B4-BE49-F238E27FC236}">
                <a16:creationId xmlns:a16="http://schemas.microsoft.com/office/drawing/2014/main" id="{5C39005F-57D6-4BE3-9958-1CCBD92789AC}"/>
              </a:ext>
            </a:extLst>
          </p:cNvPr>
          <p:cNvSpPr txBox="1"/>
          <p:nvPr/>
        </p:nvSpPr>
        <p:spPr>
          <a:xfrm>
            <a:off x="671409" y="5129401"/>
            <a:ext cx="7803739" cy="1261884"/>
          </a:xfrm>
          <a:prstGeom prst="rect">
            <a:avLst/>
          </a:prstGeom>
          <a:noFill/>
        </p:spPr>
        <p:txBody>
          <a:bodyPr wrap="none" rtlCol="0">
            <a:spAutoFit/>
          </a:bodyPr>
          <a:lstStyle/>
          <a:p>
            <a:endParaRPr lang="en-US" dirty="0">
              <a:latin typeface="+mj-lt"/>
            </a:endParaRPr>
          </a:p>
          <a:p>
            <a:r>
              <a:rPr lang="en-US" dirty="0">
                <a:latin typeface="+mj-lt"/>
              </a:rPr>
              <a:t>In 2018, </a:t>
            </a:r>
            <a:r>
              <a:rPr lang="en-US" sz="1600" b="1" dirty="0">
                <a:latin typeface="+mj-lt"/>
              </a:rPr>
              <a:t>89</a:t>
            </a:r>
            <a:r>
              <a:rPr lang="en-US" b="1" dirty="0">
                <a:latin typeface="+mj-lt"/>
              </a:rPr>
              <a:t>% </a:t>
            </a:r>
            <a:r>
              <a:rPr lang="en-US" dirty="0">
                <a:latin typeface="+mj-lt"/>
              </a:rPr>
              <a:t>Scheduled and </a:t>
            </a:r>
            <a:r>
              <a:rPr lang="en-US" sz="1600" b="1" dirty="0">
                <a:latin typeface="+mj-lt"/>
              </a:rPr>
              <a:t>11</a:t>
            </a:r>
            <a:r>
              <a:rPr lang="en-US" b="1" dirty="0">
                <a:latin typeface="+mj-lt"/>
              </a:rPr>
              <a:t>% </a:t>
            </a:r>
            <a:r>
              <a:rPr lang="en-US" dirty="0">
                <a:latin typeface="+mj-lt"/>
              </a:rPr>
              <a:t>Walk-in with </a:t>
            </a:r>
            <a:r>
              <a:rPr lang="en-US" sz="2000" b="1" dirty="0">
                <a:latin typeface="+mj-lt"/>
              </a:rPr>
              <a:t>1062</a:t>
            </a:r>
            <a:r>
              <a:rPr lang="en-US" dirty="0">
                <a:latin typeface="+mj-lt"/>
              </a:rPr>
              <a:t> Total Appts. </a:t>
            </a:r>
          </a:p>
          <a:p>
            <a:r>
              <a:rPr lang="en-US" dirty="0">
                <a:latin typeface="+mj-lt"/>
              </a:rPr>
              <a:t>In 2021, </a:t>
            </a:r>
            <a:r>
              <a:rPr lang="en-US" sz="1600" b="1" dirty="0">
                <a:latin typeface="+mj-lt"/>
              </a:rPr>
              <a:t>70</a:t>
            </a:r>
            <a:r>
              <a:rPr lang="en-US" b="1" dirty="0">
                <a:latin typeface="+mj-lt"/>
              </a:rPr>
              <a:t>% </a:t>
            </a:r>
            <a:r>
              <a:rPr lang="en-US" dirty="0">
                <a:latin typeface="+mj-lt"/>
              </a:rPr>
              <a:t>In-person </a:t>
            </a:r>
            <a:r>
              <a:rPr lang="en-US" sz="1600" b="1" dirty="0">
                <a:latin typeface="+mj-lt"/>
              </a:rPr>
              <a:t>30</a:t>
            </a:r>
            <a:r>
              <a:rPr lang="en-US" b="1" dirty="0">
                <a:latin typeface="+mj-lt"/>
              </a:rPr>
              <a:t>% </a:t>
            </a:r>
            <a:r>
              <a:rPr lang="en-US" dirty="0">
                <a:latin typeface="+mj-lt"/>
              </a:rPr>
              <a:t>Zoom with </a:t>
            </a:r>
            <a:r>
              <a:rPr lang="en-US" sz="2000" b="1" dirty="0">
                <a:latin typeface="+mj-lt"/>
              </a:rPr>
              <a:t>905</a:t>
            </a:r>
            <a:r>
              <a:rPr lang="en-US" dirty="0">
                <a:latin typeface="+mj-lt"/>
              </a:rPr>
              <a:t> Total Appts.</a:t>
            </a:r>
          </a:p>
          <a:p>
            <a:endParaRPr lang="en-US" dirty="0">
              <a:latin typeface="+mj-lt"/>
            </a:endParaRP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43BF224F-EB86-4336-8EC1-3122193EEE0D}"/>
                  </a:ext>
                </a:extLst>
              </p14:cNvPr>
              <p14:cNvContentPartPr/>
              <p14:nvPr/>
            </p14:nvContentPartPr>
            <p14:xfrm>
              <a:off x="1110933" y="1666262"/>
              <a:ext cx="360" cy="360"/>
            </p14:xfrm>
          </p:contentPart>
        </mc:Choice>
        <mc:Fallback xmlns="">
          <p:pic>
            <p:nvPicPr>
              <p:cNvPr id="14" name="Ink 13">
                <a:extLst>
                  <a:ext uri="{FF2B5EF4-FFF2-40B4-BE49-F238E27FC236}">
                    <a16:creationId xmlns:a16="http://schemas.microsoft.com/office/drawing/2014/main" id="{43BF224F-EB86-4336-8EC1-3122193EEE0D}"/>
                  </a:ext>
                </a:extLst>
              </p:cNvPr>
              <p:cNvPicPr/>
              <p:nvPr/>
            </p:nvPicPr>
            <p:blipFill>
              <a:blip r:embed="rId5"/>
              <a:stretch>
                <a:fillRect/>
              </a:stretch>
            </p:blipFill>
            <p:spPr>
              <a:xfrm>
                <a:off x="1075293" y="15946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F34EB8B1-616F-400B-A907-43D4BE318172}"/>
                  </a:ext>
                </a:extLst>
              </p14:cNvPr>
              <p14:cNvContentPartPr/>
              <p14:nvPr/>
            </p14:nvContentPartPr>
            <p14:xfrm>
              <a:off x="6122853" y="2753462"/>
              <a:ext cx="737640" cy="59400"/>
            </p14:xfrm>
          </p:contentPart>
        </mc:Choice>
        <mc:Fallback xmlns="">
          <p:pic>
            <p:nvPicPr>
              <p:cNvPr id="17" name="Ink 16">
                <a:extLst>
                  <a:ext uri="{FF2B5EF4-FFF2-40B4-BE49-F238E27FC236}">
                    <a16:creationId xmlns:a16="http://schemas.microsoft.com/office/drawing/2014/main" id="{F34EB8B1-616F-400B-A907-43D4BE318172}"/>
                  </a:ext>
                </a:extLst>
              </p:cNvPr>
              <p:cNvPicPr/>
              <p:nvPr/>
            </p:nvPicPr>
            <p:blipFill>
              <a:blip r:embed="rId7"/>
              <a:stretch>
                <a:fillRect/>
              </a:stretch>
            </p:blipFill>
            <p:spPr>
              <a:xfrm>
                <a:off x="6086853" y="2681822"/>
                <a:ext cx="80928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036953E0-ADAA-4A7D-84AE-B57079FAEC18}"/>
                  </a:ext>
                </a:extLst>
              </p14:cNvPr>
              <p14:cNvContentPartPr/>
              <p14:nvPr/>
            </p14:nvContentPartPr>
            <p14:xfrm>
              <a:off x="7835373" y="2372222"/>
              <a:ext cx="186120" cy="140400"/>
            </p14:xfrm>
          </p:contentPart>
        </mc:Choice>
        <mc:Fallback xmlns="">
          <p:pic>
            <p:nvPicPr>
              <p:cNvPr id="19" name="Ink 18">
                <a:extLst>
                  <a:ext uri="{FF2B5EF4-FFF2-40B4-BE49-F238E27FC236}">
                    <a16:creationId xmlns:a16="http://schemas.microsoft.com/office/drawing/2014/main" id="{036953E0-ADAA-4A7D-84AE-B57079FAEC18}"/>
                  </a:ext>
                </a:extLst>
              </p:cNvPr>
              <p:cNvPicPr/>
              <p:nvPr/>
            </p:nvPicPr>
            <p:blipFill>
              <a:blip r:embed="rId9"/>
              <a:stretch>
                <a:fillRect/>
              </a:stretch>
            </p:blipFill>
            <p:spPr>
              <a:xfrm>
                <a:off x="7799733" y="2300582"/>
                <a:ext cx="2577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1" name="Ink 20">
                <a:extLst>
                  <a:ext uri="{FF2B5EF4-FFF2-40B4-BE49-F238E27FC236}">
                    <a16:creationId xmlns:a16="http://schemas.microsoft.com/office/drawing/2014/main" id="{A5074884-46F5-45C5-889B-623BED6B35A7}"/>
                  </a:ext>
                </a:extLst>
              </p14:cNvPr>
              <p14:cNvContentPartPr/>
              <p14:nvPr/>
            </p14:nvContentPartPr>
            <p14:xfrm>
              <a:off x="2948373" y="1761662"/>
              <a:ext cx="168480" cy="128160"/>
            </p14:xfrm>
          </p:contentPart>
        </mc:Choice>
        <mc:Fallback xmlns="">
          <p:pic>
            <p:nvPicPr>
              <p:cNvPr id="21" name="Ink 20">
                <a:extLst>
                  <a:ext uri="{FF2B5EF4-FFF2-40B4-BE49-F238E27FC236}">
                    <a16:creationId xmlns:a16="http://schemas.microsoft.com/office/drawing/2014/main" id="{A5074884-46F5-45C5-889B-623BED6B35A7}"/>
                  </a:ext>
                </a:extLst>
              </p:cNvPr>
              <p:cNvPicPr/>
              <p:nvPr/>
            </p:nvPicPr>
            <p:blipFill>
              <a:blip r:embed="rId11"/>
              <a:stretch>
                <a:fillRect/>
              </a:stretch>
            </p:blipFill>
            <p:spPr>
              <a:xfrm>
                <a:off x="2912733" y="1690022"/>
                <a:ext cx="2401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012111E4-02BC-40DC-BBFA-55368E6C66CE}"/>
                  </a:ext>
                </a:extLst>
              </p14:cNvPr>
              <p14:cNvContentPartPr/>
              <p14:nvPr/>
            </p14:nvContentPartPr>
            <p14:xfrm>
              <a:off x="1133973" y="1678142"/>
              <a:ext cx="768600" cy="34920"/>
            </p14:xfrm>
          </p:contentPart>
        </mc:Choice>
        <mc:Fallback xmlns="">
          <p:pic>
            <p:nvPicPr>
              <p:cNvPr id="23" name="Ink 22">
                <a:extLst>
                  <a:ext uri="{FF2B5EF4-FFF2-40B4-BE49-F238E27FC236}">
                    <a16:creationId xmlns:a16="http://schemas.microsoft.com/office/drawing/2014/main" id="{012111E4-02BC-40DC-BBFA-55368E6C66CE}"/>
                  </a:ext>
                </a:extLst>
              </p:cNvPr>
              <p:cNvPicPr/>
              <p:nvPr/>
            </p:nvPicPr>
            <p:blipFill>
              <a:blip r:embed="rId13"/>
              <a:stretch>
                <a:fillRect/>
              </a:stretch>
            </p:blipFill>
            <p:spPr>
              <a:xfrm>
                <a:off x="1097973" y="1606502"/>
                <a:ext cx="840240" cy="178560"/>
              </a:xfrm>
              <a:prstGeom prst="rect">
                <a:avLst/>
              </a:prstGeom>
            </p:spPr>
          </p:pic>
        </mc:Fallback>
      </mc:AlternateContent>
      <p:sp>
        <p:nvSpPr>
          <p:cNvPr id="18" name="Oval 17">
            <a:extLst>
              <a:ext uri="{FF2B5EF4-FFF2-40B4-BE49-F238E27FC236}">
                <a16:creationId xmlns:a16="http://schemas.microsoft.com/office/drawing/2014/main" id="{F9C5E2BF-8856-49EB-B65B-5A1B777E944F}"/>
              </a:ext>
            </a:extLst>
          </p:cNvPr>
          <p:cNvSpPr/>
          <p:nvPr/>
        </p:nvSpPr>
        <p:spPr>
          <a:xfrm>
            <a:off x="3364637" y="2068497"/>
            <a:ext cx="2920753" cy="2963521"/>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220098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D616-95E5-4EF2-BE27-71B59FD8370E}"/>
              </a:ext>
            </a:extLst>
          </p:cNvPr>
          <p:cNvSpPr>
            <a:spLocks noGrp="1"/>
          </p:cNvSpPr>
          <p:nvPr>
            <p:ph type="title"/>
          </p:nvPr>
        </p:nvSpPr>
        <p:spPr/>
        <p:txBody>
          <a:bodyPr/>
          <a:lstStyle/>
          <a:p>
            <a:r>
              <a:rPr lang="en-US" dirty="0"/>
              <a:t>Lobby Kiosk Swipes</a:t>
            </a:r>
          </a:p>
        </p:txBody>
      </p:sp>
      <mc:AlternateContent xmlns:mc="http://schemas.openxmlformats.org/markup-compatibility/2006" xmlns:cx1="http://schemas.microsoft.com/office/drawing/2015/9/8/chartex">
        <mc:Choice Requires="cx1">
          <p:graphicFrame>
            <p:nvGraphicFramePr>
              <p:cNvPr id="3" name="Chart 2">
                <a:hlinkClick r:id="rId3"/>
                <a:extLst>
                  <a:ext uri="{FF2B5EF4-FFF2-40B4-BE49-F238E27FC236}">
                    <a16:creationId xmlns:a16="http://schemas.microsoft.com/office/drawing/2014/main" id="{9E6793D9-C556-4111-991D-CD1062921976}"/>
                  </a:ext>
                </a:extLst>
              </p:cNvPr>
              <p:cNvGraphicFramePr/>
              <p:nvPr>
                <p:extLst>
                  <p:ext uri="{D42A27DB-BD31-4B8C-83A1-F6EECF244321}">
                    <p14:modId xmlns:p14="http://schemas.microsoft.com/office/powerpoint/2010/main" val="2357547851"/>
                  </p:ext>
                </p:extLst>
              </p:nvPr>
            </p:nvGraphicFramePr>
            <p:xfrm>
              <a:off x="562946" y="2202024"/>
              <a:ext cx="5533053" cy="3545310"/>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3" name="Chart 2">
                <a:hlinkClick r:id="rId5"/>
                <a:extLst>
                  <a:ext uri="{FF2B5EF4-FFF2-40B4-BE49-F238E27FC236}">
                    <a16:creationId xmlns:a16="http://schemas.microsoft.com/office/drawing/2014/main" id="{9E6793D9-C556-4111-991D-CD1062921976}"/>
                  </a:ext>
                </a:extLst>
              </p:cNvPr>
              <p:cNvPicPr>
                <a:picLocks noGrp="1" noRot="1" noChangeAspect="1" noMove="1" noResize="1" noEditPoints="1" noAdjustHandles="1" noChangeArrowheads="1" noChangeShapeType="1"/>
              </p:cNvPicPr>
              <p:nvPr/>
            </p:nvPicPr>
            <p:blipFill>
              <a:blip r:embed="rId6"/>
              <a:stretch>
                <a:fillRect/>
              </a:stretch>
            </p:blipFill>
            <p:spPr>
              <a:xfrm>
                <a:off x="562946" y="2202024"/>
                <a:ext cx="5533053" cy="354531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AE5E569F-8FC6-483A-90AB-75C006C957FD}"/>
                  </a:ext>
                </a:extLst>
              </p:cNvPr>
              <p:cNvGraphicFramePr/>
              <p:nvPr>
                <p:extLst>
                  <p:ext uri="{D42A27DB-BD31-4B8C-83A1-F6EECF244321}">
                    <p14:modId xmlns:p14="http://schemas.microsoft.com/office/powerpoint/2010/main" val="2780902357"/>
                  </p:ext>
                </p:extLst>
              </p:nvPr>
            </p:nvGraphicFramePr>
            <p:xfrm>
              <a:off x="6382139" y="2351314"/>
              <a:ext cx="4985657" cy="3396021"/>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 name="Chart 3">
                <a:extLst>
                  <a:ext uri="{FF2B5EF4-FFF2-40B4-BE49-F238E27FC236}">
                    <a16:creationId xmlns:a16="http://schemas.microsoft.com/office/drawing/2014/main" id="{AE5E569F-8FC6-483A-90AB-75C006C957FD}"/>
                  </a:ext>
                </a:extLst>
              </p:cNvPr>
              <p:cNvPicPr>
                <a:picLocks noGrp="1" noRot="1" noChangeAspect="1" noMove="1" noResize="1" noEditPoints="1" noAdjustHandles="1" noChangeArrowheads="1" noChangeShapeType="1"/>
              </p:cNvPicPr>
              <p:nvPr/>
            </p:nvPicPr>
            <p:blipFill>
              <a:blip r:embed="rId8"/>
              <a:stretch>
                <a:fillRect/>
              </a:stretch>
            </p:blipFill>
            <p:spPr>
              <a:xfrm>
                <a:off x="6382139" y="2351314"/>
                <a:ext cx="4985657" cy="3396021"/>
              </a:xfrm>
              <a:prstGeom prst="rect">
                <a:avLst/>
              </a:prstGeom>
            </p:spPr>
          </p:pic>
        </mc:Fallback>
      </mc:AlternateContent>
      <p:sp>
        <p:nvSpPr>
          <p:cNvPr id="5" name="TextBox 4">
            <a:extLst>
              <a:ext uri="{FF2B5EF4-FFF2-40B4-BE49-F238E27FC236}">
                <a16:creationId xmlns:a16="http://schemas.microsoft.com/office/drawing/2014/main" id="{82D5DE29-42CF-435F-8769-1370E01E4898}"/>
              </a:ext>
            </a:extLst>
          </p:cNvPr>
          <p:cNvSpPr txBox="1"/>
          <p:nvPr/>
        </p:nvSpPr>
        <p:spPr>
          <a:xfrm>
            <a:off x="1097280" y="3059668"/>
            <a:ext cx="3380541" cy="369332"/>
          </a:xfrm>
          <a:prstGeom prst="rect">
            <a:avLst/>
          </a:prstGeom>
          <a:noFill/>
        </p:spPr>
        <p:txBody>
          <a:bodyPr wrap="none" rtlCol="0">
            <a:spAutoFit/>
          </a:bodyPr>
          <a:lstStyle/>
          <a:p>
            <a:r>
              <a:rPr lang="en-US" dirty="0" err="1">
                <a:solidFill>
                  <a:schemeClr val="bg1"/>
                </a:solidFill>
              </a:rPr>
              <a:t>Cntl</a:t>
            </a:r>
            <a:r>
              <a:rPr lang="en-US" dirty="0">
                <a:solidFill>
                  <a:schemeClr val="bg1"/>
                </a:solidFill>
              </a:rPr>
              <a:t>+ Click Here to go to Solution</a:t>
            </a:r>
          </a:p>
        </p:txBody>
      </p:sp>
      <p:sp>
        <p:nvSpPr>
          <p:cNvPr id="6" name="TextBox 5">
            <a:extLst>
              <a:ext uri="{FF2B5EF4-FFF2-40B4-BE49-F238E27FC236}">
                <a16:creationId xmlns:a16="http://schemas.microsoft.com/office/drawing/2014/main" id="{07C764ED-C6FD-4D65-AE1F-BBE75DBC8BDD}"/>
              </a:ext>
            </a:extLst>
          </p:cNvPr>
          <p:cNvSpPr txBox="1"/>
          <p:nvPr/>
        </p:nvSpPr>
        <p:spPr>
          <a:xfrm>
            <a:off x="1696278" y="3394059"/>
            <a:ext cx="1826141" cy="369332"/>
          </a:xfrm>
          <a:prstGeom prst="rect">
            <a:avLst/>
          </a:prstGeom>
          <a:noFill/>
        </p:spPr>
        <p:txBody>
          <a:bodyPr wrap="none" rtlCol="0">
            <a:spAutoFit/>
          </a:bodyPr>
          <a:lstStyle/>
          <a:p>
            <a:r>
              <a:rPr lang="en-US" b="1" i="0" dirty="0">
                <a:solidFill>
                  <a:schemeClr val="bg1"/>
                </a:solidFill>
                <a:effectLst/>
                <a:latin typeface="Open Sans" panose="020B0604020202020204" pitchFamily="34" charset="0"/>
              </a:rPr>
              <a:t>1-877-446-7746</a:t>
            </a:r>
            <a:endParaRPr lang="en-US" dirty="0">
              <a:solidFill>
                <a:schemeClr val="bg1"/>
              </a:solidFill>
            </a:endParaRPr>
          </a:p>
        </p:txBody>
      </p:sp>
    </p:spTree>
    <p:extLst>
      <p:ext uri="{BB962C8B-B14F-4D97-AF65-F5344CB8AC3E}">
        <p14:creationId xmlns:p14="http://schemas.microsoft.com/office/powerpoint/2010/main" val="964250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9A0C-50A1-4A7C-AFEF-BC3E5DF2CE88}"/>
              </a:ext>
            </a:extLst>
          </p:cNvPr>
          <p:cNvSpPr>
            <a:spLocks noGrp="1"/>
          </p:cNvSpPr>
          <p:nvPr>
            <p:ph type="title"/>
          </p:nvPr>
        </p:nvSpPr>
        <p:spPr/>
        <p:txBody>
          <a:bodyPr/>
          <a:lstStyle/>
          <a:p>
            <a:r>
              <a:rPr lang="en-US" dirty="0"/>
              <a:t>Kiosk Traffic Flow</a:t>
            </a:r>
          </a:p>
        </p:txBody>
      </p:sp>
      <p:graphicFrame>
        <p:nvGraphicFramePr>
          <p:cNvPr id="4" name="Chart 3">
            <a:extLst>
              <a:ext uri="{FF2B5EF4-FFF2-40B4-BE49-F238E27FC236}">
                <a16:creationId xmlns:a16="http://schemas.microsoft.com/office/drawing/2014/main" id="{8614E677-8924-441E-BE05-A556D84C271A}"/>
              </a:ext>
            </a:extLst>
          </p:cNvPr>
          <p:cNvGraphicFramePr>
            <a:graphicFrameLocks/>
          </p:cNvGraphicFramePr>
          <p:nvPr>
            <p:extLst>
              <p:ext uri="{D42A27DB-BD31-4B8C-83A1-F6EECF244321}">
                <p14:modId xmlns:p14="http://schemas.microsoft.com/office/powerpoint/2010/main" val="212707916"/>
              </p:ext>
            </p:extLst>
          </p:nvPr>
        </p:nvGraphicFramePr>
        <p:xfrm>
          <a:off x="354562" y="2239348"/>
          <a:ext cx="5659945" cy="406261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2AFF532C-5D43-4059-8342-BB9C54A11EB5}"/>
              </a:ext>
            </a:extLst>
          </p:cNvPr>
          <p:cNvGraphicFramePr>
            <a:graphicFrameLocks/>
          </p:cNvGraphicFramePr>
          <p:nvPr>
            <p:extLst>
              <p:ext uri="{D42A27DB-BD31-4B8C-83A1-F6EECF244321}">
                <p14:modId xmlns:p14="http://schemas.microsoft.com/office/powerpoint/2010/main" val="3786213323"/>
              </p:ext>
            </p:extLst>
          </p:nvPr>
        </p:nvGraphicFramePr>
        <p:xfrm>
          <a:off x="6448147" y="3258879"/>
          <a:ext cx="5494808" cy="314239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9FFCF379-D79E-46BF-9E08-F348E85EB0E2}"/>
              </a:ext>
            </a:extLst>
          </p:cNvPr>
          <p:cNvGraphicFramePr>
            <a:graphicFrameLocks/>
          </p:cNvGraphicFramePr>
          <p:nvPr>
            <p:extLst>
              <p:ext uri="{D42A27DB-BD31-4B8C-83A1-F6EECF244321}">
                <p14:modId xmlns:p14="http://schemas.microsoft.com/office/powerpoint/2010/main" val="2155800742"/>
              </p:ext>
            </p:extLst>
          </p:nvPr>
        </p:nvGraphicFramePr>
        <p:xfrm>
          <a:off x="6448147" y="286603"/>
          <a:ext cx="5494808" cy="3142396"/>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43370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98208DA-60BB-41DA-93E5-D1CBE8692BF4}"/>
              </a:ext>
            </a:extLst>
          </p:cNvPr>
          <p:cNvGraphicFramePr>
            <a:graphicFrameLocks/>
          </p:cNvGraphicFramePr>
          <p:nvPr>
            <p:extLst>
              <p:ext uri="{D42A27DB-BD31-4B8C-83A1-F6EECF244321}">
                <p14:modId xmlns:p14="http://schemas.microsoft.com/office/powerpoint/2010/main" val="3251475625"/>
              </p:ext>
            </p:extLst>
          </p:nvPr>
        </p:nvGraphicFramePr>
        <p:xfrm>
          <a:off x="1228360" y="650915"/>
          <a:ext cx="9735280" cy="5279237"/>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E47C9AD-6A76-4FCC-A568-E0897E89CE81}"/>
              </a:ext>
            </a:extLst>
          </p:cNvPr>
          <p:cNvSpPr txBox="1"/>
          <p:nvPr/>
        </p:nvSpPr>
        <p:spPr>
          <a:xfrm>
            <a:off x="8600515" y="2906850"/>
            <a:ext cx="2134525" cy="2400657"/>
          </a:xfrm>
          <a:prstGeom prst="rect">
            <a:avLst/>
          </a:prstGeom>
          <a:noFill/>
        </p:spPr>
        <p:txBody>
          <a:bodyPr wrap="square" rtlCol="0">
            <a:spAutoFit/>
          </a:bodyPr>
          <a:lstStyle/>
          <a:p>
            <a:r>
              <a:rPr lang="en-US" dirty="0">
                <a:solidFill>
                  <a:schemeClr val="bg1"/>
                </a:solidFill>
              </a:rPr>
              <a:t>October has widest range of majors: Bus Admin, FIN, MKMT, Supply Chain</a:t>
            </a:r>
          </a:p>
          <a:p>
            <a:r>
              <a:rPr lang="en-US" sz="2400" b="1" u="sng" dirty="0">
                <a:solidFill>
                  <a:schemeClr val="bg1"/>
                </a:solidFill>
              </a:rPr>
              <a:t>621</a:t>
            </a:r>
            <a:r>
              <a:rPr lang="en-US" dirty="0">
                <a:solidFill>
                  <a:schemeClr val="bg1"/>
                </a:solidFill>
              </a:rPr>
              <a:t> students in month of October.</a:t>
            </a:r>
          </a:p>
          <a:p>
            <a:endParaRPr lang="en-US" dirty="0">
              <a:solidFill>
                <a:schemeClr val="bg1"/>
              </a:solidFill>
            </a:endParaRPr>
          </a:p>
        </p:txBody>
      </p:sp>
    </p:spTree>
    <p:extLst>
      <p:ext uri="{BB962C8B-B14F-4D97-AF65-F5344CB8AC3E}">
        <p14:creationId xmlns:p14="http://schemas.microsoft.com/office/powerpoint/2010/main" val="1767429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1C2C2-C100-4E5B-99FD-C982FFBFEBA5}"/>
              </a:ext>
            </a:extLst>
          </p:cNvPr>
          <p:cNvSpPr>
            <a:spLocks noGrp="1"/>
          </p:cNvSpPr>
          <p:nvPr>
            <p:ph type="title"/>
          </p:nvPr>
        </p:nvSpPr>
        <p:spPr>
          <a:xfrm>
            <a:off x="1066800" y="763237"/>
            <a:ext cx="10058400" cy="945297"/>
          </a:xfrm>
        </p:spPr>
        <p:txBody>
          <a:bodyPr/>
          <a:lstStyle/>
          <a:p>
            <a:pPr algn="ctr"/>
            <a:r>
              <a:rPr lang="en-US" dirty="0"/>
              <a:t>Online Appointments</a:t>
            </a:r>
            <a:endParaRPr lang="en-US" sz="1400" i="1" dirty="0"/>
          </a:p>
        </p:txBody>
      </p:sp>
      <p:graphicFrame>
        <p:nvGraphicFramePr>
          <p:cNvPr id="3" name="Table 4">
            <a:extLst>
              <a:ext uri="{FF2B5EF4-FFF2-40B4-BE49-F238E27FC236}">
                <a16:creationId xmlns:a16="http://schemas.microsoft.com/office/drawing/2014/main" id="{8736D09A-AA18-420F-B17D-2DD87E0B7510}"/>
              </a:ext>
            </a:extLst>
          </p:cNvPr>
          <p:cNvGraphicFramePr>
            <a:graphicFrameLocks/>
          </p:cNvGraphicFramePr>
          <p:nvPr>
            <p:extLst>
              <p:ext uri="{D42A27DB-BD31-4B8C-83A1-F6EECF244321}">
                <p14:modId xmlns:p14="http://schemas.microsoft.com/office/powerpoint/2010/main" val="2902839114"/>
              </p:ext>
            </p:extLst>
          </p:nvPr>
        </p:nvGraphicFramePr>
        <p:xfrm>
          <a:off x="241300" y="2029281"/>
          <a:ext cx="5024284" cy="3955247"/>
        </p:xfrm>
        <a:graphic>
          <a:graphicData uri="http://schemas.openxmlformats.org/drawingml/2006/table">
            <a:tbl>
              <a:tblPr firstRow="1" bandRow="1">
                <a:tableStyleId>{5DA37D80-6434-44D0-A028-1B22A696006F}</a:tableStyleId>
              </a:tblPr>
              <a:tblGrid>
                <a:gridCol w="3086100">
                  <a:extLst>
                    <a:ext uri="{9D8B030D-6E8A-4147-A177-3AD203B41FA5}">
                      <a16:colId xmlns:a16="http://schemas.microsoft.com/office/drawing/2014/main" val="2981917977"/>
                    </a:ext>
                  </a:extLst>
                </a:gridCol>
                <a:gridCol w="1938184">
                  <a:extLst>
                    <a:ext uri="{9D8B030D-6E8A-4147-A177-3AD203B41FA5}">
                      <a16:colId xmlns:a16="http://schemas.microsoft.com/office/drawing/2014/main" val="945233394"/>
                    </a:ext>
                  </a:extLst>
                </a:gridCol>
              </a:tblGrid>
              <a:tr h="2159605">
                <a:tc>
                  <a:txBody>
                    <a:bodyPr/>
                    <a:lstStyle/>
                    <a:p>
                      <a:r>
                        <a:rPr lang="en-US" sz="1400" b="0" cap="none" spc="0" dirty="0">
                          <a:solidFill>
                            <a:schemeClr val="tx1"/>
                          </a:solidFill>
                        </a:rPr>
                        <a:t>Stephanie manages the majority of </a:t>
                      </a:r>
                      <a:r>
                        <a:rPr lang="en-US" sz="1400" b="1" cap="none" spc="0" dirty="0">
                          <a:solidFill>
                            <a:schemeClr val="tx1"/>
                          </a:solidFill>
                        </a:rPr>
                        <a:t>returning students</a:t>
                      </a:r>
                      <a:r>
                        <a:rPr lang="en-US" sz="1400" b="0" cap="none" spc="0" dirty="0">
                          <a:solidFill>
                            <a:schemeClr val="tx1"/>
                          </a:solidFill>
                        </a:rPr>
                        <a:t>. She reaches the most </a:t>
                      </a:r>
                      <a:r>
                        <a:rPr lang="en-US" sz="1400" b="1" cap="none" spc="0" dirty="0">
                          <a:solidFill>
                            <a:schemeClr val="tx1"/>
                          </a:solidFill>
                        </a:rPr>
                        <a:t>Business Administration </a:t>
                      </a:r>
                      <a:r>
                        <a:rPr lang="en-US" sz="1400" b="0" cap="none" spc="0" dirty="0">
                          <a:solidFill>
                            <a:schemeClr val="tx1"/>
                          </a:solidFill>
                        </a:rPr>
                        <a:t>and Business </a:t>
                      </a:r>
                      <a:r>
                        <a:rPr lang="en-US" sz="1400" b="1" cap="none" spc="0" dirty="0">
                          <a:solidFill>
                            <a:schemeClr val="tx1"/>
                          </a:solidFill>
                        </a:rPr>
                        <a:t>Analytics</a:t>
                      </a:r>
                      <a:r>
                        <a:rPr lang="en-US" sz="1400" b="0" cap="none" spc="0" dirty="0">
                          <a:solidFill>
                            <a:schemeClr val="tx1"/>
                          </a:solidFill>
                        </a:rPr>
                        <a:t> majors with almost all business majors, plus </a:t>
                      </a:r>
                      <a:r>
                        <a:rPr lang="en-US" sz="1400" b="1" cap="none" spc="0" dirty="0">
                          <a:solidFill>
                            <a:schemeClr val="tx1"/>
                          </a:solidFill>
                        </a:rPr>
                        <a:t>outside fields</a:t>
                      </a:r>
                      <a:r>
                        <a:rPr lang="en-US" sz="1400" b="0" cap="none" spc="0" dirty="0">
                          <a:solidFill>
                            <a:schemeClr val="tx1"/>
                          </a:solidFill>
                        </a:rPr>
                        <a:t>. Her students are majority </a:t>
                      </a:r>
                      <a:r>
                        <a:rPr lang="en-US" sz="1400" b="1" cap="none" spc="0" dirty="0">
                          <a:solidFill>
                            <a:schemeClr val="tx1"/>
                          </a:solidFill>
                        </a:rPr>
                        <a:t>Seniors</a:t>
                      </a:r>
                      <a:r>
                        <a:rPr lang="en-US" sz="1400" b="0" cap="none" spc="0" dirty="0">
                          <a:solidFill>
                            <a:schemeClr val="tx1"/>
                          </a:solidFill>
                        </a:rPr>
                        <a:t>.</a:t>
                      </a:r>
                    </a:p>
                  </a:txBody>
                  <a:tcPr marL="151061" marR="151061" marT="151061" marB="151061">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cap="none" spc="0" dirty="0">
                          <a:solidFill>
                            <a:schemeClr val="tx1"/>
                          </a:solidFill>
                        </a:rPr>
                        <a:t>Marketing Senior </a:t>
                      </a:r>
                      <a:r>
                        <a:rPr lang="en-US" sz="1400" b="0" cap="none" spc="0" dirty="0">
                          <a:solidFill>
                            <a:schemeClr val="tx1"/>
                          </a:solidFill>
                        </a:rPr>
                        <a:t>Students attend most </a:t>
                      </a:r>
                      <a:r>
                        <a:rPr lang="en-US" sz="1400" b="1" cap="none" spc="0" dirty="0">
                          <a:solidFill>
                            <a:schemeClr val="tx1"/>
                          </a:solidFill>
                        </a:rPr>
                        <a:t>online counseling </a:t>
                      </a:r>
                      <a:r>
                        <a:rPr lang="en-US" sz="1400" b="0" cap="none" spc="0" dirty="0">
                          <a:solidFill>
                            <a:schemeClr val="tx1"/>
                          </a:solidFill>
                        </a:rPr>
                        <a:t>appts.</a:t>
                      </a:r>
                    </a:p>
                    <a:p>
                      <a:endParaRPr lang="en-US" sz="1400" b="0" cap="none" spc="0" dirty="0">
                        <a:solidFill>
                          <a:schemeClr val="tx1"/>
                        </a:solidFill>
                      </a:endParaRPr>
                    </a:p>
                  </a:txBody>
                  <a:tcPr marL="151061" marR="151061" marT="151061" marB="151061">
                    <a:lnT w="12700" cap="flat" cmpd="sng" algn="ctr">
                      <a:solidFill>
                        <a:schemeClr val="tx1"/>
                      </a:solidFill>
                      <a:prstDash val="solid"/>
                      <a:round/>
                      <a:headEnd type="none" w="med" len="med"/>
                      <a:tailEnd type="none" w="med" len="med"/>
                    </a:lnT>
                    <a:solidFill>
                      <a:schemeClr val="accent3">
                        <a:lumMod val="40000"/>
                        <a:lumOff val="60000"/>
                      </a:schemeClr>
                    </a:solidFill>
                  </a:tcPr>
                </a:tc>
                <a:extLst>
                  <a:ext uri="{0D108BD9-81ED-4DB2-BD59-A6C34878D82A}">
                    <a16:rowId xmlns:a16="http://schemas.microsoft.com/office/drawing/2014/main" val="2085369860"/>
                  </a:ext>
                </a:extLst>
              </a:tr>
              <a:tr h="17293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Most </a:t>
                      </a:r>
                      <a:r>
                        <a:rPr lang="en-US" sz="1400" b="1" cap="none" spc="0" dirty="0">
                          <a:solidFill>
                            <a:schemeClr val="tx1"/>
                          </a:solidFill>
                        </a:rPr>
                        <a:t>common returning </a:t>
                      </a:r>
                      <a:r>
                        <a:rPr lang="en-US" sz="1400" cap="none" spc="0" dirty="0">
                          <a:solidFill>
                            <a:schemeClr val="tx1"/>
                          </a:solidFill>
                        </a:rPr>
                        <a:t>majors are Marketing, Finance, Business Administration, and Business Analytics</a:t>
                      </a:r>
                    </a:p>
                    <a:p>
                      <a:endParaRPr lang="en-US" sz="1400" cap="none" spc="0" dirty="0">
                        <a:solidFill>
                          <a:schemeClr val="tx1"/>
                        </a:solidFill>
                      </a:endParaRPr>
                    </a:p>
                  </a:txBody>
                  <a:tcPr marL="151061" marR="151061" marT="151061" marB="151061">
                    <a:lnL w="12700" cap="flat" cmpd="sng" algn="ctr">
                      <a:solidFill>
                        <a:schemeClr val="tx1"/>
                      </a:solidFill>
                      <a:prstDash val="solid"/>
                      <a:round/>
                      <a:headEnd type="none" w="med" len="med"/>
                      <a:tailEnd type="none" w="med" len="med"/>
                    </a:lnL>
                    <a:solidFill>
                      <a:srgbClr val="FFC000">
                        <a:alpha val="2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Jennifer manages the most </a:t>
                      </a:r>
                      <a:r>
                        <a:rPr lang="en-US" sz="1400" b="1" cap="none" spc="0" dirty="0">
                          <a:solidFill>
                            <a:schemeClr val="tx1"/>
                          </a:solidFill>
                        </a:rPr>
                        <a:t>Marketing</a:t>
                      </a:r>
                      <a:r>
                        <a:rPr lang="en-US" sz="1400" cap="none" spc="0" dirty="0">
                          <a:solidFill>
                            <a:schemeClr val="tx1"/>
                          </a:solidFill>
                        </a:rPr>
                        <a:t> students.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cap="none" spc="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cap="none" spc="0" dirty="0">
                          <a:solidFill>
                            <a:schemeClr val="tx1"/>
                          </a:solidFill>
                        </a:rPr>
                        <a:t>Jolene manages the most </a:t>
                      </a:r>
                      <a:r>
                        <a:rPr lang="en-US" sz="1400" b="1" cap="none" spc="0" dirty="0">
                          <a:solidFill>
                            <a:schemeClr val="tx1"/>
                          </a:solidFill>
                        </a:rPr>
                        <a:t>Finance</a:t>
                      </a:r>
                      <a:r>
                        <a:rPr lang="en-US" sz="1400" cap="none" spc="0" dirty="0">
                          <a:solidFill>
                            <a:schemeClr val="tx1"/>
                          </a:solidFill>
                        </a:rPr>
                        <a:t> majors.</a:t>
                      </a:r>
                    </a:p>
                    <a:p>
                      <a:endParaRPr lang="en-US" sz="1400" cap="none" spc="0" dirty="0">
                        <a:solidFill>
                          <a:schemeClr val="tx1"/>
                        </a:solidFill>
                      </a:endParaRPr>
                    </a:p>
                  </a:txBody>
                  <a:tcPr marL="151061" marR="151061" marT="151061" marB="151061">
                    <a:noFill/>
                  </a:tcPr>
                </a:tc>
                <a:extLst>
                  <a:ext uri="{0D108BD9-81ED-4DB2-BD59-A6C34878D82A}">
                    <a16:rowId xmlns:a16="http://schemas.microsoft.com/office/drawing/2014/main" val="4252228359"/>
                  </a:ext>
                </a:extLst>
              </a:tr>
            </a:tbl>
          </a:graphicData>
        </a:graphic>
      </p:graphicFrame>
      <p:graphicFrame>
        <p:nvGraphicFramePr>
          <p:cNvPr id="4" name="Chart 3">
            <a:extLst>
              <a:ext uri="{FF2B5EF4-FFF2-40B4-BE49-F238E27FC236}">
                <a16:creationId xmlns:a16="http://schemas.microsoft.com/office/drawing/2014/main" id="{06A3D541-F4CB-411C-9A3E-F60DDD487273}"/>
              </a:ext>
            </a:extLst>
          </p:cNvPr>
          <p:cNvGraphicFramePr>
            <a:graphicFrameLocks/>
          </p:cNvGraphicFramePr>
          <p:nvPr>
            <p:extLst>
              <p:ext uri="{D42A27DB-BD31-4B8C-83A1-F6EECF244321}">
                <p14:modId xmlns:p14="http://schemas.microsoft.com/office/powerpoint/2010/main" val="769272366"/>
              </p:ext>
            </p:extLst>
          </p:nvPr>
        </p:nvGraphicFramePr>
        <p:xfrm>
          <a:off x="8737600" y="2029281"/>
          <a:ext cx="3266156" cy="373651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72AFDD4-1D85-46F5-BC14-09D2FE0CE5B9}"/>
              </a:ext>
            </a:extLst>
          </p:cNvPr>
          <p:cNvSpPr txBox="1"/>
          <p:nvPr/>
        </p:nvSpPr>
        <p:spPr>
          <a:xfrm>
            <a:off x="4711700" y="578571"/>
            <a:ext cx="3017173" cy="369332"/>
          </a:xfrm>
          <a:prstGeom prst="rect">
            <a:avLst/>
          </a:prstGeom>
          <a:noFill/>
        </p:spPr>
        <p:txBody>
          <a:bodyPr wrap="none" rtlCol="0">
            <a:spAutoFit/>
          </a:bodyPr>
          <a:lstStyle/>
          <a:p>
            <a:r>
              <a:rPr lang="en-US" sz="1800" i="1" dirty="0"/>
              <a:t>Nikki/Nikita data not present</a:t>
            </a:r>
            <a:endParaRPr lang="en-US" dirty="0"/>
          </a:p>
        </p:txBody>
      </p:sp>
      <p:graphicFrame>
        <p:nvGraphicFramePr>
          <p:cNvPr id="6" name="Chart 5">
            <a:extLst>
              <a:ext uri="{FF2B5EF4-FFF2-40B4-BE49-F238E27FC236}">
                <a16:creationId xmlns:a16="http://schemas.microsoft.com/office/drawing/2014/main" id="{CF66E5F3-01AA-438C-8ED2-26C90140DC20}"/>
              </a:ext>
            </a:extLst>
          </p:cNvPr>
          <p:cNvGraphicFramePr>
            <a:graphicFrameLocks/>
          </p:cNvGraphicFramePr>
          <p:nvPr>
            <p:extLst>
              <p:ext uri="{D42A27DB-BD31-4B8C-83A1-F6EECF244321}">
                <p14:modId xmlns:p14="http://schemas.microsoft.com/office/powerpoint/2010/main" val="3804556109"/>
              </p:ext>
            </p:extLst>
          </p:nvPr>
        </p:nvGraphicFramePr>
        <p:xfrm>
          <a:off x="5265584" y="3590017"/>
          <a:ext cx="4571552" cy="26894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1132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{9EA0BAFB-491E-486D-B9C1-D7FCE2B5D96F}tf22712842_win32</Template>
  <TotalTime>677</TotalTime>
  <Words>2144</Words>
  <Application>Microsoft Office PowerPoint</Application>
  <PresentationFormat>Widescreen</PresentationFormat>
  <Paragraphs>256</Paragraphs>
  <Slides>27</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Bookman Old Style</vt:lpstr>
      <vt:lpstr>Calibri</vt:lpstr>
      <vt:lpstr>Franklin Gothic Book</vt:lpstr>
      <vt:lpstr>Ink Free</vt:lpstr>
      <vt:lpstr>Open Sans</vt:lpstr>
      <vt:lpstr>Wingdings</vt:lpstr>
      <vt:lpstr>1_RetrospectVTI</vt:lpstr>
      <vt:lpstr>Statistical Analysis of Career Services 2021 </vt:lpstr>
      <vt:lpstr>PROBLEMS</vt:lpstr>
      <vt:lpstr>PowerPoint Presentation</vt:lpstr>
      <vt:lpstr>THE FACTS</vt:lpstr>
      <vt:lpstr>PowerPoint Presentation</vt:lpstr>
      <vt:lpstr>Lobby Kiosk Swipes</vt:lpstr>
      <vt:lpstr>Kiosk Traffic Flow</vt:lpstr>
      <vt:lpstr>PowerPoint Presentation</vt:lpstr>
      <vt:lpstr>Online Appointments</vt:lpstr>
      <vt:lpstr>PowerPoint Presentation</vt:lpstr>
      <vt:lpstr>Online Appointments</vt:lpstr>
      <vt:lpstr>PowerPoint Presentation</vt:lpstr>
      <vt:lpstr>Exploring Careers – 10 Events</vt:lpstr>
      <vt:lpstr>BUS 210</vt:lpstr>
      <vt:lpstr>BUS 210</vt:lpstr>
      <vt:lpstr>Parker Dewey &amp; Quinncia</vt:lpstr>
      <vt:lpstr>Advisors Report</vt:lpstr>
      <vt:lpstr>Advising Report</vt:lpstr>
      <vt:lpstr>ACCT/BUS Career Fair</vt:lpstr>
      <vt:lpstr>Business Career Fair</vt:lpstr>
      <vt:lpstr>Business Student Body 210</vt:lpstr>
      <vt:lpstr>PowerPoint Presentation</vt:lpstr>
      <vt:lpstr>PROBLEMS</vt:lpstr>
      <vt:lpstr>SOLUTIONS</vt:lpstr>
      <vt:lpstr>PowerPoint Presentation</vt:lpstr>
      <vt:lpstr>PowerPoint Presentation</vt:lpstr>
      <vt:lpstr>DISCLAIMER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Analysis of Career Services 2021 </dc:title>
  <dc:creator>Galapo, Sara</dc:creator>
  <cp:lastModifiedBy>Galapo, Sara</cp:lastModifiedBy>
  <cp:revision>35</cp:revision>
  <dcterms:created xsi:type="dcterms:W3CDTF">2022-08-10T14:44:33Z</dcterms:created>
  <dcterms:modified xsi:type="dcterms:W3CDTF">2022-08-17T15:32:51Z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