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0" r:id="rId6"/>
    <p:sldId id="258" r:id="rId7"/>
    <p:sldId id="262" r:id="rId8"/>
    <p:sldId id="263" r:id="rId9"/>
    <p:sldId id="261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1" y="4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FAA9-E36F-493E-80B6-AF5D99949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07F4E-34CB-4BD5-8B4A-B8691A5FF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45337-35D3-49A5-B294-6B901551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61705-1CFC-4235-A513-1AD7B420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6F03A-1097-4BD9-B6AC-48225A2D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2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45F7-8287-4613-AAAB-68E47B31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B0E63-A9C4-46EE-A095-7714C567E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9998F-AD7E-4C41-BEF0-D720578B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D537B-6102-42FD-AB0F-093C2F2B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B170-CA27-4231-A5A1-84A2D323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9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17489-D547-495C-AC7D-0DAC1906C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07440-9C22-4EFA-BF98-64819DCAC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FB386-FE36-42C7-BDE3-31A07866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5BF3C-C41C-4BDC-8DC7-322F36E3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45562-611A-49E6-9742-8283EBD1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7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F164-6467-482C-8BAF-92767A04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AA95A-D279-48FC-9121-EFEB53851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948F1-A618-4653-B3F3-A69A3F3E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B7B46-0ED6-4737-8AE5-26DFED3F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67746-BA61-40F9-8505-3409FB11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8400-77BB-42F5-BA92-9962DC94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2906B-BFBC-465D-993A-5907C24D0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3B9E1-5ECB-483B-BB09-6EAF08D3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D797B-7D9E-441C-BBAA-0DC630E3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F1755-D63A-43F8-9AD6-78DBA1ED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1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8E77-1031-4910-BA23-5F40EEAD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209C5-16A8-413D-82FA-FCDC27A1C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D910D-2EB9-43DD-9AE0-6047F9C68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9E3BB-39A7-4CE4-8C02-474EF2F5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200D6-5BD3-4BB2-8BAA-4564B112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4C8C6-11FF-4057-B9E3-380E2F75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5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2FEE-8CD7-414F-87AA-C8378314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C0AED-3E62-40B5-BB79-BBD9AC686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C35CD-E8F9-419A-B5E6-5EDED3C6A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EA604-8FB4-46D6-9866-607EDB35F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B07C8-4285-40D7-ADE2-688B24997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EEB332-F6BB-4608-96CF-20C4645A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89CBFC-750B-497E-B87B-23B52961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BA73B-D571-472B-9044-41374BB8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3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E8C9C-5265-49CB-ABD6-602EB03C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C5590-9996-47B0-8B79-B163CDC0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4E449-0324-4A51-BD7A-55E5FD83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441EA-61C7-4986-A317-48725E8F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6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AB5D8-9756-4FC5-B619-1B0DB727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DB907-FE05-4194-AFC2-CE8E5CED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63924-EC0F-4759-811C-082DF226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2305-541C-4109-A81C-F271CCDC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356C9-C17C-4E7F-A796-43E1E80F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BBE41-7689-4147-B041-35FC5374D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55D77-5DFD-4BE0-BB84-27D041F8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B4853-3CD4-44E4-B24C-08857C1F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72F84-497D-4654-84C2-8B077F57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8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B525-28C9-42CE-845C-3A96E73B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D010C3-71C6-47C4-970E-34F2341D7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9CA6B-C8D0-445E-81DC-5E8B6CB7C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CD815-1A5A-43EF-8D93-1F06CC0B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89F6C-B977-4792-9E10-8AC0E58E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C85AD-09B1-496F-AE6A-AF43EAF4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2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898E3-8563-48AD-B9C5-402701A43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3C017-9C9A-414E-B24A-BD49F206B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BFF64-0A05-4FE1-A59B-AAB94C38C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2071F-7BC7-46B1-9447-09599AA99CA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8558A-2031-4ADA-9F59-2C8ABA727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411BD-D387-4737-BC46-524637BAE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0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037B-9A50-44DB-B89B-69017A059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Implementation of an Othello Player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1C40B-2CB3-4788-9457-AF0C8B4D5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Sara </a:t>
            </a:r>
            <a:r>
              <a:rPr lang="en-US" dirty="0" err="1"/>
              <a:t>Gholami</a:t>
            </a:r>
            <a:r>
              <a:rPr lang="en-US" dirty="0"/>
              <a:t>,</a:t>
            </a:r>
          </a:p>
          <a:p>
            <a:pPr algn="l"/>
            <a:r>
              <a:rPr lang="en-US"/>
              <a:t>Sara Ghaemi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2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0638DB-A0BA-4AC8-A1EA-47F2465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Heuristics - Corners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9B33B66B-3D39-4BC0-858C-485939EED7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85431" y="3505891"/>
                <a:ext cx="7020833" cy="15465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400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(Max Player Corner Value + Min Player Corner Value)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box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!=</m:t>
                        </m:r>
                      </m:e>
                    </m:box>
                  </m:oMath>
                </a14:m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0: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Corner Heuristic Value =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100 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∗</m:t>
                    </m:r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𝑀𝑎𝑥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𝑃𝑙𝑎𝑦𝑒𝑟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𝐶𝑜𝑟𝑛𝑒𝑟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𝑀𝑖𝑛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𝑃𝑙𝑎𝑦𝑒𝑟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𝐶𝑜𝑟𝑛𝑒𝑟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𝑀𝑎𝑥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𝑃𝑙𝑎𝑦𝑒𝑟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𝐶𝑜𝑟𝑛𝑒𝑟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𝑀𝑖𝑛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𝑃𝑙𝑎𝑦𝑒𝑟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𝐶𝑜𝑟𝑛𝑒𝑟</m:t>
                        </m:r>
                      </m:den>
                    </m:f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400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 Corner Heuristic Value = 0</a:t>
                </a:r>
              </a:p>
            </p:txBody>
          </p:sp>
        </mc:Choice>
        <mc:Fallback xmlns="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9B33B66B-3D39-4BC0-858C-485939EED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431" y="3505891"/>
                <a:ext cx="7020833" cy="1546551"/>
              </a:xfrm>
              <a:prstGeom prst="rect">
                <a:avLst/>
              </a:prstGeom>
              <a:blipFill>
                <a:blip r:embed="rId3"/>
                <a:stretch>
                  <a:fillRect l="-260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336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3D53-EB2A-4B85-A63B-2303AB00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- 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0D8CE2-C2FD-4DB1-8B01-394E9F8FB3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simple terms, the score of the board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𝑃𝑎𝑟𝑖𝑡𝑦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𝐻𝑒𝑢𝑟𝑖𝑠𝑡𝑖𝑐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 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𝑃𝑙𝑎𝑦𝑒𝑟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𝐶𝑜𝑖𝑛𝑠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𝑃𝑙𝑎𝑦𝑒𝑟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𝐶𝑜𝑖𝑛𝑠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𝑃𝑙𝑎𝑦𝑒𝑟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𝐶𝑜𝑖𝑛𝑠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𝑃𝑙𝑎𝑦𝑒𝑟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𝐶𝑜𝑖𝑛𝑠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0D8CE2-C2FD-4DB1-8B01-394E9F8FB3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78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5A95-169D-467A-B3DC-3C223056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Othello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F21EF-9EF2-4843-A51E-95EAF21AE9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Also called </a:t>
            </a:r>
            <a:r>
              <a:rPr lang="en-US" dirty="0" err="1"/>
              <a:t>Reversi</a:t>
            </a:r>
            <a:endParaRPr lang="en-US" dirty="0"/>
          </a:p>
          <a:p>
            <a:r>
              <a:rPr lang="en-US" dirty="0"/>
              <a:t>Two player game</a:t>
            </a:r>
          </a:p>
          <a:p>
            <a:r>
              <a:rPr lang="en-US" dirty="0"/>
              <a:t>Black goes first</a:t>
            </a:r>
          </a:p>
          <a:p>
            <a:r>
              <a:rPr lang="en-US" dirty="0"/>
              <a:t>Terminating condition</a:t>
            </a:r>
          </a:p>
          <a:p>
            <a:r>
              <a:rPr lang="en-US" dirty="0"/>
              <a:t>Special case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69DBF-027E-408C-91D0-47C803D18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81" y="1519936"/>
            <a:ext cx="4051881" cy="3874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C08DD0-2A27-4057-9B6C-89D87021C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451" y="1519936"/>
            <a:ext cx="4090511" cy="388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5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B732-8F4A-400F-B38D-0F1C76C0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CC8906-780A-4560-A6D7-B14DF2AB0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967" y="1690688"/>
            <a:ext cx="5830066" cy="435133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9108F2-B51E-4E68-B2E2-3FC39EFA0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80968" y="1690688"/>
            <a:ext cx="58300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3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7107-8605-4F6E-8904-4EA28197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Termination Condition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1B09F-EAF6-4F93-B118-7DD997E2C0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 one has any move</a:t>
            </a:r>
          </a:p>
          <a:p>
            <a:r>
              <a:rPr lang="en-US" dirty="0"/>
              <a:t>The board is full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53B4CC-D69D-44FE-8622-0A4F37AAA4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5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7D3C-F073-453D-A485-A5120B00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Computer Player - Heuristics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04E9A-E52C-414D-B1F3-83D813A22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Parity</a:t>
            </a:r>
          </a:p>
          <a:p>
            <a:r>
              <a:rPr lang="en-US" dirty="0"/>
              <a:t>Static Weighting</a:t>
            </a:r>
          </a:p>
          <a:p>
            <a:r>
              <a:rPr lang="en-US" dirty="0"/>
              <a:t>Corners</a:t>
            </a:r>
          </a:p>
          <a:p>
            <a:r>
              <a:rPr lang="en-US" dirty="0"/>
              <a:t>Mobility</a:t>
            </a:r>
          </a:p>
          <a:p>
            <a:r>
              <a:rPr lang="en-US" dirty="0"/>
              <a:t>Potential Mobility</a:t>
            </a:r>
          </a:p>
          <a:p>
            <a:r>
              <a:rPr lang="en-US" dirty="0"/>
              <a:t>Stability</a:t>
            </a:r>
          </a:p>
        </p:txBody>
      </p:sp>
    </p:spTree>
    <p:extLst>
      <p:ext uri="{BB962C8B-B14F-4D97-AF65-F5344CB8AC3E}">
        <p14:creationId xmlns:p14="http://schemas.microsoft.com/office/powerpoint/2010/main" val="35729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3D53-EB2A-4B85-A63B-2303AB00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- Coin Parity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0D8CE2-C2FD-4DB1-8B01-394E9F8FB3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simple terms, the score of the board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𝑃𝑎𝑟𝑖𝑡𝑦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𝐻𝑒𝑢𝑟𝑖𝑠𝑡𝑖𝑐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 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𝑃𝑙𝑎𝑦𝑒𝑟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𝐶𝑜𝑖𝑛𝑠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𝑃𝑙𝑎𝑦𝑒𝑟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𝐶𝑜𝑖𝑛𝑠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𝑃𝑙𝑎𝑦𝑒𝑟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𝐶𝑜𝑖𝑛𝑠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𝑃𝑙𝑎𝑦𝑒𝑟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𝐶𝑜𝑖𝑛𝑠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0D8CE2-C2FD-4DB1-8B01-394E9F8FB3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84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3D53-EB2A-4B85-A63B-2303AB00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- Mobility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F157F0-5EF4-4727-A2D1-B9C9BFCA03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96066" y="2713901"/>
            <a:ext cx="3594285" cy="34926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D62BE02-CF23-4E43-BC4A-FCE36CBFA80D}"/>
              </a:ext>
            </a:extLst>
          </p:cNvPr>
          <p:cNvSpPr/>
          <p:nvPr/>
        </p:nvSpPr>
        <p:spPr>
          <a:xfrm>
            <a:off x="8904460" y="3734256"/>
            <a:ext cx="387458" cy="3719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ACEE2-8FF4-4D87-8605-B718A1DA1BAF}"/>
              </a:ext>
            </a:extLst>
          </p:cNvPr>
          <p:cNvSpPr/>
          <p:nvPr/>
        </p:nvSpPr>
        <p:spPr>
          <a:xfrm>
            <a:off x="9661978" y="4509703"/>
            <a:ext cx="387458" cy="3719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5B9190-9E18-4787-A1FB-39EBBC50B292}"/>
              </a:ext>
            </a:extLst>
          </p:cNvPr>
          <p:cNvSpPr/>
          <p:nvPr/>
        </p:nvSpPr>
        <p:spPr>
          <a:xfrm>
            <a:off x="9274520" y="4881662"/>
            <a:ext cx="387458" cy="3719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CD9E76-E327-4284-8416-0EDAF7354B55}"/>
              </a:ext>
            </a:extLst>
          </p:cNvPr>
          <p:cNvSpPr/>
          <p:nvPr/>
        </p:nvSpPr>
        <p:spPr>
          <a:xfrm>
            <a:off x="8520497" y="4121979"/>
            <a:ext cx="387458" cy="3719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DBCAF7A9-4744-4EFD-92C6-8B0F83F7F6B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706452"/>
                <a:ext cx="8901706" cy="1546551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0">
                  <a:buNone/>
                </a:pPr>
                <a:r>
                  <a:rPr lang="en-US" sz="1400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(Max Player Actual Mobility Value + Min Player Actual Mobility Value)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box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!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=</m:t>
                        </m:r>
                      </m:e>
                    </m:box>
                  </m:oMath>
                </a14:m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0: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Actual Mobility Heuristic Value =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100 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∗</m:t>
                    </m:r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𝑀𝑎𝑥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𝑃𝑙𝑎𝑦𝑒𝑟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𝐴𝑐𝑡𝑢𝑎𝑙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𝑀𝑜𝑏𝑖𝑙𝑖𝑡𝑦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𝑀𝑖𝑛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𝑃𝑙𝑎𝑦𝑒𝑟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𝐴𝑐𝑡𝑢𝑎𝑙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𝑀𝑜𝑏𝑖𝑙𝑖𝑡𝑦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𝑀𝑎𝑥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𝑃𝑙𝑎𝑦𝑒𝑟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𝐴𝑐𝑡𝑢𝑎𝑙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𝑀𝑜𝑏𝑖𝑙𝑖𝑡𝑦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𝑀𝑖𝑛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𝑃𝑙𝑎𝑦𝑒𝑟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𝐴𝑐𝑡𝑢𝑎𝑙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𝑀𝑜𝑏𝑖𝑙𝑖𝑡𝑦</m:t>
                        </m:r>
                      </m:den>
                    </m:f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Actual Mobility Heuristic Value = 0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DBCAF7A9-4744-4EFD-92C6-8B0F83F7F6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706452"/>
                <a:ext cx="8901706" cy="1546551"/>
              </a:xfrm>
              <a:blipFill>
                <a:blip r:embed="rId3"/>
                <a:stretch>
                  <a:fillRect l="-205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8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3D53-EB2A-4B85-A63B-2303AB00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– Potential Mobility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0D8CE2-C2FD-4DB1-8B01-394E9F8FB3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simple terms, the score of the board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𝑃𝑎𝑟𝑖𝑡𝑦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𝐻𝑒𝑢𝑟𝑖𝑠𝑡𝑖𝑐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 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𝑃𝑙𝑎𝑦𝑒𝑟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𝐶𝑜𝑖𝑛𝑠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𝑃𝑙𝑎𝑦𝑒𝑟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𝐶𝑜𝑖𝑛𝑠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𝑃𝑙𝑎𝑦𝑒𝑟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𝐶𝑜𝑖𝑛𝑠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𝑃𝑙𝑎𝑦𝑒𝑟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𝐶𝑜𝑖𝑛𝑠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0D8CE2-C2FD-4DB1-8B01-394E9F8FB3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63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7FDFC2-5E8C-4268-AF34-3AB283EE36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48234" y="1820333"/>
            <a:ext cx="4150315" cy="4036181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93D53-EB2A-4B85-A63B-2303AB00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Heuristics - Corners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BB69753-D718-47B1-A787-6B81A7B6ED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569" y="2360793"/>
                <a:ext cx="8901706" cy="15465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400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(Max Player Actual Mobility Value + Min Player Actual Mobility Value)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box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!=</m:t>
                        </m:r>
                      </m:e>
                    </m:box>
                  </m:oMath>
                </a14:m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Actual Mobility Heuristic Value =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100 </m:t>
                    </m:r>
                    <m:r>
                      <a:rPr lang="en-US" sz="14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∗</m:t>
                    </m:r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𝑀𝑎𝑥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𝑃𝑙𝑎𝑦𝑒𝑟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𝐴𝑐𝑡𝑢𝑎𝑙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𝑀𝑜𝑏𝑖𝑙𝑖𝑡𝑦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𝑀𝑖𝑛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𝑃𝑙𝑎𝑦𝑒𝑟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𝐴𝑐𝑡𝑢𝑎𝑙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𝑀𝑜𝑏𝑖𝑙𝑖𝑡𝑦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𝑀𝑎𝑥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𝑃𝑙𝑎𝑦𝑒𝑟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𝐴𝑐𝑡𝑢𝑎𝑙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𝑀𝑜𝑏𝑖𝑙𝑖𝑡𝑦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𝑀𝑖𝑛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𝑃𝑙𝑎𝑦𝑒𝑟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𝐴𝑐𝑡𝑢𝑎𝑙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𝑀𝑜𝑏𝑖𝑙𝑖𝑡𝑦</m:t>
                        </m:r>
                      </m:den>
                    </m:f>
                  </m:oMath>
                </a14:m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400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Actual Mobility Heuristic Value = 0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BB69753-D718-47B1-A787-6B81A7B6E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69" y="2360793"/>
                <a:ext cx="8901706" cy="1546551"/>
              </a:xfrm>
              <a:prstGeom prst="rect">
                <a:avLst/>
              </a:prstGeom>
              <a:blipFill>
                <a:blip r:embed="rId3"/>
                <a:stretch>
                  <a:fillRect l="-205" t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39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173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Office Theme</vt:lpstr>
      <vt:lpstr>Implementation of an Othello Player</vt:lpstr>
      <vt:lpstr>What is Othello </vt:lpstr>
      <vt:lpstr>Special Case</vt:lpstr>
      <vt:lpstr>Termination Condition</vt:lpstr>
      <vt:lpstr>Our Computer Player - Heuristics</vt:lpstr>
      <vt:lpstr>Heuristics - Coin Parity</vt:lpstr>
      <vt:lpstr>Heuristics - Mobility</vt:lpstr>
      <vt:lpstr>Heuristics – Potential Mobility</vt:lpstr>
      <vt:lpstr>Heuristics - Corners</vt:lpstr>
      <vt:lpstr>Heuristics - Corners</vt:lpstr>
      <vt:lpstr>Heuristics - Stability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an Othello Player</dc:title>
  <dc:creator>Sara Gholami</dc:creator>
  <cp:lastModifiedBy>Sara Gholami</cp:lastModifiedBy>
  <cp:revision>4</cp:revision>
  <dcterms:created xsi:type="dcterms:W3CDTF">2019-03-26T03:30:56Z</dcterms:created>
  <dcterms:modified xsi:type="dcterms:W3CDTF">2019-03-26T15:15:06Z</dcterms:modified>
</cp:coreProperties>
</file>