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44"/>
  </p:notesMasterIdLst>
  <p:handoutMasterIdLst>
    <p:handoutMasterId r:id="rId45"/>
  </p:handoutMasterIdLst>
  <p:sldIdLst>
    <p:sldId id="380" r:id="rId2"/>
    <p:sldId id="369" r:id="rId3"/>
    <p:sldId id="371" r:id="rId4"/>
    <p:sldId id="372" r:id="rId5"/>
    <p:sldId id="373" r:id="rId6"/>
    <p:sldId id="409" r:id="rId7"/>
    <p:sldId id="374" r:id="rId8"/>
    <p:sldId id="375" r:id="rId9"/>
    <p:sldId id="376" r:id="rId10"/>
    <p:sldId id="343" r:id="rId11"/>
    <p:sldId id="332" r:id="rId12"/>
    <p:sldId id="331" r:id="rId13"/>
    <p:sldId id="378" r:id="rId14"/>
    <p:sldId id="382" r:id="rId15"/>
    <p:sldId id="384" r:id="rId16"/>
    <p:sldId id="386" r:id="rId17"/>
    <p:sldId id="387" r:id="rId18"/>
    <p:sldId id="379" r:id="rId19"/>
    <p:sldId id="346" r:id="rId20"/>
    <p:sldId id="279" r:id="rId21"/>
    <p:sldId id="280" r:id="rId22"/>
    <p:sldId id="385" r:id="rId23"/>
    <p:sldId id="281" r:id="rId24"/>
    <p:sldId id="282" r:id="rId25"/>
    <p:sldId id="283" r:id="rId26"/>
    <p:sldId id="286" r:id="rId27"/>
    <p:sldId id="348" r:id="rId28"/>
    <p:sldId id="349" r:id="rId29"/>
    <p:sldId id="350" r:id="rId30"/>
    <p:sldId id="352" r:id="rId31"/>
    <p:sldId id="351" r:id="rId32"/>
    <p:sldId id="353" r:id="rId33"/>
    <p:sldId id="399" r:id="rId34"/>
    <p:sldId id="307" r:id="rId35"/>
    <p:sldId id="308" r:id="rId36"/>
    <p:sldId id="410" r:id="rId37"/>
    <p:sldId id="411" r:id="rId38"/>
    <p:sldId id="389" r:id="rId39"/>
    <p:sldId id="402" r:id="rId40"/>
    <p:sldId id="394" r:id="rId41"/>
    <p:sldId id="404" r:id="rId42"/>
    <p:sldId id="398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07">
          <p15:clr>
            <a:srgbClr val="A4A3A4"/>
          </p15:clr>
        </p15:guide>
        <p15:guide id="2" pos="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33CC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FFD6535-47D7-47F3-942B-A76BB8734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A6B8E2-65F7-429A-B113-19C63354C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83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5DA43FB-781C-43CB-A596-4240176D99BC}" type="slidenum">
              <a:rPr lang="en-US" smtClean="0">
                <a:latin typeface="Helvetica" pitchFamily="34" charset="0"/>
              </a:rPr>
              <a:pPr/>
              <a:t>34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42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623B40A8-12D2-4D29-992B-D0C45F086F8C}" type="slidenum">
              <a:rPr lang="en-US" smtClean="0">
                <a:latin typeface="Helvetica" pitchFamily="34" charset="0"/>
              </a:rPr>
              <a:pPr/>
              <a:t>35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07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D4B0E8-7D03-4114-908F-9A2CB53352B1}" type="slidenum">
              <a:rPr lang="en-US"/>
              <a:pPr/>
              <a:t>38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CBB5E13-0867-4A42-B7CE-322457E2FC8E}" type="slidenum">
              <a:rPr lang="en-US" sz="1200"/>
              <a:pPr algn="r">
                <a:buClrTx/>
                <a:buFontTx/>
                <a:buNone/>
              </a:pPr>
              <a:t>38</a:t>
            </a:fld>
            <a:endParaRPr lang="en-US" sz="1200"/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969" y="697230"/>
            <a:ext cx="4587875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80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E1D394-5A86-4A6B-85C7-BA9BB83EB296}" type="slidenum">
              <a:rPr lang="en-US"/>
              <a:pPr/>
              <a:t>40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0B206B9-021D-4359-81C3-2CAB4659673E}" type="slidenum">
              <a:rPr lang="en-US" sz="1200"/>
              <a:pPr algn="r">
                <a:buClrTx/>
                <a:buFontTx/>
                <a:buNone/>
              </a:pPr>
              <a:t>40</a:t>
            </a:fld>
            <a:endParaRPr lang="en-US" sz="12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42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92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41562ACD-B07D-4D5F-A615-1B7BA139B36D}" type="slidenum">
              <a:rPr lang="en-US" smtClean="0">
                <a:latin typeface="Helvetica" pitchFamily="34" charset="0"/>
              </a:rPr>
              <a:pPr/>
              <a:t>20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52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B6BE4CF-B47C-4912-ABD4-E68C92D238E4}" type="slidenum">
              <a:rPr lang="en-US" smtClean="0">
                <a:latin typeface="Helvetica" pitchFamily="34" charset="0"/>
              </a:rPr>
              <a:pPr/>
              <a:t>21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28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1AE57C57-E20A-43BA-B362-C5255C1992B0}" type="slidenum">
              <a:rPr lang="en-US" smtClean="0">
                <a:latin typeface="Helvetica" pitchFamily="34" charset="0"/>
              </a:rPr>
              <a:pPr/>
              <a:t>23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97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6D8588F-4E1C-409A-BD0A-45B6B2310638}" type="slidenum">
              <a:rPr lang="en-US" smtClean="0">
                <a:latin typeface="Helvetica" pitchFamily="34" charset="0"/>
              </a:rPr>
              <a:pPr/>
              <a:t>24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13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BF571DC2-4334-44A4-8D1D-667521B6ECF2}" type="slidenum">
              <a:rPr lang="en-US" smtClean="0">
                <a:latin typeface="Helvetica" pitchFamily="34" charset="0"/>
              </a:rPr>
              <a:pPr/>
              <a:t>25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08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95F713F-2340-4517-B970-08A2DCB0F53D}" type="slidenum">
              <a:rPr lang="en-US" smtClean="0">
                <a:latin typeface="Helvetica" pitchFamily="34" charset="0"/>
              </a:rPr>
              <a:pPr/>
              <a:t>26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96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22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10/28/2020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ad_balancing_(computing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Workloa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LinuxTutorialPosixThread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64008" tIns="32004" rIns="64008" bIns="32004"/>
          <a:lstStyle/>
          <a:p>
            <a:r>
              <a:rPr lang="en-US" sz="4100" dirty="0" smtClean="0"/>
              <a:t>Threads</a:t>
            </a: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32004" bIns="32004"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84163" y="2416175"/>
            <a:ext cx="4025900" cy="3249613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ea typeface="ＭＳ Ｐゴシック" pitchFamily="34" charset="-128"/>
              </a:rPr>
              <a:t>Global memory</a:t>
            </a:r>
          </a:p>
          <a:p>
            <a:r>
              <a:rPr lang="en-US" smtClean="0">
                <a:ea typeface="ＭＳ Ｐゴシック" pitchFamily="34" charset="-128"/>
              </a:rPr>
              <a:t>Process ID and parent process ID</a:t>
            </a:r>
          </a:p>
          <a:p>
            <a:r>
              <a:rPr lang="en-US" smtClean="0">
                <a:ea typeface="ＭＳ Ｐゴシック" pitchFamily="34" charset="-128"/>
              </a:rPr>
              <a:t>Controlling terminal</a:t>
            </a:r>
          </a:p>
          <a:p>
            <a:r>
              <a:rPr lang="en-US" smtClean="0">
                <a:ea typeface="ＭＳ Ｐゴシック" pitchFamily="34" charset="-128"/>
              </a:rPr>
              <a:t>Process credentials (user )</a:t>
            </a:r>
          </a:p>
          <a:p>
            <a:r>
              <a:rPr lang="en-US" smtClean="0">
                <a:ea typeface="ＭＳ Ｐゴシック" pitchFamily="34" charset="-128"/>
              </a:rPr>
              <a:t>Open file information</a:t>
            </a:r>
          </a:p>
          <a:p>
            <a:r>
              <a:rPr lang="en-US" smtClean="0">
                <a:ea typeface="ＭＳ Ｐゴシック" pitchFamily="34" charset="-128"/>
              </a:rPr>
              <a:t>Timers</a:t>
            </a:r>
          </a:p>
          <a:p>
            <a:r>
              <a:rPr lang="en-US" smtClean="0">
                <a:ea typeface="ＭＳ Ｐゴシック" pitchFamily="34" charset="-128"/>
              </a:rPr>
              <a:t>………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Threads  </a:t>
            </a:r>
          </a:p>
        </p:txBody>
      </p:sp>
      <p:sp>
        <p:nvSpPr>
          <p:cNvPr id="9220" name="Title 1"/>
          <p:cNvSpPr txBox="1">
            <a:spLocks/>
          </p:cNvSpPr>
          <p:nvPr/>
        </p:nvSpPr>
        <p:spPr bwMode="auto">
          <a:xfrm>
            <a:off x="217488" y="1508125"/>
            <a:ext cx="3930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006699"/>
                </a:solidFill>
                <a:latin typeface="Arial" pitchFamily="34" charset="0"/>
              </a:rPr>
              <a:t>Threads share….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746625" y="1028700"/>
            <a:ext cx="4173538" cy="4594225"/>
            <a:chOff x="4747078" y="1028700"/>
            <a:chExt cx="4173764" cy="4593997"/>
          </a:xfrm>
        </p:grpSpPr>
        <p:sp>
          <p:nvSpPr>
            <p:cNvPr id="9222" name="Title 1"/>
            <p:cNvSpPr txBox="1">
              <a:spLocks/>
            </p:cNvSpPr>
            <p:nvPr/>
          </p:nvSpPr>
          <p:spPr bwMode="auto">
            <a:xfrm>
              <a:off x="4991099" y="1028700"/>
              <a:ext cx="3929743" cy="105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Threads specific</a:t>
              </a:r>
            </a:p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Attributes….</a:t>
              </a:r>
            </a:p>
          </p:txBody>
        </p:sp>
        <p:sp>
          <p:nvSpPr>
            <p:cNvPr id="9223" name="Content Placeholder 2"/>
            <p:cNvSpPr txBox="1">
              <a:spLocks/>
            </p:cNvSpPr>
            <p:nvPr/>
          </p:nvSpPr>
          <p:spPr bwMode="auto">
            <a:xfrm>
              <a:off x="4747078" y="2373084"/>
              <a:ext cx="4026807" cy="324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Thread ID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Thread specific data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CPU affinity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Stack (local variables and function call linkage information)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……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69913" y="1225550"/>
            <a:ext cx="8229600" cy="576263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722313" y="2349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6699"/>
                </a:solidFill>
                <a:latin typeface="Arial" pitchFamily="34" charset="0"/>
              </a:rPr>
              <a:t>Multicore Programming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69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267200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pitchFamily="34" charset="-128"/>
              </a:rPr>
              <a:t>Multicore systems putting pressure on programmers, challenges include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Dividing activities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What tasks can be separated to run on different processors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Balance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Balance work on all processors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Data splitting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Separate data to run with the tasks 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Data dependency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Watch for dependences between tasks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Testing and debugging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Harder!!!!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Multicore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Parallelism: </a:t>
            </a:r>
            <a:r>
              <a:rPr lang="en-US" dirty="0" smtClean="0"/>
              <a:t>focus on distributing data across different parallel computing nodes</a:t>
            </a:r>
          </a:p>
          <a:p>
            <a:r>
              <a:rPr lang="en-US" b="1" dirty="0" smtClean="0"/>
              <a:t>Task Parallelism: </a:t>
            </a:r>
            <a:r>
              <a:rPr lang="en-US" dirty="0" smtClean="0"/>
              <a:t>focus on distributing execution processes(threads) across </a:t>
            </a:r>
            <a:r>
              <a:rPr lang="en-US" dirty="0"/>
              <a:t>different parallel computing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" y="1581149"/>
            <a:ext cx="8033657" cy="47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88554"/>
              </p:ext>
            </p:extLst>
          </p:nvPr>
        </p:nvGraphicFramePr>
        <p:xfrm>
          <a:off x="457200" y="1481138"/>
          <a:ext cx="8229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Parallelism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Parallelism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operations are performed on different subsets of same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operations are performed on the same or different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computation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Speedup is more as there is only one execution thread operating on all sets of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 is less as each processor will execute a different thread or process on the same or different set of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input data size.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number of independent tasks to be performed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for optimum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oad balancing (computing)"/>
                        </a:rPr>
                        <a:t>load balance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multi processor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balancing depends on the availability of the hardware and scheduling algorithms like static and dynamic scheduling.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Task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3024188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1986" y="5078186"/>
            <a:ext cx="570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S = portion of program executed serially</a:t>
            </a:r>
          </a:p>
          <a:p>
            <a:r>
              <a:rPr lang="en-US" dirty="0" smtClean="0"/>
              <a:t>          N = Processing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</a:t>
            </a:r>
            <a:r>
              <a:rPr lang="en-US" dirty="0" smtClean="0"/>
              <a:t>and 25 </a:t>
            </a:r>
            <a:r>
              <a:rPr lang="en-US" dirty="0"/>
              <a:t>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 smtClean="0"/>
              <a:t>   cores?</a:t>
            </a:r>
          </a:p>
          <a:p>
            <a:r>
              <a:rPr lang="en-US" dirty="0" smtClean="0"/>
              <a:t>S=25%=0.25, N= 2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add two additional cores </a:t>
            </a:r>
            <a:r>
              <a:rPr lang="en-US" dirty="0" smtClean="0"/>
              <a:t>, calculate speedup?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Fork – Join Model</a:t>
            </a:r>
            <a:endParaRPr lang="en-US" dirty="0"/>
          </a:p>
        </p:txBody>
      </p:sp>
      <p:pic>
        <p:nvPicPr>
          <p:cNvPr id="3076" name="Picture 4" descr="Image result for data vs task parallelism  in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1064"/>
            <a:ext cx="8776154" cy="27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39" y="4316371"/>
            <a:ext cx="4467225" cy="213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Support provided at either</a:t>
            </a:r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User </a:t>
            </a:r>
            <a:r>
              <a:rPr lang="en-US" dirty="0"/>
              <a:t>level -&gt; </a:t>
            </a:r>
            <a:r>
              <a:rPr lang="en-US" b="1" dirty="0"/>
              <a:t>user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above the kernel  and managed without kernel support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Kernel level -&gt; </a:t>
            </a:r>
            <a:r>
              <a:rPr lang="en-US" b="1" dirty="0" smtClean="0"/>
              <a:t>kernel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and managed directly by the operating system</a:t>
            </a:r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What is the relationship between user and kernel threads?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629134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53" dirty="0"/>
              <a:t>Process</a:t>
            </a:r>
            <a:r>
              <a:rPr spc="-46" dirty="0"/>
              <a:t> </a:t>
            </a:r>
            <a:r>
              <a:rPr spc="-11" dirty="0"/>
              <a:t>Concept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4991"/>
            <a:ext cx="8293447" cy="463605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4" dirty="0">
                <a:latin typeface="Arial"/>
                <a:cs typeface="Arial"/>
              </a:rPr>
              <a:t>Classically, </a:t>
            </a:r>
            <a:r>
              <a:rPr sz="1700" dirty="0">
                <a:latin typeface="Arial"/>
                <a:cs typeface="Arial"/>
              </a:rPr>
              <a:t>processes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spc="11" dirty="0">
                <a:latin typeface="Arial"/>
                <a:cs typeface="Arial"/>
              </a:rPr>
              <a:t>executed </a:t>
            </a:r>
            <a:r>
              <a:rPr sz="1700" spc="7" dirty="0">
                <a:latin typeface="Arial"/>
                <a:cs typeface="Arial"/>
              </a:rPr>
              <a:t>programs </a:t>
            </a:r>
            <a:r>
              <a:rPr sz="1700" spc="18" dirty="0">
                <a:latin typeface="Arial"/>
                <a:cs typeface="Arial"/>
              </a:rPr>
              <a:t>that </a:t>
            </a:r>
            <a:r>
              <a:rPr sz="1700" spc="-18" dirty="0">
                <a:latin typeface="Arial"/>
                <a:cs typeface="Arial"/>
              </a:rPr>
              <a:t>have</a:t>
            </a:r>
            <a:r>
              <a:rPr sz="1700" dirty="0">
                <a:latin typeface="Arial"/>
                <a:cs typeface="Arial"/>
              </a:rPr>
              <a:t> ...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Resource </a:t>
            </a:r>
            <a:r>
              <a:rPr sz="1700" b="1" spc="-7" dirty="0">
                <a:latin typeface="Arial"/>
                <a:cs typeface="Arial"/>
              </a:rPr>
              <a:t>Ownership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7" dirty="0">
                <a:latin typeface="Arial"/>
                <a:cs typeface="Arial"/>
              </a:rPr>
              <a:t>includes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virtual address </a:t>
            </a:r>
            <a:r>
              <a:rPr sz="1700" spc="7" dirty="0">
                <a:latin typeface="Arial"/>
                <a:cs typeface="Arial"/>
              </a:rPr>
              <a:t>space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hold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process</a:t>
            </a:r>
            <a:r>
              <a:rPr sz="1700" spc="-5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image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dirty="0">
                <a:latin typeface="Arial"/>
                <a:cs typeface="Arial"/>
              </a:rPr>
              <a:t>Operating </a:t>
            </a:r>
            <a:r>
              <a:rPr sz="1700" spc="7" dirty="0">
                <a:latin typeface="Arial"/>
                <a:cs typeface="Arial"/>
              </a:rPr>
              <a:t>system </a:t>
            </a:r>
            <a:r>
              <a:rPr sz="1700" dirty="0">
                <a:latin typeface="Arial"/>
                <a:cs typeface="Arial"/>
              </a:rPr>
              <a:t>prevents </a:t>
            </a:r>
            <a:r>
              <a:rPr sz="1700" spc="11" dirty="0">
                <a:latin typeface="Arial"/>
                <a:cs typeface="Arial"/>
              </a:rPr>
              <a:t>unwanted </a:t>
            </a:r>
            <a:r>
              <a:rPr sz="1700" spc="-4" dirty="0">
                <a:latin typeface="Arial"/>
                <a:cs typeface="Arial"/>
              </a:rPr>
              <a:t>interference </a:t>
            </a:r>
            <a:r>
              <a:rPr sz="1700" spc="7" dirty="0">
                <a:latin typeface="Arial"/>
                <a:cs typeface="Arial"/>
              </a:rPr>
              <a:t>between</a:t>
            </a:r>
            <a:r>
              <a:rPr sz="1700" spc="-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Scheduling/Execution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18" dirty="0">
                <a:latin typeface="Arial"/>
                <a:cs typeface="Arial"/>
              </a:rPr>
              <a:t>follows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</a:t>
            </a:r>
            <a:r>
              <a:rPr sz="1700" spc="18" dirty="0">
                <a:latin typeface="Arial"/>
                <a:cs typeface="Arial"/>
              </a:rPr>
              <a:t>path that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1" dirty="0">
                <a:latin typeface="Arial"/>
                <a:cs typeface="Arial"/>
              </a:rPr>
              <a:t>be </a:t>
            </a:r>
            <a:r>
              <a:rPr sz="1700" spc="-4" dirty="0">
                <a:latin typeface="Arial"/>
                <a:cs typeface="Arial"/>
              </a:rPr>
              <a:t>interleaved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7" dirty="0">
                <a:latin typeface="Arial"/>
                <a:cs typeface="Arial"/>
              </a:rPr>
              <a:t>other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642915" marR="3572" lvl="2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-14" dirty="0">
                <a:latin typeface="Arial"/>
                <a:cs typeface="Arial"/>
              </a:rPr>
              <a:t>has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 </a:t>
            </a:r>
            <a:r>
              <a:rPr sz="1700" spc="-7" dirty="0">
                <a:latin typeface="Arial"/>
                <a:cs typeface="Arial"/>
              </a:rPr>
              <a:t>etc.)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18" dirty="0">
                <a:latin typeface="Arial"/>
                <a:cs typeface="Arial"/>
              </a:rPr>
              <a:t>dispatching priority 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7" dirty="0">
                <a:latin typeface="Arial"/>
                <a:cs typeface="Arial"/>
              </a:rPr>
              <a:t>scheduled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dispatched </a:t>
            </a:r>
            <a:r>
              <a:rPr sz="1700" spc="25" dirty="0">
                <a:latin typeface="Arial"/>
                <a:cs typeface="Arial"/>
              </a:rPr>
              <a:t>by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operating</a:t>
            </a:r>
            <a:r>
              <a:rPr sz="1700" spc="-7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system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-56" dirty="0">
                <a:latin typeface="Arial"/>
                <a:cs typeface="Arial"/>
              </a:rPr>
              <a:t>Today,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dispatching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-11" dirty="0">
                <a:latin typeface="Arial"/>
                <a:cs typeface="Arial"/>
              </a:rPr>
              <a:t>referred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-18" dirty="0">
                <a:latin typeface="Arial"/>
                <a:cs typeface="Arial"/>
              </a:rPr>
              <a:t>as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or </a:t>
            </a:r>
            <a:r>
              <a:rPr sz="1700" b="1" spc="-4" dirty="0">
                <a:latin typeface="Arial"/>
                <a:cs typeface="Arial"/>
              </a:rPr>
              <a:t>lightweight</a:t>
            </a:r>
            <a:r>
              <a:rPr sz="1700" b="1" spc="25" dirty="0">
                <a:latin typeface="Arial"/>
                <a:cs typeface="Arial"/>
              </a:rPr>
              <a:t> </a:t>
            </a:r>
            <a:r>
              <a:rPr sz="1700" b="1" spc="-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7" dirty="0">
                <a:latin typeface="Arial"/>
                <a:cs typeface="Arial"/>
              </a:rPr>
              <a:t>resource </a:t>
            </a:r>
            <a:r>
              <a:rPr sz="1700" spc="7" dirty="0">
                <a:latin typeface="Arial"/>
                <a:cs typeface="Arial"/>
              </a:rPr>
              <a:t>ownership </a:t>
            </a:r>
            <a:r>
              <a:rPr sz="1700" spc="-11" dirty="0">
                <a:latin typeface="Arial"/>
                <a:cs typeface="Arial"/>
              </a:rPr>
              <a:t>remains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b="1" spc="-7" dirty="0">
                <a:latin typeface="Arial"/>
                <a:cs typeface="Arial"/>
              </a:rPr>
              <a:t>process </a:t>
            </a:r>
            <a:r>
              <a:rPr sz="1700" spc="11" dirty="0">
                <a:latin typeface="Arial"/>
                <a:cs typeface="Arial"/>
              </a:rPr>
              <a:t>or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b="1" spc="11" dirty="0">
                <a:latin typeface="Arial"/>
                <a:cs typeface="Arial"/>
              </a:rPr>
              <a:t>task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0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management done by user-level threads library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Three primary thread libraries: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POSIX </a:t>
            </a:r>
            <a:r>
              <a:rPr lang="en-US" smtClean="0">
                <a:solidFill>
                  <a:srgbClr val="3366FF"/>
                </a:solidFill>
                <a:ea typeface="ＭＳ Ｐゴシック" pitchFamily="34" charset="-128"/>
              </a:rPr>
              <a:t>Pthreads</a:t>
            </a:r>
            <a:endParaRPr lang="en-US" i="1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 Win32 threads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Java threads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User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Supported by the Kernel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Windows XP/2000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Solaris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Linux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Tru64 UNIX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Mac OS X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Thread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64740"/>
            <a:ext cx="83248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7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66988"/>
            <a:ext cx="8229600" cy="28146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One-to-One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Many-to-Many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28688" y="1184275"/>
            <a:ext cx="4167187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User Thread – to -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496290"/>
            <a:ext cx="3814762" cy="474227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800" dirty="0" smtClean="0"/>
              <a:t>Many user-level threads mapped to single kernel thread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800" dirty="0" smtClean="0"/>
          </a:p>
          <a:p>
            <a:r>
              <a:rPr lang="en-US" sz="2800" dirty="0" smtClean="0"/>
              <a:t>Only one </a:t>
            </a:r>
            <a:r>
              <a:rPr lang="en-US" sz="2800" dirty="0"/>
              <a:t>thread can access the kernel at a time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r>
              <a:rPr lang="en-US" sz="2800" dirty="0" smtClean="0"/>
              <a:t>multiple </a:t>
            </a:r>
            <a:r>
              <a:rPr lang="en-US" sz="2800" dirty="0"/>
              <a:t>threads are unable to run </a:t>
            </a:r>
            <a:r>
              <a:rPr lang="en-US" sz="2800" dirty="0" smtClean="0"/>
              <a:t>in parallel </a:t>
            </a:r>
            <a:r>
              <a:rPr lang="en-US" sz="2800" dirty="0"/>
              <a:t>on multicore systems</a:t>
            </a:r>
            <a:r>
              <a:rPr lang="en-US" sz="28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entire process </a:t>
            </a:r>
            <a:r>
              <a:rPr lang="en-US" sz="2400" dirty="0"/>
              <a:t>will block if a thread makes a blocking system call</a:t>
            </a:r>
            <a:endParaRPr lang="en-US" sz="2800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62063"/>
            <a:ext cx="480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c 1"/>
          <p:cNvSpPr/>
          <p:nvPr/>
        </p:nvSpPr>
        <p:spPr bwMode="auto">
          <a:xfrm rot="18334980">
            <a:off x="5372100" y="5143500"/>
            <a:ext cx="914400" cy="914400"/>
          </a:xfrm>
          <a:prstGeom prst="arc">
            <a:avLst>
              <a:gd name="adj1" fmla="val 16200000"/>
              <a:gd name="adj2" fmla="val 15765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>
              <a:latin typeface="Verdana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000" dirty="0" smtClean="0"/>
              <a:t>Each user-level thread maps to kernel thread</a:t>
            </a:r>
          </a:p>
          <a:p>
            <a:r>
              <a:rPr lang="en-US" sz="2000" dirty="0"/>
              <a:t>more concurrency than the many-to-one model by allowing </a:t>
            </a:r>
            <a:r>
              <a:rPr lang="en-US" sz="2000" dirty="0" smtClean="0"/>
              <a:t>another thread </a:t>
            </a:r>
            <a:r>
              <a:rPr lang="en-US" sz="2000" dirty="0"/>
              <a:t>to run when a thread makes a blocking system call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Allows multiple </a:t>
            </a:r>
            <a:r>
              <a:rPr lang="en-US" sz="2000" dirty="0"/>
              <a:t>threads to run in parallel on multiprocessors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drawback is, </a:t>
            </a:r>
            <a:r>
              <a:rPr lang="en-US" sz="2000" dirty="0"/>
              <a:t>creating a user thread requires </a:t>
            </a:r>
            <a:r>
              <a:rPr lang="en-US" sz="2000" dirty="0" smtClean="0"/>
              <a:t>creating </a:t>
            </a:r>
            <a:r>
              <a:rPr lang="en-US" sz="2000" dirty="0"/>
              <a:t>the </a:t>
            </a:r>
            <a:r>
              <a:rPr lang="en-US" sz="2000" dirty="0" smtClean="0"/>
              <a:t>corresponding kernel </a:t>
            </a:r>
            <a:r>
              <a:rPr lang="en-US" sz="2000" dirty="0"/>
              <a:t>thread</a:t>
            </a:r>
            <a:endParaRPr lang="en-US" sz="20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One-to-One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004000"/>
            <a:ext cx="7475538" cy="209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74800"/>
            <a:ext cx="4049712" cy="507538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multiplexes </a:t>
            </a:r>
            <a:r>
              <a:rPr lang="en-US" sz="2400" dirty="0"/>
              <a:t>many user-level threads </a:t>
            </a:r>
            <a:r>
              <a:rPr lang="en-US" sz="2400" dirty="0" smtClean="0"/>
              <a:t>to a </a:t>
            </a:r>
            <a:r>
              <a:rPr lang="en-US" sz="2400" dirty="0"/>
              <a:t>smaller or equal number of kernel </a:t>
            </a:r>
            <a:r>
              <a:rPr lang="en-US" sz="2400" dirty="0" smtClean="0"/>
              <a:t>threads</a:t>
            </a:r>
          </a:p>
          <a:p>
            <a:endParaRPr lang="en-US" sz="2400" dirty="0" smtClean="0"/>
          </a:p>
          <a:p>
            <a:r>
              <a:rPr lang="en-US" sz="2400" dirty="0"/>
              <a:t>developers can create as many user threads as necessary, and the corresponding</a:t>
            </a:r>
          </a:p>
          <a:p>
            <a:endParaRPr lang="en-US" sz="2400" dirty="0" smtClean="0"/>
          </a:p>
          <a:p>
            <a:r>
              <a:rPr lang="en-US" sz="2400" dirty="0" smtClean="0"/>
              <a:t>kernel </a:t>
            </a:r>
            <a:r>
              <a:rPr lang="en-US" sz="2400" dirty="0"/>
              <a:t>threads can run in parallel on a multiprocessor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When thread performs </a:t>
            </a:r>
            <a:r>
              <a:rPr lang="en-US" sz="2400" dirty="0"/>
              <a:t>a blocking system call, the kernel can schedule another thread for</a:t>
            </a:r>
          </a:p>
          <a:p>
            <a:pPr marL="109728" indent="0">
              <a:buNone/>
            </a:pPr>
            <a:r>
              <a:rPr lang="en-US" sz="2400" dirty="0" smtClean="0"/>
              <a:t>    execution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Many-to-Many Model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6" y="1233488"/>
            <a:ext cx="3657889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Three main thread libraries in use today: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POSIX Pthreads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May be provided either as user-level or kernel-level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 POSIX standard (IEEE 1003.1c) API for thread creation and synchronization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API specifies behavior of the thread library, implementation is up to development of the library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Win32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Kernel-level library on  Windows system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Java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Java threads are managed by the JVM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Typically implemented using the threads model provided by underlying OS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6450" y="2335213"/>
            <a:ext cx="8229600" cy="3429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dirty="0" smtClean="0">
                <a:ea typeface="ＭＳ Ｐゴシック" pitchFamily="34" charset="-128"/>
              </a:rPr>
              <a:t>On Linux, programs that use the </a:t>
            </a:r>
            <a:r>
              <a:rPr lang="en-US" dirty="0" err="1" smtClean="0">
                <a:ea typeface="ＭＳ Ｐゴシック" pitchFamily="34" charset="-128"/>
              </a:rPr>
              <a:t>Pthreads</a:t>
            </a:r>
            <a:r>
              <a:rPr lang="en-US" dirty="0" smtClean="0">
                <a:ea typeface="ＭＳ Ｐゴシック" pitchFamily="34" charset="-128"/>
              </a:rPr>
              <a:t> API must be compiled with </a:t>
            </a:r>
          </a:p>
          <a:p>
            <a:pPr marL="0" indent="0">
              <a:buFont typeface="Monotype Sorts"/>
              <a:buNone/>
            </a:pP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pthread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or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lpthread</a:t>
            </a:r>
            <a:endParaRPr lang="en-US" b="1" i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marL="0" indent="0">
              <a:buFont typeface="Monotype Sorts"/>
              <a:buNone/>
            </a:pPr>
            <a:endParaRPr lang="en-US" b="1" i="1" dirty="0">
              <a:solidFill>
                <a:srgbClr val="C00000"/>
              </a:solidFill>
              <a:ea typeface="ＭＳ Ｐゴシック" pitchFamily="34" charset="-128"/>
              <a:hlinkClick r:id="rId2"/>
            </a:endParaRPr>
          </a:p>
          <a:p>
            <a:pPr marL="0" indent="0">
              <a:buNone/>
            </a:pPr>
            <a:r>
              <a:rPr lang="en-US" b="1" dirty="0" err="1"/>
              <a:t>gcc</a:t>
            </a:r>
            <a:r>
              <a:rPr lang="en-US" b="1" dirty="0"/>
              <a:t> –o thread –</a:t>
            </a:r>
            <a:r>
              <a:rPr lang="en-US" b="1" dirty="0" err="1"/>
              <a:t>lpthread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thread.c</a:t>
            </a:r>
            <a:endParaRPr lang="en-US" dirty="0"/>
          </a:p>
          <a:p>
            <a:pPr marL="0" indent="0">
              <a:buFont typeface="Monotype Sorts"/>
              <a:buNone/>
            </a:pPr>
            <a:endParaRPr lang="en-US" dirty="0" smtClean="0">
              <a:ea typeface="ＭＳ Ｐゴシック" pitchFamily="34" charset="-128"/>
              <a:hlinkClick r:id="rId2"/>
            </a:endParaRPr>
          </a:p>
          <a:p>
            <a:pPr marL="457200" lvl="1" indent="0">
              <a:buFont typeface="Monotype Sorts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 Compilation on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Creation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171" y="1840634"/>
            <a:ext cx="8327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i="1" dirty="0"/>
              <a:t>thread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i="1" dirty="0" err="1"/>
              <a:t>attr</a:t>
            </a:r>
            <a:r>
              <a:rPr lang="en-US" dirty="0"/>
              <a:t>, void *(*</a:t>
            </a:r>
            <a:r>
              <a:rPr lang="en-US" i="1" dirty="0"/>
              <a:t>start</a:t>
            </a:r>
            <a:r>
              <a:rPr lang="en-US" dirty="0"/>
              <a:t>)(void *), void *</a:t>
            </a:r>
            <a:r>
              <a:rPr lang="en-US" i="1" dirty="0" err="1"/>
              <a:t>arg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*thread</a:t>
            </a:r>
            <a:r>
              <a:rPr lang="en-US" dirty="0"/>
              <a:t> Is the location where the ID of the newly created thread should be stored, or NULL if the thread ID is not required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/>
              <a:t>attr</a:t>
            </a:r>
            <a:r>
              <a:rPr lang="en-US" dirty="0"/>
              <a:t> Is the thread attribute object specifying the attributes for the thread that is being created. If </a:t>
            </a:r>
            <a:r>
              <a:rPr lang="en-US" i="1" dirty="0" err="1"/>
              <a:t>attr</a:t>
            </a:r>
            <a:r>
              <a:rPr lang="en-US" dirty="0"/>
              <a:t> is NULL, the thread is created with default attributes.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start</a:t>
            </a:r>
            <a:r>
              <a:rPr lang="en-US" dirty="0"/>
              <a:t> Is the main function for the thread; the thread begins executing user code at this address.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 smtClean="0"/>
              <a:t>arg</a:t>
            </a:r>
            <a:r>
              <a:rPr lang="en-US" dirty="0"/>
              <a:t> Is the argument passed to </a:t>
            </a:r>
            <a:r>
              <a:rPr lang="en-US" i="1" dirty="0"/>
              <a:t>start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63614"/>
            <a:ext cx="570351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5420"/>
            <a:ext cx="6558855" cy="388956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spc="7" dirty="0">
                <a:latin typeface="Arial"/>
                <a:cs typeface="Arial"/>
              </a:rPr>
              <a:t>process: </a:t>
            </a:r>
            <a:r>
              <a:rPr sz="1700" b="1" spc="-7" dirty="0">
                <a:latin typeface="Arial"/>
                <a:cs typeface="Arial"/>
              </a:rPr>
              <a:t>Process Control</a:t>
            </a:r>
            <a:r>
              <a:rPr sz="1700" b="1" spc="-28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11" dirty="0">
                <a:latin typeface="Arial"/>
                <a:cs typeface="Arial"/>
              </a:rPr>
              <a:t>Memory </a:t>
            </a:r>
            <a:r>
              <a:rPr sz="1700" dirty="0">
                <a:latin typeface="Arial"/>
                <a:cs typeface="Arial"/>
              </a:rPr>
              <a:t>management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18" dirty="0">
                <a:latin typeface="Arial"/>
                <a:cs typeface="Arial"/>
              </a:rPr>
              <a:t>Accounting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dirty="0">
                <a:latin typeface="Arial"/>
                <a:cs typeface="Arial"/>
              </a:rPr>
              <a:t>thread: </a:t>
            </a:r>
            <a:r>
              <a:rPr sz="1700" b="1" spc="-4" dirty="0">
                <a:latin typeface="Arial"/>
                <a:cs typeface="Arial"/>
              </a:rPr>
              <a:t>Thread </a:t>
            </a:r>
            <a:r>
              <a:rPr sz="1700" b="1" spc="-7" dirty="0">
                <a:latin typeface="Arial"/>
                <a:cs typeface="Arial"/>
              </a:rPr>
              <a:t>Control</a:t>
            </a:r>
            <a:r>
              <a:rPr sz="1700" b="1" spc="-32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Program </a:t>
            </a:r>
            <a:r>
              <a:rPr sz="1700" spc="11" dirty="0">
                <a:latin typeface="Arial"/>
                <a:cs typeface="Arial"/>
              </a:rPr>
              <a:t>counter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</a:t>
            </a:r>
            <a:r>
              <a:rPr sz="1700" spc="-4" dirty="0">
                <a:latin typeface="Arial"/>
                <a:cs typeface="Arial"/>
              </a:rPr>
              <a:t> registers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 </a:t>
            </a:r>
            <a:r>
              <a:rPr sz="1700" spc="7" dirty="0">
                <a:latin typeface="Arial"/>
                <a:cs typeface="Arial"/>
              </a:rPr>
              <a:t>scheduling 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dirty="0">
                <a:latin typeface="Arial"/>
                <a:cs typeface="Arial"/>
              </a:rPr>
              <a:t>Pending </a:t>
            </a:r>
            <a:r>
              <a:rPr sz="1700" spc="4" dirty="0">
                <a:latin typeface="Arial"/>
                <a:cs typeface="Arial"/>
              </a:rPr>
              <a:t>I/O</a:t>
            </a:r>
            <a:r>
              <a:rPr sz="1700" spc="-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0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ID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#include &lt;pthread.h&gt;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pthread_t pthread_self() 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	      	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returns : </a:t>
            </a:r>
            <a:r>
              <a:rPr lang="en-US"/>
              <a:t>ID of current (this)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6450" y="1560068"/>
            <a:ext cx="8229600" cy="2734841"/>
          </a:xfrm>
          <a:solidFill>
            <a:schemeClr val="accent1"/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rtlCol="0">
            <a:no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pthread_join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(thread, NULL) 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	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 on success, some error code on failure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34" charset="-128"/>
              </a:rPr>
              <a:t>POSIX:  Wait for Thread Completion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Termination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#include &lt;</a:t>
            </a:r>
            <a:r>
              <a:rPr lang="en-US" dirty="0" err="1">
                <a:ea typeface="ＭＳ Ｐゴシック" charset="-128"/>
                <a:cs typeface="+mn-cs"/>
              </a:rPr>
              <a:t>pthread.h</a:t>
            </a:r>
            <a:r>
              <a:rPr lang="en-US" dirty="0">
                <a:ea typeface="ＭＳ Ｐゴシック" charset="-128"/>
                <a:cs typeface="+mn-cs"/>
              </a:rPr>
              <a:t>&gt;</a:t>
            </a: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Void </a:t>
            </a:r>
            <a:r>
              <a:rPr lang="en-US" dirty="0" err="1">
                <a:ea typeface="ＭＳ Ｐゴシック" charset="-128"/>
                <a:cs typeface="+mn-cs"/>
              </a:rPr>
              <a:t>pthread_exit</a:t>
            </a:r>
            <a:r>
              <a:rPr lang="en-US" dirty="0">
                <a:ea typeface="ＭＳ Ｐゴシック" charset="-128"/>
                <a:cs typeface="+mn-cs"/>
              </a:rPr>
              <a:t> (</a:t>
            </a:r>
            <a:r>
              <a:rPr lang="en-US" dirty="0" err="1">
                <a:ea typeface="ＭＳ Ｐゴシック" charset="-128"/>
                <a:cs typeface="+mn-cs"/>
              </a:rPr>
              <a:t>return_value</a:t>
            </a:r>
            <a:r>
              <a:rPr lang="en-US" dirty="0">
                <a:ea typeface="ＭＳ Ｐゴシック" charset="-128"/>
                <a:cs typeface="+mn-cs"/>
              </a:rPr>
              <a:t>) </a:t>
            </a: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latin typeface="Verdana" charset="0"/>
                <a:ea typeface="ＭＳ Ｐゴシック" charset="-128"/>
                <a:cs typeface="+mn-cs"/>
              </a:rPr>
              <a:t>	      	</a:t>
            </a:r>
          </a:p>
          <a:p>
            <a:pPr eaLnBrk="0" hangingPunct="0">
              <a:defRPr/>
            </a:pPr>
            <a:endParaRPr lang="en-US" b="1" dirty="0"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Threads terminate in one of the following ways: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The thread's start functions performs a return specifying a return value for the thread.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Thread receives a request asking it to terminate using </a:t>
            </a:r>
            <a:r>
              <a:rPr kumimoji="1" lang="en-US" dirty="0" err="1">
                <a:latin typeface="+mn-lt"/>
                <a:ea typeface="ＭＳ Ｐゴシック" charset="-128"/>
                <a:cs typeface="+mn-cs"/>
              </a:rPr>
              <a:t>pthread_cancel</a:t>
            </a: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Thread initiates termination </a:t>
            </a:r>
            <a:r>
              <a:rPr kumimoji="1" lang="en-US" dirty="0" err="1">
                <a:ea typeface="ＭＳ Ｐゴシック" charset="-128"/>
                <a:cs typeface="+mn-cs"/>
              </a:rPr>
              <a:t>pthread_exit</a:t>
            </a:r>
            <a:r>
              <a:rPr kumimoji="1" lang="en-US" dirty="0"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Main process terminates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endParaRPr kumimoji="1" lang="en-US" dirty="0"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382" y="110837"/>
            <a:ext cx="8285018" cy="6497782"/>
          </a:xfrm>
        </p:spPr>
        <p:txBody>
          <a:bodyPr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pthread_t</a:t>
            </a:r>
            <a:r>
              <a:rPr lang="en-US" sz="1400" dirty="0"/>
              <a:t> thread1, thread2;  /* thread variables */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thdata</a:t>
            </a:r>
            <a:r>
              <a:rPr lang="en-US" sz="1400" dirty="0"/>
              <a:t> data1, data2;         /* </a:t>
            </a:r>
            <a:r>
              <a:rPr lang="en-US" sz="1400" dirty="0" err="1"/>
              <a:t>structs</a:t>
            </a:r>
            <a:r>
              <a:rPr lang="en-US" sz="1400" dirty="0"/>
              <a:t> to be passed to threads */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initialize data to pass to thread 1 */</a:t>
            </a:r>
          </a:p>
          <a:p>
            <a:r>
              <a:rPr lang="en-US" sz="1400" dirty="0"/>
              <a:t>    data1.thread_no = 1;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(data1.message, "Hello!");</a:t>
            </a:r>
          </a:p>
          <a:p>
            <a:endParaRPr lang="en-US" sz="1400" dirty="0"/>
          </a:p>
          <a:p>
            <a:r>
              <a:rPr lang="en-US" sz="1400" dirty="0"/>
              <a:t>    /* initialize data to pass to thread 2 */</a:t>
            </a:r>
          </a:p>
          <a:p>
            <a:r>
              <a:rPr lang="en-US" sz="1400" dirty="0"/>
              <a:t>    data2.thread_no = 2;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(data2.message, "Hi!");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create threads 1 and 2 */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(&amp;thread1,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&amp;data1);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(&amp;thread2,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&amp;data2);</a:t>
            </a:r>
          </a:p>
          <a:p>
            <a:endParaRPr lang="en-US" sz="1400" dirty="0"/>
          </a:p>
          <a:p>
            <a:r>
              <a:rPr lang="en-US" sz="1400" dirty="0"/>
              <a:t>    /* Main block now waits for both threads to terminate, before it exits</a:t>
            </a:r>
          </a:p>
          <a:p>
            <a:r>
              <a:rPr lang="en-US" sz="1400" dirty="0"/>
              <a:t>       If main block exits, both threads exit, even if the threads have not</a:t>
            </a:r>
          </a:p>
          <a:p>
            <a:r>
              <a:rPr lang="en-US" sz="1400" dirty="0"/>
              <a:t>       finished their work */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(thread1, NULL);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(thread2, NULL);</a:t>
            </a:r>
          </a:p>
          <a:p>
            <a:r>
              <a:rPr lang="en-US" sz="1400" dirty="0" smtClean="0"/>
              <a:t>          </a:t>
            </a:r>
            <a:endParaRPr lang="en-US" sz="1400" dirty="0"/>
          </a:p>
          <a:p>
            <a:r>
              <a:rPr lang="en-US" sz="1400" dirty="0" smtClean="0"/>
              <a:t>exit(0</a:t>
            </a:r>
            <a:r>
              <a:rPr lang="en-US" sz="1400" dirty="0"/>
              <a:t>);</a:t>
            </a:r>
          </a:p>
          <a:p>
            <a:r>
              <a:rPr lang="en-US" sz="1400" dirty="0"/>
              <a:t>} 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53831" y="6206841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Example code but not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06045"/>
            <a:ext cx="7901276" cy="546100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 smtClean="0">
                <a:ea typeface="ＭＳ Ｐゴシック" pitchFamily="34" charset="-128"/>
              </a:rPr>
              <a:t>Signals are used in UNIX systems to notify a process that a particular event has occurred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signal handler </a:t>
            </a:r>
            <a:r>
              <a:rPr lang="en-US" dirty="0" smtClean="0">
                <a:ea typeface="ＭＳ Ｐゴシック" pitchFamily="34" charset="-128"/>
              </a:rPr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handled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Options: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the thread to which the signal applies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every thread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certain threads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Assign a specific thread to receive all signals for the process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Signal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31113" cy="447833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Create a number of threads in a pool where they await work</a:t>
            </a:r>
          </a:p>
          <a:p>
            <a:r>
              <a:rPr lang="en-US" dirty="0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Usually slightly faster to service a request with an existing thread than create a new thread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Allows the number of threads in the application(s) to be bound to the size of the pool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Pools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1320800" y="1600200"/>
            <a:ext cx="7315200" cy="4334933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311" b="1" dirty="0">
                <a:latin typeface="Arial" pitchFamily="34" charset="0"/>
                <a:cs typeface="Arial" pitchFamily="34" charset="0"/>
              </a:rPr>
              <a:t>In systems that support user and kernel-level threads, kernel-level threads are scheduled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11" b="1" dirty="0"/>
              <a:t>		</a:t>
            </a:r>
            <a:r>
              <a:rPr lang="en-US" sz="2311" b="1" dirty="0">
                <a:latin typeface="Comic Sans MS" pitchFamily="66" charset="0"/>
              </a:rPr>
              <a:t>Kernel-level threads instead of processes 	are scheduled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311" b="1" dirty="0">
                <a:latin typeface="Arial" pitchFamily="34" charset="0"/>
                <a:cs typeface="Arial" pitchFamily="34" charset="0"/>
              </a:rPr>
              <a:t>User-level threads are managed by a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11" b="1" dirty="0"/>
              <a:t>		</a:t>
            </a:r>
            <a:r>
              <a:rPr lang="en-US" sz="2311" b="1" dirty="0">
                <a:latin typeface="Comic Sans MS" pitchFamily="66" charset="0"/>
              </a:rPr>
              <a:t>To run on the CPU, the user-level thread 	must be mapped on an associated kernel-	level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11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36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267" y="584200"/>
            <a:ext cx="7315200" cy="812800"/>
          </a:xfrm>
          <a:noFill/>
        </p:spPr>
        <p:txBody>
          <a:bodyPr/>
          <a:lstStyle/>
          <a:p>
            <a:pPr eaLnBrk="1" hangingPunct="1"/>
            <a:r>
              <a:rPr lang="en-US" sz="2845" dirty="0">
                <a:solidFill>
                  <a:schemeClr val="tx1"/>
                </a:solidFill>
                <a:effectLst/>
              </a:rPr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2098969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Contention </a:t>
            </a:r>
            <a:r>
              <a:rPr lang="en-US" b="1" dirty="0" smtClean="0"/>
              <a:t>Scope:</a:t>
            </a:r>
          </a:p>
          <a:p>
            <a:endParaRPr lang="en-US" b="1" dirty="0"/>
          </a:p>
          <a:p>
            <a:r>
              <a:rPr lang="en-US" dirty="0" smtClean="0"/>
              <a:t>On </a:t>
            </a:r>
            <a:r>
              <a:rPr lang="en-US" dirty="0"/>
              <a:t>systems implementing the many-to-one </a:t>
            </a:r>
            <a:r>
              <a:rPr lang="en-US" dirty="0" smtClean="0"/>
              <a:t> and many-to-many models</a:t>
            </a:r>
            <a:r>
              <a:rPr lang="en-US" dirty="0"/>
              <a:t>, the thread library schedules </a:t>
            </a:r>
            <a:r>
              <a:rPr lang="en-US" dirty="0" smtClean="0"/>
              <a:t>user-level threads </a:t>
            </a:r>
            <a:r>
              <a:rPr lang="en-US" dirty="0"/>
              <a:t>to run on an available LWP. This scheme is known as </a:t>
            </a:r>
            <a:r>
              <a:rPr lang="en-US" b="1" dirty="0" smtClean="0"/>
              <a:t>process contention scope </a:t>
            </a:r>
            <a:r>
              <a:rPr lang="en-US" b="1" dirty="0"/>
              <a:t>(PCS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When we say the thread </a:t>
            </a:r>
            <a:r>
              <a:rPr lang="en-US" dirty="0" smtClean="0"/>
              <a:t>library </a:t>
            </a:r>
            <a:r>
              <a:rPr lang="en-US" i="1" dirty="0" smtClean="0"/>
              <a:t>schedules </a:t>
            </a:r>
            <a:r>
              <a:rPr lang="en-US" dirty="0"/>
              <a:t>user threads onto available LWPs, we do not mean that the </a:t>
            </a:r>
            <a:r>
              <a:rPr lang="en-US" dirty="0" smtClean="0"/>
              <a:t>threads are </a:t>
            </a:r>
            <a:r>
              <a:rPr lang="en-US" dirty="0"/>
              <a:t>actually running on a CPU. That would require the operating system </a:t>
            </a:r>
            <a:r>
              <a:rPr lang="en-US" dirty="0" smtClean="0"/>
              <a:t>to schedule </a:t>
            </a:r>
            <a:r>
              <a:rPr lang="en-US" dirty="0"/>
              <a:t>the kernel thread onto a physical CPU.) To decide which </a:t>
            </a:r>
            <a:r>
              <a:rPr lang="en-US" dirty="0" smtClean="0"/>
              <a:t>kernel-level thread </a:t>
            </a:r>
            <a:r>
              <a:rPr lang="en-US" dirty="0"/>
              <a:t>to schedule onto a CPU, the kernel uses </a:t>
            </a:r>
            <a:r>
              <a:rPr lang="en-US" b="1" dirty="0"/>
              <a:t>system-contention scope (SCS)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30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1"/>
              <a:t>What is OpenMP?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305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30250" indent="-27305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An Application Program Interface (API) that may be used to explicitly direct multithreaded, shared memory parallelism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Three main API components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Compiler directives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Runtime library routines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Environment variables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Portable &amp; Standardized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API exist both C/C++ and Fortan 90/77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Multi platform Support (Unix, Linux etc.)</a:t>
            </a:r>
          </a:p>
        </p:txBody>
      </p:sp>
    </p:spTree>
    <p:extLst>
      <p:ext uri="{BB962C8B-B14F-4D97-AF65-F5344CB8AC3E}">
        <p14:creationId xmlns:p14="http://schemas.microsoft.com/office/powerpoint/2010/main" val="3908597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2946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 dirty="0"/>
              <a:t>GCC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en-US" sz="10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6388" y="3402012"/>
            <a:ext cx="8609012" cy="1059151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D9D9D9"/>
                </a:solidFill>
              </a:rPr>
              <a:t>bash: $ </a:t>
            </a:r>
            <a:r>
              <a:rPr lang="en-US" sz="1800" b="1" dirty="0" err="1">
                <a:solidFill>
                  <a:srgbClr val="FFFFFF"/>
                </a:solidFill>
              </a:rPr>
              <a:t>gcc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-</a:t>
            </a:r>
            <a:r>
              <a:rPr lang="en-US" sz="1800" b="1" dirty="0" err="1">
                <a:solidFill>
                  <a:srgbClr val="FFFFFF"/>
                </a:solidFill>
              </a:rPr>
              <a:t>fopenmp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omp.c</a:t>
            </a:r>
            <a:r>
              <a:rPr lang="en-US" sz="1800" b="1" dirty="0" smtClean="0">
                <a:solidFill>
                  <a:srgbClr val="FFFFFF"/>
                </a:solidFill>
              </a:rPr>
              <a:t>  </a:t>
            </a:r>
            <a:r>
              <a:rPr lang="en-US" sz="1800" b="1" dirty="0">
                <a:solidFill>
                  <a:srgbClr val="FFFFFF"/>
                </a:solidFill>
              </a:rPr>
              <a:t>-o </a:t>
            </a:r>
            <a:r>
              <a:rPr lang="en-US" sz="1800" b="1" dirty="0" smtClean="0">
                <a:solidFill>
                  <a:srgbClr val="FFFFFF"/>
                </a:solidFill>
              </a:rPr>
              <a:t> 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omp.x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86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 dirty="0"/>
              <a:t>OpenMP </a:t>
            </a:r>
            <a:r>
              <a:rPr lang="tr-TR" sz="3600" b="1" dirty="0" smtClean="0"/>
              <a:t>C</a:t>
            </a:r>
            <a:r>
              <a:rPr lang="en-US" sz="3600" b="1" dirty="0" err="1" smtClean="0"/>
              <a:t>ompilation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7367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47285"/>
            <a:ext cx="756497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229" y="6310882"/>
            <a:ext cx="163860" cy="164257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000" dirty="0" smtClean="0">
                <a:solidFill>
                  <a:srgbClr val="898989"/>
                </a:solidFill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879" y="2091285"/>
            <a:ext cx="2465487" cy="276816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45539" rIns="0" bIns="0" rtlCol="0">
            <a:spAutoFit/>
          </a:bodyPr>
          <a:lstStyle/>
          <a:p>
            <a:pPr marL="809001">
              <a:spcBef>
                <a:spcPts val="358"/>
              </a:spcBef>
            </a:pPr>
            <a:r>
              <a:rPr sz="1500" spc="-4" dirty="0">
                <a:latin typeface="Calibri"/>
                <a:cs typeface="Calibri"/>
              </a:rPr>
              <a:t>Parent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PID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879" y="4905399"/>
            <a:ext cx="2465487" cy="523726"/>
          </a:xfrm>
          <a:custGeom>
            <a:avLst/>
            <a:gdLst/>
            <a:ahLst/>
            <a:cxnLst/>
            <a:rect l="l" t="t" r="r" b="b"/>
            <a:pathLst>
              <a:path w="3506470" h="744854">
                <a:moveTo>
                  <a:pt x="0" y="0"/>
                </a:moveTo>
                <a:lnTo>
                  <a:pt x="3505883" y="0"/>
                </a:lnTo>
                <a:lnTo>
                  <a:pt x="3505883" y="744612"/>
                </a:lnTo>
                <a:lnTo>
                  <a:pt x="0" y="744612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3879" y="346562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4549" y="3334730"/>
            <a:ext cx="1439912" cy="24390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2948" rIns="0" bIns="0" rtlCol="0">
            <a:spAutoFit/>
          </a:bodyPr>
          <a:lstStyle/>
          <a:p>
            <a:pPr marL="198232">
              <a:spcBef>
                <a:spcPts val="102"/>
              </a:spcBef>
            </a:pPr>
            <a:r>
              <a:rPr sz="1500" spc="-4" dirty="0">
                <a:latin typeface="Calibri"/>
                <a:cs typeface="Calibri"/>
              </a:rPr>
              <a:t>Handle</a:t>
            </a:r>
            <a:r>
              <a:rPr sz="1500" spc="-14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Table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7879" y="1698614"/>
            <a:ext cx="2465487" cy="30972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78132" rIns="0" bIns="0" rtlCol="0">
            <a:spAutoFit/>
          </a:bodyPr>
          <a:lstStyle/>
          <a:p>
            <a:pPr marL="601840">
              <a:spcBef>
                <a:spcPts val="615"/>
              </a:spcBef>
            </a:pPr>
            <a:r>
              <a:rPr sz="1500" spc="-4" dirty="0">
                <a:latin typeface="Calibri"/>
                <a:cs typeface="Calibri"/>
              </a:rPr>
              <a:t>Process ID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(PID)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1064" y="2886227"/>
            <a:ext cx="1517600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Next Process</a:t>
            </a:r>
            <a:r>
              <a:rPr sz="1500" spc="-46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879" y="3672861"/>
            <a:ext cx="2465487" cy="337228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05367" rIns="0" bIns="0" rtlCol="0">
            <a:spAutoFit/>
          </a:bodyPr>
          <a:lstStyle/>
          <a:p>
            <a:pPr marL="569247">
              <a:spcBef>
                <a:spcPts val="830"/>
              </a:spcBef>
            </a:pPr>
            <a:r>
              <a:rPr sz="1500" spc="-4" dirty="0">
                <a:latin typeface="Calibri"/>
                <a:cs typeface="Calibri"/>
              </a:rPr>
              <a:t>Image File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Name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4550" y="2876618"/>
            <a:ext cx="1033611" cy="254275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23216" rIns="0" bIns="0" rtlCol="0">
            <a:spAutoFit/>
          </a:bodyPr>
          <a:lstStyle/>
          <a:p>
            <a:pPr marL="3572" algn="ctr">
              <a:spcBef>
                <a:spcPts val="182"/>
              </a:spcBef>
            </a:pPr>
            <a:r>
              <a:rPr sz="1500" spc="-4" dirty="0">
                <a:latin typeface="Calibri"/>
                <a:cs typeface="Calibri"/>
              </a:rPr>
              <a:t>PCB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576" y="4268203"/>
            <a:ext cx="1160859" cy="1026021"/>
          </a:xfrm>
          <a:prstGeom prst="rect">
            <a:avLst/>
          </a:prstGeom>
        </p:spPr>
        <p:txBody>
          <a:bodyPr vert="horz" wrap="square" lIns="0" tIns="21430" rIns="0" bIns="0" rtlCol="0">
            <a:spAutoFit/>
          </a:bodyPr>
          <a:lstStyle/>
          <a:p>
            <a:pPr marL="8483" marR="3572" indent="6697" algn="ctr">
              <a:lnSpc>
                <a:spcPts val="1807"/>
              </a:lnSpc>
              <a:spcBef>
                <a:spcPts val="169"/>
              </a:spcBef>
            </a:pPr>
            <a:r>
              <a:rPr sz="1500" spc="-4" dirty="0">
                <a:latin typeface="Calibri"/>
                <a:cs typeface="Calibri"/>
              </a:rPr>
              <a:t>List of Thread  Control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Blocks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1"/>
              </a:spcBef>
            </a:pPr>
            <a:endParaRPr sz="2000">
              <a:latin typeface="Times New Roman"/>
              <a:cs typeface="Times New Roman"/>
            </a:endParaRPr>
          </a:p>
          <a:p>
            <a:pPr marL="17859" algn="ctr"/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9228" y="3317075"/>
            <a:ext cx="1315789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List of open</a:t>
            </a:r>
            <a:r>
              <a:rPr sz="1500" spc="-42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ﬁles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159" y="2488114"/>
            <a:ext cx="144661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817" y="4019511"/>
            <a:ext cx="2933849" cy="332184"/>
          </a:xfrm>
          <a:prstGeom prst="rect">
            <a:avLst/>
          </a:prstGeom>
        </p:spPr>
        <p:txBody>
          <a:bodyPr vert="horz" wrap="square" lIns="0" tIns="11608" rIns="0" bIns="0" rtlCol="0">
            <a:spAutoFit/>
          </a:bodyPr>
          <a:lstStyle/>
          <a:p>
            <a:pPr marL="8929">
              <a:spcBef>
                <a:spcPts val="91"/>
              </a:spcBef>
            </a:pP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Thread Control Block</a:t>
            </a:r>
            <a:r>
              <a:rPr sz="2000" b="1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(TCB)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93649" y="4542721"/>
          <a:ext cx="2908398" cy="1393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6098"/>
                <a:gridCol w="130819"/>
                <a:gridCol w="421481"/>
              </a:tblGrid>
              <a:tr h="160734">
                <a:tc rowSpan="2">
                  <a:txBody>
                    <a:bodyPr/>
                    <a:lstStyle/>
                    <a:p>
                      <a:pPr marL="12515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TCB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216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2631">
                <a:tc gridSpan="2">
                  <a:txBody>
                    <a:bodyPr/>
                    <a:lstStyle/>
                    <a:p>
                      <a:pPr marL="8020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Counter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9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8174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277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92460">
                <a:tc gridSpan="2"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861161" y="3432893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4511" y="343543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47"/>
                </a:lnTo>
                <a:lnTo>
                  <a:pt x="0" y="93078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7879" y="1698614"/>
            <a:ext cx="2465487" cy="4450556"/>
          </a:xfrm>
          <a:custGeom>
            <a:avLst/>
            <a:gdLst/>
            <a:ahLst/>
            <a:cxnLst/>
            <a:rect l="l" t="t" r="r" b="b"/>
            <a:pathLst>
              <a:path w="3506470" h="6329680">
                <a:moveTo>
                  <a:pt x="0" y="0"/>
                </a:moveTo>
                <a:lnTo>
                  <a:pt x="3505883" y="0"/>
                </a:lnTo>
                <a:lnTo>
                  <a:pt x="3505883" y="6329205"/>
                </a:lnTo>
                <a:lnTo>
                  <a:pt x="0" y="632920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879" y="2822084"/>
            <a:ext cx="2465487" cy="382191"/>
          </a:xfrm>
          <a:custGeom>
            <a:avLst/>
            <a:gdLst/>
            <a:ahLst/>
            <a:cxnLst/>
            <a:rect l="l" t="t" r="r" b="b"/>
            <a:pathLst>
              <a:path w="3506470" h="543560">
                <a:moveTo>
                  <a:pt x="0" y="0"/>
                </a:moveTo>
                <a:lnTo>
                  <a:pt x="3505883" y="0"/>
                </a:lnTo>
                <a:lnTo>
                  <a:pt x="3505883" y="542946"/>
                </a:lnTo>
                <a:lnTo>
                  <a:pt x="0" y="542946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3879" y="300751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1161" y="2974782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4511" y="297732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34"/>
                </a:lnTo>
                <a:lnTo>
                  <a:pt x="0" y="93065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7879" y="4120060"/>
            <a:ext cx="2465487" cy="785366"/>
          </a:xfrm>
          <a:custGeom>
            <a:avLst/>
            <a:gdLst/>
            <a:ahLst/>
            <a:cxnLst/>
            <a:rect l="l" t="t" r="r" b="b"/>
            <a:pathLst>
              <a:path w="3506470" h="1116965">
                <a:moveTo>
                  <a:pt x="0" y="0"/>
                </a:moveTo>
                <a:lnTo>
                  <a:pt x="3505883" y="0"/>
                </a:lnTo>
                <a:lnTo>
                  <a:pt x="3505883" y="1116918"/>
                </a:lnTo>
                <a:lnTo>
                  <a:pt x="0" y="1116918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7879" y="3214750"/>
            <a:ext cx="2465487" cy="458539"/>
          </a:xfrm>
          <a:custGeom>
            <a:avLst/>
            <a:gdLst/>
            <a:ahLst/>
            <a:cxnLst/>
            <a:rect l="l" t="t" r="r" b="b"/>
            <a:pathLst>
              <a:path w="3506470" h="652145">
                <a:moveTo>
                  <a:pt x="0" y="0"/>
                </a:moveTo>
                <a:lnTo>
                  <a:pt x="3505883" y="0"/>
                </a:lnTo>
                <a:lnTo>
                  <a:pt x="3505883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7879" y="2418508"/>
            <a:ext cx="2465487" cy="392906"/>
          </a:xfrm>
          <a:custGeom>
            <a:avLst/>
            <a:gdLst/>
            <a:ahLst/>
            <a:cxnLst/>
            <a:rect l="l" t="t" r="r" b="b"/>
            <a:pathLst>
              <a:path w="3506470" h="558800">
                <a:moveTo>
                  <a:pt x="0" y="0"/>
                </a:moveTo>
                <a:lnTo>
                  <a:pt x="3505883" y="0"/>
                </a:lnTo>
                <a:lnTo>
                  <a:pt x="3505883" y="558459"/>
                </a:lnTo>
                <a:lnTo>
                  <a:pt x="0" y="558459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3879" y="4699515"/>
            <a:ext cx="1468934" cy="0"/>
          </a:xfrm>
          <a:custGeom>
            <a:avLst/>
            <a:gdLst/>
            <a:ahLst/>
            <a:cxnLst/>
            <a:rect l="l" t="t" r="r" b="b"/>
            <a:pathLst>
              <a:path w="2089150">
                <a:moveTo>
                  <a:pt x="0" y="0"/>
                </a:moveTo>
                <a:lnTo>
                  <a:pt x="2089055" y="0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1161" y="4666798"/>
            <a:ext cx="65445" cy="6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0027" y="466679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78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2385" y="4676344"/>
            <a:ext cx="65436" cy="6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5029" y="4676344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65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/>
              <a:t>OpenMP Directives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1412876"/>
            <a:ext cx="8229600" cy="131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685800" indent="-344488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109728" indent="0">
              <a:buNone/>
            </a:pPr>
            <a:endParaRPr lang="tr-TR" sz="2600" b="1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8424862" cy="368300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SzPct val="70000"/>
              <a:buFontTx/>
              <a:buNone/>
            </a:pPr>
            <a:r>
              <a:rPr lang="tr-TR" sz="2000" b="1">
                <a:solidFill>
                  <a:srgbClr val="FF0000"/>
                </a:solidFill>
                <a:latin typeface="Courier New" pitchFamily="49" charset="0"/>
              </a:rPr>
              <a:t>#pragma omp parallel </a:t>
            </a:r>
            <a:r>
              <a:rPr lang="tr-TR" sz="2000" b="1">
                <a:solidFill>
                  <a:srgbClr val="FFFFFF"/>
                </a:solidFill>
                <a:latin typeface="Courier New" pitchFamily="49" charset="0"/>
              </a:rPr>
              <a:t>default(shared) private(beta,pi)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6424613"/>
            <a:ext cx="9144000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8313" y="2551837"/>
            <a:ext cx="8424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barrier</a:t>
            </a:r>
          </a:p>
          <a:p>
            <a:r>
              <a:rPr lang="en-US" dirty="0" smtClean="0"/>
              <a:t>Each </a:t>
            </a:r>
            <a:r>
              <a:rPr lang="en-US" dirty="0"/>
              <a:t>thread waits at the barrier until all threads have reached it.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for</a:t>
            </a:r>
          </a:p>
          <a:p>
            <a:pPr marL="109728" indent="0">
              <a:buNone/>
            </a:pPr>
            <a:r>
              <a:rPr lang="en-US" dirty="0"/>
              <a:t>Distributes the iterations of a loop over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3589243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Thread </a:t>
            </a:r>
            <a:r>
              <a:rPr lang="en-US" b="1" dirty="0" smtClean="0"/>
              <a:t>Creation:</a:t>
            </a:r>
            <a:endParaRPr lang="en-US" b="1" dirty="0"/>
          </a:p>
          <a:p>
            <a:r>
              <a:rPr lang="en-US" dirty="0" err="1" smtClean="0"/>
              <a:t>omp_get_num_threads</a:t>
            </a:r>
            <a:r>
              <a:rPr lang="en-US" dirty="0" smtClean="0"/>
              <a:t>() </a:t>
            </a:r>
          </a:p>
          <a:p>
            <a:pPr marL="109728" indent="0">
              <a:buNone/>
            </a:pPr>
            <a:r>
              <a:rPr lang="en-US" dirty="0" smtClean="0"/>
              <a:t>Returns </a:t>
            </a:r>
            <a:r>
              <a:rPr lang="en-US" dirty="0"/>
              <a:t>number of threads in parallel region Returns 1 if called outside parallel region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Thread Id:</a:t>
            </a:r>
            <a:endParaRPr lang="en-US" b="1" dirty="0"/>
          </a:p>
          <a:p>
            <a:r>
              <a:rPr lang="en-US" dirty="0" err="1" smtClean="0"/>
              <a:t>omp_get_thread_num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id of thread in team Value between [0,n-1] // where n = #threads Master thread always has id 0</a:t>
            </a:r>
          </a:p>
        </p:txBody>
      </p:sp>
    </p:spTree>
    <p:extLst>
      <p:ext uri="{BB962C8B-B14F-4D97-AF65-F5344CB8AC3E}">
        <p14:creationId xmlns:p14="http://schemas.microsoft.com/office/powerpoint/2010/main" val="42811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07127"/>
            <a:ext cx="8039100" cy="46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62531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Single &amp;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r>
              <a:rPr lang="en-US" spc="-56" dirty="0" smtClean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419695" y="1351497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 dirty="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 dirty="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787" y="6519636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1127" y="799403"/>
            <a:ext cx="2826670" cy="259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579" y="3289110"/>
            <a:ext cx="4626575" cy="3568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" y="1012371"/>
            <a:ext cx="7707085" cy="55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8078689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Why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endParaRPr spc="-56" dirty="0"/>
          </a:p>
        </p:txBody>
      </p:sp>
      <p:sp>
        <p:nvSpPr>
          <p:cNvPr id="3" name="object 3"/>
          <p:cNvSpPr txBox="1"/>
          <p:nvPr/>
        </p:nvSpPr>
        <p:spPr>
          <a:xfrm>
            <a:off x="491133" y="1253302"/>
            <a:ext cx="8007251" cy="51900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b="1" spc="-7" dirty="0">
                <a:latin typeface="Arial"/>
                <a:cs typeface="Arial"/>
              </a:rPr>
              <a:t>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11" dirty="0">
                <a:latin typeface="Arial"/>
                <a:cs typeface="Arial"/>
              </a:rPr>
              <a:t>Better </a:t>
            </a:r>
            <a:r>
              <a:rPr sz="1700" b="1" spc="-18" dirty="0">
                <a:latin typeface="Arial"/>
                <a:cs typeface="Arial"/>
              </a:rPr>
              <a:t>responsiveness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18" dirty="0">
                <a:latin typeface="Arial"/>
                <a:cs typeface="Arial"/>
              </a:rPr>
              <a:t>dedicated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handling </a:t>
            </a:r>
            <a:r>
              <a:rPr sz="1700" spc="-11" dirty="0">
                <a:latin typeface="Arial"/>
                <a:cs typeface="Arial"/>
              </a:rPr>
              <a:t>user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7" dirty="0">
                <a:latin typeface="Arial"/>
                <a:cs typeface="Arial"/>
              </a:rPr>
              <a:t>Simpler resource </a:t>
            </a:r>
            <a:r>
              <a:rPr sz="1700" b="1" spc="-14" dirty="0">
                <a:latin typeface="Arial"/>
                <a:cs typeface="Arial"/>
              </a:rPr>
              <a:t>sharing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 </a:t>
            </a:r>
            <a:r>
              <a:rPr sz="1700" spc="-11" dirty="0">
                <a:latin typeface="Arial"/>
                <a:cs typeface="Arial"/>
              </a:rPr>
              <a:t>same </a:t>
            </a:r>
            <a:r>
              <a:rPr sz="1700" dirty="0">
                <a:latin typeface="Arial"/>
                <a:cs typeface="Arial"/>
              </a:rPr>
              <a:t>address</a:t>
            </a:r>
            <a:r>
              <a:rPr sz="1700" spc="39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Utilization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b="1" spc="-7" dirty="0">
                <a:latin typeface="Arial"/>
                <a:cs typeface="Arial"/>
              </a:rPr>
              <a:t>multiple</a:t>
            </a:r>
            <a:r>
              <a:rPr sz="1700" b="1" spc="-39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cores</a:t>
            </a:r>
            <a:endParaRPr sz="1700" dirty="0">
              <a:latin typeface="Arial"/>
              <a:cs typeface="Arial"/>
            </a:endParaRPr>
          </a:p>
          <a:p>
            <a:pPr marL="392892">
              <a:spcBef>
                <a:spcPts val="18"/>
              </a:spcBef>
            </a:pP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7" dirty="0">
                <a:latin typeface="Arial"/>
                <a:cs typeface="Arial"/>
              </a:rPr>
              <a:t>parallel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execution</a:t>
            </a:r>
            <a:endParaRPr sz="1700" dirty="0">
              <a:latin typeface="Arial"/>
              <a:cs typeface="Arial"/>
            </a:endParaRPr>
          </a:p>
          <a:p>
            <a:pPr marL="392892" marR="5389321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Faster </a:t>
            </a:r>
            <a:r>
              <a:rPr sz="1700" spc="4" dirty="0">
                <a:latin typeface="Arial"/>
                <a:cs typeface="Arial"/>
              </a:rPr>
              <a:t>creation and  </a:t>
            </a:r>
            <a:r>
              <a:rPr sz="1700" spc="7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</a:t>
            </a:r>
            <a:r>
              <a:rPr sz="1700" spc="-53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activities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694"/>
              </a:spcBef>
              <a:buChar char="•"/>
              <a:tabLst>
                <a:tab pos="151799" algn="l"/>
              </a:tabLst>
            </a:pPr>
            <a:r>
              <a:rPr sz="1700" b="1" spc="-4" dirty="0">
                <a:latin typeface="Arial"/>
                <a:cs typeface="Arial"/>
              </a:rPr>
              <a:t>Disadvantages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7" dirty="0">
                <a:latin typeface="Arial"/>
                <a:cs typeface="Arial"/>
              </a:rPr>
              <a:t>Coordinated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termination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Signal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error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4" dirty="0">
                <a:latin typeface="Arial"/>
                <a:cs typeface="Arial"/>
              </a:rPr>
              <a:t>handling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2"/>
              </a:spcBef>
              <a:buChar char="•"/>
              <a:tabLst>
                <a:tab pos="151799" algn="l"/>
              </a:tabLst>
            </a:pPr>
            <a:r>
              <a:rPr sz="1700" spc="-7" dirty="0">
                <a:latin typeface="Arial"/>
                <a:cs typeface="Arial"/>
              </a:rPr>
              <a:t>Reentrant </a:t>
            </a:r>
            <a:r>
              <a:rPr sz="1700" dirty="0">
                <a:latin typeface="Arial"/>
                <a:cs typeface="Arial"/>
              </a:rPr>
              <a:t>vs. </a:t>
            </a:r>
            <a:r>
              <a:rPr sz="1700" spc="4" dirty="0">
                <a:latin typeface="Arial"/>
                <a:cs typeface="Arial"/>
              </a:rPr>
              <a:t>non-reentrant </a:t>
            </a:r>
            <a:r>
              <a:rPr sz="1700" spc="7" dirty="0">
                <a:latin typeface="Arial"/>
                <a:cs typeface="Arial"/>
              </a:rPr>
              <a:t>system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dirty="0" smtClean="0">
                <a:latin typeface="Arial"/>
                <a:cs typeface="Arial"/>
              </a:rPr>
              <a:t>calls</a:t>
            </a:r>
            <a:r>
              <a:rPr lang="en-US" sz="1700" dirty="0" smtClean="0">
                <a:latin typeface="Arial"/>
                <a:cs typeface="Arial"/>
              </a:rPr>
              <a:t>: reentrant if</a:t>
            </a:r>
            <a:r>
              <a:rPr lang="en-US" sz="1600" dirty="0" smtClean="0"/>
              <a:t> </a:t>
            </a:r>
            <a:r>
              <a:rPr lang="en-US" sz="1600" dirty="0"/>
              <a:t>it can be interrupted in the middle of its execution, and then be safely called again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3359" y="2982516"/>
            <a:ext cx="3980519" cy="214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0645" y="2884289"/>
            <a:ext cx="4482703" cy="2830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8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712410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42" dirty="0"/>
              <a:t> </a:t>
            </a:r>
            <a:r>
              <a:rPr spc="-46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344" y="1565053"/>
            <a:ext cx="8174236" cy="436918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8" dirty="0">
                <a:latin typeface="Arial"/>
                <a:cs typeface="Arial"/>
              </a:rPr>
              <a:t>typical </a:t>
            </a:r>
            <a:r>
              <a:rPr sz="1700" spc="4" dirty="0">
                <a:latin typeface="Arial"/>
                <a:cs typeface="Arial"/>
              </a:rPr>
              <a:t>states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b="1" spc="-21" dirty="0">
                <a:latin typeface="Arial"/>
                <a:cs typeface="Arial"/>
              </a:rPr>
              <a:t>running</a:t>
            </a:r>
            <a:r>
              <a:rPr sz="1700" spc="-21" dirty="0">
                <a:latin typeface="Arial"/>
                <a:cs typeface="Arial"/>
              </a:rPr>
              <a:t>, </a:t>
            </a:r>
            <a:r>
              <a:rPr sz="1700" b="1" spc="-7" dirty="0">
                <a:latin typeface="Arial"/>
                <a:cs typeface="Arial"/>
              </a:rPr>
              <a:t>ready</a:t>
            </a:r>
            <a:r>
              <a:rPr sz="1700" spc="-7" dirty="0">
                <a:latin typeface="Arial"/>
                <a:cs typeface="Arial"/>
              </a:rPr>
              <a:t>,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b="1" spc="4" dirty="0">
                <a:latin typeface="Arial"/>
                <a:cs typeface="Arial"/>
              </a:rPr>
              <a:t>blocked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25" dirty="0">
                <a:latin typeface="Arial"/>
                <a:cs typeface="Arial"/>
              </a:rPr>
              <a:t>Typical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b="1" spc="-4" dirty="0">
                <a:latin typeface="Arial"/>
                <a:cs typeface="Arial"/>
              </a:rPr>
              <a:t>operations </a:t>
            </a:r>
            <a:r>
              <a:rPr sz="1700" spc="7" dirty="0">
                <a:latin typeface="Arial"/>
                <a:cs typeface="Arial"/>
              </a:rPr>
              <a:t>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change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7" dirty="0">
                <a:latin typeface="Arial"/>
                <a:cs typeface="Arial"/>
              </a:rPr>
              <a:t>state</a:t>
            </a:r>
            <a:r>
              <a:rPr sz="1700" spc="28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are: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Spawn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8" dirty="0">
                <a:latin typeface="Arial"/>
                <a:cs typeface="Arial"/>
              </a:rPr>
              <a:t>spawn </a:t>
            </a:r>
            <a:r>
              <a:rPr sz="1700" dirty="0">
                <a:latin typeface="Arial"/>
                <a:cs typeface="Arial"/>
              </a:rPr>
              <a:t>another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5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Provides </a:t>
            </a:r>
            <a:r>
              <a:rPr sz="1700" spc="18" dirty="0">
                <a:latin typeface="Arial"/>
                <a:cs typeface="Arial"/>
              </a:rPr>
              <a:t>instruction </a:t>
            </a:r>
            <a:r>
              <a:rPr sz="1700" spc="11" dirty="0">
                <a:latin typeface="Arial"/>
                <a:cs typeface="Arial"/>
              </a:rPr>
              <a:t>pointer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arguments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the new</a:t>
            </a:r>
            <a:r>
              <a:rPr sz="1700" spc="-4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spc="4" dirty="0">
                <a:latin typeface="Arial"/>
                <a:cs typeface="Arial"/>
              </a:rPr>
              <a:t>New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gets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25" dirty="0">
                <a:latin typeface="Arial"/>
                <a:cs typeface="Arial"/>
              </a:rPr>
              <a:t>own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spc="-98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Block</a:t>
            </a:r>
            <a:r>
              <a:rPr sz="1700" spc="-4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needs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wait for </a:t>
            </a:r>
            <a:r>
              <a:rPr sz="1700" spc="-18" dirty="0">
                <a:latin typeface="Arial"/>
                <a:cs typeface="Arial"/>
              </a:rPr>
              <a:t>an</a:t>
            </a:r>
            <a:r>
              <a:rPr sz="1700" spc="-4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</a:t>
            </a:r>
            <a:endParaRPr sz="1700" dirty="0">
              <a:latin typeface="Arial"/>
              <a:cs typeface="Arial"/>
            </a:endParaRPr>
          </a:p>
          <a:p>
            <a:pPr marL="642915" lvl="1" indent="-142870">
              <a:spcBef>
                <a:spcPts val="1709"/>
              </a:spcBef>
              <a:buFont typeface="Arial"/>
              <a:buChar char="•"/>
              <a:tabLst>
                <a:tab pos="642915" algn="l"/>
              </a:tabLst>
            </a:pPr>
            <a:r>
              <a:rPr sz="1700" spc="-7" dirty="0">
                <a:latin typeface="Arial"/>
                <a:cs typeface="Arial"/>
              </a:rPr>
              <a:t>Saving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-11" dirty="0">
                <a:latin typeface="Arial"/>
                <a:cs typeface="Arial"/>
              </a:rPr>
              <a:t>user </a:t>
            </a:r>
            <a:r>
              <a:rPr sz="1700" spc="-4" dirty="0">
                <a:latin typeface="Arial"/>
                <a:cs typeface="Arial"/>
              </a:rPr>
              <a:t>registers, </a:t>
            </a:r>
            <a:r>
              <a:rPr sz="1700" spc="7" dirty="0">
                <a:latin typeface="Arial"/>
                <a:cs typeface="Arial"/>
              </a:rPr>
              <a:t>program </a:t>
            </a:r>
            <a:r>
              <a:rPr sz="1700" spc="-7" dirty="0">
                <a:latin typeface="Arial"/>
                <a:cs typeface="Arial"/>
              </a:rPr>
              <a:t>counter,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1" dirty="0">
                <a:latin typeface="Arial"/>
                <a:cs typeface="Arial"/>
              </a:rPr>
              <a:t>pointers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5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Unblock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-4" dirty="0">
                <a:latin typeface="Arial"/>
                <a:cs typeface="Arial"/>
              </a:rPr>
              <a:t>event </a:t>
            </a:r>
            <a:r>
              <a:rPr sz="1700" spc="18" dirty="0">
                <a:latin typeface="Arial"/>
                <a:cs typeface="Arial"/>
              </a:rPr>
              <a:t>for which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25" dirty="0">
                <a:latin typeface="Arial"/>
                <a:cs typeface="Arial"/>
              </a:rPr>
              <a:t>blocked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occurs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28" dirty="0">
                <a:latin typeface="Arial"/>
                <a:cs typeface="Arial"/>
              </a:rPr>
              <a:t>Finish</a:t>
            </a:r>
            <a:r>
              <a:rPr sz="1700" spc="-28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completes, its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18" dirty="0">
                <a:latin typeface="Arial"/>
                <a:cs typeface="Arial"/>
              </a:rPr>
              <a:t>stacks </a:t>
            </a:r>
            <a:r>
              <a:rPr sz="1700" spc="-35" dirty="0">
                <a:latin typeface="Arial"/>
                <a:cs typeface="Arial"/>
              </a:rPr>
              <a:t>are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deallocated.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2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331814"/>
            <a:ext cx="3002161" cy="127090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53" dirty="0"/>
              <a:t> </a:t>
            </a:r>
            <a:r>
              <a:rPr spc="-39" dirty="0"/>
              <a:t>Dispatching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929" y="1665449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33" y="219294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367" y="580982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5962" y="2152698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6509" y="2449404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088" y="2548310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5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5962" y="5713250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6509" y="6009966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3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4088" y="5713250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5962" y="2548309"/>
            <a:ext cx="0" cy="3165128"/>
          </a:xfrm>
          <a:custGeom>
            <a:avLst/>
            <a:gdLst/>
            <a:ahLst/>
            <a:cxnLst/>
            <a:rect l="l" t="t" r="r" b="b"/>
            <a:pathLst>
              <a:path h="4501515">
                <a:moveTo>
                  <a:pt x="0" y="0"/>
                </a:moveTo>
                <a:lnTo>
                  <a:pt x="1" y="450124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15241" y="38317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0626" y="439452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50626" y="439452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0626" y="492202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50626" y="492201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4689" y="228456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4689" y="228456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4689" y="281206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84689" y="281205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1142" y="1797323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3772" y="2152698"/>
            <a:ext cx="2242245" cy="396032"/>
          </a:xfrm>
          <a:custGeom>
            <a:avLst/>
            <a:gdLst/>
            <a:ahLst/>
            <a:cxnLst/>
            <a:rect l="l" t="t" r="r" b="b"/>
            <a:pathLst>
              <a:path w="3188970" h="563245">
                <a:moveTo>
                  <a:pt x="0" y="562656"/>
                </a:moveTo>
                <a:lnTo>
                  <a:pt x="1183922" y="0"/>
                </a:lnTo>
                <a:lnTo>
                  <a:pt x="3188385" y="0"/>
                </a:lnTo>
                <a:lnTo>
                  <a:pt x="3188385" y="156293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2637" y="221863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5671" y="5317637"/>
            <a:ext cx="2286000" cy="393799"/>
          </a:xfrm>
          <a:custGeom>
            <a:avLst/>
            <a:gdLst/>
            <a:ahLst/>
            <a:cxnLst/>
            <a:rect l="l" t="t" r="r" b="b"/>
            <a:pathLst>
              <a:path w="3251200" h="560070">
                <a:moveTo>
                  <a:pt x="3251016" y="0"/>
                </a:moveTo>
                <a:lnTo>
                  <a:pt x="3251016" y="281328"/>
                </a:lnTo>
                <a:lnTo>
                  <a:pt x="0" y="559986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3772" y="5674771"/>
            <a:ext cx="68759" cy="66080"/>
          </a:xfrm>
          <a:custGeom>
            <a:avLst/>
            <a:gdLst/>
            <a:ahLst/>
            <a:cxnLst/>
            <a:rect l="l" t="t" r="r" b="b"/>
            <a:pathLst>
              <a:path w="97789" h="93979">
                <a:moveTo>
                  <a:pt x="89433" y="0"/>
                </a:moveTo>
                <a:lnTo>
                  <a:pt x="0" y="54724"/>
                </a:lnTo>
                <a:lnTo>
                  <a:pt x="97434" y="93433"/>
                </a:lnTo>
                <a:lnTo>
                  <a:pt x="89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53889" y="1721768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185" y="3831729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93047" y="3066187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4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1187" y="3075804"/>
            <a:ext cx="0" cy="1879253"/>
          </a:xfrm>
          <a:custGeom>
            <a:avLst/>
            <a:gdLst/>
            <a:ahLst/>
            <a:cxnLst/>
            <a:rect l="l" t="t" r="r" b="b"/>
            <a:pathLst>
              <a:path h="2672715">
                <a:moveTo>
                  <a:pt x="0" y="0"/>
                </a:moveTo>
                <a:lnTo>
                  <a:pt x="0" y="2672617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61734" y="4889048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9313" y="4987953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4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11187" y="2152697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1187" y="4987953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5606" y="3084899"/>
            <a:ext cx="2287786" cy="321022"/>
          </a:xfrm>
          <a:custGeom>
            <a:avLst/>
            <a:gdLst/>
            <a:ahLst/>
            <a:cxnLst/>
            <a:rect l="l" t="t" r="r" b="b"/>
            <a:pathLst>
              <a:path w="3253740" h="456564">
                <a:moveTo>
                  <a:pt x="0" y="174617"/>
                </a:moveTo>
                <a:lnTo>
                  <a:pt x="0" y="455945"/>
                </a:lnTo>
                <a:lnTo>
                  <a:pt x="2250624" y="455945"/>
                </a:lnTo>
                <a:lnTo>
                  <a:pt x="3253708" y="0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39707" y="3073072"/>
            <a:ext cx="73670" cy="60275"/>
          </a:xfrm>
          <a:custGeom>
            <a:avLst/>
            <a:gdLst/>
            <a:ahLst/>
            <a:cxnLst/>
            <a:rect l="l" t="t" r="r" b="b"/>
            <a:pathLst>
              <a:path w="104775" h="85725">
                <a:moveTo>
                  <a:pt x="0" y="0"/>
                </a:moveTo>
                <a:lnTo>
                  <a:pt x="38811" y="85369"/>
                </a:lnTo>
                <a:lnTo>
                  <a:pt x="104775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05606" y="4196721"/>
            <a:ext cx="2307878" cy="791617"/>
          </a:xfrm>
          <a:custGeom>
            <a:avLst/>
            <a:gdLst/>
            <a:ahLst/>
            <a:cxnLst/>
            <a:rect l="l" t="t" r="r" b="b"/>
            <a:pathLst>
              <a:path w="3282315" h="1125854">
                <a:moveTo>
                  <a:pt x="3282161" y="1125312"/>
                </a:moveTo>
                <a:lnTo>
                  <a:pt x="2156848" y="0"/>
                </a:lnTo>
                <a:lnTo>
                  <a:pt x="0" y="0"/>
                </a:lnTo>
                <a:lnTo>
                  <a:pt x="0" y="25006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2637" y="432859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20821" y="3633927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11059" y="2381137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1059" y="52823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3833</TotalTime>
  <Words>1815</Words>
  <Application>Microsoft Office PowerPoint</Application>
  <PresentationFormat>On-screen Show (4:3)</PresentationFormat>
  <Paragraphs>370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9" baseType="lpstr">
      <vt:lpstr>ＭＳ Ｐゴシック</vt:lpstr>
      <vt:lpstr>ＭＳ Ｐゴシック</vt:lpstr>
      <vt:lpstr>Arial</vt:lpstr>
      <vt:lpstr>Arial Black</vt:lpstr>
      <vt:lpstr>Calibri</vt:lpstr>
      <vt:lpstr>Comic Sans MS</vt:lpstr>
      <vt:lpstr>Courier New</vt:lpstr>
      <vt:lpstr>Helvetica</vt:lpstr>
      <vt:lpstr>Lucida Sans Unicode</vt:lpstr>
      <vt:lpstr>Monotype Sorts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Threads</vt:lpstr>
      <vt:lpstr>Process Concept</vt:lpstr>
      <vt:lpstr>Control Blocks</vt:lpstr>
      <vt:lpstr>Control Blocks</vt:lpstr>
      <vt:lpstr>Single &amp; Multithreading Process</vt:lpstr>
      <vt:lpstr>Process Vs. Threads</vt:lpstr>
      <vt:lpstr>Why Multithreading</vt:lpstr>
      <vt:lpstr>Thread States</vt:lpstr>
      <vt:lpstr>Thread Dispatching</vt:lpstr>
      <vt:lpstr>Threads  </vt:lpstr>
      <vt:lpstr>Concurrent Execution on a Single-core System</vt:lpstr>
      <vt:lpstr>Multicore Programming</vt:lpstr>
      <vt:lpstr>Types of Parallelism</vt:lpstr>
      <vt:lpstr>Types of Parallelism</vt:lpstr>
      <vt:lpstr>Data vs. Task Parallelism</vt:lpstr>
      <vt:lpstr>Amdahl’s Law</vt:lpstr>
      <vt:lpstr>Amdahl’s Law Example</vt:lpstr>
      <vt:lpstr>Fork – Join Model</vt:lpstr>
      <vt:lpstr>Multithreading Models</vt:lpstr>
      <vt:lpstr>User Threads</vt:lpstr>
      <vt:lpstr>Kernel Threads</vt:lpstr>
      <vt:lpstr>User vs. Kernel Thread</vt:lpstr>
      <vt:lpstr>Multithreading Models</vt:lpstr>
      <vt:lpstr>Many-to-One</vt:lpstr>
      <vt:lpstr>One-to-One</vt:lpstr>
      <vt:lpstr>Many-to-Many Model</vt:lpstr>
      <vt:lpstr>Thread Libraries</vt:lpstr>
      <vt:lpstr>POSIX Compilation on Linux</vt:lpstr>
      <vt:lpstr>POSIX: Thread Creation</vt:lpstr>
      <vt:lpstr>POSIX: Thread ID</vt:lpstr>
      <vt:lpstr>POSIX:  Wait for Thread Completion</vt:lpstr>
      <vt:lpstr>POSIX: Thread Termination</vt:lpstr>
      <vt:lpstr>PowerPoint Presentation</vt:lpstr>
      <vt:lpstr>Signal Handling</vt:lpstr>
      <vt:lpstr>Thread Pools</vt:lpstr>
      <vt:lpstr>Thread Scheduling</vt:lpstr>
      <vt:lpstr>Thread Scheduling</vt:lpstr>
      <vt:lpstr>PowerPoint Presentation</vt:lpstr>
      <vt:lpstr>PowerPoint Presentation</vt:lpstr>
      <vt:lpstr>PowerPoint Presentation</vt:lpstr>
      <vt:lpstr>OpenMP threads</vt:lpstr>
      <vt:lpstr>Open MP Example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Threads</dc:title>
  <dc:creator>doman</dc:creator>
  <cp:lastModifiedBy>nausheen</cp:lastModifiedBy>
  <cp:revision>159</cp:revision>
  <cp:lastPrinted>2001-06-14T14:23:12Z</cp:lastPrinted>
  <dcterms:created xsi:type="dcterms:W3CDTF">2013-01-18T23:34:39Z</dcterms:created>
  <dcterms:modified xsi:type="dcterms:W3CDTF">2020-10-28T04:55:51Z</dcterms:modified>
</cp:coreProperties>
</file>