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764" r:id="rId2"/>
  </p:sldMasterIdLst>
  <p:notesMasterIdLst>
    <p:notesMasterId r:id="rId29"/>
  </p:notesMasterIdLst>
  <p:sldIdLst>
    <p:sldId id="361" r:id="rId3"/>
    <p:sldId id="257" r:id="rId4"/>
    <p:sldId id="309" r:id="rId5"/>
    <p:sldId id="310" r:id="rId6"/>
    <p:sldId id="395" r:id="rId7"/>
    <p:sldId id="268" r:id="rId8"/>
    <p:sldId id="362" r:id="rId9"/>
    <p:sldId id="363" r:id="rId10"/>
    <p:sldId id="392" r:id="rId11"/>
    <p:sldId id="315" r:id="rId12"/>
    <p:sldId id="317" r:id="rId13"/>
    <p:sldId id="274" r:id="rId14"/>
    <p:sldId id="365" r:id="rId15"/>
    <p:sldId id="367" r:id="rId16"/>
    <p:sldId id="368" r:id="rId17"/>
    <p:sldId id="369" r:id="rId18"/>
    <p:sldId id="276" r:id="rId19"/>
    <p:sldId id="277" r:id="rId20"/>
    <p:sldId id="319" r:id="rId21"/>
    <p:sldId id="278" r:id="rId22"/>
    <p:sldId id="373" r:id="rId23"/>
    <p:sldId id="370" r:id="rId24"/>
    <p:sldId id="375" r:id="rId25"/>
    <p:sldId id="371" r:id="rId26"/>
    <p:sldId id="391" r:id="rId27"/>
    <p:sldId id="393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4716" autoAdjust="0"/>
  </p:normalViewPr>
  <p:slideViewPr>
    <p:cSldViewPr>
      <p:cViewPr varScale="1">
        <p:scale>
          <a:sx n="74" d="100"/>
          <a:sy n="74" d="100"/>
        </p:scale>
        <p:origin x="12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4B9665BE-FC9C-4D3B-830F-18FB8931EC76}" type="datetimeFigureOut">
              <a:rPr lang="en-US"/>
              <a:pPr/>
              <a:t>4/27/2021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6BF4321F-419C-438C-82A1-1A2AAAF1CE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831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A set of processes is deadlocked when each process in the set is blocked awaiting an event that can only be triggered by another blocked process in the set</a:t>
            </a:r>
          </a:p>
          <a:p>
            <a:pPr lvl="1"/>
            <a:r>
              <a:rPr lang="en-NZ" i="1" smtClean="0"/>
              <a:t>typically processes are waiting the freeing up of some requested resource. </a:t>
            </a:r>
          </a:p>
          <a:p>
            <a:pPr lvl="1"/>
            <a:endParaRPr lang="en-NZ" smtClean="0"/>
          </a:p>
          <a:p>
            <a:r>
              <a:rPr lang="en-NZ" smtClean="0"/>
              <a:t>Deadlock is permanent because none of the events is ever triggered.</a:t>
            </a:r>
          </a:p>
          <a:p>
            <a:endParaRPr lang="en-NZ" smtClean="0"/>
          </a:p>
          <a:p>
            <a:r>
              <a:rPr lang="en-NZ" smtClean="0"/>
              <a:t>Unlike other problems in concurrent process management, there is no efficient solution in the general case.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B2B5D75-52B7-4041-96BB-A63C50E37CA6}" type="slidenum">
              <a:rPr lang="en-US">
                <a:latin typeface="Calibri" pitchFamily="34" charset="0"/>
              </a:rPr>
              <a:pPr eaLnBrk="1" hangingPunct="1"/>
              <a:t>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276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7082221-3CA2-418A-91B3-42BA17C15A07}" type="slidenum">
              <a:rPr lang="en-US">
                <a:latin typeface="Calibri" pitchFamily="34" charset="0"/>
              </a:rPr>
              <a:pPr eaLnBrk="1" hangingPunct="1"/>
              <a:t>18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834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A process is only started if the maximum claim of all current processes plus those of the new process can be met.</a:t>
            </a:r>
          </a:p>
          <a:p>
            <a:r>
              <a:rPr lang="en-NZ" smtClean="0"/>
              <a:t> </a:t>
            </a:r>
          </a:p>
          <a:p>
            <a:r>
              <a:rPr lang="en-NZ" smtClean="0"/>
              <a:t>This strategy is hardly optimal, because it assumes the worst: </a:t>
            </a:r>
          </a:p>
          <a:p>
            <a:pPr lvl="1"/>
            <a:r>
              <a:rPr lang="en-NZ" b="1" smtClean="0"/>
              <a:t>that all processes will make their maximum claims together.</a:t>
            </a:r>
          </a:p>
          <a:p>
            <a:endParaRPr lang="en-NZ" smtClean="0"/>
          </a:p>
          <a:p>
            <a:endParaRPr lang="en-NZ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926404C-E03E-49E5-9D21-7E728B0FB685}" type="slidenum">
              <a:rPr lang="en-US">
                <a:latin typeface="Calibri" pitchFamily="34" charset="0"/>
              </a:rPr>
              <a:pPr eaLnBrk="1" hangingPunct="1"/>
              <a:t>19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608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mtClean="0"/>
              <a:t>Movie button goes to http://gaia.ecs.csus.edu/~zhangd/oscal/Banker/Banker.html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11610A0-D01D-4040-A9FF-1DFE3BB25EEB}" type="slidenum">
              <a:rPr lang="en-US">
                <a:latin typeface="Calibri" pitchFamily="34" charset="0"/>
              </a:rPr>
              <a:pPr eaLnBrk="1" hangingPunct="1"/>
              <a:t>20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681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7FC75EB-3AA1-42FB-B0EF-877E1A4663BA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929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4141A97-5B03-49AE-84C7-17F5C3EAC164}" type="slidenum">
              <a:rPr lang="en-US" altLang="en-US" smtClean="0">
                <a:latin typeface="Times New Roman" pitchFamily="18" charset="0"/>
              </a:rPr>
              <a:pPr/>
              <a:t>22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897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A93B73C-8834-4CAA-8EA5-4E3276AA32C8}" type="slidenum">
              <a:rPr lang="en-US" altLang="en-US" smtClean="0">
                <a:latin typeface="Times New Roman" pitchFamily="18" charset="0"/>
              </a:rPr>
              <a:pPr/>
              <a:t>23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741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7239970-B7A3-4FCF-9E87-507B28D5F8A2}" type="slidenum">
              <a:rPr lang="en-US" altLang="en-US" smtClean="0">
                <a:latin typeface="Times New Roman" pitchFamily="18" charset="0"/>
              </a:rPr>
              <a:pPr/>
              <a:t>24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8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6A06FF9-4639-4D04-8B10-AE3871F946D1}" type="slidenum">
              <a:rPr lang="en-US" altLang="en-US" smtClean="0">
                <a:latin typeface="Times New Roman" pitchFamily="18" charset="0"/>
              </a:rPr>
              <a:pPr/>
              <a:t>25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109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7239970-B7A3-4FCF-9E87-507B28D5F8A2}" type="slidenum">
              <a:rPr lang="en-US" altLang="en-US" smtClean="0">
                <a:latin typeface="Times New Roman" pitchFamily="18" charset="0"/>
              </a:rPr>
              <a:pPr/>
              <a:t>26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318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NZ" b="1" smtClean="0"/>
              <a:t>Animated Slide</a:t>
            </a:r>
          </a:p>
          <a:p>
            <a:pPr>
              <a:lnSpc>
                <a:spcPct val="90000"/>
              </a:lnSpc>
            </a:pPr>
            <a:r>
              <a:rPr lang="en-NZ" b="1" i="1" smtClean="0"/>
              <a:t>Click 1</a:t>
            </a:r>
            <a:r>
              <a:rPr lang="en-NZ" smtClean="0"/>
              <a:t> Cars approach intersection</a:t>
            </a:r>
          </a:p>
          <a:p>
            <a:pPr>
              <a:lnSpc>
                <a:spcPct val="90000"/>
              </a:lnSpc>
            </a:pPr>
            <a:r>
              <a:rPr lang="en-NZ" smtClean="0"/>
              <a:t> </a:t>
            </a:r>
            <a:r>
              <a:rPr lang="en-NZ" b="1" i="1" smtClean="0"/>
              <a:t>Then </a:t>
            </a:r>
            <a:r>
              <a:rPr lang="en-NZ" smtClean="0"/>
              <a:t>Cars announce their resource needs</a:t>
            </a:r>
          </a:p>
          <a:p>
            <a:pPr>
              <a:lnSpc>
                <a:spcPct val="90000"/>
              </a:lnSpc>
            </a:pPr>
            <a:endParaRPr lang="en-NZ" smtClean="0"/>
          </a:p>
          <a:p>
            <a:pPr>
              <a:lnSpc>
                <a:spcPct val="90000"/>
              </a:lnSpc>
            </a:pPr>
            <a:r>
              <a:rPr lang="en-NZ" smtClean="0"/>
              <a:t>All deadlocks involve conflicting needs for resources by two or more processes.   A common example is the traffic deadlock. </a:t>
            </a:r>
          </a:p>
          <a:p>
            <a:pPr>
              <a:lnSpc>
                <a:spcPct val="90000"/>
              </a:lnSpc>
            </a:pPr>
            <a:r>
              <a:rPr lang="en-NZ" smtClean="0"/>
              <a:t>The typical rule of the road in the United States is that a car at a four-way stop should defer to a car immediately to its right.</a:t>
            </a:r>
          </a:p>
          <a:p>
            <a:pPr>
              <a:lnSpc>
                <a:spcPct val="90000"/>
              </a:lnSpc>
            </a:pPr>
            <a:endParaRPr lang="en-NZ" smtClean="0"/>
          </a:p>
          <a:p>
            <a:pPr>
              <a:lnSpc>
                <a:spcPct val="90000"/>
              </a:lnSpc>
            </a:pPr>
            <a:r>
              <a:rPr lang="en-NZ" smtClean="0"/>
              <a:t>This rule works if there are only two or three cars at the intersection. </a:t>
            </a:r>
          </a:p>
          <a:p>
            <a:pPr>
              <a:lnSpc>
                <a:spcPct val="90000"/>
              </a:lnSpc>
            </a:pPr>
            <a:endParaRPr lang="en-NZ" smtClean="0"/>
          </a:p>
          <a:p>
            <a:pPr>
              <a:lnSpc>
                <a:spcPct val="90000"/>
              </a:lnSpc>
            </a:pPr>
            <a:r>
              <a:rPr lang="en-NZ" smtClean="0"/>
              <a:t>If all four cars arrive at about the same time, each will refrain from entering the intersection, this causes a  </a:t>
            </a:r>
            <a:r>
              <a:rPr lang="en-NZ" b="1" smtClean="0"/>
              <a:t>potential deadlock.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NZ" smtClean="0"/>
              <a:t>The deadlock is only potential, not actual, because the necessary resources are available for any of the cars to proceed. </a:t>
            </a:r>
          </a:p>
          <a:p>
            <a:pPr lvl="1">
              <a:lnSpc>
                <a:spcPct val="90000"/>
              </a:lnSpc>
              <a:buFontTx/>
              <a:buChar char="•"/>
            </a:pPr>
            <a:r>
              <a:rPr lang="en-NZ" smtClean="0"/>
              <a:t>If one car eventually does proceed, it can do 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6EB4C90-0AC3-4FF5-80A7-04ACA08408BF}" type="slidenum">
              <a:rPr lang="en-US">
                <a:latin typeface="Calibri" pitchFamily="34" charset="0"/>
              </a:rPr>
              <a:pPr eaLnBrk="1" hangingPunct="1"/>
              <a:t>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899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b="1" smtClean="0"/>
              <a:t>Animated Slide</a:t>
            </a:r>
          </a:p>
          <a:p>
            <a:r>
              <a:rPr lang="en-NZ" b="1" i="1" smtClean="0"/>
              <a:t>Click 1</a:t>
            </a:r>
            <a:r>
              <a:rPr lang="en-NZ" smtClean="0"/>
              <a:t> Cars move to deadlock</a:t>
            </a:r>
          </a:p>
          <a:p>
            <a:r>
              <a:rPr lang="en-NZ" b="1" i="1" smtClean="0"/>
              <a:t>Then  </a:t>
            </a:r>
            <a:r>
              <a:rPr lang="en-NZ" smtClean="0"/>
              <a:t>Cars announce their resource need</a:t>
            </a:r>
          </a:p>
          <a:p>
            <a:endParaRPr lang="en-NZ" smtClean="0"/>
          </a:p>
          <a:p>
            <a:r>
              <a:rPr lang="en-NZ" b="1" i="1" smtClean="0"/>
              <a:t>But </a:t>
            </a:r>
            <a:r>
              <a:rPr lang="en-NZ" smtClean="0"/>
              <a:t>if all four cars ignore the rules and proceed (cautiously) into the intersection at the same time, then </a:t>
            </a:r>
            <a:r>
              <a:rPr lang="en-NZ" b="1" smtClean="0"/>
              <a:t>each car seizes one resource </a:t>
            </a:r>
            <a:r>
              <a:rPr lang="en-NZ" smtClean="0"/>
              <a:t>(one quadrant) but cannot proceed because the required second resource has already been seized by another car.</a:t>
            </a:r>
          </a:p>
          <a:p>
            <a:endParaRPr lang="en-NZ" smtClean="0"/>
          </a:p>
          <a:p>
            <a:r>
              <a:rPr lang="en-NZ" smtClean="0"/>
              <a:t>This is an actual deadlock.</a:t>
            </a:r>
          </a:p>
          <a:p>
            <a:endParaRPr lang="en-NZ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C2F9D42-27AF-48BD-9940-6725411C7861}" type="slidenum">
              <a:rPr lang="en-US">
                <a:latin typeface="Calibri" pitchFamily="34" charset="0"/>
              </a:rPr>
              <a:pPr eaLnBrk="1" hangingPunct="1"/>
              <a:t>4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611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A graph edge directed from a process to a resource indicates a resource that has been requested by the process but not yet granted.</a:t>
            </a:r>
          </a:p>
          <a:p>
            <a:endParaRPr lang="en-NZ" smtClean="0"/>
          </a:p>
          <a:p>
            <a:r>
              <a:rPr lang="en-NZ" smtClean="0"/>
              <a:t>Within a resource node, a dot is shown for each instance of that resource.</a:t>
            </a:r>
          </a:p>
          <a:p>
            <a:endParaRPr lang="en-NZ" smtClean="0"/>
          </a:p>
          <a:p>
            <a:r>
              <a:rPr lang="en-NZ" smtClean="0"/>
              <a:t>A graph edge directed from a reusable resource node dot to a process indicates a request that has been granted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8B8E3DC-EE1E-4A95-9AC7-B082097AB5BC}" type="slidenum">
              <a:rPr lang="en-US">
                <a:latin typeface="Calibri" pitchFamily="34" charset="0"/>
              </a:rPr>
              <a:pPr eaLnBrk="1" hangingPunct="1"/>
              <a:t>5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417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D173246-34B0-4C29-A77D-E153F4823598}" type="slidenum">
              <a:rPr lang="en-US">
                <a:latin typeface="Calibri" pitchFamily="34" charset="0"/>
              </a:rPr>
              <a:pPr eaLnBrk="1" hangingPunct="1"/>
              <a:t>6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7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Three general approaches exist for dealing with deadlock.</a:t>
            </a:r>
          </a:p>
          <a:p>
            <a:endParaRPr lang="en-NZ" smtClean="0"/>
          </a:p>
          <a:p>
            <a:r>
              <a:rPr lang="en-NZ" b="1" smtClean="0"/>
              <a:t>prevent deadlock </a:t>
            </a:r>
          </a:p>
          <a:p>
            <a:pPr lvl="1"/>
            <a:r>
              <a:rPr lang="en-NZ" smtClean="0"/>
              <a:t>adopt a policy that eliminates one of the conditions (conditions 1 through 4). </a:t>
            </a:r>
          </a:p>
          <a:p>
            <a:pPr lvl="1"/>
            <a:endParaRPr lang="en-NZ" smtClean="0"/>
          </a:p>
          <a:p>
            <a:r>
              <a:rPr lang="en-NZ" b="1" smtClean="0"/>
              <a:t>avoid deadlock </a:t>
            </a:r>
          </a:p>
          <a:p>
            <a:pPr lvl="1"/>
            <a:r>
              <a:rPr lang="en-NZ" smtClean="0"/>
              <a:t>by making the appropriate dynamic choices based on the current state of resource allocation.</a:t>
            </a:r>
          </a:p>
          <a:p>
            <a:pPr lvl="1"/>
            <a:endParaRPr lang="en-NZ" smtClean="0"/>
          </a:p>
          <a:p>
            <a:r>
              <a:rPr lang="en-NZ" b="1" smtClean="0"/>
              <a:t>detect the presence of deadlock </a:t>
            </a:r>
          </a:p>
          <a:p>
            <a:pPr lvl="1"/>
            <a:r>
              <a:rPr lang="en-NZ" smtClean="0"/>
              <a:t>(conditions 1 through 4 hold) and take action to recover.</a:t>
            </a:r>
          </a:p>
          <a:p>
            <a:pPr lvl="1"/>
            <a:endParaRPr lang="en-NZ" smtClean="0"/>
          </a:p>
          <a:p>
            <a:r>
              <a:rPr lang="en-NZ" smtClean="0"/>
              <a:t>We discuss each of these approaches in turn.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A4D2A94-1012-4DDC-A6B2-C54B2616545C}" type="slidenum">
              <a:rPr lang="en-US">
                <a:latin typeface="Calibri" pitchFamily="34" charset="0"/>
              </a:rPr>
              <a:pPr eaLnBrk="1" hangingPunct="1"/>
              <a:t>10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742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Deadlock prevention is strategy simply to design a system in such a way that the possibility of deadlock is excluded.</a:t>
            </a:r>
          </a:p>
          <a:p>
            <a:endParaRPr lang="en-NZ" smtClean="0"/>
          </a:p>
          <a:p>
            <a:r>
              <a:rPr lang="en-NZ" smtClean="0"/>
              <a:t>We can view deadlock prevention methods as falling into two classes. </a:t>
            </a:r>
          </a:p>
          <a:p>
            <a:pPr lvl="1">
              <a:buFontTx/>
              <a:buChar char="•"/>
            </a:pPr>
            <a:r>
              <a:rPr lang="en-NZ" smtClean="0"/>
              <a:t> </a:t>
            </a:r>
            <a:r>
              <a:rPr lang="en-NZ" b="1" i="1" smtClean="0"/>
              <a:t>indirect </a:t>
            </a:r>
            <a:r>
              <a:rPr lang="en-NZ" smtClean="0"/>
              <a:t>method of deadlock prevention is to prevent the occurrence of one of the three necessary conditions listed previously (items 1 through 3). </a:t>
            </a:r>
          </a:p>
          <a:p>
            <a:pPr lvl="1">
              <a:buFontTx/>
              <a:buChar char="•"/>
            </a:pPr>
            <a:r>
              <a:rPr lang="en-NZ" b="1" i="1" smtClean="0"/>
              <a:t>direct </a:t>
            </a:r>
            <a:r>
              <a:rPr lang="en-NZ" smtClean="0"/>
              <a:t>method of deadlock prevention is to prevent the occurrence of a circular wait (item 4).</a:t>
            </a:r>
          </a:p>
          <a:p>
            <a:endParaRPr lang="en-NZ" smtClean="0"/>
          </a:p>
          <a:p>
            <a:r>
              <a:rPr lang="en-NZ" smtClean="0"/>
              <a:t>We now examine techniques related to each of the four</a:t>
            </a:r>
          </a:p>
          <a:p>
            <a:r>
              <a:rPr lang="en-NZ" smtClean="0"/>
              <a:t>conditions.</a:t>
            </a:r>
            <a:endParaRPr lang="en-US" smtClean="0"/>
          </a:p>
          <a:p>
            <a:endParaRPr lang="en-NZ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23E1187-6175-487E-8086-0AF1701D63C3}" type="slidenum">
              <a:rPr lang="en-US">
                <a:latin typeface="Calibri" pitchFamily="34" charset="0"/>
              </a:rPr>
              <a:pPr eaLnBrk="1" hangingPunct="1"/>
              <a:t>11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220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r>
              <a:rPr lang="en-NZ" b="1" smtClean="0"/>
              <a:t>Mutual Exclusion</a:t>
            </a:r>
          </a:p>
          <a:p>
            <a:r>
              <a:rPr lang="en-NZ" smtClean="0"/>
              <a:t>The first of the four listed conditions cannot be disallowed (in general).</a:t>
            </a:r>
          </a:p>
          <a:p>
            <a:pPr lvl="1">
              <a:buFontTx/>
              <a:buChar char="•"/>
            </a:pPr>
            <a:r>
              <a:rPr lang="en-NZ" smtClean="0"/>
              <a:t> If access to a resource requires mutual exclusion, then mutual exclusion must be supported by the OS.</a:t>
            </a:r>
          </a:p>
          <a:p>
            <a:pPr lvl="1">
              <a:buFontTx/>
              <a:buChar char="•"/>
            </a:pPr>
            <a:r>
              <a:rPr lang="en-NZ" smtClean="0"/>
              <a:t> Some resources, such as files, may allow multiple accesses for reads but only exclusive access for writes. </a:t>
            </a:r>
          </a:p>
          <a:p>
            <a:pPr lvl="1">
              <a:buFontTx/>
              <a:buChar char="•"/>
            </a:pPr>
            <a:r>
              <a:rPr lang="en-NZ" smtClean="0"/>
              <a:t>Even in this case, deadlock can occur if more than one process requires write permission.</a:t>
            </a:r>
          </a:p>
          <a:p>
            <a:endParaRPr lang="en-US" b="1" smtClean="0"/>
          </a:p>
          <a:p>
            <a:r>
              <a:rPr lang="en-US" b="1" smtClean="0"/>
              <a:t>Hold an Wait</a:t>
            </a:r>
            <a:endParaRPr lang="en-US" smtClean="0"/>
          </a:p>
          <a:p>
            <a:r>
              <a:rPr lang="en-NZ" smtClean="0"/>
              <a:t>Can be prevented by requiring that a process request all of its required resources at one time and blocking the process until all requests can be granted simultaneously. </a:t>
            </a:r>
          </a:p>
          <a:p>
            <a:pPr>
              <a:buFontTx/>
              <a:buChar char="•"/>
            </a:pPr>
            <a:endParaRPr lang="en-NZ" smtClean="0"/>
          </a:p>
          <a:p>
            <a:r>
              <a:rPr lang="en-NZ" smtClean="0"/>
              <a:t>This approach is inefficient in two ways. </a:t>
            </a:r>
          </a:p>
          <a:p>
            <a:pPr lvl="1"/>
            <a:r>
              <a:rPr lang="en-NZ" smtClean="0"/>
              <a:t>1) a process may be held up for a long time waiting for all of its resource requests to be filled, when in fact it could have proceeded with only some of the resources.</a:t>
            </a:r>
          </a:p>
          <a:p>
            <a:pPr lvl="1">
              <a:buFontTx/>
              <a:buAutoNum type="arabicParenR" startAt="2"/>
            </a:pPr>
            <a:r>
              <a:rPr lang="en-NZ" smtClean="0"/>
              <a:t>resources allocated to a process may remain unused for a considerable period, during which time they are denied to other processes. </a:t>
            </a:r>
          </a:p>
          <a:p>
            <a:endParaRPr lang="en-NZ" smtClean="0"/>
          </a:p>
          <a:p>
            <a:r>
              <a:rPr lang="en-NZ" smtClean="0"/>
              <a:t>Another problem is that a process may not know in advance all of the resources that it will require.</a:t>
            </a:r>
          </a:p>
          <a:p>
            <a:endParaRPr lang="en-NZ" smtClean="0"/>
          </a:p>
          <a:p>
            <a:r>
              <a:rPr lang="en-NZ" smtClean="0"/>
              <a:t>There is also the practical problem created by the use of modular programming or a multithreaded structure for an application. </a:t>
            </a:r>
          </a:p>
          <a:p>
            <a:pPr lvl="1"/>
            <a:r>
              <a:rPr lang="en-NZ" smtClean="0"/>
              <a:t>An application would need to be aware of all resources that will be requested at all levels or in all modules to make the simultaneous request.</a:t>
            </a:r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E8170B4-801D-4496-8CEE-EA9B19BC7A40}" type="slidenum">
              <a:rPr lang="en-US">
                <a:latin typeface="Calibri" pitchFamily="34" charset="0"/>
              </a:rPr>
              <a:pPr eaLnBrk="1" hangingPunct="1"/>
              <a:t>12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298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NZ" smtClean="0"/>
              <a:t>Deadlock avoidance allows the three necessary conditions </a:t>
            </a:r>
          </a:p>
          <a:p>
            <a:pPr lvl="1"/>
            <a:r>
              <a:rPr lang="en-NZ" smtClean="0"/>
              <a:t>but makes judicious choices to assure that the deadlock point is never reached. </a:t>
            </a:r>
          </a:p>
          <a:p>
            <a:pPr lvl="1"/>
            <a:endParaRPr lang="en-NZ" smtClean="0"/>
          </a:p>
          <a:p>
            <a:r>
              <a:rPr lang="en-NZ" smtClean="0"/>
              <a:t>Avoidance allows more concurrency than prevention.</a:t>
            </a:r>
          </a:p>
          <a:p>
            <a:endParaRPr lang="en-NZ" smtClean="0"/>
          </a:p>
          <a:p>
            <a:r>
              <a:rPr lang="en-NZ" smtClean="0"/>
              <a:t>With deadlock avoidance, a decision is made dynamically whether the current resource allocation request will, if granted, potentially lead to a deadlock. </a:t>
            </a:r>
          </a:p>
          <a:p>
            <a:endParaRPr lang="en-NZ" smtClean="0"/>
          </a:p>
          <a:p>
            <a:r>
              <a:rPr lang="en-NZ" smtClean="0"/>
              <a:t>Deadlock avoidance requires knowledge of future process resource requests.</a:t>
            </a:r>
          </a:p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E9217D7-B5B2-446A-8BFB-A3D0FE92DF5D}" type="slidenum">
              <a:rPr lang="en-US">
                <a:latin typeface="Calibri" pitchFamily="34" charset="0"/>
              </a:rPr>
              <a:pPr eaLnBrk="1" hangingPunct="1"/>
              <a:t>17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54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E6DE69-CBDD-4C35-889F-FD66AB8923A9}" type="datetimeFigureOut">
              <a:rPr lang="en-US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00C505-8419-4004-87A7-8DDD1E3258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2721"/>
      </p:ext>
    </p:extLst>
  </p:cSld>
  <p:clrMapOvr>
    <a:masterClrMapping/>
  </p:clrMapOvr>
  <p:transition>
    <p:pull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5C88DF-7557-48B0-B542-B1D8EB5340A7}" type="datetimeFigureOut">
              <a:rPr lang="en-US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405330-7E4D-41B6-82A6-2BA257EC96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50785"/>
      </p:ext>
    </p:extLst>
  </p:cSld>
  <p:clrMapOvr>
    <a:masterClrMapping/>
  </p:clrMapOvr>
  <p:transition>
    <p:pull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2E6CBA7-5E41-46BE-8489-496991314344}" type="datetimeFigureOut">
              <a:rPr lang="en-US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FD28CB-7868-4FEF-8964-955ECA7DD4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53526"/>
      </p:ext>
    </p:extLst>
  </p:cSld>
  <p:clrMapOvr>
    <a:masterClrMapping/>
  </p:clrMapOvr>
  <p:transition>
    <p:pull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CAD98C-6583-452B-8672-E318DBB622EB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38F06A7-79BE-4602-AF3C-DEA552588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pic>
        <p:nvPicPr>
          <p:cNvPr id="8" name="Picture 6" descr="gree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5562600"/>
            <a:ext cx="7143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 descr="hand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5050"/>
            <a:ext cx="11906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Freeform 9"/>
          <p:cNvSpPr/>
          <p:nvPr userDrawn="1"/>
        </p:nvSpPr>
        <p:spPr>
          <a:xfrm>
            <a:off x="1171575" y="6124575"/>
            <a:ext cx="7286625" cy="219075"/>
          </a:xfrm>
          <a:custGeom>
            <a:avLst/>
            <a:gdLst>
              <a:gd name="connsiteX0" fmla="*/ 0 w 7286625"/>
              <a:gd name="connsiteY0" fmla="*/ 219075 h 219075"/>
              <a:gd name="connsiteX1" fmla="*/ 190500 w 7286625"/>
              <a:gd name="connsiteY1" fmla="*/ 180975 h 219075"/>
              <a:gd name="connsiteX2" fmla="*/ 2790825 w 7286625"/>
              <a:gd name="connsiteY2" fmla="*/ 171450 h 219075"/>
              <a:gd name="connsiteX3" fmla="*/ 2924175 w 7286625"/>
              <a:gd name="connsiteY3" fmla="*/ 152400 h 219075"/>
              <a:gd name="connsiteX4" fmla="*/ 3267075 w 7286625"/>
              <a:gd name="connsiteY4" fmla="*/ 133350 h 219075"/>
              <a:gd name="connsiteX5" fmla="*/ 3390900 w 7286625"/>
              <a:gd name="connsiteY5" fmla="*/ 123825 h 219075"/>
              <a:gd name="connsiteX6" fmla="*/ 3667125 w 7286625"/>
              <a:gd name="connsiteY6" fmla="*/ 85725 h 219075"/>
              <a:gd name="connsiteX7" fmla="*/ 3838575 w 7286625"/>
              <a:gd name="connsiteY7" fmla="*/ 76200 h 219075"/>
              <a:gd name="connsiteX8" fmla="*/ 4381500 w 7286625"/>
              <a:gd name="connsiteY8" fmla="*/ 47625 h 219075"/>
              <a:gd name="connsiteX9" fmla="*/ 4552950 w 7286625"/>
              <a:gd name="connsiteY9" fmla="*/ 38100 h 219075"/>
              <a:gd name="connsiteX10" fmla="*/ 4686300 w 7286625"/>
              <a:gd name="connsiteY10" fmla="*/ 28575 h 219075"/>
              <a:gd name="connsiteX11" fmla="*/ 5562600 w 7286625"/>
              <a:gd name="connsiteY11" fmla="*/ 0 h 219075"/>
              <a:gd name="connsiteX12" fmla="*/ 6486525 w 7286625"/>
              <a:gd name="connsiteY12" fmla="*/ 9525 h 219075"/>
              <a:gd name="connsiteX13" fmla="*/ 6581775 w 7286625"/>
              <a:gd name="connsiteY13" fmla="*/ 19050 h 219075"/>
              <a:gd name="connsiteX14" fmla="*/ 6715125 w 7286625"/>
              <a:gd name="connsiteY14" fmla="*/ 47625 h 219075"/>
              <a:gd name="connsiteX15" fmla="*/ 7210425 w 7286625"/>
              <a:gd name="connsiteY15" fmla="*/ 66675 h 219075"/>
              <a:gd name="connsiteX16" fmla="*/ 7286625 w 7286625"/>
              <a:gd name="connsiteY16" fmla="*/ 7620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86625" h="219075">
                <a:moveTo>
                  <a:pt x="0" y="219075"/>
                </a:moveTo>
                <a:cubicBezTo>
                  <a:pt x="67827" y="173857"/>
                  <a:pt x="45538" y="182475"/>
                  <a:pt x="190500" y="180975"/>
                </a:cubicBezTo>
                <a:lnTo>
                  <a:pt x="2790825" y="171450"/>
                </a:lnTo>
                <a:cubicBezTo>
                  <a:pt x="2835275" y="165100"/>
                  <a:pt x="2879529" y="157183"/>
                  <a:pt x="2924175" y="152400"/>
                </a:cubicBezTo>
                <a:cubicBezTo>
                  <a:pt x="3020054" y="142127"/>
                  <a:pt x="3181234" y="138255"/>
                  <a:pt x="3267075" y="133350"/>
                </a:cubicBezTo>
                <a:cubicBezTo>
                  <a:pt x="3308405" y="130988"/>
                  <a:pt x="3349625" y="127000"/>
                  <a:pt x="3390900" y="123825"/>
                </a:cubicBezTo>
                <a:cubicBezTo>
                  <a:pt x="3496096" y="104698"/>
                  <a:pt x="3551356" y="92157"/>
                  <a:pt x="3667125" y="85725"/>
                </a:cubicBezTo>
                <a:lnTo>
                  <a:pt x="3838575" y="76200"/>
                </a:lnTo>
                <a:cubicBezTo>
                  <a:pt x="4421283" y="38197"/>
                  <a:pt x="3784538" y="73028"/>
                  <a:pt x="4381500" y="47625"/>
                </a:cubicBezTo>
                <a:cubicBezTo>
                  <a:pt x="4438686" y="45192"/>
                  <a:pt x="4495823" y="41670"/>
                  <a:pt x="4552950" y="38100"/>
                </a:cubicBezTo>
                <a:cubicBezTo>
                  <a:pt x="4597426" y="35320"/>
                  <a:pt x="4641768" y="30255"/>
                  <a:pt x="4686300" y="28575"/>
                </a:cubicBezTo>
                <a:lnTo>
                  <a:pt x="5562600" y="0"/>
                </a:lnTo>
                <a:lnTo>
                  <a:pt x="6486525" y="9525"/>
                </a:lnTo>
                <a:cubicBezTo>
                  <a:pt x="6518428" y="10121"/>
                  <a:pt x="6550352" y="13505"/>
                  <a:pt x="6581775" y="19050"/>
                </a:cubicBezTo>
                <a:cubicBezTo>
                  <a:pt x="6696351" y="39269"/>
                  <a:pt x="6600009" y="39686"/>
                  <a:pt x="6715125" y="47625"/>
                </a:cubicBezTo>
                <a:cubicBezTo>
                  <a:pt x="6818795" y="54775"/>
                  <a:pt x="7128867" y="63956"/>
                  <a:pt x="7210425" y="66675"/>
                </a:cubicBezTo>
                <a:cubicBezTo>
                  <a:pt x="7254060" y="81220"/>
                  <a:pt x="7228960" y="76200"/>
                  <a:pt x="7286625" y="76200"/>
                </a:cubicBezTo>
              </a:path>
            </a:pathLst>
          </a:cu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9" descr="top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850181">
            <a:off x="-155575" y="330200"/>
            <a:ext cx="20002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02AEF-37FC-40D5-BD4A-E6536DE2B3FE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3A481CB-4A8C-482A-A5A1-A3C5F9725C2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E412658-07F8-45B1-9FDB-6FA6DD9D7E8D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C659A37-E931-4BB7-83F4-FA10E7414D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C5B8692-E963-4AC1-B1D9-7EABF2137E74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5032B4B-ED10-4570-B05A-EE6D9901CF0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C7CB1F-1E9D-4C57-A10D-967F511CB728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8FB3999-4A20-4BD1-80B8-FCBA335C2E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EEE88EB-EACA-47DD-9852-5A32DCD1B64F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6B875D-03AF-43CF-8156-38ECE006E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68D4D69-7FD7-45A2-8345-11BAC1A3BA98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BCD017A-B208-4A51-848E-58E57B97C2D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EBBA45-B886-4E7E-B0E6-25C00BD44C2F}" type="datetimeFigureOut">
              <a:rPr lang="en-US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00FD2A-770C-45C0-BAB6-C237B75748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93006"/>
      </p:ext>
    </p:extLst>
  </p:cSld>
  <p:clrMapOvr>
    <a:masterClrMapping/>
  </p:clrMapOvr>
  <p:transition>
    <p:pull dir="r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0AAEAFA-3C59-4BE6-9B05-680301BEEDE8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4D0FDC-B752-4D97-9F28-F540C63290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68BD1B4-B5A1-4BD7-BD15-76932609C62E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C16218-B6ED-48B4-9D36-0ED02ABA0F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3FB99E0-7B91-4B75-9C91-619C2B62D1E3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91CBC6F-0A84-4260-8D15-C5F5B882F3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CFFD1B-1F1B-4DB7-8EAA-5DC87D941B70}" type="datetimeFigureOut">
              <a:rPr lang="en-US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B11B91-BB4A-48EE-8B6D-77FC0DC0D4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3197"/>
      </p:ext>
    </p:extLst>
  </p:cSld>
  <p:clrMapOvr>
    <a:masterClrMapping/>
  </p:clrMapOvr>
  <p:transition>
    <p:pull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C81478-2FEF-4478-830B-32E45B566B62}" type="datetimeFigureOut">
              <a:rPr lang="en-US"/>
              <a:pPr/>
              <a:t>4/27/2021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ED7C4-4741-480C-B95D-D953400D0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56894"/>
      </p:ext>
    </p:extLst>
  </p:cSld>
  <p:clrMapOvr>
    <a:masterClrMapping/>
  </p:clrMapOvr>
  <p:transition>
    <p:pull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8BBD5A-61A4-4CFD-83EE-967CA55B9C97}" type="datetimeFigureOut">
              <a:rPr lang="en-US"/>
              <a:pPr/>
              <a:t>4/27/2021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7907E-F3AA-477E-910B-46085CE92C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06869"/>
      </p:ext>
    </p:extLst>
  </p:cSld>
  <p:clrMapOvr>
    <a:masterClrMapping/>
  </p:clrMapOvr>
  <p:transition>
    <p:pull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AF8180-ED48-46E6-8A61-ECB7BD7C4C39}" type="datetimeFigureOut">
              <a:rPr lang="en-US"/>
              <a:pPr/>
              <a:t>4/27/2021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28AD26-0E2A-45A6-93C6-7F03886D62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14926"/>
      </p:ext>
    </p:extLst>
  </p:cSld>
  <p:clrMapOvr>
    <a:masterClrMapping/>
  </p:clrMapOvr>
  <p:transition>
    <p:pull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C36DB0-5DD2-4F91-B12F-88773D264B32}" type="datetimeFigureOut">
              <a:rPr lang="en-US"/>
              <a:pPr/>
              <a:t>4/27/2021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486AFF-71D1-478A-861A-FBABF04549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91759"/>
      </p:ext>
    </p:extLst>
  </p:cSld>
  <p:clrMapOvr>
    <a:masterClrMapping/>
  </p:clrMapOvr>
  <p:transition>
    <p:pull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1DDF74-944E-4E22-AFBC-F4CDCF364526}" type="datetimeFigureOut">
              <a:rPr lang="en-US"/>
              <a:pPr/>
              <a:t>4/27/2021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11EEF4-C3A2-4E39-A21A-876672649D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8805"/>
      </p:ext>
    </p:extLst>
  </p:cSld>
  <p:clrMapOvr>
    <a:masterClrMapping/>
  </p:clrMapOvr>
  <p:transition>
    <p:pull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BED648-6837-4E63-82F0-38D98A1F1513}" type="datetimeFigureOut">
              <a:rPr lang="en-US"/>
              <a:pPr/>
              <a:t>4/27/2021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C761FB-6384-4D35-856B-46F5A8F642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33715"/>
      </p:ext>
    </p:extLst>
  </p:cSld>
  <p:clrMapOvr>
    <a:masterClrMapping/>
  </p:clrMapOvr>
  <p:transition>
    <p:pull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C22D84D2-0946-4935-92C4-3F5979E02261}" type="datetimeFigureOut">
              <a:rPr lang="en-US"/>
              <a:pPr/>
              <a:t>4/27/2021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FD621CCA-F44A-4757-B4C7-85A64DFF8E3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ransition>
    <p:pull dir="r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0254FF6-ACE8-46C7-86BE-43EF510532C9}" type="datetimeFigureOut">
              <a:rPr lang="en-US" smtClean="0"/>
              <a:pPr/>
              <a:t>4/27/2021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96E1DC9-AA86-44CD-89A8-F756471642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ransition>
    <p:pull dir="r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aia.ecs.csus.edu/~zhangd/oscal/Banker/Banker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64008" tIns="32004" rIns="64008" bIns="32004"/>
          <a:lstStyle/>
          <a:p>
            <a:r>
              <a:rPr lang="en-US" sz="4100" dirty="0" smtClean="0"/>
              <a:t>Deadlock</a:t>
            </a:r>
            <a:endParaRPr lang="en-US" sz="4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tIns="32004" bIns="32004"/>
          <a:lstStyle/>
          <a:p>
            <a:r>
              <a:rPr lang="en-US" b="1" dirty="0" smtClean="0">
                <a:solidFill>
                  <a:schemeClr val="tx1"/>
                </a:solidFill>
              </a:rPr>
              <a:t>Course Instructor: Nausheen Shoaib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40857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Three general approaches exist for dealing with deadlock.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Prevent deadlock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Avoid deadlock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Detect Deadlock</a:t>
            </a: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Dealing with Deadlock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Design a system in such a way that the possibility of deadlock is excluded.</a:t>
            </a:r>
          </a:p>
          <a:p>
            <a:endParaRPr lang="en-NZ" dirty="0" smtClean="0"/>
          </a:p>
          <a:p>
            <a:r>
              <a:rPr lang="en-NZ" dirty="0" smtClean="0"/>
              <a:t>Two main methods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Indirect – prevent one of the three necessary conditions from occurring</a:t>
            </a:r>
          </a:p>
          <a:p>
            <a:pPr lvl="1"/>
            <a:endParaRPr lang="en-NZ" dirty="0" smtClean="0"/>
          </a:p>
          <a:p>
            <a:pPr lvl="1"/>
            <a:r>
              <a:rPr lang="en-NZ" dirty="0" smtClean="0"/>
              <a:t>Direct – prevent circular waits</a:t>
            </a:r>
          </a:p>
        </p:txBody>
      </p:sp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smtClean="0"/>
              <a:t>Deadlock Prevention </a:t>
            </a:r>
            <a:br>
              <a:rPr lang="en-NZ" smtClean="0"/>
            </a:br>
            <a:r>
              <a:rPr lang="en-NZ" smtClean="0"/>
              <a:t>Strategy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Mutual Exclusion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Hold and Wait</a:t>
            </a:r>
          </a:p>
          <a:p>
            <a:endParaRPr lang="en-US" sz="2800" dirty="0" smtClean="0"/>
          </a:p>
          <a:p>
            <a:r>
              <a:rPr lang="en-US" sz="2800" dirty="0" smtClean="0"/>
              <a:t>No Preemption</a:t>
            </a:r>
          </a:p>
          <a:p>
            <a:endParaRPr lang="en-US" sz="2800" dirty="0" smtClean="0"/>
          </a:p>
          <a:p>
            <a:r>
              <a:rPr lang="en-US" sz="2800" dirty="0" smtClean="0"/>
              <a:t>Circular Wait</a:t>
            </a:r>
          </a:p>
          <a:p>
            <a:endParaRPr lang="en-US" sz="2800" dirty="0" smtClean="0"/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Deadlock Prevention </a:t>
            </a:r>
            <a:br>
              <a:rPr lang="en-US" dirty="0" smtClean="0"/>
            </a:br>
            <a:r>
              <a:rPr lang="en-US" dirty="0" smtClean="0"/>
              <a:t>Conditions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https://courses.cs.washington.edu/courses/cse410/99au/lectures/Lecture-11-12/img00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534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Deadlock Prevention </a:t>
            </a:r>
            <a:br>
              <a:rPr lang="en-US" dirty="0" smtClean="0"/>
            </a:br>
            <a:r>
              <a:rPr lang="en-US" dirty="0" smtClean="0"/>
              <a:t>Conditions</a:t>
            </a:r>
          </a:p>
        </p:txBody>
      </p:sp>
    </p:spTree>
    <p:extLst>
      <p:ext uri="{BB962C8B-B14F-4D97-AF65-F5344CB8AC3E}">
        <p14:creationId xmlns:p14="http://schemas.microsoft.com/office/powerpoint/2010/main" val="2161250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Deadlock Prevention </a:t>
            </a:r>
            <a:br>
              <a:rPr lang="en-US" dirty="0" smtClean="0"/>
            </a:br>
            <a:r>
              <a:rPr lang="en-US" dirty="0" smtClean="0"/>
              <a:t>Conditions</a:t>
            </a:r>
          </a:p>
        </p:txBody>
      </p:sp>
      <p:pic>
        <p:nvPicPr>
          <p:cNvPr id="3074" name="Picture 2" descr="https://courses.cs.washington.edu/courses/cse410/99au/lectures/Lecture-11-12/img00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2296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906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Deadlock Prevention </a:t>
            </a:r>
            <a:br>
              <a:rPr lang="en-US" dirty="0"/>
            </a:br>
            <a:r>
              <a:rPr lang="en-US" dirty="0"/>
              <a:t>Conditions</a:t>
            </a:r>
          </a:p>
        </p:txBody>
      </p:sp>
      <p:pic>
        <p:nvPicPr>
          <p:cNvPr id="4098" name="Picture 2" descr="https://courses.cs.washington.edu/courses/cse410/99au/lectures/Lecture-11-12/img0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84582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24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Deadlock Prevention </a:t>
            </a:r>
            <a:br>
              <a:rPr lang="en-US" dirty="0"/>
            </a:br>
            <a:r>
              <a:rPr lang="en-US" dirty="0"/>
              <a:t>Conditions</a:t>
            </a:r>
          </a:p>
        </p:txBody>
      </p:sp>
      <p:pic>
        <p:nvPicPr>
          <p:cNvPr id="5122" name="Picture 2" descr="https://courses.cs.washington.edu/courses/cse410/99au/lectures/Lecture-11-12/img01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24000"/>
            <a:ext cx="838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decision is made dynamically whether the current resource allocation request will, if granted, potentially lead to a deadlock</a:t>
            </a:r>
          </a:p>
          <a:p>
            <a:endParaRPr lang="en-US" dirty="0" smtClean="0"/>
          </a:p>
          <a:p>
            <a:r>
              <a:rPr lang="en-US" dirty="0" smtClean="0"/>
              <a:t>Requires knowledge of future process requests</a:t>
            </a:r>
          </a:p>
          <a:p>
            <a:endParaRPr lang="en-US" dirty="0" smtClean="0"/>
          </a:p>
        </p:txBody>
      </p:sp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 Avoidance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Initiation Denial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Resource Allocation Denial</a:t>
            </a:r>
          </a:p>
          <a:p>
            <a:endParaRPr lang="en-US" dirty="0" smtClean="0"/>
          </a:p>
        </p:txBody>
      </p:sp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Two Approaches to </a:t>
            </a:r>
            <a:br>
              <a:rPr lang="en-US" smtClean="0"/>
            </a:br>
            <a:r>
              <a:rPr lang="en-US" smtClean="0"/>
              <a:t>Deadlock Avoidance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A process is only started if the maximum claim of all current processes plus those of the new process can be met. </a:t>
            </a:r>
          </a:p>
          <a:p>
            <a:r>
              <a:rPr lang="en-NZ" smtClean="0"/>
              <a:t>Not optimal, </a:t>
            </a:r>
          </a:p>
          <a:p>
            <a:pPr lvl="1"/>
            <a:r>
              <a:rPr lang="en-NZ" smtClean="0"/>
              <a:t>Assumes the worst: that all processes will make their maximum claims together.</a:t>
            </a:r>
          </a:p>
          <a:p>
            <a:endParaRPr lang="en-NZ" smtClean="0"/>
          </a:p>
        </p:txBody>
      </p:sp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smtClean="0"/>
              <a:t>Process </a:t>
            </a:r>
            <a:br>
              <a:rPr lang="en-NZ" smtClean="0"/>
            </a:br>
            <a:r>
              <a:rPr lang="en-NZ" smtClean="0"/>
              <a:t>Initiation Denial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smtClean="0"/>
              <a:t>A set of processes is deadlocked when each process in the set is blocked awaiting an event that can only be triggered by another blocked process in the set</a:t>
            </a:r>
          </a:p>
          <a:p>
            <a:pPr lvl="1"/>
            <a:r>
              <a:rPr lang="en-NZ" smtClean="0"/>
              <a:t>Typically involves processes competing for the same set of resources</a:t>
            </a:r>
          </a:p>
          <a:p>
            <a:r>
              <a:rPr lang="en-US" smtClean="0"/>
              <a:t>No efficient solution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Referred to as the banker’s algorithm</a:t>
            </a:r>
          </a:p>
          <a:p>
            <a:pPr lvl="1"/>
            <a:r>
              <a:rPr lang="en-US" dirty="0" smtClean="0"/>
              <a:t>A </a:t>
            </a:r>
            <a:r>
              <a:rPr lang="en-NZ" dirty="0" smtClean="0"/>
              <a:t>strategy of resource allocation denial</a:t>
            </a:r>
          </a:p>
          <a:p>
            <a:r>
              <a:rPr lang="en-US" dirty="0" smtClean="0"/>
              <a:t>Consider a system with fixed number of resources</a:t>
            </a:r>
          </a:p>
          <a:p>
            <a:pPr lvl="1"/>
            <a:r>
              <a:rPr lang="en-US" b="1" i="1" dirty="0" smtClean="0"/>
              <a:t>State</a:t>
            </a:r>
            <a:r>
              <a:rPr lang="en-US" dirty="0" smtClean="0"/>
              <a:t> of the system is the current allocation of resources to process</a:t>
            </a:r>
          </a:p>
          <a:p>
            <a:pPr lvl="1"/>
            <a:r>
              <a:rPr lang="en-US" b="1" i="1" dirty="0" smtClean="0"/>
              <a:t>Safe state </a:t>
            </a:r>
            <a:r>
              <a:rPr lang="en-US" dirty="0" smtClean="0"/>
              <a:t>is where there is at least one sequence that does not result in deadlock</a:t>
            </a:r>
          </a:p>
          <a:p>
            <a:pPr lvl="1"/>
            <a:r>
              <a:rPr lang="en-US" b="1" i="1" dirty="0" smtClean="0"/>
              <a:t>Unsafe state </a:t>
            </a:r>
            <a:r>
              <a:rPr lang="en-US" dirty="0" smtClean="0"/>
              <a:t>is a state that is not safe</a:t>
            </a:r>
          </a:p>
          <a:p>
            <a:endParaRPr lang="en-US" dirty="0" smtClean="0"/>
          </a:p>
        </p:txBody>
      </p:sp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Resource </a:t>
            </a:r>
            <a:br>
              <a:rPr lang="en-US" smtClean="0"/>
            </a:br>
            <a:r>
              <a:rPr lang="en-US" smtClean="0"/>
              <a:t>	Allocation Denial</a:t>
            </a:r>
          </a:p>
        </p:txBody>
      </p:sp>
      <p:sp>
        <p:nvSpPr>
          <p:cNvPr id="4" name="Action Button: Movie 3">
            <a:hlinkClick r:id="rId3" highlightClick="1"/>
          </p:cNvPr>
          <p:cNvSpPr/>
          <p:nvPr/>
        </p:nvSpPr>
        <p:spPr>
          <a:xfrm>
            <a:off x="8101013" y="0"/>
            <a:ext cx="1042987" cy="1042988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NZ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Basic Facts for deadlock avoidance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1190625"/>
            <a:ext cx="6597650" cy="4414838"/>
          </a:xfrm>
        </p:spPr>
        <p:txBody>
          <a:bodyPr/>
          <a:lstStyle/>
          <a:p>
            <a:r>
              <a:rPr lang="en-US" altLang="en-US" smtClean="0"/>
              <a:t>If a system is in safe state </a:t>
            </a:r>
            <a:r>
              <a:rPr lang="en-US" altLang="en-US" smtClean="0">
                <a:sym typeface="Symbol" pitchFamily="18" charset="2"/>
              </a:rPr>
              <a:t> no deadlocks</a:t>
            </a:r>
            <a:br>
              <a:rPr lang="en-US" altLang="en-US" smtClean="0">
                <a:sym typeface="Symbol" pitchFamily="18" charset="2"/>
              </a:rPr>
            </a:br>
            <a:endParaRPr lang="en-US" altLang="en-US" smtClean="0">
              <a:sym typeface="Symbol" pitchFamily="18" charset="2"/>
            </a:endParaRPr>
          </a:p>
          <a:p>
            <a:r>
              <a:rPr lang="en-US" altLang="en-US" smtClean="0">
                <a:sym typeface="Symbol" pitchFamily="18" charset="2"/>
              </a:rPr>
              <a:t>If a system is in unsafe state  possibility of deadlock</a:t>
            </a:r>
            <a:br>
              <a:rPr lang="en-US" altLang="en-US" smtClean="0">
                <a:sym typeface="Symbol" pitchFamily="18" charset="2"/>
              </a:rPr>
            </a:br>
            <a:endParaRPr lang="en-US" altLang="en-US" smtClean="0">
              <a:sym typeface="Symbol" pitchFamily="18" charset="2"/>
            </a:endParaRPr>
          </a:p>
          <a:p>
            <a:r>
              <a:rPr lang="en-US" altLang="en-US" smtClean="0">
                <a:sym typeface="Symbol" pitchFamily="18" charset="2"/>
              </a:rPr>
              <a:t>Avoidance  ensure that a system will never enter an unsafe state.</a:t>
            </a:r>
          </a:p>
        </p:txBody>
      </p:sp>
    </p:spTree>
    <p:extLst>
      <p:ext uri="{BB962C8B-B14F-4D97-AF65-F5344CB8AC3E}">
        <p14:creationId xmlns:p14="http://schemas.microsoft.com/office/powerpoint/2010/main" val="257913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2563"/>
            <a:ext cx="7772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Banker’s Algorithm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6989762" cy="4441825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Multiple instances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Each process must a priori claim maximum use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When a process requests a resource it may have to wait  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When a process gets all its resources it must return them in a finite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11510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4788" y="327025"/>
            <a:ext cx="758666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Data Structures for the Banker</a:t>
            </a:r>
            <a:r>
              <a:rPr lang="ja-JP" altLang="en-US" sz="2800" smtClean="0"/>
              <a:t>’</a:t>
            </a:r>
            <a:r>
              <a:rPr lang="en-US" altLang="ja-JP" sz="2800" smtClean="0"/>
              <a:t>s Algorithm </a:t>
            </a:r>
            <a:endParaRPr lang="en-US" altLang="en-US" sz="280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2213" y="1524000"/>
            <a:ext cx="7370762" cy="438785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b="1" dirty="0" smtClean="0"/>
              <a:t>Available</a:t>
            </a:r>
            <a:r>
              <a:rPr lang="en-US" altLang="en-US" i="1" dirty="0" smtClean="0"/>
              <a:t>:</a:t>
            </a:r>
            <a:r>
              <a:rPr lang="en-US" altLang="en-US" dirty="0" smtClean="0"/>
              <a:t>  Vector of length </a:t>
            </a:r>
            <a:r>
              <a:rPr lang="en-US" altLang="en-US" i="1" dirty="0" smtClean="0"/>
              <a:t>m</a:t>
            </a:r>
            <a:r>
              <a:rPr lang="en-US" altLang="en-US" dirty="0" smtClean="0"/>
              <a:t>. If available [</a:t>
            </a:r>
            <a:r>
              <a:rPr lang="en-US" altLang="en-US" i="1" dirty="0" smtClean="0"/>
              <a:t>j</a:t>
            </a:r>
            <a:r>
              <a:rPr lang="en-US" altLang="en-US" dirty="0" smtClean="0"/>
              <a:t>] =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, there are</a:t>
            </a:r>
            <a:r>
              <a:rPr lang="en-US" altLang="en-US" i="1" dirty="0" smtClean="0"/>
              <a:t> k</a:t>
            </a:r>
            <a:r>
              <a:rPr lang="en-US" altLang="en-US" dirty="0" smtClean="0"/>
              <a:t> instances of resource type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j</a:t>
            </a:r>
            <a:r>
              <a:rPr lang="en-US" altLang="en-US" baseline="-25000" dirty="0" smtClean="0"/>
              <a:t>  </a:t>
            </a:r>
            <a:r>
              <a:rPr lang="en-US" altLang="en-US" dirty="0" smtClean="0"/>
              <a:t>available</a:t>
            </a:r>
          </a:p>
          <a:p>
            <a:endParaRPr lang="en-US" altLang="en-US" sz="800" dirty="0" smtClean="0"/>
          </a:p>
          <a:p>
            <a:r>
              <a:rPr lang="en-US" altLang="en-US" b="1" dirty="0" smtClean="0">
                <a:solidFill>
                  <a:srgbClr val="000000"/>
                </a:solidFill>
              </a:rPr>
              <a:t>Max</a:t>
            </a:r>
            <a:r>
              <a:rPr lang="en-US" altLang="en-US" i="1" dirty="0" smtClean="0"/>
              <a:t>: n x m</a:t>
            </a:r>
            <a:r>
              <a:rPr lang="en-US" altLang="en-US" dirty="0" smtClean="0"/>
              <a:t> matrix.  If </a:t>
            </a:r>
            <a:r>
              <a:rPr lang="en-US" altLang="en-US" i="1" dirty="0" smtClean="0"/>
              <a:t>Max </a:t>
            </a:r>
            <a:r>
              <a:rPr lang="en-US" altLang="en-US" dirty="0" smtClean="0"/>
              <a:t>[</a:t>
            </a:r>
            <a:r>
              <a:rPr lang="en-US" altLang="en-US" i="1" dirty="0" err="1" smtClean="0"/>
              <a:t>i,j</a:t>
            </a:r>
            <a:r>
              <a:rPr lang="en-US" altLang="en-US" dirty="0" smtClean="0"/>
              <a:t>] =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, then process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i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may request at most</a:t>
            </a:r>
            <a:r>
              <a:rPr lang="en-US" altLang="en-US" i="1" dirty="0" smtClean="0"/>
              <a:t> k </a:t>
            </a:r>
            <a:r>
              <a:rPr lang="en-US" altLang="en-US" dirty="0" smtClean="0"/>
              <a:t>instances of resource type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j</a:t>
            </a:r>
            <a:endParaRPr lang="en-US" altLang="en-US" i="1" baseline="-25000" dirty="0" smtClean="0"/>
          </a:p>
          <a:p>
            <a:endParaRPr lang="en-US" altLang="en-US" sz="800" i="1" baseline="-25000" dirty="0" smtClean="0"/>
          </a:p>
          <a:p>
            <a:r>
              <a:rPr lang="en-US" altLang="en-US" b="1" dirty="0" smtClean="0">
                <a:solidFill>
                  <a:srgbClr val="000000"/>
                </a:solidFill>
              </a:rPr>
              <a:t>Allocation</a:t>
            </a:r>
            <a:r>
              <a:rPr lang="en-US" altLang="en-US" i="1" dirty="0" smtClean="0"/>
              <a:t>:  n </a:t>
            </a:r>
            <a:r>
              <a:rPr lang="en-US" altLang="en-US" dirty="0" smtClean="0"/>
              <a:t>x</a:t>
            </a:r>
            <a:r>
              <a:rPr lang="en-US" altLang="en-US" i="1" dirty="0" smtClean="0"/>
              <a:t> m</a:t>
            </a:r>
            <a:r>
              <a:rPr lang="en-US" altLang="en-US" dirty="0" smtClean="0"/>
              <a:t> matrix.  If Allocation[</a:t>
            </a:r>
            <a:r>
              <a:rPr lang="en-US" altLang="en-US" i="1" dirty="0" err="1" smtClean="0"/>
              <a:t>i,j</a:t>
            </a:r>
            <a:r>
              <a:rPr lang="en-US" altLang="en-US" dirty="0" smtClean="0"/>
              <a:t>] =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then</a:t>
            </a:r>
            <a:r>
              <a:rPr lang="en-US" altLang="en-US" i="1" dirty="0" smtClean="0"/>
              <a:t> P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is currently allocated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instances of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j</a:t>
            </a:r>
            <a:endParaRPr lang="en-US" altLang="en-US" i="1" baseline="-25000" dirty="0" smtClean="0"/>
          </a:p>
          <a:p>
            <a:endParaRPr lang="en-US" altLang="en-US" sz="800" i="1" baseline="-25000" dirty="0" smtClean="0"/>
          </a:p>
          <a:p>
            <a:r>
              <a:rPr lang="en-US" altLang="en-US" b="1" dirty="0" smtClean="0">
                <a:solidFill>
                  <a:srgbClr val="000000"/>
                </a:solidFill>
              </a:rPr>
              <a:t>Need</a:t>
            </a:r>
            <a:r>
              <a:rPr lang="en-US" altLang="en-US" i="1" dirty="0" smtClean="0"/>
              <a:t>:  n </a:t>
            </a:r>
            <a:r>
              <a:rPr lang="en-US" altLang="en-US" dirty="0" smtClean="0"/>
              <a:t>x</a:t>
            </a:r>
            <a:r>
              <a:rPr lang="en-US" altLang="en-US" i="1" dirty="0" smtClean="0"/>
              <a:t> m</a:t>
            </a:r>
            <a:r>
              <a:rPr lang="en-US" altLang="en-US" dirty="0" smtClean="0"/>
              <a:t> matrix. If </a:t>
            </a:r>
            <a:r>
              <a:rPr lang="en-US" altLang="en-US" i="1" dirty="0" smtClean="0"/>
              <a:t>Need</a:t>
            </a:r>
            <a:r>
              <a:rPr lang="en-US" altLang="en-US" dirty="0" smtClean="0"/>
              <a:t>[</a:t>
            </a:r>
            <a:r>
              <a:rPr lang="en-US" altLang="en-US" i="1" dirty="0" err="1" smtClean="0"/>
              <a:t>i,j</a:t>
            </a:r>
            <a:r>
              <a:rPr lang="en-US" altLang="en-US" dirty="0" smtClean="0"/>
              <a:t>] =</a:t>
            </a:r>
            <a:r>
              <a:rPr lang="en-US" altLang="en-US" i="1" dirty="0" smtClean="0"/>
              <a:t> k</a:t>
            </a:r>
            <a:r>
              <a:rPr lang="en-US" altLang="en-US" dirty="0" smtClean="0"/>
              <a:t>, then</a:t>
            </a:r>
            <a:r>
              <a:rPr lang="en-US" altLang="en-US" i="1" dirty="0" smtClean="0"/>
              <a:t> P</a:t>
            </a:r>
            <a:r>
              <a:rPr lang="en-US" altLang="en-US" i="1" baseline="-25000" dirty="0" smtClean="0"/>
              <a:t>i</a:t>
            </a:r>
            <a:r>
              <a:rPr lang="en-US" altLang="en-US" dirty="0" smtClean="0"/>
              <a:t> may need </a:t>
            </a:r>
            <a:r>
              <a:rPr lang="en-US" altLang="en-US" i="1" dirty="0" smtClean="0"/>
              <a:t>k</a:t>
            </a:r>
            <a:r>
              <a:rPr lang="en-US" altLang="en-US" dirty="0" smtClean="0"/>
              <a:t> more instances of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j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to complete its task</a:t>
            </a:r>
          </a:p>
          <a:p>
            <a:pPr lvl="2">
              <a:buFont typeface="Webdings" pitchFamily="18" charset="2"/>
              <a:buNone/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i="1" dirty="0" smtClean="0"/>
              <a:t>Need</a:t>
            </a:r>
            <a:r>
              <a:rPr lang="en-US" altLang="en-US" dirty="0" smtClean="0"/>
              <a:t> [</a:t>
            </a:r>
            <a:r>
              <a:rPr lang="en-US" altLang="en-US" i="1" dirty="0" err="1" smtClean="0"/>
              <a:t>i,j</a:t>
            </a:r>
            <a:r>
              <a:rPr lang="en-US" altLang="en-US" i="1" dirty="0" smtClean="0"/>
              <a:t>]</a:t>
            </a:r>
            <a:r>
              <a:rPr lang="en-US" altLang="en-US" dirty="0" smtClean="0"/>
              <a:t> = </a:t>
            </a:r>
            <a:r>
              <a:rPr lang="en-US" altLang="en-US" i="1" dirty="0" smtClean="0"/>
              <a:t>Max</a:t>
            </a:r>
            <a:r>
              <a:rPr lang="en-US" altLang="en-US" dirty="0" smtClean="0"/>
              <a:t>[</a:t>
            </a:r>
            <a:r>
              <a:rPr lang="en-US" altLang="en-US" i="1" dirty="0" err="1" smtClean="0"/>
              <a:t>i,j</a:t>
            </a:r>
            <a:r>
              <a:rPr lang="en-US" altLang="en-US" dirty="0" smtClean="0"/>
              <a:t>] – </a:t>
            </a:r>
            <a:r>
              <a:rPr lang="en-US" altLang="en-US" i="1" dirty="0" smtClean="0"/>
              <a:t>Allocation</a:t>
            </a:r>
            <a:r>
              <a:rPr lang="en-US" altLang="en-US" dirty="0" smtClean="0"/>
              <a:t> [</a:t>
            </a:r>
            <a:r>
              <a:rPr lang="en-US" altLang="en-US" i="1" dirty="0" err="1" smtClean="0"/>
              <a:t>i,j</a:t>
            </a:r>
            <a:r>
              <a:rPr lang="en-US" altLang="en-US" dirty="0" smtClean="0"/>
              <a:t>]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Let </a:t>
            </a:r>
            <a:r>
              <a:rPr lang="en-US" altLang="en-US" i="1">
                <a:latin typeface="Helvetica" pitchFamily="-84" charset="0"/>
              </a:rPr>
              <a:t>n</a:t>
            </a:r>
            <a:r>
              <a:rPr lang="en-US" altLang="en-US">
                <a:latin typeface="Helvetica" pitchFamily="-84" charset="0"/>
              </a:rPr>
              <a:t> = number of processes, and </a:t>
            </a:r>
            <a:r>
              <a:rPr lang="en-US" altLang="en-US" i="1">
                <a:latin typeface="Helvetica" pitchFamily="-84" charset="0"/>
              </a:rPr>
              <a:t>m </a:t>
            </a:r>
            <a:r>
              <a:rPr lang="en-US" altLang="en-US">
                <a:latin typeface="Helvetica" pitchFamily="-84" charset="0"/>
              </a:rPr>
              <a:t>= number of resources types. </a:t>
            </a:r>
          </a:p>
        </p:txBody>
      </p:sp>
    </p:spTree>
    <p:extLst>
      <p:ext uri="{BB962C8B-B14F-4D97-AF65-F5344CB8AC3E}">
        <p14:creationId xmlns:p14="http://schemas.microsoft.com/office/powerpoint/2010/main" val="424100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152400"/>
            <a:ext cx="766445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 of Banker</a:t>
            </a:r>
            <a:r>
              <a:rPr lang="ja-JP" altLang="en-US" smtClean="0"/>
              <a:t>’</a:t>
            </a:r>
            <a:r>
              <a:rPr lang="en-US" altLang="ja-JP" smtClean="0"/>
              <a:t>s Algorithm</a:t>
            </a:r>
            <a:endParaRPr lang="en-US" altLang="en-US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Discussed 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5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5930" y="304800"/>
            <a:ext cx="7924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 smtClean="0"/>
              <a:t>Resource-Request Algorithm for Process </a:t>
            </a:r>
            <a:r>
              <a:rPr lang="en-US" altLang="en-US" sz="2800" i="1" dirty="0" smtClean="0"/>
              <a:t>P</a:t>
            </a:r>
            <a:r>
              <a:rPr lang="en-US" altLang="en-US" sz="2800" i="1" baseline="-25000" dirty="0" smtClean="0"/>
              <a:t>i</a:t>
            </a:r>
            <a:endParaRPr lang="en-US" altLang="en-US" sz="2800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114424"/>
            <a:ext cx="7642225" cy="521017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 smtClean="0"/>
              <a:t>    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dirty="0" smtClean="0"/>
              <a:t> = request vector for process </a:t>
            </a:r>
            <a:r>
              <a:rPr lang="en-US" altLang="en-US" b="1" i="1" dirty="0" smtClean="0"/>
              <a:t>P</a:t>
            </a:r>
            <a:r>
              <a:rPr lang="en-US" altLang="en-US" b="1" i="1" baseline="-25000" dirty="0" smtClean="0"/>
              <a:t>i</a:t>
            </a:r>
            <a:r>
              <a:rPr lang="en-US" altLang="en-US" dirty="0" smtClean="0"/>
              <a:t>.  If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b="1" baseline="-25000" dirty="0" smtClean="0"/>
              <a:t> </a:t>
            </a:r>
            <a:r>
              <a:rPr lang="en-US" altLang="en-US" b="1" dirty="0" smtClean="0"/>
              <a:t>[</a:t>
            </a:r>
            <a:r>
              <a:rPr lang="en-US" altLang="en-US" b="1" i="1" dirty="0" smtClean="0"/>
              <a:t>j</a:t>
            </a:r>
            <a:r>
              <a:rPr lang="en-US" altLang="en-US" b="1" dirty="0" smtClean="0"/>
              <a:t>] = </a:t>
            </a:r>
            <a:r>
              <a:rPr lang="en-US" altLang="en-US" b="1" i="1" dirty="0" smtClean="0"/>
              <a:t>k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then process </a:t>
            </a:r>
            <a:r>
              <a:rPr lang="en-US" altLang="en-US" b="1" i="1" dirty="0" smtClean="0"/>
              <a:t>P</a:t>
            </a:r>
            <a:r>
              <a:rPr lang="en-US" altLang="en-US" b="1" i="1" baseline="-25000" dirty="0" smtClean="0"/>
              <a:t>i</a:t>
            </a:r>
            <a:r>
              <a:rPr lang="en-US" altLang="en-US" dirty="0" smtClean="0"/>
              <a:t> wants </a:t>
            </a:r>
            <a:r>
              <a:rPr lang="en-US" altLang="en-US" b="1" i="1" dirty="0" smtClean="0"/>
              <a:t>k</a:t>
            </a:r>
            <a:r>
              <a:rPr lang="en-US" altLang="en-US" dirty="0" smtClean="0"/>
              <a:t> instances of resource type </a:t>
            </a:r>
            <a:r>
              <a:rPr lang="en-US" altLang="en-US" b="1" i="1" dirty="0" err="1" smtClean="0"/>
              <a:t>R</a:t>
            </a:r>
            <a:r>
              <a:rPr lang="en-US" altLang="en-US" b="1" i="1" baseline="-25000" dirty="0" err="1" smtClean="0"/>
              <a:t>j</a:t>
            </a:r>
            <a:endParaRPr lang="en-US" altLang="en-US" b="1" baseline="-25000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1.	If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b="1" i="1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 </a:t>
            </a:r>
            <a:r>
              <a:rPr lang="en-US" altLang="en-US" b="1" i="1" dirty="0" err="1" smtClean="0">
                <a:sym typeface="Symbol" pitchFamily="18" charset="2"/>
              </a:rPr>
              <a:t>Need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i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go to step 2.  Otherwise, raise error condition, since process has exceeded its maximum claim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>
                <a:sym typeface="Symbol" pitchFamily="18" charset="2"/>
              </a:rPr>
              <a:t>2.	If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 </a:t>
            </a:r>
            <a:r>
              <a:rPr lang="en-US" altLang="en-US" b="1" i="1" dirty="0" smtClean="0">
                <a:sym typeface="Symbol" pitchFamily="18" charset="2"/>
              </a:rPr>
              <a:t>Available</a:t>
            </a:r>
            <a:r>
              <a:rPr lang="en-US" altLang="en-US" dirty="0" smtClean="0">
                <a:sym typeface="Symbol" pitchFamily="18" charset="2"/>
              </a:rPr>
              <a:t>, go to step 3.  Otherwise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 must wait, since resources are not available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>
                <a:sym typeface="Symbol" pitchFamily="18" charset="2"/>
              </a:rPr>
              <a:t>3.	Pretend to allocate requested resources to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by modifying the state as follows: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dirty="0" smtClean="0">
                <a:sym typeface="Symbol" pitchFamily="18" charset="2"/>
              </a:rPr>
              <a:t>		</a:t>
            </a:r>
            <a:r>
              <a:rPr lang="en-US" altLang="en-US" b="1" i="1" dirty="0" smtClean="0">
                <a:sym typeface="Symbol" pitchFamily="18" charset="2"/>
              </a:rPr>
              <a:t>Available</a:t>
            </a:r>
            <a:r>
              <a:rPr lang="en-US" altLang="en-US" b="1" dirty="0" smtClean="0">
                <a:sym typeface="Symbol" pitchFamily="18" charset="2"/>
              </a:rPr>
              <a:t> = </a:t>
            </a:r>
            <a:r>
              <a:rPr lang="en-US" altLang="en-US" b="1" i="1" dirty="0" smtClean="0">
                <a:sym typeface="Symbol" pitchFamily="18" charset="2"/>
              </a:rPr>
              <a:t>Available  </a:t>
            </a:r>
            <a:r>
              <a:rPr lang="en-US" altLang="en-US" b="1" dirty="0" smtClean="0">
                <a:sym typeface="Symbol" pitchFamily="18" charset="2"/>
              </a:rPr>
              <a:t>–</a:t>
            </a:r>
            <a:r>
              <a:rPr lang="en-US" altLang="en-US" b="1" i="1" dirty="0" smtClean="0">
                <a:sym typeface="Symbol" pitchFamily="18" charset="2"/>
              </a:rPr>
              <a:t> </a:t>
            </a:r>
            <a:r>
              <a:rPr lang="en-US" altLang="en-US" b="1" i="1" dirty="0" err="1" smtClean="0">
                <a:sym typeface="Symbol" pitchFamily="18" charset="2"/>
              </a:rPr>
              <a:t>Request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i="1" dirty="0" smtClean="0">
                <a:sym typeface="Symbol" pitchFamily="18" charset="2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ym typeface="Symbol" pitchFamily="18" charset="2"/>
              </a:rPr>
              <a:t>		</a:t>
            </a:r>
            <a:r>
              <a:rPr lang="en-US" altLang="en-US" b="1" i="1" dirty="0" err="1" smtClean="0">
                <a:sym typeface="Symbol" pitchFamily="18" charset="2"/>
              </a:rPr>
              <a:t>Allocation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baseline="-25000" dirty="0" smtClean="0">
                <a:sym typeface="Symbol" pitchFamily="18" charset="2"/>
              </a:rPr>
              <a:t> </a:t>
            </a:r>
            <a:r>
              <a:rPr lang="en-US" altLang="en-US" b="1" dirty="0" smtClean="0">
                <a:sym typeface="Symbol" pitchFamily="18" charset="2"/>
              </a:rPr>
              <a:t>= </a:t>
            </a:r>
            <a:r>
              <a:rPr lang="en-US" altLang="en-US" b="1" i="1" dirty="0" err="1" smtClean="0">
                <a:sym typeface="Symbol" pitchFamily="18" charset="2"/>
              </a:rPr>
              <a:t>Allocation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 + </a:t>
            </a:r>
            <a:r>
              <a:rPr lang="en-US" altLang="en-US" b="1" i="1" dirty="0" err="1" smtClean="0">
                <a:sym typeface="Symbol" pitchFamily="18" charset="2"/>
              </a:rPr>
              <a:t>Request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ym typeface="Symbol" pitchFamily="18" charset="2"/>
              </a:rPr>
              <a:t>		</a:t>
            </a:r>
            <a:r>
              <a:rPr lang="en-US" altLang="en-US" b="1" i="1" dirty="0" err="1" smtClean="0">
                <a:sym typeface="Symbol" pitchFamily="18" charset="2"/>
              </a:rPr>
              <a:t>Need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i="1" dirty="0" smtClean="0">
                <a:sym typeface="Symbol" pitchFamily="18" charset="2"/>
              </a:rPr>
              <a:t> </a:t>
            </a:r>
            <a:r>
              <a:rPr lang="en-US" altLang="en-US" b="1" dirty="0" smtClean="0">
                <a:sym typeface="Symbol" pitchFamily="18" charset="2"/>
              </a:rPr>
              <a:t>=</a:t>
            </a:r>
            <a:r>
              <a:rPr lang="en-US" altLang="en-US" b="1" i="1" dirty="0" smtClean="0">
                <a:sym typeface="Symbol" pitchFamily="18" charset="2"/>
              </a:rPr>
              <a:t> </a:t>
            </a:r>
            <a:r>
              <a:rPr lang="en-US" altLang="en-US" b="1" i="1" dirty="0" err="1" smtClean="0">
                <a:sym typeface="Symbol" pitchFamily="18" charset="2"/>
              </a:rPr>
              <a:t>Need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 – </a:t>
            </a:r>
            <a:r>
              <a:rPr lang="en-US" altLang="en-US" b="1" i="1" dirty="0" err="1" smtClean="0">
                <a:sym typeface="Symbol" pitchFamily="18" charset="2"/>
              </a:rPr>
              <a:t>Request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i="1" dirty="0" smtClean="0">
                <a:sym typeface="Symbol" pitchFamily="18" charset="2"/>
              </a:rPr>
              <a:t>;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dirty="0" smtClean="0">
                <a:sym typeface="Symbol" pitchFamily="18" charset="2"/>
              </a:rPr>
              <a:t>If safe  the resources are allocated to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ym typeface="Symbol" pitchFamily="18" charset="2"/>
              </a:rPr>
              <a:t>i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dirty="0" smtClean="0">
                <a:sym typeface="Symbol" pitchFamily="18" charset="2"/>
              </a:rPr>
              <a:t>If unsafe 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must wait, and the old resource-allocation state is restored</a:t>
            </a:r>
          </a:p>
        </p:txBody>
      </p:sp>
    </p:spTree>
    <p:extLst>
      <p:ext uri="{BB962C8B-B14F-4D97-AF65-F5344CB8AC3E}">
        <p14:creationId xmlns:p14="http://schemas.microsoft.com/office/powerpoint/2010/main" val="2054101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533400"/>
            <a:ext cx="766445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Example of Resource Request</a:t>
            </a:r>
            <a:r>
              <a:rPr lang="en-US" altLang="ja-JP" dirty="0" smtClean="0"/>
              <a:t> Algorithm</a:t>
            </a:r>
            <a:endParaRPr lang="en-US" altLang="en-US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Discussed 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6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Potential Deadlock </a:t>
            </a: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839913"/>
            <a:ext cx="4200525" cy="41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775" y="-838200"/>
            <a:ext cx="349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38" y="7035800"/>
            <a:ext cx="379412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988" y="3529013"/>
            <a:ext cx="760412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4400" y="4006850"/>
            <a:ext cx="700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1870075"/>
            <a:ext cx="4189413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loud Callout 8"/>
          <p:cNvSpPr/>
          <p:nvPr/>
        </p:nvSpPr>
        <p:spPr>
          <a:xfrm>
            <a:off x="6477000" y="4191000"/>
            <a:ext cx="2667000" cy="1524000"/>
          </a:xfrm>
          <a:prstGeom prst="cloudCallout">
            <a:avLst>
              <a:gd name="adj1" fmla="val -100017"/>
              <a:gd name="adj2" fmla="val -2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dirty="0"/>
              <a:t>I need quad A and B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5943600" y="1600200"/>
            <a:ext cx="2667000" cy="1524000"/>
          </a:xfrm>
          <a:prstGeom prst="cloudCallout">
            <a:avLst>
              <a:gd name="adj1" fmla="val -91037"/>
              <a:gd name="adj2" fmla="val 6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dirty="0"/>
              <a:t>I need quad B and C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228600" y="1524000"/>
            <a:ext cx="2667000" cy="1524000"/>
          </a:xfrm>
          <a:prstGeom prst="cloudCallout">
            <a:avLst>
              <a:gd name="adj1" fmla="val 91820"/>
              <a:gd name="adj2" fmla="val 5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dirty="0"/>
              <a:t>I need quad C and B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609600" y="4648200"/>
            <a:ext cx="2667000" cy="1524000"/>
          </a:xfrm>
          <a:prstGeom prst="cloudCallout">
            <a:avLst>
              <a:gd name="adj1" fmla="val 60800"/>
              <a:gd name="adj2" fmla="val -73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dirty="0"/>
              <a:t>I need quad D and A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-2.77778E-6 0.51111 " pathEditMode="relative" ptsTypes="AA">
                                      <p:cBhvr>
                                        <p:cTn id="10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46666 0.002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" y="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8.51852E-6 L 3.05556E-6 -0.37777 " pathEditMode="relative" ptsTypes="AA">
                                      <p:cBhvr>
                                        <p:cTn id="14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0.4783 -1.1111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mtClean="0"/>
              <a:t>Actual Deadlock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1839913"/>
            <a:ext cx="4200525" cy="417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743200"/>
            <a:ext cx="34925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95800"/>
            <a:ext cx="37941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582988"/>
            <a:ext cx="760413" cy="37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2400"/>
            <a:ext cx="7000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828800"/>
            <a:ext cx="4240213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loud Callout 8"/>
          <p:cNvSpPr/>
          <p:nvPr/>
        </p:nvSpPr>
        <p:spPr>
          <a:xfrm>
            <a:off x="6477000" y="4191000"/>
            <a:ext cx="2667000" cy="1524000"/>
          </a:xfrm>
          <a:prstGeom prst="cloudCallout">
            <a:avLst>
              <a:gd name="adj1" fmla="val -100017"/>
              <a:gd name="adj2" fmla="val -217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b="1" dirty="0"/>
              <a:t>HALT</a:t>
            </a:r>
            <a:r>
              <a:rPr lang="en-NZ" sz="2400" dirty="0"/>
              <a:t> until B is free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5943600" y="1600200"/>
            <a:ext cx="2667000" cy="1524000"/>
          </a:xfrm>
          <a:prstGeom prst="cloudCallout">
            <a:avLst>
              <a:gd name="adj1" fmla="val -91037"/>
              <a:gd name="adj2" fmla="val 6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b="1" dirty="0"/>
              <a:t>HALT</a:t>
            </a:r>
            <a:r>
              <a:rPr lang="en-NZ" sz="2400" dirty="0"/>
              <a:t> until C is free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228600" y="1524000"/>
            <a:ext cx="2667000" cy="1524000"/>
          </a:xfrm>
          <a:prstGeom prst="cloudCallout">
            <a:avLst>
              <a:gd name="adj1" fmla="val 91820"/>
              <a:gd name="adj2" fmla="val 567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b="1" dirty="0"/>
              <a:t>HALT</a:t>
            </a:r>
            <a:r>
              <a:rPr lang="en-NZ" sz="2400" dirty="0"/>
              <a:t> until D is free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609600" y="4648200"/>
            <a:ext cx="2667000" cy="1524000"/>
          </a:xfrm>
          <a:prstGeom prst="cloudCallout">
            <a:avLst>
              <a:gd name="adj1" fmla="val 75494"/>
              <a:gd name="adj2" fmla="val -560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NZ" sz="2400" b="1" dirty="0"/>
              <a:t>HALT</a:t>
            </a:r>
            <a:r>
              <a:rPr lang="en-NZ" sz="2400" dirty="0"/>
              <a:t> until A  is free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7 -2.72895E-6 L 0.00434 -0.05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-300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51 -1.21184E-6 L -0.04965 -0.0055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00" y="-30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84089E-6 L 5.55556E-7 0.05551 " pathEditMode="relative" ptsTypes="AA">
                                      <p:cBhvr>
                                        <p:cTn id="13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51434E-6 L 0.04167 4.51434E-6 " pathEditMode="relative" ptsTypes="AA">
                                      <p:cBhvr>
                                        <p:cTn id="15" dur="2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Directed graph that depicts a state of the system of resources and processes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Resource Allocation</a:t>
            </a:r>
            <a:br>
              <a:rPr lang="en-US" smtClean="0"/>
            </a:br>
            <a:r>
              <a:rPr lang="en-US" smtClean="0"/>
              <a:t> Graphs</a:t>
            </a:r>
          </a:p>
        </p:txBody>
      </p:sp>
      <p:pic>
        <p:nvPicPr>
          <p:cNvPr id="23556" name="Picture 3" descr="Fig06_05a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8751888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1233610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Content Placeholder 3" descr="Fig06_05b.g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447800"/>
            <a:ext cx="8515350" cy="4624388"/>
          </a:xfrm>
        </p:spPr>
      </p:pic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Allocation </a:t>
            </a:r>
            <a:br>
              <a:rPr lang="en-US" dirty="0" smtClean="0"/>
            </a:br>
            <a:r>
              <a:rPr lang="en-US" dirty="0" smtClean="0"/>
              <a:t>Graphs of deadlock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Deadlocks can be described more precisely in terms of a directed graph called</a:t>
            </a:r>
          </a:p>
          <a:p>
            <a:pPr marL="109728" indent="0">
              <a:buNone/>
            </a:pPr>
            <a:r>
              <a:rPr lang="en-US" dirty="0" smtClean="0"/>
              <a:t>   a </a:t>
            </a:r>
            <a:r>
              <a:rPr lang="en-US" b="1" dirty="0"/>
              <a:t>system resource-allocation </a:t>
            </a:r>
            <a:r>
              <a:rPr lang="en-US" b="1" dirty="0" smtClean="0"/>
              <a:t>graph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Allocation </a:t>
            </a:r>
            <a:br>
              <a:rPr lang="en-US" dirty="0" smtClean="0"/>
            </a:br>
            <a:r>
              <a:rPr lang="en-US" dirty="0" smtClean="0"/>
              <a:t>Graphs of deadlock</a:t>
            </a:r>
          </a:p>
        </p:txBody>
      </p:sp>
    </p:spTree>
    <p:extLst>
      <p:ext uri="{BB962C8B-B14F-4D97-AF65-F5344CB8AC3E}">
        <p14:creationId xmlns:p14="http://schemas.microsoft.com/office/powerpoint/2010/main" val="81439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Resource instances:</a:t>
            </a:r>
          </a:p>
          <a:p>
            <a:pPr marL="109728" indent="0">
              <a:buNone/>
            </a:pPr>
            <a:r>
              <a:rPr lang="en-US" dirty="0" smtClean="0"/>
              <a:t>	◦ </a:t>
            </a:r>
            <a:r>
              <a:rPr lang="en-US" dirty="0"/>
              <a:t>One instance of resource type </a:t>
            </a:r>
            <a:r>
              <a:rPr lang="en-US" i="1" dirty="0"/>
              <a:t>R</a:t>
            </a:r>
            <a:r>
              <a:rPr lang="en-US" dirty="0"/>
              <a:t>1</a:t>
            </a:r>
          </a:p>
          <a:p>
            <a:pPr marL="109728" indent="0">
              <a:buNone/>
            </a:pPr>
            <a:r>
              <a:rPr lang="en-US" dirty="0" smtClean="0"/>
              <a:t>	◦ </a:t>
            </a:r>
            <a:r>
              <a:rPr lang="en-US" dirty="0"/>
              <a:t>Two instances of resource type </a:t>
            </a:r>
            <a:r>
              <a:rPr lang="en-US" i="1" dirty="0"/>
              <a:t>R</a:t>
            </a:r>
            <a:r>
              <a:rPr lang="en-US" dirty="0"/>
              <a:t>2</a:t>
            </a:r>
          </a:p>
          <a:p>
            <a:pPr marL="109728" indent="0">
              <a:buNone/>
            </a:pPr>
            <a:r>
              <a:rPr lang="en-US" dirty="0" smtClean="0"/>
              <a:t>	◦ </a:t>
            </a:r>
            <a:r>
              <a:rPr lang="en-US" dirty="0"/>
              <a:t>One instance of resource type </a:t>
            </a:r>
            <a:r>
              <a:rPr lang="en-US" i="1" dirty="0"/>
              <a:t>R</a:t>
            </a:r>
            <a:r>
              <a:rPr lang="en-US" dirty="0"/>
              <a:t>3</a:t>
            </a:r>
          </a:p>
          <a:p>
            <a:pPr marL="109728" indent="0">
              <a:buNone/>
            </a:pPr>
            <a:r>
              <a:rPr lang="en-US" dirty="0" smtClean="0"/>
              <a:t>	◦ </a:t>
            </a:r>
            <a:r>
              <a:rPr lang="en-US" dirty="0"/>
              <a:t>Three instances of resource type </a:t>
            </a:r>
            <a:r>
              <a:rPr lang="en-US" i="1" dirty="0"/>
              <a:t>R</a:t>
            </a:r>
            <a:r>
              <a:rPr lang="en-US" dirty="0"/>
              <a:t>4</a:t>
            </a:r>
          </a:p>
          <a:p>
            <a:r>
              <a:rPr lang="en-US" dirty="0" smtClean="0"/>
              <a:t>Process </a:t>
            </a:r>
            <a:r>
              <a:rPr lang="en-US" dirty="0"/>
              <a:t>states:</a:t>
            </a:r>
          </a:p>
          <a:p>
            <a:pPr marL="109728" indent="0">
              <a:buNone/>
            </a:pPr>
            <a:r>
              <a:rPr lang="en-US" dirty="0" smtClean="0"/>
              <a:t>	◦ </a:t>
            </a:r>
            <a:r>
              <a:rPr lang="en-US" dirty="0"/>
              <a:t>Process </a:t>
            </a:r>
            <a:r>
              <a:rPr lang="en-US" i="1" dirty="0"/>
              <a:t>P</a:t>
            </a:r>
            <a:r>
              <a:rPr lang="en-US" dirty="0"/>
              <a:t>1 is holding an instance of resource </a:t>
            </a:r>
            <a:r>
              <a:rPr lang="en-US" dirty="0" smtClean="0"/>
              <a:t>   </a:t>
            </a:r>
          </a:p>
          <a:p>
            <a:pPr marL="109728" indent="0">
              <a:buNone/>
            </a:pPr>
            <a:r>
              <a:rPr lang="en-US" dirty="0"/>
              <a:t> </a:t>
            </a:r>
            <a:r>
              <a:rPr lang="en-US" dirty="0" smtClean="0"/>
              <a:t>           type </a:t>
            </a:r>
            <a:r>
              <a:rPr lang="en-US" i="1" dirty="0"/>
              <a:t>R</a:t>
            </a:r>
            <a:r>
              <a:rPr lang="en-US" dirty="0"/>
              <a:t>2 and is waiting </a:t>
            </a:r>
            <a:r>
              <a:rPr lang="en-US" dirty="0" smtClean="0"/>
              <a:t>for an </a:t>
            </a:r>
            <a:r>
              <a:rPr lang="en-US" dirty="0"/>
              <a:t>instance of 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	 </a:t>
            </a:r>
            <a:r>
              <a:rPr lang="en-US" dirty="0" smtClean="0"/>
              <a:t>  resource </a:t>
            </a:r>
            <a:r>
              <a:rPr lang="en-US" dirty="0"/>
              <a:t>type </a:t>
            </a:r>
            <a:r>
              <a:rPr lang="en-US" i="1" dirty="0"/>
              <a:t>R</a:t>
            </a:r>
            <a:r>
              <a:rPr lang="en-US" dirty="0"/>
              <a:t>1.</a:t>
            </a:r>
          </a:p>
          <a:p>
            <a:pPr marL="109728" indent="0">
              <a:buNone/>
            </a:pPr>
            <a:r>
              <a:rPr lang="en-US" dirty="0" smtClean="0"/>
              <a:t>	◦ </a:t>
            </a:r>
            <a:r>
              <a:rPr lang="en-US" dirty="0"/>
              <a:t>Process </a:t>
            </a:r>
            <a:r>
              <a:rPr lang="en-US" i="1" dirty="0"/>
              <a:t>P</a:t>
            </a:r>
            <a:r>
              <a:rPr lang="en-US" dirty="0"/>
              <a:t>2 is holding an instance of </a:t>
            </a:r>
            <a:r>
              <a:rPr lang="en-US" i="1" dirty="0"/>
              <a:t>R</a:t>
            </a:r>
            <a:r>
              <a:rPr lang="en-US" dirty="0"/>
              <a:t>1 and an </a:t>
            </a:r>
            <a:endParaRPr lang="en-US" dirty="0" smtClean="0"/>
          </a:p>
          <a:p>
            <a:pPr marL="109728" indent="0">
              <a:buNone/>
            </a:pPr>
            <a:r>
              <a:rPr lang="en-US" dirty="0"/>
              <a:t>	 </a:t>
            </a:r>
            <a:r>
              <a:rPr lang="en-US" dirty="0" smtClean="0"/>
              <a:t>  instance </a:t>
            </a:r>
            <a:r>
              <a:rPr lang="en-US" dirty="0"/>
              <a:t>of </a:t>
            </a:r>
            <a:r>
              <a:rPr lang="en-US" i="1" dirty="0"/>
              <a:t>R</a:t>
            </a:r>
            <a:r>
              <a:rPr lang="en-US" dirty="0"/>
              <a:t>2 and </a:t>
            </a:r>
            <a:r>
              <a:rPr lang="en-US" dirty="0" smtClean="0"/>
              <a:t>is waiting </a:t>
            </a:r>
            <a:r>
              <a:rPr lang="en-US" dirty="0"/>
              <a:t>for an instance of </a:t>
            </a:r>
            <a:r>
              <a:rPr lang="en-US" dirty="0" smtClean="0"/>
              <a:t>	   </a:t>
            </a:r>
            <a:r>
              <a:rPr lang="en-US" i="1" dirty="0" smtClean="0"/>
              <a:t>R</a:t>
            </a:r>
            <a:r>
              <a:rPr lang="en-US" dirty="0" smtClean="0"/>
              <a:t>3</a:t>
            </a:r>
            <a:r>
              <a:rPr lang="en-US" dirty="0"/>
              <a:t>.</a:t>
            </a:r>
          </a:p>
          <a:p>
            <a:pPr marL="109728" indent="0">
              <a:buNone/>
            </a:pPr>
            <a:r>
              <a:rPr lang="en-US" dirty="0" smtClean="0"/>
              <a:t>	◦ </a:t>
            </a:r>
            <a:r>
              <a:rPr lang="en-US" dirty="0"/>
              <a:t>Process </a:t>
            </a:r>
            <a:r>
              <a:rPr lang="en-US" i="1" dirty="0"/>
              <a:t>P</a:t>
            </a:r>
            <a:r>
              <a:rPr lang="en-US" dirty="0"/>
              <a:t>3 is holding an instance of </a:t>
            </a:r>
            <a:r>
              <a:rPr lang="en-US" i="1" dirty="0"/>
              <a:t>R</a:t>
            </a:r>
            <a:r>
              <a:rPr lang="en-US" dirty="0"/>
              <a:t>3.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 Allocation </a:t>
            </a:r>
            <a:br>
              <a:rPr lang="en-US" dirty="0" smtClean="0"/>
            </a:br>
            <a:r>
              <a:rPr lang="en-US" dirty="0" smtClean="0"/>
              <a:t>Graphs of deadlock</a:t>
            </a:r>
          </a:p>
        </p:txBody>
      </p:sp>
    </p:spTree>
    <p:extLst>
      <p:ext uri="{BB962C8B-B14F-4D97-AF65-F5344CB8AC3E}">
        <p14:creationId xmlns:p14="http://schemas.microsoft.com/office/powerpoint/2010/main" val="2181313685"/>
      </p:ext>
    </p:extLst>
  </p:cSld>
  <p:clrMapOvr>
    <a:masterClrMapping/>
  </p:clrMapOvr>
  <p:transition>
    <p:pull dir="r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RAG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762000" y="1981200"/>
            <a:ext cx="6705600" cy="3200400"/>
            <a:chOff x="2895600" y="1981200"/>
            <a:chExt cx="3886200" cy="2667000"/>
          </a:xfrm>
        </p:grpSpPr>
        <p:sp>
          <p:nvSpPr>
            <p:cNvPr id="4" name="Rectangle 3"/>
            <p:cNvSpPr/>
            <p:nvPr/>
          </p:nvSpPr>
          <p:spPr>
            <a:xfrm>
              <a:off x="5715000" y="2057400"/>
              <a:ext cx="1066800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715000" y="2971800"/>
              <a:ext cx="1066800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15000" y="3962400"/>
              <a:ext cx="1066800" cy="685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867400" y="22098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867400" y="31242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867400" y="25146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867400" y="34290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867400" y="41148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5867400" y="4419600"/>
              <a:ext cx="1524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13902" y="22098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5982" y="31242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R2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25982" y="411480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R3</a:t>
              </a: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2895600" y="1981200"/>
              <a:ext cx="8382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2895600" y="2895600"/>
              <a:ext cx="8382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971800" y="3962400"/>
              <a:ext cx="8382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00" y="2133600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P1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48000" y="305966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P2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24200" y="4126468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P3</a:t>
              </a:r>
              <a:endParaRPr lang="en-US" dirty="0"/>
            </a:p>
          </p:txBody>
        </p:sp>
        <p:cxnSp>
          <p:nvCxnSpPr>
            <p:cNvPr id="24" name="Straight Arrow Connector 23"/>
            <p:cNvCxnSpPr>
              <a:stCxn id="17" idx="6"/>
            </p:cNvCxnSpPr>
            <p:nvPr/>
          </p:nvCxnSpPr>
          <p:spPr>
            <a:xfrm flipV="1">
              <a:off x="3733800" y="2133600"/>
              <a:ext cx="1981200" cy="1905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3"/>
              <a:endCxn id="18" idx="6"/>
            </p:cNvCxnSpPr>
            <p:nvPr/>
          </p:nvCxnSpPr>
          <p:spPr>
            <a:xfrm flipH="1">
              <a:off x="3733800" y="2579641"/>
              <a:ext cx="2155918" cy="658859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3"/>
              <a:endCxn id="17" idx="5"/>
            </p:cNvCxnSpPr>
            <p:nvPr/>
          </p:nvCxnSpPr>
          <p:spPr>
            <a:xfrm flipH="1" flipV="1">
              <a:off x="3611048" y="2566567"/>
              <a:ext cx="2278670" cy="62267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1" idx="5"/>
              <a:endCxn id="18" idx="5"/>
            </p:cNvCxnSpPr>
            <p:nvPr/>
          </p:nvCxnSpPr>
          <p:spPr>
            <a:xfrm flipH="1" flipV="1">
              <a:off x="3611048" y="3480967"/>
              <a:ext cx="2386434" cy="1307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8" idx="4"/>
            </p:cNvCxnSpPr>
            <p:nvPr/>
          </p:nvCxnSpPr>
          <p:spPr>
            <a:xfrm>
              <a:off x="3314700" y="3581400"/>
              <a:ext cx="2400300" cy="60960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19" idx="6"/>
            </p:cNvCxnSpPr>
            <p:nvPr/>
          </p:nvCxnSpPr>
          <p:spPr>
            <a:xfrm flipH="1" flipV="1">
              <a:off x="3810000" y="4305300"/>
              <a:ext cx="2187482" cy="16877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198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1422</Words>
  <Application>Microsoft Office PowerPoint</Application>
  <PresentationFormat>On-screen Show (4:3)</PresentationFormat>
  <Paragraphs>220</Paragraphs>
  <Slides>26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ＭＳ Ｐゴシック</vt:lpstr>
      <vt:lpstr>ＭＳ Ｐゴシック</vt:lpstr>
      <vt:lpstr>Arial</vt:lpstr>
      <vt:lpstr>Calibri</vt:lpstr>
      <vt:lpstr>Helvetica</vt:lpstr>
      <vt:lpstr>Lucida Sans Unicode</vt:lpstr>
      <vt:lpstr>Monotype Sorts</vt:lpstr>
      <vt:lpstr>Symbol</vt:lpstr>
      <vt:lpstr>Times New Roman</vt:lpstr>
      <vt:lpstr>Verdana</vt:lpstr>
      <vt:lpstr>Webdings</vt:lpstr>
      <vt:lpstr>Wingdings 2</vt:lpstr>
      <vt:lpstr>Wingdings 3</vt:lpstr>
      <vt:lpstr>Custom Design</vt:lpstr>
      <vt:lpstr>Concourse</vt:lpstr>
      <vt:lpstr>Deadlock</vt:lpstr>
      <vt:lpstr>Deadlock</vt:lpstr>
      <vt:lpstr>Potential Deadlock </vt:lpstr>
      <vt:lpstr>Actual Deadlock</vt:lpstr>
      <vt:lpstr>Resource Allocation  Graphs</vt:lpstr>
      <vt:lpstr>Resource Allocation  Graphs of deadlock</vt:lpstr>
      <vt:lpstr>Resource Allocation  Graphs of deadlock</vt:lpstr>
      <vt:lpstr>Resource Allocation  Graphs of deadlock</vt:lpstr>
      <vt:lpstr>RAG</vt:lpstr>
      <vt:lpstr>Dealing with Deadlock</vt:lpstr>
      <vt:lpstr>Deadlock Prevention  Strategy</vt:lpstr>
      <vt:lpstr>Deadlock Prevention  Conditions</vt:lpstr>
      <vt:lpstr>Deadlock Prevention  Conditions</vt:lpstr>
      <vt:lpstr>Deadlock Prevention  Conditions</vt:lpstr>
      <vt:lpstr>Deadlock Prevention  Conditions</vt:lpstr>
      <vt:lpstr>Deadlock Prevention  Conditions</vt:lpstr>
      <vt:lpstr>Deadlock Avoidance</vt:lpstr>
      <vt:lpstr>Two Approaches to  Deadlock Avoidance</vt:lpstr>
      <vt:lpstr>Process  Initiation Denial</vt:lpstr>
      <vt:lpstr>Resource   Allocation Denial</vt:lpstr>
      <vt:lpstr>Basic Facts for deadlock avoidance</vt:lpstr>
      <vt:lpstr>Banker’s Algorithm</vt:lpstr>
      <vt:lpstr>Data Structures for the Banker’s Algorithm </vt:lpstr>
      <vt:lpstr>Example of Banker’s Algorithm</vt:lpstr>
      <vt:lpstr>Resource-Request Algorithm for Process Pi</vt:lpstr>
      <vt:lpstr>Example of Resource Request Algorithm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2008-04-03T13:45:59Z</dcterms:created>
  <dcterms:modified xsi:type="dcterms:W3CDTF">2021-04-27T08:52:34Z</dcterms:modified>
</cp:coreProperties>
</file>