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6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3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6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4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3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3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5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9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5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8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B0C77-8C06-4295-922C-7EE6672D5BEF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C34D-5CC5-4726-B0FF-DA3206574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efferson@brandeis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zhenyugong@brandei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zhenyugong@brandeis.edu" TargetMode="External"/><Relationship Id="rId2" Type="http://schemas.openxmlformats.org/officeDocument/2006/relationships/hyperlink" Target="https://www.brandeis.edu/global/faculty-staff-resources/index.html#resear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Senior Thesis Program Meeting</a:t>
            </a:r>
            <a:br>
              <a:rPr lang="en-US" sz="4000" dirty="0" smtClean="0">
                <a:latin typeface="+mn-lt"/>
              </a:rPr>
            </a:br>
            <a:r>
              <a:rPr lang="en-US" sz="2800" dirty="0" smtClean="0">
                <a:latin typeface="+mn-lt"/>
              </a:rPr>
              <a:t>(recorded on Zoom; available on Latte)</a:t>
            </a:r>
            <a:endParaRPr lang="en-US" sz="2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Tuesday, October 20, 2020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Gary Jefferson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j</a:t>
            </a:r>
            <a:r>
              <a:rPr lang="en-US" dirty="0" smtClean="0">
                <a:hlinkClick r:id="rId2"/>
              </a:rPr>
              <a:t>efferson@brandeis.edu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2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6247"/>
            <a:ext cx="10515600" cy="8666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Agenda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678" y="1339795"/>
            <a:ext cx="10515600" cy="5518205"/>
          </a:xfrm>
        </p:spPr>
        <p:txBody>
          <a:bodyPr/>
          <a:lstStyle/>
          <a:p>
            <a:r>
              <a:rPr lang="en-US" dirty="0" smtClean="0"/>
              <a:t>Connect with </a:t>
            </a:r>
            <a:r>
              <a:rPr lang="en-US" dirty="0" err="1" smtClean="0"/>
              <a:t>Zhenyu</a:t>
            </a:r>
            <a:r>
              <a:rPr lang="en-US" dirty="0" smtClean="0"/>
              <a:t> Gong – TA/RA </a:t>
            </a:r>
            <a:r>
              <a:rPr lang="en-US" dirty="0" smtClean="0">
                <a:hlinkClick r:id="rId2"/>
              </a:rPr>
              <a:t>zhenyugong@brandeis.edu</a:t>
            </a:r>
            <a:endParaRPr lang="en-US" dirty="0" smtClean="0"/>
          </a:p>
          <a:p>
            <a:r>
              <a:rPr lang="en-US" dirty="0" smtClean="0"/>
              <a:t>Critical dates</a:t>
            </a:r>
          </a:p>
          <a:p>
            <a:r>
              <a:rPr lang="en-US" dirty="0" smtClean="0"/>
              <a:t>Guidelines and expectations</a:t>
            </a:r>
          </a:p>
          <a:p>
            <a:r>
              <a:rPr lang="en-US" dirty="0" smtClean="0"/>
              <a:t>Individual &gt; 60 second discussions </a:t>
            </a:r>
          </a:p>
          <a:p>
            <a:r>
              <a:rPr lang="en-US" dirty="0" smtClean="0"/>
              <a:t>General discussion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172"/>
            <a:ext cx="10515600" cy="3737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 smtClean="0">
                <a:latin typeface="+mn-lt"/>
              </a:rPr>
              <a:t>Senior Thesis Projects: 2020-2021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122300"/>
              </p:ext>
            </p:extLst>
          </p:nvPr>
        </p:nvGraphicFramePr>
        <p:xfrm>
          <a:off x="1415332" y="652007"/>
          <a:ext cx="8945217" cy="6167165"/>
        </p:xfrm>
        <a:graphic>
          <a:graphicData uri="http://schemas.openxmlformats.org/drawingml/2006/table">
            <a:tbl>
              <a:tblPr firstRow="1" firstCol="1" bandRow="1"/>
              <a:tblGrid>
                <a:gridCol w="1338808">
                  <a:extLst>
                    <a:ext uri="{9D8B030D-6E8A-4147-A177-3AD203B41FA5}">
                      <a16:colId xmlns:a16="http://schemas.microsoft.com/office/drawing/2014/main" val="216094303"/>
                    </a:ext>
                  </a:extLst>
                </a:gridCol>
                <a:gridCol w="4399375">
                  <a:extLst>
                    <a:ext uri="{9D8B030D-6E8A-4147-A177-3AD203B41FA5}">
                      <a16:colId xmlns:a16="http://schemas.microsoft.com/office/drawing/2014/main" val="3131718074"/>
                    </a:ext>
                  </a:extLst>
                </a:gridCol>
                <a:gridCol w="1506634">
                  <a:extLst>
                    <a:ext uri="{9D8B030D-6E8A-4147-A177-3AD203B41FA5}">
                      <a16:colId xmlns:a16="http://schemas.microsoft.com/office/drawing/2014/main" val="1225396574"/>
                    </a:ext>
                  </a:extLst>
                </a:gridCol>
                <a:gridCol w="1700400">
                  <a:extLst>
                    <a:ext uri="{9D8B030D-6E8A-4147-A177-3AD203B41FA5}">
                      <a16:colId xmlns:a16="http://schemas.microsoft.com/office/drawing/2014/main" val="3588591577"/>
                    </a:ext>
                  </a:extLst>
                </a:gridCol>
              </a:tblGrid>
              <a:tr h="198523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Senior honors theses: Faculty advising 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27035"/>
                  </a:ext>
                </a:extLst>
              </a:tr>
              <a:tr h="1985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Student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First Reader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Second Reader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427043"/>
                  </a:ext>
                </a:extLst>
              </a:tr>
              <a:tr h="2348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Benviniste, Noa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Impact of Head Start on Social and Economic Mobility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Sloczynski</a:t>
                      </a:r>
                      <a:r>
                        <a:rPr lang="en-US" sz="1200" baseline="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Hawkins</a:t>
                      </a:r>
                      <a:r>
                        <a:rPr lang="en-US" sz="1200" baseline="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352222"/>
                  </a:ext>
                </a:extLst>
              </a:tr>
              <a:tr h="39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Berry, Grace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Is Fairtrade certification beneficial for local development in Honduras?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Dean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Markeson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(worked in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Hondorus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398918"/>
                  </a:ext>
                </a:extLst>
              </a:tr>
              <a:tr h="5834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Ji, Sarah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Will programs targeting underrepresented students lessen racial inequalities later in life? Evidence from a California school district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Clarke</a:t>
                      </a:r>
                      <a:r>
                        <a:rPr lang="en-US" sz="1200" baseline="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9102649"/>
                  </a:ext>
                </a:extLst>
              </a:tr>
              <a:tr h="39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Kulkarni, Neeti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prevalence of avoidable visits by the uninsured in hospital emergency departments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Redenius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Nemutulu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017817"/>
                  </a:ext>
                </a:extLst>
              </a:tr>
              <a:tr h="404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Li, Jiaxin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Globalization of Chinese Yuan: How It Affects USD’s Dominance in World Trade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Habibi</a:t>
                      </a:r>
                      <a:r>
                        <a:rPr lang="en-US" sz="1200" baseline="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983453"/>
                  </a:ext>
                </a:extLst>
              </a:tr>
              <a:tr h="39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Luo, Yiyang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Executive Cash Compensation and Firm Performance: the incentive structure of Chinese listed companies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Jefferson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Musacchio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411442"/>
                  </a:ext>
                </a:extLst>
              </a:tr>
              <a:tr h="5817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Mao, Ella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What’s the optimum number of consumer features do firms need to best perform the first-degree price discrimination?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Zhu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Sa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1139655"/>
                  </a:ext>
                </a:extLst>
              </a:tr>
              <a:tr h="595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Owusu-Brempong, Akwasi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What are the most significant factors causing racial disparities in COVID 19 deaths in the US and what are some policy implications for the results.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Menon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Sloczynski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66554"/>
                  </a:ext>
                </a:extLst>
              </a:tr>
              <a:tr h="39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Phung, Maxie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Why a Negative Term Spread Precedes Economic Slowdown? A Look at Investment Level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L’Huillier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Pettenuzio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69367"/>
                  </a:ext>
                </a:extLst>
              </a:tr>
              <a:tr h="3922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Rong, Jake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An examination of the effects of Uber’s surge pricing strategy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Shiller    </a:t>
                      </a: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Calibri" panose="020F0502020204030204" pitchFamily="34" charset="0"/>
                        </a:rPr>
                        <a:t>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Hall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108557"/>
                  </a:ext>
                </a:extLst>
              </a:tr>
              <a:tr h="59556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Wang, Maggie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Improved Health Situation Among China’s Agricultural Population:  How Health Care Policies and Economic Development Played the Role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Brainerd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Jefferson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050987"/>
                  </a:ext>
                </a:extLst>
              </a:tr>
              <a:tr h="39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Filippo Mavrothalassitis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Deciphering the fine print of state renewable energy policies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Ji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Bui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163338"/>
                  </a:ext>
                </a:extLst>
              </a:tr>
              <a:tr h="3970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Adam Dean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(mid-term)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The productivity impacts of MBTA service downtime </a:t>
                      </a: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Shiller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Bui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4041" marR="5404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55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+mn-lt"/>
              </a:rPr>
              <a:t>Important dates</a:t>
            </a:r>
            <a:endParaRPr lang="en-US" sz="36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143" y="1144988"/>
            <a:ext cx="9937732" cy="55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86"/>
            <a:ext cx="10515600" cy="413468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+mn-lt"/>
              </a:rPr>
              <a:t>Guidelines, dates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2352"/>
            <a:ext cx="10515600" cy="585216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Permission to continue with Econ 99b in the spring is conditional on making satisfactory progress </a:t>
            </a:r>
            <a:r>
              <a:rPr lang="en-US" dirty="0"/>
              <a:t>in the fall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Fall work output, presentation, submission: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December 9-10 -  30 minute presentations in </a:t>
            </a:r>
            <a:r>
              <a:rPr lang="en-US" dirty="0"/>
              <a:t>groups of 3 or 4 students with their primary and secondary advisers. At the December meeting, honors thesis writers will formally present work completed and research results obtained thus far. 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written report that forms the background for the presentation is due at this </a:t>
            </a:r>
            <a:r>
              <a:rPr lang="en-US" dirty="0" smtClean="0"/>
              <a:t>time (i.e., 3 days in advance).  Mailed to first and second readers/advisors and to Leslie </a:t>
            </a:r>
            <a:r>
              <a:rPr lang="en-US" dirty="0" err="1" smtClean="0"/>
              <a:t>Yancich</a:t>
            </a:r>
            <a:r>
              <a:rPr lang="en-US" dirty="0" smtClean="0"/>
              <a:t> and Jefferson.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addition to the work completed and a summary of the </a:t>
            </a:r>
            <a:r>
              <a:rPr lang="en-US" dirty="0" err="1" smtClean="0"/>
              <a:t>resul</a:t>
            </a:r>
            <a:r>
              <a:rPr lang="en-US" dirty="0" smtClean="0"/>
              <a:t> </a:t>
            </a:r>
            <a:r>
              <a:rPr lang="en-US" dirty="0" err="1" smtClean="0"/>
              <a:t>ts</a:t>
            </a:r>
            <a:r>
              <a:rPr lang="en-US" dirty="0"/>
              <a:t>, this written </a:t>
            </a:r>
            <a:r>
              <a:rPr lang="en-US" dirty="0" smtClean="0"/>
              <a:t>should contain: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detailed review of the literature relevant to the student’s </a:t>
            </a:r>
            <a:r>
              <a:rPr lang="en-US" dirty="0" smtClean="0"/>
              <a:t>research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A clear statement of the research methodology and specific steps, including the relevant regression equation(s) and </a:t>
            </a:r>
            <a:r>
              <a:rPr lang="en-US" dirty="0" smtClean="0"/>
              <a:t>methods (</a:t>
            </a:r>
            <a:r>
              <a:rPr lang="en-US" dirty="0" smtClean="0"/>
              <a:t>if applicable)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A description of the data sources, a description of key relevant variables, and summary statistics…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Possibly some preliminary investigations/results…</a:t>
            </a:r>
          </a:p>
          <a:p>
            <a:r>
              <a:rPr lang="en-US" dirty="0" smtClean="0"/>
              <a:t>At </a:t>
            </a:r>
            <a:r>
              <a:rPr lang="en-US" dirty="0"/>
              <a:t>the start of the spring semester, the Economics </a:t>
            </a:r>
            <a:r>
              <a:rPr lang="en-US" dirty="0" smtClean="0"/>
              <a:t>De </a:t>
            </a:r>
            <a:r>
              <a:rPr lang="en-US" dirty="0" err="1" smtClean="0"/>
              <a:t>partment</a:t>
            </a:r>
            <a:r>
              <a:rPr lang="en-US" dirty="0" smtClean="0"/>
              <a:t> </a:t>
            </a:r>
            <a:r>
              <a:rPr lang="en-US" dirty="0"/>
              <a:t>will meet to judge whether the thesis is viable and whether the </a:t>
            </a:r>
            <a:r>
              <a:rPr lang="en-US" dirty="0" smtClean="0"/>
              <a:t>student continue the program, i.e., to </a:t>
            </a:r>
            <a:r>
              <a:rPr lang="en-US" dirty="0"/>
              <a:t>enroll in Econ 99b for the spring 2021 semester. </a:t>
            </a:r>
          </a:p>
          <a:p>
            <a:r>
              <a:rPr lang="en-US" dirty="0" smtClean="0"/>
              <a:t>As a result of consultation between the advisor(s) and student, projects </a:t>
            </a:r>
            <a:r>
              <a:rPr lang="en-US" dirty="0"/>
              <a:t>that are not viable </a:t>
            </a:r>
            <a:r>
              <a:rPr lang="en-US" dirty="0" smtClean="0"/>
              <a:t>should be converted to an Independent Study </a:t>
            </a:r>
            <a:r>
              <a:rPr lang="en-US" dirty="0" smtClean="0"/>
              <a:t>at </a:t>
            </a:r>
            <a:r>
              <a:rPr lang="en-US" dirty="0"/>
              <a:t>this </a:t>
            </a:r>
            <a:r>
              <a:rPr lang="en-US" dirty="0" smtClean="0"/>
              <a:t>stage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this course of action is chosen, the student (in consultation with the primary adviser) will complete and submit a research paper and thereby receive independent study credit for Econ 98a for the fall semester (pending approval from the Registrar).</a:t>
            </a:r>
            <a:br>
              <a:rPr lang="en-US" dirty="0"/>
            </a:b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1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665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n-lt"/>
              </a:rPr>
              <a:t>General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6550"/>
            <a:ext cx="10515600" cy="5430740"/>
          </a:xfrm>
        </p:spPr>
        <p:txBody>
          <a:bodyPr>
            <a:normAutofit/>
          </a:bodyPr>
          <a:lstStyle/>
          <a:p>
            <a:r>
              <a:rPr lang="en-US" dirty="0"/>
              <a:t>Students should plan to meet at least once every two weeks with their primary adviser and at least once a month with their secondary adviser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scheduling and follow-through for these meeting is the primary responsibility of the student – not your advisor(s) </a:t>
            </a:r>
          </a:p>
          <a:p>
            <a:r>
              <a:rPr lang="en-US" dirty="0" smtClean="0"/>
              <a:t>Before </a:t>
            </a:r>
            <a:r>
              <a:rPr lang="en-US" dirty="0"/>
              <a:t>the defense version of the thesis is submitted (see III (4), below), students should consult with their primary advisers to find a third member outside of Econ/IBS for his/her committee.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 smtClean="0"/>
              <a:t>It </a:t>
            </a:r>
            <a:r>
              <a:rPr lang="en-US" i="1" dirty="0"/>
              <a:t>is the responsibility of the student to contact the third committee member and confirm their willingness to act as a third reader.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53574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+mn-lt"/>
              </a:rPr>
              <a:t>Link to research resources</a:t>
            </a:r>
            <a:endParaRPr lang="en-US" sz="40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https://www.brandeis.edu/global/faculty-staff-resources/index.html#research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Zhengyu</a:t>
            </a:r>
            <a:r>
              <a:rPr lang="en-US" dirty="0" smtClean="0"/>
              <a:t> Gong  </a:t>
            </a:r>
            <a:r>
              <a:rPr lang="en-US" dirty="0" smtClean="0">
                <a:hlinkClick r:id="rId3"/>
              </a:rPr>
              <a:t>zhenyugong@brandeis.edu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Anne Carter research funds are available for data, travel, and other eligible expenses. Applications for these applications must be approved by program coordinators. We encourage students to utilize these funds.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760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DengXian</vt:lpstr>
      <vt:lpstr>Arial</vt:lpstr>
      <vt:lpstr>Calibri</vt:lpstr>
      <vt:lpstr>Calibri Light</vt:lpstr>
      <vt:lpstr>Times New Roman</vt:lpstr>
      <vt:lpstr>Wingdings</vt:lpstr>
      <vt:lpstr>Office Theme</vt:lpstr>
      <vt:lpstr>Senior Thesis Program Meeting (recorded on Zoom; available on Latte)</vt:lpstr>
      <vt:lpstr>Agenda</vt:lpstr>
      <vt:lpstr>Senior Thesis Projects: 2020-2021</vt:lpstr>
      <vt:lpstr>Important dates</vt:lpstr>
      <vt:lpstr>Guidelines, dates</vt:lpstr>
      <vt:lpstr>General</vt:lpstr>
      <vt:lpstr>Link to research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Jefferson</dc:creator>
  <cp:lastModifiedBy>Gary Jefferson</cp:lastModifiedBy>
  <cp:revision>17</cp:revision>
  <dcterms:created xsi:type="dcterms:W3CDTF">2020-10-20T12:22:52Z</dcterms:created>
  <dcterms:modified xsi:type="dcterms:W3CDTF">2020-10-20T13:24:30Z</dcterms:modified>
</cp:coreProperties>
</file>