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6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56" d="100"/>
          <a:sy n="156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8164" y="37264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M Saranya 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sz="1200" dirty="0"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sz="2800" dirty="0"/>
              <a:t>Thank you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982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  <a:endParaRPr lang="en-US" dirty="0"/>
          </a:p>
          <a:p>
            <a:pPr marL="457200" indent="-355600">
              <a:lnSpc>
                <a:spcPct val="1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Summary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484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and Recommend Top 1000 Customer to Target from Dataset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1687647"/>
            <a:ext cx="4025069" cy="3382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Outline of Problem</a:t>
            </a:r>
            <a:endParaRPr lang="en-US" sz="1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Sprocket Central is a company that specializes in high-quality bikes and cycling accessories.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 marketing team is looking to boost business sales by analyzing provided datasets.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3 datasets provided the aim is to analyze and recommend 1000 customers that Sprocket Central should target to drive higher value for the company.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E4887-69A8-71CF-F6B5-C42573F19B04}"/>
              </a:ext>
            </a:extLst>
          </p:cNvPr>
          <p:cNvSpPr txBox="1"/>
          <p:nvPr/>
        </p:nvSpPr>
        <p:spPr>
          <a:xfrm>
            <a:off x="5060318" y="1759208"/>
            <a:ext cx="3797435" cy="26903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Contents of Data Analysis</a:t>
            </a:r>
            <a:endParaRPr lang="en-IN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Density Map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 vs Sales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 vs Total Sales 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 Contribution in Sales (Industry wise)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profit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Sold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Profit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72887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Quality Assessment and ‘Clean Up’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35835" y="1443051"/>
            <a:ext cx="4134600" cy="3154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issues for Data Quality Assessment</a:t>
            </a:r>
          </a:p>
          <a:p>
            <a:pPr>
              <a:lnSpc>
                <a:spcPct val="150000"/>
              </a:lnSpc>
            </a:pPr>
            <a:endParaRPr lang="en-IN" sz="1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Correct Values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Completeness: Data Fields and Values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Consistency: Values Free from Contradiction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Currency: Values up to Date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Relevancy: Data items with Value Meta-data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Validity: Data containing allowable Values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Uniqueness: Records that are Duplicated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690FED-56E5-539B-1D32-8D30F6104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288027"/>
              </p:ext>
            </p:extLst>
          </p:nvPr>
        </p:nvGraphicFramePr>
        <p:xfrm>
          <a:off x="3616779" y="1891880"/>
          <a:ext cx="5347612" cy="22072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81623">
                  <a:extLst>
                    <a:ext uri="{9D8B030D-6E8A-4147-A177-3AD203B41FA5}">
                      <a16:colId xmlns:a16="http://schemas.microsoft.com/office/drawing/2014/main" val="3766984514"/>
                    </a:ext>
                  </a:extLst>
                </a:gridCol>
                <a:gridCol w="711856">
                  <a:extLst>
                    <a:ext uri="{9D8B030D-6E8A-4147-A177-3AD203B41FA5}">
                      <a16:colId xmlns:a16="http://schemas.microsoft.com/office/drawing/2014/main" val="2613515377"/>
                    </a:ext>
                  </a:extLst>
                </a:gridCol>
                <a:gridCol w="933067">
                  <a:extLst>
                    <a:ext uri="{9D8B030D-6E8A-4147-A177-3AD203B41FA5}">
                      <a16:colId xmlns:a16="http://schemas.microsoft.com/office/drawing/2014/main" val="2135278280"/>
                    </a:ext>
                  </a:extLst>
                </a:gridCol>
                <a:gridCol w="843040">
                  <a:extLst>
                    <a:ext uri="{9D8B030D-6E8A-4147-A177-3AD203B41FA5}">
                      <a16:colId xmlns:a16="http://schemas.microsoft.com/office/drawing/2014/main" val="29947855"/>
                    </a:ext>
                  </a:extLst>
                </a:gridCol>
                <a:gridCol w="682920">
                  <a:extLst>
                    <a:ext uri="{9D8B030D-6E8A-4147-A177-3AD203B41FA5}">
                      <a16:colId xmlns:a16="http://schemas.microsoft.com/office/drawing/2014/main" val="2545893686"/>
                    </a:ext>
                  </a:extLst>
                </a:gridCol>
                <a:gridCol w="723433">
                  <a:extLst>
                    <a:ext uri="{9D8B030D-6E8A-4147-A177-3AD203B41FA5}">
                      <a16:colId xmlns:a16="http://schemas.microsoft.com/office/drawing/2014/main" val="70034507"/>
                    </a:ext>
                  </a:extLst>
                </a:gridCol>
                <a:gridCol w="571673">
                  <a:extLst>
                    <a:ext uri="{9D8B030D-6E8A-4147-A177-3AD203B41FA5}">
                      <a16:colId xmlns:a16="http://schemas.microsoft.com/office/drawing/2014/main" val="2539024409"/>
                    </a:ext>
                  </a:extLst>
                </a:gridCol>
              </a:tblGrid>
              <a:tr h="246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Accuracy           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Completeness     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Consistency    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Currency     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Relevancy  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Validity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200444"/>
                  </a:ext>
                </a:extLst>
              </a:tr>
              <a:tr h="5006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Customer Demographic    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DoB: Inaccurate 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Age: missing       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Job title: Blanks   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Customer id: Incomplete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Gender:  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Inconsistency  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Deceased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Customer: Filter Out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Default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Column: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Delete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8821790"/>
                  </a:ext>
                </a:extLst>
              </a:tr>
              <a:tr h="246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Customer Address                                           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Customer id: Incomplete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States: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Inconsistency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3157876"/>
                  </a:ext>
                </a:extLst>
              </a:tr>
              <a:tr h="1009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Transaction     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Profit: Missing  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Customer id: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Incomplete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 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Online order: Blanks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 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Brand: Blanks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Cancelled      Status Order: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>
                          <a:effectLst/>
                        </a:rPr>
                        <a:t>Filter out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 dirty="0">
                          <a:effectLst/>
                        </a:rPr>
                        <a:t>Format:</a:t>
                      </a:r>
                      <a:endParaRPr lang="en-IN" sz="8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 dirty="0">
                          <a:effectLst/>
                        </a:rPr>
                        <a:t>List</a:t>
                      </a:r>
                      <a:endParaRPr lang="en-IN" sz="8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 dirty="0">
                          <a:effectLst/>
                        </a:rPr>
                        <a:t>Price,</a:t>
                      </a:r>
                      <a:endParaRPr lang="en-IN" sz="8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 dirty="0">
                          <a:effectLst/>
                        </a:rPr>
                        <a:t>Product</a:t>
                      </a:r>
                      <a:endParaRPr lang="en-IN" sz="8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800" kern="0" dirty="0">
                          <a:effectLst/>
                        </a:rPr>
                        <a:t>Sold</a:t>
                      </a:r>
                      <a:endParaRPr lang="en-IN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15578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8225C4DA-9D6B-89EE-78A2-16B01D36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465" y="1534184"/>
            <a:ext cx="383426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Table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84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Density Map: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567758"/>
            <a:ext cx="4134600" cy="3059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sales profit in New South Wales (NSW). NWS has the largest amount of people that do not own a car. NWS seems to have higher number people from which data was collected.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Victoria sales is also split quite evenly.  But both numbers are significantly lower than those of NSW.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QLD has a relatively high number of customers that own a car.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AA5F9-0A04-095C-461A-7E79F73EBC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7" b="-1"/>
          <a:stretch/>
        </p:blipFill>
        <p:spPr>
          <a:xfrm>
            <a:off x="4801623" y="1567758"/>
            <a:ext cx="3969002" cy="32337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484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 wise Product sales: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1628341"/>
            <a:ext cx="4134600" cy="176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often sales in standard product line than others.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Mountain product line is significantly lower sales.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sales in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Solex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Giant bicycle and WeareA2B brands.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4B94A-88FA-753E-AF41-C1B89DB4D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24" y="1570831"/>
            <a:ext cx="3969002" cy="32306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484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Wealth Segmentation by age category: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7779" y="1637903"/>
            <a:ext cx="4134600" cy="176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all age categories the largest number of customers are classified as ‘Affluent Customer’.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next category is the ‘High Net Worth’.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‘Affluent Customer’ can outperform the ‘Mass Customer’ in the 45-49 age group.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B08AA-6319-879E-DDD2-8D9B7BEB3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22" y="1637903"/>
            <a:ext cx="3918317" cy="31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27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484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 Contribution in Sales (Industry wise):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1680265"/>
            <a:ext cx="4134600" cy="2413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Numerically, female purchases more than males.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11%-13% customers in Manufacturing and Financial services.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smallest number of customers are in Agriculture and Telecommunications at 2%.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the last 3 years females bike related purchases than males.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F03713-D219-BCAC-6F75-5FBC326D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23" y="1559068"/>
            <a:ext cx="3969002" cy="33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834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Summary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84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Customer’s purchase profit and sales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B085C-CAD3-1AD6-41AD-E7CFCDAA217E}"/>
              </a:ext>
            </a:extLst>
          </p:cNvPr>
          <p:cNvSpPr txBox="1"/>
          <p:nvPr/>
        </p:nvSpPr>
        <p:spPr>
          <a:xfrm>
            <a:off x="205025" y="1753477"/>
            <a:ext cx="4596492" cy="2159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Profit%: 552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 of Customers: 3489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sold: 19968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Profit: $11Ms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734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498</Words>
  <Application>Microsoft Macintosh PowerPoint</Application>
  <PresentationFormat>On-screen Show (16:9)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Symbol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Karthic S T</cp:lastModifiedBy>
  <cp:revision>2</cp:revision>
  <dcterms:modified xsi:type="dcterms:W3CDTF">2023-06-27T06:09:14Z</dcterms:modified>
</cp:coreProperties>
</file>