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69"/>
  </p:normalViewPr>
  <p:slideViewPr>
    <p:cSldViewPr>
      <p:cViewPr varScale="1">
        <p:scale>
          <a:sx n="90" d="100"/>
          <a:sy n="90" d="100"/>
        </p:scale>
        <p:origin x="232" y="4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43245-5ABC-49A8-AB71-BD54EEE2842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BCC155D-28F2-4318-8198-952606978ECA}">
      <dgm:prSet/>
      <dgm:spPr/>
      <dgm:t>
        <a:bodyPr/>
        <a:lstStyle/>
        <a:p>
          <a:pPr>
            <a:lnSpc>
              <a:spcPct val="100000"/>
            </a:lnSpc>
          </a:pPr>
          <a:r>
            <a:rPr lang="en-US"/>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p>
      </dgm:t>
    </dgm:pt>
    <dgm:pt modelId="{F1ACAE00-D8E6-4E1E-8E5D-2735AAFC0135}" type="parTrans" cxnId="{7EFCBAA2-90F9-4D46-9BA2-4555D73B0001}">
      <dgm:prSet/>
      <dgm:spPr/>
      <dgm:t>
        <a:bodyPr/>
        <a:lstStyle/>
        <a:p>
          <a:endParaRPr lang="en-US"/>
        </a:p>
      </dgm:t>
    </dgm:pt>
    <dgm:pt modelId="{3A8637F4-ABD4-42AB-BA85-37CFB9BA18CD}" type="sibTrans" cxnId="{7EFCBAA2-90F9-4D46-9BA2-4555D73B0001}">
      <dgm:prSet/>
      <dgm:spPr/>
      <dgm:t>
        <a:bodyPr/>
        <a:lstStyle/>
        <a:p>
          <a:endParaRPr lang="en-US"/>
        </a:p>
      </dgm:t>
    </dgm:pt>
    <dgm:pt modelId="{6FBB949E-6721-4BDE-8D0E-BD8DD4E60223}">
      <dgm:prSet/>
      <dgm:spPr/>
      <dgm:t>
        <a:bodyPr/>
        <a:lstStyle/>
        <a:p>
          <a:pPr>
            <a:lnSpc>
              <a:spcPct val="100000"/>
            </a:lnSpc>
          </a:pPr>
          <a:r>
            <a:rPr lang="en-US"/>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dgm:t>
    </dgm:pt>
    <dgm:pt modelId="{5B295F53-09A5-429A-8A36-BC5061A03729}" type="parTrans" cxnId="{6E06D176-8E80-4F84-8A84-2F23C6EF3F94}">
      <dgm:prSet/>
      <dgm:spPr/>
      <dgm:t>
        <a:bodyPr/>
        <a:lstStyle/>
        <a:p>
          <a:endParaRPr lang="en-US"/>
        </a:p>
      </dgm:t>
    </dgm:pt>
    <dgm:pt modelId="{AAFE03D6-7B7F-4AAD-BE1F-54D2ACC5EA27}" type="sibTrans" cxnId="{6E06D176-8E80-4F84-8A84-2F23C6EF3F94}">
      <dgm:prSet/>
      <dgm:spPr/>
      <dgm:t>
        <a:bodyPr/>
        <a:lstStyle/>
        <a:p>
          <a:endParaRPr lang="en-US"/>
        </a:p>
      </dgm:t>
    </dgm:pt>
    <dgm:pt modelId="{DB35A1A7-02DD-4599-A799-9F31584706AE}" type="pres">
      <dgm:prSet presAssocID="{73443245-5ABC-49A8-AB71-BD54EEE28420}" presName="root" presStyleCnt="0">
        <dgm:presLayoutVars>
          <dgm:dir/>
          <dgm:resizeHandles val="exact"/>
        </dgm:presLayoutVars>
      </dgm:prSet>
      <dgm:spPr/>
    </dgm:pt>
    <dgm:pt modelId="{1CF051A0-948D-4E61-BC91-4EDBF4F58015}" type="pres">
      <dgm:prSet presAssocID="{2BCC155D-28F2-4318-8198-952606978ECA}" presName="compNode" presStyleCnt="0"/>
      <dgm:spPr/>
    </dgm:pt>
    <dgm:pt modelId="{6D8E2975-5852-4D99-99D9-367BF4507768}" type="pres">
      <dgm:prSet presAssocID="{2BCC155D-28F2-4318-8198-952606978E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D6620DAF-AA3F-477D-B03B-0C8BC2D2A9A5}" type="pres">
      <dgm:prSet presAssocID="{2BCC155D-28F2-4318-8198-952606978ECA}" presName="spaceRect" presStyleCnt="0"/>
      <dgm:spPr/>
    </dgm:pt>
    <dgm:pt modelId="{0895EEE4-420E-478F-81D2-3C92DD2D354B}" type="pres">
      <dgm:prSet presAssocID="{2BCC155D-28F2-4318-8198-952606978ECA}" presName="textRect" presStyleLbl="revTx" presStyleIdx="0" presStyleCnt="2">
        <dgm:presLayoutVars>
          <dgm:chMax val="1"/>
          <dgm:chPref val="1"/>
        </dgm:presLayoutVars>
      </dgm:prSet>
      <dgm:spPr/>
    </dgm:pt>
    <dgm:pt modelId="{24774C5D-88B8-44C5-B8DB-253927AF0739}" type="pres">
      <dgm:prSet presAssocID="{3A8637F4-ABD4-42AB-BA85-37CFB9BA18CD}" presName="sibTrans" presStyleCnt="0"/>
      <dgm:spPr/>
    </dgm:pt>
    <dgm:pt modelId="{CA8D1844-183C-40D2-9FC0-4C646FD6A830}" type="pres">
      <dgm:prSet presAssocID="{6FBB949E-6721-4BDE-8D0E-BD8DD4E60223}" presName="compNode" presStyleCnt="0"/>
      <dgm:spPr/>
    </dgm:pt>
    <dgm:pt modelId="{8D9E6799-85E9-405E-8B97-F94B5BA309DB}" type="pres">
      <dgm:prSet presAssocID="{6FBB949E-6721-4BDE-8D0E-BD8DD4E602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80A5A7A2-6D6E-4601-BEF9-9324FF6E1148}" type="pres">
      <dgm:prSet presAssocID="{6FBB949E-6721-4BDE-8D0E-BD8DD4E60223}" presName="spaceRect" presStyleCnt="0"/>
      <dgm:spPr/>
    </dgm:pt>
    <dgm:pt modelId="{0FBC7F61-8300-49F7-A41E-EE2D6084ADEA}" type="pres">
      <dgm:prSet presAssocID="{6FBB949E-6721-4BDE-8D0E-BD8DD4E60223}" presName="textRect" presStyleLbl="revTx" presStyleIdx="1" presStyleCnt="2">
        <dgm:presLayoutVars>
          <dgm:chMax val="1"/>
          <dgm:chPref val="1"/>
        </dgm:presLayoutVars>
      </dgm:prSet>
      <dgm:spPr/>
    </dgm:pt>
  </dgm:ptLst>
  <dgm:cxnLst>
    <dgm:cxn modelId="{0E165E05-5E55-4C0C-82C7-77D9EF6166C0}" type="presOf" srcId="{73443245-5ABC-49A8-AB71-BD54EEE28420}" destId="{DB35A1A7-02DD-4599-A799-9F31584706AE}" srcOrd="0" destOrd="0" presId="urn:microsoft.com/office/officeart/2018/2/layout/IconLabelList"/>
    <dgm:cxn modelId="{6E06D176-8E80-4F84-8A84-2F23C6EF3F94}" srcId="{73443245-5ABC-49A8-AB71-BD54EEE28420}" destId="{6FBB949E-6721-4BDE-8D0E-BD8DD4E60223}" srcOrd="1" destOrd="0" parTransId="{5B295F53-09A5-429A-8A36-BC5061A03729}" sibTransId="{AAFE03D6-7B7F-4AAD-BE1F-54D2ACC5EA27}"/>
    <dgm:cxn modelId="{1ACD3E8C-72B0-472C-9603-19276E1F65C9}" type="presOf" srcId="{2BCC155D-28F2-4318-8198-952606978ECA}" destId="{0895EEE4-420E-478F-81D2-3C92DD2D354B}" srcOrd="0" destOrd="0" presId="urn:microsoft.com/office/officeart/2018/2/layout/IconLabelList"/>
    <dgm:cxn modelId="{7EFCBAA2-90F9-4D46-9BA2-4555D73B0001}" srcId="{73443245-5ABC-49A8-AB71-BD54EEE28420}" destId="{2BCC155D-28F2-4318-8198-952606978ECA}" srcOrd="0" destOrd="0" parTransId="{F1ACAE00-D8E6-4E1E-8E5D-2735AAFC0135}" sibTransId="{3A8637F4-ABD4-42AB-BA85-37CFB9BA18CD}"/>
    <dgm:cxn modelId="{5665D4D6-F587-43EB-ABC8-9003FF4F035E}" type="presOf" srcId="{6FBB949E-6721-4BDE-8D0E-BD8DD4E60223}" destId="{0FBC7F61-8300-49F7-A41E-EE2D6084ADEA}" srcOrd="0" destOrd="0" presId="urn:microsoft.com/office/officeart/2018/2/layout/IconLabelList"/>
    <dgm:cxn modelId="{C0835EE4-29FB-417A-8EC5-82F6C3A1A3E7}" type="presParOf" srcId="{DB35A1A7-02DD-4599-A799-9F31584706AE}" destId="{1CF051A0-948D-4E61-BC91-4EDBF4F58015}" srcOrd="0" destOrd="0" presId="urn:microsoft.com/office/officeart/2018/2/layout/IconLabelList"/>
    <dgm:cxn modelId="{6B1F7DEE-1249-4D47-8587-9D68D856DCB4}" type="presParOf" srcId="{1CF051A0-948D-4E61-BC91-4EDBF4F58015}" destId="{6D8E2975-5852-4D99-99D9-367BF4507768}" srcOrd="0" destOrd="0" presId="urn:microsoft.com/office/officeart/2018/2/layout/IconLabelList"/>
    <dgm:cxn modelId="{B265C2E6-6DC6-41F8-A929-0F1B1C52A80E}" type="presParOf" srcId="{1CF051A0-948D-4E61-BC91-4EDBF4F58015}" destId="{D6620DAF-AA3F-477D-B03B-0C8BC2D2A9A5}" srcOrd="1" destOrd="0" presId="urn:microsoft.com/office/officeart/2018/2/layout/IconLabelList"/>
    <dgm:cxn modelId="{526A6289-1259-4A0B-B235-3FA12B1AAA65}" type="presParOf" srcId="{1CF051A0-948D-4E61-BC91-4EDBF4F58015}" destId="{0895EEE4-420E-478F-81D2-3C92DD2D354B}" srcOrd="2" destOrd="0" presId="urn:microsoft.com/office/officeart/2018/2/layout/IconLabelList"/>
    <dgm:cxn modelId="{D8F351C8-C987-409E-8CC8-3FB3E3BDACCB}" type="presParOf" srcId="{DB35A1A7-02DD-4599-A799-9F31584706AE}" destId="{24774C5D-88B8-44C5-B8DB-253927AF0739}" srcOrd="1" destOrd="0" presId="urn:microsoft.com/office/officeart/2018/2/layout/IconLabelList"/>
    <dgm:cxn modelId="{DC9AD9EE-F92F-4309-A0F0-6505D75768D6}" type="presParOf" srcId="{DB35A1A7-02DD-4599-A799-9F31584706AE}" destId="{CA8D1844-183C-40D2-9FC0-4C646FD6A830}" srcOrd="2" destOrd="0" presId="urn:microsoft.com/office/officeart/2018/2/layout/IconLabelList"/>
    <dgm:cxn modelId="{71EA25EF-350E-4A9F-9437-C4CDB6E682BF}" type="presParOf" srcId="{CA8D1844-183C-40D2-9FC0-4C646FD6A830}" destId="{8D9E6799-85E9-405E-8B97-F94B5BA309DB}" srcOrd="0" destOrd="0" presId="urn:microsoft.com/office/officeart/2018/2/layout/IconLabelList"/>
    <dgm:cxn modelId="{1A3957CD-4903-4E2E-8990-F99BD6FA542C}" type="presParOf" srcId="{CA8D1844-183C-40D2-9FC0-4C646FD6A830}" destId="{80A5A7A2-6D6E-4601-BEF9-9324FF6E1148}" srcOrd="1" destOrd="0" presId="urn:microsoft.com/office/officeart/2018/2/layout/IconLabelList"/>
    <dgm:cxn modelId="{41ED5F12-FF3F-45B1-92B3-D2236FC441EA}" type="presParOf" srcId="{CA8D1844-183C-40D2-9FC0-4C646FD6A830}" destId="{0FBC7F61-8300-49F7-A41E-EE2D6084ADE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9D1AF-466B-4F8C-BFC6-3D31EDC3AC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AC771C-BA20-4DFC-A957-A60BE6CA4C3E}">
      <dgm:prSet/>
      <dgm:spPr/>
      <dgm:t>
        <a:bodyPr/>
        <a:lstStyle/>
        <a:p>
          <a:r>
            <a:rPr lang="en-US"/>
            <a:t>Create a training label with landing outcomes where successful = 1 &amp; failure = 0.</a:t>
          </a:r>
        </a:p>
      </dgm:t>
    </dgm:pt>
    <dgm:pt modelId="{AED55373-367F-4995-969E-66519AE49E0A}" type="parTrans" cxnId="{36BD913D-FCB5-46AE-A01F-3210C8E638A5}">
      <dgm:prSet/>
      <dgm:spPr/>
      <dgm:t>
        <a:bodyPr/>
        <a:lstStyle/>
        <a:p>
          <a:endParaRPr lang="en-US"/>
        </a:p>
      </dgm:t>
    </dgm:pt>
    <dgm:pt modelId="{982A4C00-826E-419D-89D7-0CBF6963FAEA}" type="sibTrans" cxnId="{36BD913D-FCB5-46AE-A01F-3210C8E638A5}">
      <dgm:prSet/>
      <dgm:spPr/>
      <dgm:t>
        <a:bodyPr/>
        <a:lstStyle/>
        <a:p>
          <a:endParaRPr lang="en-US"/>
        </a:p>
      </dgm:t>
    </dgm:pt>
    <dgm:pt modelId="{DF0E3B64-94B6-4AA9-97E8-FFC2FD15D61F}">
      <dgm:prSet/>
      <dgm:spPr/>
      <dgm:t>
        <a:bodyPr/>
        <a:lstStyle/>
        <a:p>
          <a:r>
            <a:rPr lang="en-US"/>
            <a:t>Outcome column has two components: ‘Mission Outcome’ ‘Landing Location’</a:t>
          </a:r>
        </a:p>
      </dgm:t>
    </dgm:pt>
    <dgm:pt modelId="{00C610EF-BA83-4EE1-8136-2C265CCAF7F8}" type="parTrans" cxnId="{DCDCABC4-693E-4205-8032-05BBE3EDD08B}">
      <dgm:prSet/>
      <dgm:spPr/>
      <dgm:t>
        <a:bodyPr/>
        <a:lstStyle/>
        <a:p>
          <a:endParaRPr lang="en-US"/>
        </a:p>
      </dgm:t>
    </dgm:pt>
    <dgm:pt modelId="{AAFD2C57-5EF1-455D-801A-225A228688E7}" type="sibTrans" cxnId="{DCDCABC4-693E-4205-8032-05BBE3EDD08B}">
      <dgm:prSet/>
      <dgm:spPr/>
      <dgm:t>
        <a:bodyPr/>
        <a:lstStyle/>
        <a:p>
          <a:endParaRPr lang="en-US"/>
        </a:p>
      </dgm:t>
    </dgm:pt>
    <dgm:pt modelId="{77CCA443-554A-4502-9B96-439B6E20BE20}">
      <dgm:prSet/>
      <dgm:spPr/>
      <dgm:t>
        <a:bodyPr/>
        <a:lstStyle/>
        <a:p>
          <a:r>
            <a:rPr lang="en-US"/>
            <a:t>New training label column ‘class’ with a value of 1 if ‘Mission Outcome’ is True and 0 otherwise.  </a:t>
          </a:r>
          <a:r>
            <a:rPr lang="en-US" u="heavy">
              <a:uFillTx/>
            </a:rPr>
            <a:t>Value Mapping:</a:t>
          </a:r>
          <a:endParaRPr lang="en-US"/>
        </a:p>
      </dgm:t>
    </dgm:pt>
    <dgm:pt modelId="{FAA37745-FD41-4AD1-A8EC-D33A6F8A77F9}" type="parTrans" cxnId="{1BD446DD-7610-4A3F-977E-C2F9B767ADB3}">
      <dgm:prSet/>
      <dgm:spPr/>
      <dgm:t>
        <a:bodyPr/>
        <a:lstStyle/>
        <a:p>
          <a:endParaRPr lang="en-US"/>
        </a:p>
      </dgm:t>
    </dgm:pt>
    <dgm:pt modelId="{EB140704-B907-4283-872A-0198631D411D}" type="sibTrans" cxnId="{1BD446DD-7610-4A3F-977E-C2F9B767ADB3}">
      <dgm:prSet/>
      <dgm:spPr/>
      <dgm:t>
        <a:bodyPr/>
        <a:lstStyle/>
        <a:p>
          <a:endParaRPr lang="en-US"/>
        </a:p>
      </dgm:t>
    </dgm:pt>
    <dgm:pt modelId="{FCF3642F-348F-44A8-8227-A0F8CFE30F9B}">
      <dgm:prSet/>
      <dgm:spPr/>
      <dgm:t>
        <a:bodyPr/>
        <a:lstStyle/>
        <a:p>
          <a:r>
            <a:rPr lang="en-US"/>
            <a:t>True ASDS, True RTLS, &amp; True Ocean – set to -&gt; 1</a:t>
          </a:r>
        </a:p>
      </dgm:t>
    </dgm:pt>
    <dgm:pt modelId="{C4613B30-6432-463C-9626-662D17FB09DD}" type="parTrans" cxnId="{85BEC894-0080-4E71-9E7E-298CB4000F14}">
      <dgm:prSet/>
      <dgm:spPr/>
      <dgm:t>
        <a:bodyPr/>
        <a:lstStyle/>
        <a:p>
          <a:endParaRPr lang="en-US"/>
        </a:p>
      </dgm:t>
    </dgm:pt>
    <dgm:pt modelId="{56322E47-EBEB-4252-91EF-80093DF4891E}" type="sibTrans" cxnId="{85BEC894-0080-4E71-9E7E-298CB4000F14}">
      <dgm:prSet/>
      <dgm:spPr/>
      <dgm:t>
        <a:bodyPr/>
        <a:lstStyle/>
        <a:p>
          <a:endParaRPr lang="en-US"/>
        </a:p>
      </dgm:t>
    </dgm:pt>
    <dgm:pt modelId="{417D312B-04B3-4017-BE12-36453E5EBE47}">
      <dgm:prSet/>
      <dgm:spPr/>
      <dgm:t>
        <a:bodyPr/>
        <a:lstStyle/>
        <a:p>
          <a:r>
            <a:rPr lang="en-US"/>
            <a:t>None None, False ASDS, None ASDS, False Ocean, False RTLS – set to -&gt; 0</a:t>
          </a:r>
        </a:p>
      </dgm:t>
    </dgm:pt>
    <dgm:pt modelId="{7BE0EBEF-39CB-4A82-BF25-1012468C61AA}" type="parTrans" cxnId="{134A1804-0C5A-45A9-BEB7-E46E08C120AD}">
      <dgm:prSet/>
      <dgm:spPr/>
      <dgm:t>
        <a:bodyPr/>
        <a:lstStyle/>
        <a:p>
          <a:endParaRPr lang="en-US"/>
        </a:p>
      </dgm:t>
    </dgm:pt>
    <dgm:pt modelId="{DAA74C17-397B-4100-AC7C-658803CCB2BC}" type="sibTrans" cxnId="{134A1804-0C5A-45A9-BEB7-E46E08C120AD}">
      <dgm:prSet/>
      <dgm:spPr/>
      <dgm:t>
        <a:bodyPr/>
        <a:lstStyle/>
        <a:p>
          <a:endParaRPr lang="en-US"/>
        </a:p>
      </dgm:t>
    </dgm:pt>
    <dgm:pt modelId="{5323E550-7755-EE48-AC6B-9B9F270E9840}" type="pres">
      <dgm:prSet presAssocID="{0A89D1AF-466B-4F8C-BFC6-3D31EDC3AC1C}" presName="linear" presStyleCnt="0">
        <dgm:presLayoutVars>
          <dgm:animLvl val="lvl"/>
          <dgm:resizeHandles val="exact"/>
        </dgm:presLayoutVars>
      </dgm:prSet>
      <dgm:spPr/>
    </dgm:pt>
    <dgm:pt modelId="{F60B0AF5-CDE2-DF4E-A42E-05BD8E8269E7}" type="pres">
      <dgm:prSet presAssocID="{C8AC771C-BA20-4DFC-A957-A60BE6CA4C3E}" presName="parentText" presStyleLbl="node1" presStyleIdx="0" presStyleCnt="5">
        <dgm:presLayoutVars>
          <dgm:chMax val="0"/>
          <dgm:bulletEnabled val="1"/>
        </dgm:presLayoutVars>
      </dgm:prSet>
      <dgm:spPr/>
    </dgm:pt>
    <dgm:pt modelId="{7739D743-096A-0C4A-9427-456D4B019B4E}" type="pres">
      <dgm:prSet presAssocID="{982A4C00-826E-419D-89D7-0CBF6963FAEA}" presName="spacer" presStyleCnt="0"/>
      <dgm:spPr/>
    </dgm:pt>
    <dgm:pt modelId="{F9C32C82-3EDD-5C42-9FCA-C56DC2A08678}" type="pres">
      <dgm:prSet presAssocID="{DF0E3B64-94B6-4AA9-97E8-FFC2FD15D61F}" presName="parentText" presStyleLbl="node1" presStyleIdx="1" presStyleCnt="5">
        <dgm:presLayoutVars>
          <dgm:chMax val="0"/>
          <dgm:bulletEnabled val="1"/>
        </dgm:presLayoutVars>
      </dgm:prSet>
      <dgm:spPr/>
    </dgm:pt>
    <dgm:pt modelId="{E8B55171-907C-EB4F-8E86-07DC67A3A02D}" type="pres">
      <dgm:prSet presAssocID="{AAFD2C57-5EF1-455D-801A-225A228688E7}" presName="spacer" presStyleCnt="0"/>
      <dgm:spPr/>
    </dgm:pt>
    <dgm:pt modelId="{1B4BE625-C009-374F-92E8-BB682BA7EBB0}" type="pres">
      <dgm:prSet presAssocID="{77CCA443-554A-4502-9B96-439B6E20BE20}" presName="parentText" presStyleLbl="node1" presStyleIdx="2" presStyleCnt="5">
        <dgm:presLayoutVars>
          <dgm:chMax val="0"/>
          <dgm:bulletEnabled val="1"/>
        </dgm:presLayoutVars>
      </dgm:prSet>
      <dgm:spPr/>
    </dgm:pt>
    <dgm:pt modelId="{642B2479-9C49-014D-9F31-A230369C8F7B}" type="pres">
      <dgm:prSet presAssocID="{EB140704-B907-4283-872A-0198631D411D}" presName="spacer" presStyleCnt="0"/>
      <dgm:spPr/>
    </dgm:pt>
    <dgm:pt modelId="{828309BB-507A-E245-9CD3-67710B1670B6}" type="pres">
      <dgm:prSet presAssocID="{FCF3642F-348F-44A8-8227-A0F8CFE30F9B}" presName="parentText" presStyleLbl="node1" presStyleIdx="3" presStyleCnt="5">
        <dgm:presLayoutVars>
          <dgm:chMax val="0"/>
          <dgm:bulletEnabled val="1"/>
        </dgm:presLayoutVars>
      </dgm:prSet>
      <dgm:spPr/>
    </dgm:pt>
    <dgm:pt modelId="{6149EF41-71C9-DA4A-8CFC-D964E889CEE0}" type="pres">
      <dgm:prSet presAssocID="{56322E47-EBEB-4252-91EF-80093DF4891E}" presName="spacer" presStyleCnt="0"/>
      <dgm:spPr/>
    </dgm:pt>
    <dgm:pt modelId="{CA914537-96E9-3F45-9910-7EF5BB82FC47}" type="pres">
      <dgm:prSet presAssocID="{417D312B-04B3-4017-BE12-36453E5EBE47}" presName="parentText" presStyleLbl="node1" presStyleIdx="4" presStyleCnt="5">
        <dgm:presLayoutVars>
          <dgm:chMax val="0"/>
          <dgm:bulletEnabled val="1"/>
        </dgm:presLayoutVars>
      </dgm:prSet>
      <dgm:spPr/>
    </dgm:pt>
  </dgm:ptLst>
  <dgm:cxnLst>
    <dgm:cxn modelId="{134A1804-0C5A-45A9-BEB7-E46E08C120AD}" srcId="{0A89D1AF-466B-4F8C-BFC6-3D31EDC3AC1C}" destId="{417D312B-04B3-4017-BE12-36453E5EBE47}" srcOrd="4" destOrd="0" parTransId="{7BE0EBEF-39CB-4A82-BF25-1012468C61AA}" sibTransId="{DAA74C17-397B-4100-AC7C-658803CCB2BC}"/>
    <dgm:cxn modelId="{36BD913D-FCB5-46AE-A01F-3210C8E638A5}" srcId="{0A89D1AF-466B-4F8C-BFC6-3D31EDC3AC1C}" destId="{C8AC771C-BA20-4DFC-A957-A60BE6CA4C3E}" srcOrd="0" destOrd="0" parTransId="{AED55373-367F-4995-969E-66519AE49E0A}" sibTransId="{982A4C00-826E-419D-89D7-0CBF6963FAEA}"/>
    <dgm:cxn modelId="{C4EDDA54-3F8F-8D4C-A096-D12837E7B5BE}" type="presOf" srcId="{DF0E3B64-94B6-4AA9-97E8-FFC2FD15D61F}" destId="{F9C32C82-3EDD-5C42-9FCA-C56DC2A08678}" srcOrd="0" destOrd="0" presId="urn:microsoft.com/office/officeart/2005/8/layout/vList2"/>
    <dgm:cxn modelId="{98DF8284-94A7-0D44-84C6-597CE0F4C342}" type="presOf" srcId="{0A89D1AF-466B-4F8C-BFC6-3D31EDC3AC1C}" destId="{5323E550-7755-EE48-AC6B-9B9F270E9840}" srcOrd="0" destOrd="0" presId="urn:microsoft.com/office/officeart/2005/8/layout/vList2"/>
    <dgm:cxn modelId="{85BEC894-0080-4E71-9E7E-298CB4000F14}" srcId="{0A89D1AF-466B-4F8C-BFC6-3D31EDC3AC1C}" destId="{FCF3642F-348F-44A8-8227-A0F8CFE30F9B}" srcOrd="3" destOrd="0" parTransId="{C4613B30-6432-463C-9626-662D17FB09DD}" sibTransId="{56322E47-EBEB-4252-91EF-80093DF4891E}"/>
    <dgm:cxn modelId="{F8A15FA4-21E3-3941-B3AB-6573368A8A0D}" type="presOf" srcId="{FCF3642F-348F-44A8-8227-A0F8CFE30F9B}" destId="{828309BB-507A-E245-9CD3-67710B1670B6}" srcOrd="0" destOrd="0" presId="urn:microsoft.com/office/officeart/2005/8/layout/vList2"/>
    <dgm:cxn modelId="{DCDCABC4-693E-4205-8032-05BBE3EDD08B}" srcId="{0A89D1AF-466B-4F8C-BFC6-3D31EDC3AC1C}" destId="{DF0E3B64-94B6-4AA9-97E8-FFC2FD15D61F}" srcOrd="1" destOrd="0" parTransId="{00C610EF-BA83-4EE1-8136-2C265CCAF7F8}" sibTransId="{AAFD2C57-5EF1-455D-801A-225A228688E7}"/>
    <dgm:cxn modelId="{3711AED7-F448-F14E-BA63-91D631B7C999}" type="presOf" srcId="{77CCA443-554A-4502-9B96-439B6E20BE20}" destId="{1B4BE625-C009-374F-92E8-BB682BA7EBB0}" srcOrd="0" destOrd="0" presId="urn:microsoft.com/office/officeart/2005/8/layout/vList2"/>
    <dgm:cxn modelId="{1BD446DD-7610-4A3F-977E-C2F9B767ADB3}" srcId="{0A89D1AF-466B-4F8C-BFC6-3D31EDC3AC1C}" destId="{77CCA443-554A-4502-9B96-439B6E20BE20}" srcOrd="2" destOrd="0" parTransId="{FAA37745-FD41-4AD1-A8EC-D33A6F8A77F9}" sibTransId="{EB140704-B907-4283-872A-0198631D411D}"/>
    <dgm:cxn modelId="{D156B3E8-EFBA-3B48-8495-3495DED32025}" type="presOf" srcId="{417D312B-04B3-4017-BE12-36453E5EBE47}" destId="{CA914537-96E9-3F45-9910-7EF5BB82FC47}" srcOrd="0" destOrd="0" presId="urn:microsoft.com/office/officeart/2005/8/layout/vList2"/>
    <dgm:cxn modelId="{F7BB12FF-A003-5440-8E4F-31604B1FC48D}" type="presOf" srcId="{C8AC771C-BA20-4DFC-A957-A60BE6CA4C3E}" destId="{F60B0AF5-CDE2-DF4E-A42E-05BD8E8269E7}" srcOrd="0" destOrd="0" presId="urn:microsoft.com/office/officeart/2005/8/layout/vList2"/>
    <dgm:cxn modelId="{F5AE6931-2BFF-5945-B596-E36A552A7AE1}" type="presParOf" srcId="{5323E550-7755-EE48-AC6B-9B9F270E9840}" destId="{F60B0AF5-CDE2-DF4E-A42E-05BD8E8269E7}" srcOrd="0" destOrd="0" presId="urn:microsoft.com/office/officeart/2005/8/layout/vList2"/>
    <dgm:cxn modelId="{F98AC7C1-20E8-F644-B8C7-65117AB5645B}" type="presParOf" srcId="{5323E550-7755-EE48-AC6B-9B9F270E9840}" destId="{7739D743-096A-0C4A-9427-456D4B019B4E}" srcOrd="1" destOrd="0" presId="urn:microsoft.com/office/officeart/2005/8/layout/vList2"/>
    <dgm:cxn modelId="{5950ED34-233D-9D42-BFBC-C835E236490F}" type="presParOf" srcId="{5323E550-7755-EE48-AC6B-9B9F270E9840}" destId="{F9C32C82-3EDD-5C42-9FCA-C56DC2A08678}" srcOrd="2" destOrd="0" presId="urn:microsoft.com/office/officeart/2005/8/layout/vList2"/>
    <dgm:cxn modelId="{3A4443DB-4AB1-3C4F-A121-E4EF2EF3BE55}" type="presParOf" srcId="{5323E550-7755-EE48-AC6B-9B9F270E9840}" destId="{E8B55171-907C-EB4F-8E86-07DC67A3A02D}" srcOrd="3" destOrd="0" presId="urn:microsoft.com/office/officeart/2005/8/layout/vList2"/>
    <dgm:cxn modelId="{5D076AFF-F2A1-8B4D-8C4D-B48D14816788}" type="presParOf" srcId="{5323E550-7755-EE48-AC6B-9B9F270E9840}" destId="{1B4BE625-C009-374F-92E8-BB682BA7EBB0}" srcOrd="4" destOrd="0" presId="urn:microsoft.com/office/officeart/2005/8/layout/vList2"/>
    <dgm:cxn modelId="{F6CE40B6-03DA-0046-9394-E0B446DD46F8}" type="presParOf" srcId="{5323E550-7755-EE48-AC6B-9B9F270E9840}" destId="{642B2479-9C49-014D-9F31-A230369C8F7B}" srcOrd="5" destOrd="0" presId="urn:microsoft.com/office/officeart/2005/8/layout/vList2"/>
    <dgm:cxn modelId="{76A22087-277E-674B-94CE-58500B1CBE2C}" type="presParOf" srcId="{5323E550-7755-EE48-AC6B-9B9F270E9840}" destId="{828309BB-507A-E245-9CD3-67710B1670B6}" srcOrd="6" destOrd="0" presId="urn:microsoft.com/office/officeart/2005/8/layout/vList2"/>
    <dgm:cxn modelId="{916EFF53-2D41-984B-A9CF-B741F51921B2}" type="presParOf" srcId="{5323E550-7755-EE48-AC6B-9B9F270E9840}" destId="{6149EF41-71C9-DA4A-8CFC-D964E889CEE0}" srcOrd="7" destOrd="0" presId="urn:microsoft.com/office/officeart/2005/8/layout/vList2"/>
    <dgm:cxn modelId="{E8C8F820-077B-7548-BC32-9544F540468E}" type="presParOf" srcId="{5323E550-7755-EE48-AC6B-9B9F270E9840}" destId="{CA914537-96E9-3F45-9910-7EF5BB82FC4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E2975-5852-4D99-99D9-367BF4507768}">
      <dsp:nvSpPr>
        <dsp:cNvPr id="0" name=""/>
        <dsp:cNvSpPr/>
      </dsp:nvSpPr>
      <dsp:spPr>
        <a:xfrm>
          <a:off x="1572222" y="90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5EEE4-420E-478F-81D2-3C92DD2D354B}">
      <dsp:nvSpPr>
        <dsp:cNvPr id="0" name=""/>
        <dsp:cNvSpPr/>
      </dsp:nvSpPr>
      <dsp:spPr>
        <a:xfrm>
          <a:off x="384222" y="2490781"/>
          <a:ext cx="432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p>
      </dsp:txBody>
      <dsp:txXfrm>
        <a:off x="384222" y="2490781"/>
        <a:ext cx="4320000" cy="1147500"/>
      </dsp:txXfrm>
    </dsp:sp>
    <dsp:sp modelId="{8D9E6799-85E9-405E-8B97-F94B5BA309DB}">
      <dsp:nvSpPr>
        <dsp:cNvPr id="0" name=""/>
        <dsp:cNvSpPr/>
      </dsp:nvSpPr>
      <dsp:spPr>
        <a:xfrm>
          <a:off x="6648222" y="90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C7F61-8300-49F7-A41E-EE2D6084ADEA}">
      <dsp:nvSpPr>
        <dsp:cNvPr id="0" name=""/>
        <dsp:cNvSpPr/>
      </dsp:nvSpPr>
      <dsp:spPr>
        <a:xfrm>
          <a:off x="5460222" y="2490781"/>
          <a:ext cx="432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dsp:txBody>
      <dsp:txXfrm>
        <a:off x="5460222" y="2490781"/>
        <a:ext cx="4320000" cy="114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B0AF5-CDE2-DF4E-A42E-05BD8E8269E7}">
      <dsp:nvSpPr>
        <dsp:cNvPr id="0" name=""/>
        <dsp:cNvSpPr/>
      </dsp:nvSpPr>
      <dsp:spPr>
        <a:xfrm>
          <a:off x="0" y="95947"/>
          <a:ext cx="11734799"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a training label with landing outcomes where successful = 1 &amp; failure = 0.</a:t>
          </a:r>
        </a:p>
      </dsp:txBody>
      <dsp:txXfrm>
        <a:off x="22846" y="118793"/>
        <a:ext cx="11689107" cy="422308"/>
      </dsp:txXfrm>
    </dsp:sp>
    <dsp:sp modelId="{F9C32C82-3EDD-5C42-9FCA-C56DC2A08678}">
      <dsp:nvSpPr>
        <dsp:cNvPr id="0" name=""/>
        <dsp:cNvSpPr/>
      </dsp:nvSpPr>
      <dsp:spPr>
        <a:xfrm>
          <a:off x="0" y="621547"/>
          <a:ext cx="11734799"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Outcome column has two components: ‘Mission Outcome’ ‘Landing Location’</a:t>
          </a:r>
        </a:p>
      </dsp:txBody>
      <dsp:txXfrm>
        <a:off x="22846" y="644393"/>
        <a:ext cx="11689107" cy="422308"/>
      </dsp:txXfrm>
    </dsp:sp>
    <dsp:sp modelId="{1B4BE625-C009-374F-92E8-BB682BA7EBB0}">
      <dsp:nvSpPr>
        <dsp:cNvPr id="0" name=""/>
        <dsp:cNvSpPr/>
      </dsp:nvSpPr>
      <dsp:spPr>
        <a:xfrm>
          <a:off x="0" y="1147147"/>
          <a:ext cx="11734799"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New training label column ‘class’ with a value of 1 if ‘Mission Outcome’ is True and 0 otherwise.  </a:t>
          </a:r>
          <a:r>
            <a:rPr lang="en-US" sz="2000" u="heavy" kern="1200">
              <a:uFillTx/>
            </a:rPr>
            <a:t>Value Mapping:</a:t>
          </a:r>
          <a:endParaRPr lang="en-US" sz="2000" kern="1200"/>
        </a:p>
      </dsp:txBody>
      <dsp:txXfrm>
        <a:off x="22846" y="1169993"/>
        <a:ext cx="11689107" cy="422308"/>
      </dsp:txXfrm>
    </dsp:sp>
    <dsp:sp modelId="{828309BB-507A-E245-9CD3-67710B1670B6}">
      <dsp:nvSpPr>
        <dsp:cNvPr id="0" name=""/>
        <dsp:cNvSpPr/>
      </dsp:nvSpPr>
      <dsp:spPr>
        <a:xfrm>
          <a:off x="0" y="1672747"/>
          <a:ext cx="11734799"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True ASDS, True RTLS, &amp; True Ocean – set to -&gt; 1</a:t>
          </a:r>
        </a:p>
      </dsp:txBody>
      <dsp:txXfrm>
        <a:off x="22846" y="1695593"/>
        <a:ext cx="11689107" cy="422308"/>
      </dsp:txXfrm>
    </dsp:sp>
    <dsp:sp modelId="{CA914537-96E9-3F45-9910-7EF5BB82FC47}">
      <dsp:nvSpPr>
        <dsp:cNvPr id="0" name=""/>
        <dsp:cNvSpPr/>
      </dsp:nvSpPr>
      <dsp:spPr>
        <a:xfrm>
          <a:off x="0" y="2198347"/>
          <a:ext cx="11734799" cy="46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None None, False ASDS, None ASDS, False Ocean, False RTLS – set to -&gt; 0</a:t>
          </a:r>
        </a:p>
      </dsp:txBody>
      <dsp:txXfrm>
        <a:off x="22846" y="2221193"/>
        <a:ext cx="11689107" cy="42230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7/29/24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23790336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412673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7/29/24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403260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7/29/24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56133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7/29/24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31449781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t>7/29/24</a:t>
            </a:fld>
            <a:endParaRPr lang="en-US"/>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184586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7/29/24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6374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7/29/24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38304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7/29/24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111218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t>7/29/24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418775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t>7/29/24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314346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D8BD707-D9CF-40AE-B4C6-C98DA3205C09}" type="datetimeFigureOut">
              <a:rPr lang="en-US" smtClean="0"/>
              <a:t>7/29/24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marL="38100">
              <a:lnSpc>
                <a:spcPts val="1100"/>
              </a:lnSpc>
            </a:pPr>
            <a:fld id="{81D60167-4931-47E6-BA6A-407CBD079E47}" type="slidenum">
              <a:rPr lang="en-IN" smtClean="0"/>
              <a:t>‹#›</a:t>
            </a:fld>
            <a:endParaRPr lang="en-IN" dirty="0"/>
          </a:p>
        </p:txBody>
      </p:sp>
    </p:spTree>
    <p:extLst>
      <p:ext uri="{BB962C8B-B14F-4D97-AF65-F5344CB8AC3E}">
        <p14:creationId xmlns:p14="http://schemas.microsoft.com/office/powerpoint/2010/main" val="2687798638"/>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jpg"/><Relationship Id="rId3" Type="http://schemas.openxmlformats.org/officeDocument/2006/relationships/image" Target="../media/image29.jp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object 5"/>
          <p:cNvSpPr/>
          <p:nvPr/>
        </p:nvSpPr>
        <p:spPr>
          <a:xfrm>
            <a:off x="1001530" y="4123563"/>
            <a:ext cx="10227893"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p:cNvSpPr>
          <p:nvPr/>
        </p:nvSpPr>
        <p:spPr>
          <a:xfrm>
            <a:off x="964833" y="1305562"/>
            <a:ext cx="10200270" cy="2681757"/>
          </a:xfrm>
          <a:prstGeom prst="rect">
            <a:avLst/>
          </a:prstGeom>
        </p:spPr>
        <p:txBody>
          <a:bodyPr vert="horz" wrap="square" lIns="0" tIns="481523" rIns="0" bIns="0" rtlCol="0">
            <a:spAutoFit/>
          </a:bodyPr>
          <a:lstStyle/>
          <a:p>
            <a:pPr marL="17005" marR="5232" defTabSz="470916">
              <a:lnSpc>
                <a:spcPts val="8446"/>
              </a:lnSpc>
              <a:spcBef>
                <a:spcPts val="1586"/>
              </a:spcBef>
            </a:pPr>
            <a:r>
              <a:rPr sz="9064" kern="1200" spc="-551">
                <a:solidFill>
                  <a:srgbClr val="000000"/>
                </a:solidFill>
                <a:latin typeface="Bahnschrift Light SemiCondensed" panose="020B0502040204020203" pitchFamily="34" charset="0"/>
                <a:ea typeface="+mn-ea"/>
                <a:cs typeface="+mn-cs"/>
              </a:rPr>
              <a:t>Data </a:t>
            </a:r>
            <a:r>
              <a:rPr sz="9064" kern="1200" spc="-649">
                <a:solidFill>
                  <a:srgbClr val="000000"/>
                </a:solidFill>
                <a:latin typeface="Bahnschrift Light SemiCondensed" panose="020B0502040204020203" pitchFamily="34" charset="0"/>
                <a:ea typeface="+mn-ea"/>
                <a:cs typeface="+mn-cs"/>
              </a:rPr>
              <a:t>Science</a:t>
            </a:r>
            <a:r>
              <a:rPr sz="9064" kern="1200" spc="-895">
                <a:solidFill>
                  <a:srgbClr val="000000"/>
                </a:solidFill>
                <a:latin typeface="Bahnschrift Light SemiCondensed" panose="020B0502040204020203" pitchFamily="34" charset="0"/>
                <a:ea typeface="+mn-ea"/>
                <a:cs typeface="+mn-cs"/>
              </a:rPr>
              <a:t> </a:t>
            </a:r>
            <a:r>
              <a:rPr sz="9064" kern="1200" spc="-582">
                <a:solidFill>
                  <a:srgbClr val="000000"/>
                </a:solidFill>
                <a:latin typeface="Bahnschrift Light SemiCondensed" panose="020B0502040204020203" pitchFamily="34" charset="0"/>
                <a:ea typeface="+mn-ea"/>
                <a:cs typeface="+mn-cs"/>
              </a:rPr>
              <a:t>Capstone  </a:t>
            </a:r>
            <a:r>
              <a:rPr sz="9064" kern="1200" spc="-371">
                <a:solidFill>
                  <a:srgbClr val="000000"/>
                </a:solidFill>
                <a:latin typeface="Bahnschrift Light SemiCondensed" panose="020B0502040204020203" pitchFamily="34" charset="0"/>
                <a:ea typeface="+mn-ea"/>
                <a:cs typeface="+mn-cs"/>
              </a:rPr>
              <a:t>Project</a:t>
            </a:r>
            <a:endParaRPr sz="8800" spc="-360">
              <a:solidFill>
                <a:srgbClr val="000000"/>
              </a:solidFill>
              <a:latin typeface="Bahnschrift Light SemiCondensed" panose="020B0502040204020203" pitchFamily="34" charset="0"/>
            </a:endParaRPr>
          </a:p>
        </p:txBody>
      </p:sp>
      <p:sp>
        <p:nvSpPr>
          <p:cNvPr id="7" name="object 7"/>
          <p:cNvSpPr txBox="1"/>
          <p:nvPr/>
        </p:nvSpPr>
        <p:spPr>
          <a:xfrm>
            <a:off x="969436" y="4078843"/>
            <a:ext cx="6095172" cy="1733936"/>
          </a:xfrm>
          <a:prstGeom prst="rect">
            <a:avLst/>
          </a:prstGeom>
        </p:spPr>
        <p:txBody>
          <a:bodyPr vert="horz" wrap="square" lIns="0" tIns="108585" rIns="0" bIns="0" rtlCol="0">
            <a:spAutoFit/>
          </a:bodyPr>
          <a:lstStyle/>
          <a:p>
            <a:pPr marL="13081" defTabSz="470916">
              <a:spcBef>
                <a:spcPts val="881"/>
              </a:spcBef>
            </a:pPr>
            <a:r>
              <a:rPr lang="en-IN" sz="2472" kern="1200" spc="-180" dirty="0">
                <a:solidFill>
                  <a:srgbClr val="4C593B"/>
                </a:solidFill>
                <a:latin typeface="Arial"/>
                <a:ea typeface="+mn-ea"/>
                <a:cs typeface="Arial"/>
              </a:rPr>
              <a:t>Sara Khan</a:t>
            </a:r>
            <a:endParaRPr lang="en-IN" sz="2472" kern="1200" dirty="0">
              <a:solidFill>
                <a:schemeClr val="tx1"/>
              </a:solidFill>
              <a:latin typeface="Arial"/>
              <a:ea typeface="+mn-ea"/>
              <a:cs typeface="Arial"/>
            </a:endParaRPr>
          </a:p>
          <a:p>
            <a:pPr marL="13081" defTabSz="470916">
              <a:spcBef>
                <a:spcPts val="778"/>
              </a:spcBef>
            </a:pPr>
            <a:r>
              <a:rPr lang="en-IN" sz="2472" kern="1200" spc="72" dirty="0">
                <a:solidFill>
                  <a:srgbClr val="4C593B"/>
                </a:solidFill>
                <a:latin typeface="Arial"/>
                <a:ea typeface="+mn-ea"/>
                <a:cs typeface="Arial"/>
              </a:rPr>
              <a:t>https://</a:t>
            </a:r>
            <a:r>
              <a:rPr lang="en-IN" sz="2472" kern="1200" spc="72" dirty="0" err="1">
                <a:solidFill>
                  <a:srgbClr val="4C593B"/>
                </a:solidFill>
                <a:latin typeface="Arial"/>
                <a:ea typeface="+mn-ea"/>
                <a:cs typeface="Arial"/>
              </a:rPr>
              <a:t>github.com</a:t>
            </a:r>
            <a:r>
              <a:rPr lang="en-IN" sz="2472" kern="1200" spc="72">
                <a:solidFill>
                  <a:srgbClr val="4C593B"/>
                </a:solidFill>
                <a:latin typeface="Arial"/>
                <a:ea typeface="+mn-ea"/>
                <a:cs typeface="Arial"/>
              </a:rPr>
              <a:t>/SaraKhan23/Applied-Data-Science-Capstone/upload </a:t>
            </a:r>
            <a:r>
              <a:rPr lang="en-IN" sz="2472" kern="1200" spc="134">
                <a:solidFill>
                  <a:srgbClr val="4C593B"/>
                </a:solidFill>
                <a:latin typeface="Arial"/>
                <a:ea typeface="+mn-ea"/>
                <a:cs typeface="Arial"/>
              </a:rPr>
              <a:t>07/29/2024</a:t>
            </a:r>
            <a:endParaRPr lang="en-IN"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lang="en-IN" spc="-340"/>
              <a:t>Data</a:t>
            </a:r>
            <a:r>
              <a:rPr lang="en-IN" spc="-530"/>
              <a:t> </a:t>
            </a:r>
            <a:r>
              <a:rPr lang="en-IN" spc="-275"/>
              <a:t>Wrangling</a:t>
            </a:r>
            <a:endParaRPr lang="en-IN" spc="-275" dirty="0"/>
          </a:p>
        </p:txBody>
      </p:sp>
      <p:graphicFrame>
        <p:nvGraphicFramePr>
          <p:cNvPr id="14" name="object 4">
            <a:extLst>
              <a:ext uri="{FF2B5EF4-FFF2-40B4-BE49-F238E27FC236}">
                <a16:creationId xmlns:a16="http://schemas.microsoft.com/office/drawing/2014/main" id="{BF7897EF-31ED-C53B-3B03-CCBE4B3EFF05}"/>
              </a:ext>
            </a:extLst>
          </p:cNvPr>
          <p:cNvGraphicFramePr>
            <a:graphicFrameLocks noGrp="1"/>
          </p:cNvGraphicFramePr>
          <p:nvPr>
            <p:ph idx="1"/>
          </p:nvPr>
        </p:nvGraphicFramePr>
        <p:xfrm>
          <a:off x="467361" y="2091819"/>
          <a:ext cx="11734799" cy="2762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700163"/>
            <a:ext cx="9446565" cy="443711"/>
          </a:xfrm>
          <a:prstGeom prst="rect">
            <a:avLst/>
          </a:prstGeom>
        </p:spPr>
        <p:txBody>
          <a:bodyPr vert="horz" wrap="square" lIns="0" tIns="12700" rIns="0" bIns="0" rtlCol="0">
            <a:spAutoFit/>
          </a:bodyPr>
          <a:lstStyle/>
          <a:p>
            <a:pPr marL="12700">
              <a:lnSpc>
                <a:spcPct val="100000"/>
              </a:lnSpc>
              <a:spcBef>
                <a:spcPts val="100"/>
              </a:spcBef>
            </a:pPr>
            <a:r>
              <a:rPr spc="-670" dirty="0"/>
              <a:t>EDA</a:t>
            </a:r>
            <a:r>
              <a:rPr lang="en-US" spc="-670" dirty="0"/>
              <a:t>   </a:t>
            </a:r>
            <a:r>
              <a:rPr spc="-670" dirty="0"/>
              <a:t> </a:t>
            </a:r>
            <a:r>
              <a:rPr spc="-45" dirty="0"/>
              <a:t>with </a:t>
            </a:r>
            <a:r>
              <a:rPr spc="-340" dirty="0"/>
              <a:t>Data</a:t>
            </a:r>
            <a:r>
              <a:rPr spc="-650" dirty="0"/>
              <a:t> </a:t>
            </a:r>
            <a:r>
              <a:rPr spc="-270" dirty="0"/>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2543645"/>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5127504" y="733581"/>
            <a:ext cx="3480815" cy="1068334"/>
          </a:xfrm>
          <a:prstGeom prst="rect">
            <a:avLst/>
          </a:prstGeom>
        </p:spPr>
        <p:txBody>
          <a:bodyPr vert="horz" lIns="0" tIns="12700" rIns="0" bIns="0" rtlCol="0" anchor="b">
            <a:normAutofit fontScale="90000"/>
          </a:bodyPr>
          <a:lstStyle/>
          <a:p>
            <a:pPr marL="12700">
              <a:spcBef>
                <a:spcPts val="100"/>
              </a:spcBef>
            </a:pPr>
            <a:r>
              <a:rPr lang="en-IN" sz="4800" spc="-670" dirty="0">
                <a:solidFill>
                  <a:schemeClr val="tx2"/>
                </a:solidFill>
              </a:rPr>
              <a:t>EDA  </a:t>
            </a:r>
            <a:r>
              <a:rPr lang="en-IN" sz="4800" spc="-45" dirty="0">
                <a:solidFill>
                  <a:schemeClr val="tx2"/>
                </a:solidFill>
              </a:rPr>
              <a:t>with</a:t>
            </a:r>
            <a:r>
              <a:rPr lang="en-IN" sz="4800" spc="-280" dirty="0">
                <a:solidFill>
                  <a:schemeClr val="tx2"/>
                </a:solidFill>
              </a:rPr>
              <a:t> </a:t>
            </a:r>
            <a:r>
              <a:rPr lang="en-IN" sz="4800" spc="-770" dirty="0">
                <a:solidFill>
                  <a:schemeClr val="tx2"/>
                </a:solidFill>
              </a:rPr>
              <a:t>SQL</a:t>
            </a:r>
          </a:p>
        </p:txBody>
      </p:sp>
      <p:sp>
        <p:nvSpPr>
          <p:cNvPr id="2" name="object 2"/>
          <p:cNvSpPr/>
          <p:nvPr/>
        </p:nvSpPr>
        <p:spPr>
          <a:xfrm>
            <a:off x="4758916" y="1902293"/>
            <a:ext cx="6699463"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p:cNvSpPr>
          <p:nvPr/>
        </p:nvSpPr>
        <p:spPr>
          <a:xfrm>
            <a:off x="11188618" y="4913978"/>
            <a:ext cx="245852" cy="109582"/>
          </a:xfrm>
          <a:prstGeom prst="rect">
            <a:avLst/>
          </a:prstGeom>
        </p:spPr>
        <p:txBody>
          <a:bodyPr vert="horz" wrap="square" lIns="0" tIns="0" rIns="0" bIns="0" rtlCol="0">
            <a:spAutoFit/>
          </a:bodyPr>
          <a:lstStyle/>
          <a:p>
            <a:pPr marL="25191" defTabSz="302286">
              <a:lnSpc>
                <a:spcPts val="728"/>
              </a:lnSpc>
              <a:spcAft>
                <a:spcPts val="640"/>
              </a:spcAft>
            </a:pPr>
            <a:fld id="{81D60167-4931-47E6-BA6A-407CBD079E47}" type="slidenum">
              <a:rPr lang="en-IN" sz="1190" kern="1200" dirty="0">
                <a:solidFill>
                  <a:schemeClr val="tx1"/>
                </a:solidFill>
                <a:latin typeface="+mn-lt"/>
                <a:ea typeface="+mn-ea"/>
                <a:cs typeface="+mn-cs"/>
              </a:rPr>
              <a:pPr marL="25191" defTabSz="302286">
                <a:lnSpc>
                  <a:spcPts val="728"/>
                </a:lnSpc>
                <a:spcAft>
                  <a:spcPts val="640"/>
                </a:spcAft>
              </a:pPr>
              <a:t>12</a:t>
            </a:fld>
            <a:endParaRPr lang="en-IN"/>
          </a:p>
        </p:txBody>
      </p:sp>
      <p:sp>
        <p:nvSpPr>
          <p:cNvPr id="19" name="object 4"/>
          <p:cNvSpPr txBox="1"/>
          <p:nvPr/>
        </p:nvSpPr>
        <p:spPr>
          <a:xfrm>
            <a:off x="4747307" y="1825079"/>
            <a:ext cx="6511658" cy="1752083"/>
          </a:xfrm>
          <a:prstGeom prst="rect">
            <a:avLst/>
          </a:prstGeom>
        </p:spPr>
        <p:txBody>
          <a:bodyPr vert="horz" wrap="square" lIns="0" tIns="162560" rIns="0" bIns="0" rtlCol="0">
            <a:spAutoFit/>
          </a:bodyPr>
          <a:lstStyle/>
          <a:p>
            <a:pPr marL="8397" defTabSz="302286">
              <a:spcBef>
                <a:spcPts val="847"/>
              </a:spcBef>
            </a:pPr>
            <a:r>
              <a:rPr lang="en-IN" sz="1322" kern="1200" spc="-4">
                <a:solidFill>
                  <a:srgbClr val="404040"/>
                </a:solidFill>
                <a:latin typeface="Carlito"/>
                <a:ea typeface="+mn-ea"/>
                <a:cs typeface="+mn-cs"/>
              </a:rPr>
              <a:t>Loaded </a:t>
            </a:r>
            <a:r>
              <a:rPr lang="en-IN" sz="1322" kern="1200" spc="-17">
                <a:solidFill>
                  <a:srgbClr val="404040"/>
                </a:solidFill>
                <a:latin typeface="Carlito"/>
                <a:ea typeface="+mn-ea"/>
                <a:cs typeface="+mn-cs"/>
              </a:rPr>
              <a:t>data </a:t>
            </a:r>
            <a:r>
              <a:rPr lang="en-IN" sz="1322" kern="1200" spc="-6">
                <a:solidFill>
                  <a:srgbClr val="404040"/>
                </a:solidFill>
                <a:latin typeface="Carlito"/>
                <a:ea typeface="+mn-ea"/>
                <a:cs typeface="+mn-cs"/>
              </a:rPr>
              <a:t>set </a:t>
            </a:r>
            <a:r>
              <a:rPr lang="en-IN" sz="1322" kern="1200" spc="-17">
                <a:solidFill>
                  <a:srgbClr val="404040"/>
                </a:solidFill>
                <a:latin typeface="Carlito"/>
                <a:ea typeface="+mn-ea"/>
                <a:cs typeface="+mn-cs"/>
              </a:rPr>
              <a:t>into </a:t>
            </a:r>
            <a:r>
              <a:rPr lang="en-IN" sz="1322" kern="1200">
                <a:solidFill>
                  <a:srgbClr val="404040"/>
                </a:solidFill>
                <a:latin typeface="Carlito"/>
                <a:ea typeface="+mn-ea"/>
                <a:cs typeface="+mn-cs"/>
              </a:rPr>
              <a:t>IBM DB2</a:t>
            </a:r>
            <a:r>
              <a:rPr lang="en-IN" sz="1322" kern="1200" spc="-83">
                <a:solidFill>
                  <a:srgbClr val="404040"/>
                </a:solidFill>
                <a:latin typeface="Carlito"/>
                <a:ea typeface="+mn-ea"/>
                <a:cs typeface="+mn-cs"/>
              </a:rPr>
              <a:t> </a:t>
            </a:r>
            <a:r>
              <a:rPr lang="en-IN" sz="1322" kern="1200" spc="-4">
                <a:solidFill>
                  <a:srgbClr val="404040"/>
                </a:solidFill>
                <a:latin typeface="Carlito"/>
                <a:ea typeface="+mn-ea"/>
                <a:cs typeface="+mn-cs"/>
              </a:rPr>
              <a:t>Database.</a:t>
            </a:r>
            <a:endParaRPr lang="en-IN" sz="1322" kern="1200">
              <a:solidFill>
                <a:schemeClr val="tx1"/>
              </a:solidFill>
              <a:latin typeface="Carlito"/>
              <a:ea typeface="+mn-ea"/>
              <a:cs typeface="+mn-cs"/>
            </a:endParaRPr>
          </a:p>
          <a:p>
            <a:pPr marL="8397" defTabSz="302286">
              <a:spcBef>
                <a:spcPts val="777"/>
              </a:spcBef>
            </a:pPr>
            <a:r>
              <a:rPr lang="en-IN" sz="1322" kern="1200" spc="-4">
                <a:solidFill>
                  <a:srgbClr val="404040"/>
                </a:solidFill>
                <a:latin typeface="Carlito"/>
                <a:ea typeface="+mn-ea"/>
                <a:cs typeface="+mn-cs"/>
              </a:rPr>
              <a:t>Queried using SQL </a:t>
            </a:r>
            <a:r>
              <a:rPr lang="en-IN" sz="1322" kern="1200">
                <a:solidFill>
                  <a:srgbClr val="404040"/>
                </a:solidFill>
                <a:latin typeface="Carlito"/>
                <a:ea typeface="+mn-ea"/>
                <a:cs typeface="+mn-cs"/>
              </a:rPr>
              <a:t>Python</a:t>
            </a:r>
            <a:r>
              <a:rPr lang="en-IN" sz="1322" kern="1200" spc="-66">
                <a:solidFill>
                  <a:srgbClr val="404040"/>
                </a:solidFill>
                <a:latin typeface="Carlito"/>
                <a:ea typeface="+mn-ea"/>
                <a:cs typeface="+mn-cs"/>
              </a:rPr>
              <a:t> </a:t>
            </a:r>
            <a:r>
              <a:rPr lang="en-IN" sz="1322" kern="1200" spc="-17">
                <a:solidFill>
                  <a:srgbClr val="404040"/>
                </a:solidFill>
                <a:latin typeface="Carlito"/>
                <a:ea typeface="+mn-ea"/>
                <a:cs typeface="+mn-cs"/>
              </a:rPr>
              <a:t>integration.</a:t>
            </a:r>
            <a:endParaRPr lang="en-IN" sz="1322" kern="1200">
              <a:solidFill>
                <a:schemeClr val="tx1"/>
              </a:solidFill>
              <a:latin typeface="Carlito"/>
              <a:ea typeface="+mn-ea"/>
              <a:cs typeface="+mn-cs"/>
            </a:endParaRPr>
          </a:p>
          <a:p>
            <a:pPr marL="8397" defTabSz="302286">
              <a:spcBef>
                <a:spcPts val="1032"/>
              </a:spcBef>
            </a:pPr>
            <a:r>
              <a:rPr lang="en-IN" sz="1322" kern="1200" spc="-4">
                <a:solidFill>
                  <a:srgbClr val="404040"/>
                </a:solidFill>
                <a:latin typeface="Carlito"/>
                <a:ea typeface="+mn-ea"/>
                <a:cs typeface="+mn-cs"/>
              </a:rPr>
              <a:t>Queries </a:t>
            </a:r>
            <a:r>
              <a:rPr lang="en-IN" sz="1322" kern="1200" spc="-12">
                <a:solidFill>
                  <a:srgbClr val="404040"/>
                </a:solidFill>
                <a:latin typeface="Carlito"/>
                <a:ea typeface="+mn-ea"/>
                <a:cs typeface="+mn-cs"/>
              </a:rPr>
              <a:t>were </a:t>
            </a:r>
            <a:r>
              <a:rPr lang="en-IN" sz="1322" kern="1200">
                <a:solidFill>
                  <a:srgbClr val="404040"/>
                </a:solidFill>
                <a:latin typeface="Carlito"/>
                <a:ea typeface="+mn-ea"/>
                <a:cs typeface="+mn-cs"/>
              </a:rPr>
              <a:t>made </a:t>
            </a:r>
            <a:r>
              <a:rPr lang="en-IN" sz="1322" kern="1200" spc="-12">
                <a:solidFill>
                  <a:srgbClr val="404040"/>
                </a:solidFill>
                <a:latin typeface="Carlito"/>
                <a:ea typeface="+mn-ea"/>
                <a:cs typeface="+mn-cs"/>
              </a:rPr>
              <a:t>to </a:t>
            </a:r>
            <a:r>
              <a:rPr lang="en-IN" sz="1322" kern="1200" spc="-6">
                <a:solidFill>
                  <a:srgbClr val="404040"/>
                </a:solidFill>
                <a:latin typeface="Carlito"/>
                <a:ea typeface="+mn-ea"/>
                <a:cs typeface="+mn-cs"/>
              </a:rPr>
              <a:t>get </a:t>
            </a:r>
            <a:r>
              <a:rPr lang="en-IN" sz="1322" kern="1200">
                <a:solidFill>
                  <a:srgbClr val="404040"/>
                </a:solidFill>
                <a:latin typeface="Carlito"/>
                <a:ea typeface="+mn-ea"/>
                <a:cs typeface="+mn-cs"/>
              </a:rPr>
              <a:t>a </a:t>
            </a:r>
            <a:r>
              <a:rPr lang="en-IN" sz="1322" kern="1200" spc="-17">
                <a:solidFill>
                  <a:srgbClr val="404040"/>
                </a:solidFill>
                <a:latin typeface="Carlito"/>
                <a:ea typeface="+mn-ea"/>
                <a:cs typeface="+mn-cs"/>
              </a:rPr>
              <a:t>better </a:t>
            </a:r>
            <a:r>
              <a:rPr lang="en-IN" sz="1322" kern="1200" spc="-12">
                <a:solidFill>
                  <a:srgbClr val="404040"/>
                </a:solidFill>
                <a:latin typeface="Carlito"/>
                <a:ea typeface="+mn-ea"/>
                <a:cs typeface="+mn-cs"/>
              </a:rPr>
              <a:t>understanding </a:t>
            </a:r>
            <a:r>
              <a:rPr lang="en-IN" sz="1322" kern="1200" spc="-4">
                <a:solidFill>
                  <a:srgbClr val="404040"/>
                </a:solidFill>
                <a:latin typeface="Carlito"/>
                <a:ea typeface="+mn-ea"/>
                <a:cs typeface="+mn-cs"/>
              </a:rPr>
              <a:t>of </a:t>
            </a:r>
            <a:r>
              <a:rPr lang="en-IN" sz="1322" kern="1200">
                <a:solidFill>
                  <a:srgbClr val="404040"/>
                </a:solidFill>
                <a:latin typeface="Carlito"/>
                <a:ea typeface="+mn-ea"/>
                <a:cs typeface="+mn-cs"/>
              </a:rPr>
              <a:t>the</a:t>
            </a:r>
            <a:r>
              <a:rPr lang="en-IN" sz="1322" kern="1200" spc="17">
                <a:solidFill>
                  <a:srgbClr val="404040"/>
                </a:solidFill>
                <a:latin typeface="Carlito"/>
                <a:ea typeface="+mn-ea"/>
                <a:cs typeface="+mn-cs"/>
              </a:rPr>
              <a:t> </a:t>
            </a:r>
            <a:r>
              <a:rPr lang="en-IN" sz="1322" kern="1200" spc="-12">
                <a:solidFill>
                  <a:srgbClr val="404040"/>
                </a:solidFill>
                <a:latin typeface="Carlito"/>
                <a:ea typeface="+mn-ea"/>
                <a:cs typeface="+mn-cs"/>
              </a:rPr>
              <a:t>dataset.</a:t>
            </a:r>
            <a:endParaRPr lang="en-IN" sz="1322" kern="1200">
              <a:solidFill>
                <a:schemeClr val="tx1"/>
              </a:solidFill>
              <a:latin typeface="Carlito"/>
              <a:ea typeface="+mn-ea"/>
              <a:cs typeface="+mn-cs"/>
            </a:endParaRPr>
          </a:p>
          <a:p>
            <a:pPr marL="8397" marR="287592" defTabSz="302286">
              <a:lnSpc>
                <a:spcPts val="1455"/>
              </a:lnSpc>
              <a:spcBef>
                <a:spcPts val="952"/>
              </a:spcBef>
            </a:pPr>
            <a:r>
              <a:rPr lang="en-IN" sz="1322" kern="1200" spc="-4">
                <a:solidFill>
                  <a:srgbClr val="404040"/>
                </a:solidFill>
                <a:latin typeface="Carlito"/>
                <a:ea typeface="+mn-ea"/>
                <a:cs typeface="+mn-cs"/>
              </a:rPr>
              <a:t>Queried </a:t>
            </a:r>
            <a:r>
              <a:rPr lang="en-IN" sz="1322" kern="1200" spc="-12">
                <a:solidFill>
                  <a:srgbClr val="404040"/>
                </a:solidFill>
                <a:latin typeface="Carlito"/>
                <a:ea typeface="+mn-ea"/>
                <a:cs typeface="+mn-cs"/>
              </a:rPr>
              <a:t>information </a:t>
            </a:r>
            <a:r>
              <a:rPr lang="en-IN" sz="1322" kern="1200">
                <a:solidFill>
                  <a:srgbClr val="404040"/>
                </a:solidFill>
                <a:latin typeface="Carlito"/>
                <a:ea typeface="+mn-ea"/>
                <a:cs typeface="+mn-cs"/>
              </a:rPr>
              <a:t>about launch </a:t>
            </a:r>
            <a:r>
              <a:rPr lang="en-IN" sz="1322" kern="1200" spc="-12">
                <a:solidFill>
                  <a:srgbClr val="404040"/>
                </a:solidFill>
                <a:latin typeface="Carlito"/>
                <a:ea typeface="+mn-ea"/>
                <a:cs typeface="+mn-cs"/>
              </a:rPr>
              <a:t>site </a:t>
            </a:r>
            <a:r>
              <a:rPr lang="en-IN" sz="1322" kern="1200" spc="-4">
                <a:solidFill>
                  <a:srgbClr val="404040"/>
                </a:solidFill>
                <a:latin typeface="Carlito"/>
                <a:ea typeface="+mn-ea"/>
                <a:cs typeface="+mn-cs"/>
              </a:rPr>
              <a:t>names, mission </a:t>
            </a:r>
            <a:r>
              <a:rPr lang="en-IN" sz="1322" kern="1200" spc="-12">
                <a:solidFill>
                  <a:srgbClr val="404040"/>
                </a:solidFill>
                <a:latin typeface="Carlito"/>
                <a:ea typeface="+mn-ea"/>
                <a:cs typeface="+mn-cs"/>
              </a:rPr>
              <a:t>outcomes, various pay </a:t>
            </a:r>
            <a:r>
              <a:rPr lang="en-IN" sz="1322" kern="1200">
                <a:solidFill>
                  <a:srgbClr val="404040"/>
                </a:solidFill>
                <a:latin typeface="Carlito"/>
                <a:ea typeface="+mn-ea"/>
                <a:cs typeface="+mn-cs"/>
              </a:rPr>
              <a:t>load </a:t>
            </a:r>
            <a:r>
              <a:rPr lang="en-IN" sz="1322" kern="1200" spc="-17">
                <a:solidFill>
                  <a:srgbClr val="404040"/>
                </a:solidFill>
                <a:latin typeface="Carlito"/>
                <a:ea typeface="+mn-ea"/>
                <a:cs typeface="+mn-cs"/>
              </a:rPr>
              <a:t>sizes </a:t>
            </a:r>
            <a:r>
              <a:rPr lang="en-IN" sz="1322" kern="1200" spc="-4">
                <a:solidFill>
                  <a:srgbClr val="404040"/>
                </a:solidFill>
                <a:latin typeface="Carlito"/>
                <a:ea typeface="+mn-ea"/>
                <a:cs typeface="+mn-cs"/>
              </a:rPr>
              <a:t>of  </a:t>
            </a:r>
            <a:r>
              <a:rPr lang="en-IN" sz="1322" kern="1200" spc="-17">
                <a:solidFill>
                  <a:srgbClr val="404040"/>
                </a:solidFill>
                <a:latin typeface="Carlito"/>
                <a:ea typeface="+mn-ea"/>
                <a:cs typeface="+mn-cs"/>
              </a:rPr>
              <a:t>customers </a:t>
            </a:r>
            <a:r>
              <a:rPr lang="en-IN" sz="1322" kern="1200">
                <a:solidFill>
                  <a:srgbClr val="404040"/>
                </a:solidFill>
                <a:latin typeface="Carlito"/>
                <a:ea typeface="+mn-ea"/>
                <a:cs typeface="+mn-cs"/>
              </a:rPr>
              <a:t>and </a:t>
            </a:r>
            <a:r>
              <a:rPr lang="en-IN" sz="1322" kern="1200" spc="-12">
                <a:solidFill>
                  <a:srgbClr val="404040"/>
                </a:solidFill>
                <a:latin typeface="Carlito"/>
                <a:ea typeface="+mn-ea"/>
                <a:cs typeface="+mn-cs"/>
              </a:rPr>
              <a:t>booster </a:t>
            </a:r>
            <a:r>
              <a:rPr lang="en-IN" sz="1322" kern="1200" spc="-17">
                <a:solidFill>
                  <a:srgbClr val="404040"/>
                </a:solidFill>
                <a:latin typeface="Carlito"/>
                <a:ea typeface="+mn-ea"/>
                <a:cs typeface="+mn-cs"/>
              </a:rPr>
              <a:t>versions, </a:t>
            </a:r>
            <a:r>
              <a:rPr lang="en-IN" sz="1322" kern="1200">
                <a:solidFill>
                  <a:srgbClr val="404040"/>
                </a:solidFill>
                <a:latin typeface="Carlito"/>
                <a:ea typeface="+mn-ea"/>
                <a:cs typeface="+mn-cs"/>
              </a:rPr>
              <a:t>and landing</a:t>
            </a:r>
            <a:r>
              <a:rPr lang="en-IN" sz="1322" kern="1200" spc="4">
                <a:solidFill>
                  <a:srgbClr val="404040"/>
                </a:solidFill>
                <a:latin typeface="Carlito"/>
                <a:ea typeface="+mn-ea"/>
                <a:cs typeface="+mn-cs"/>
              </a:rPr>
              <a:t> </a:t>
            </a:r>
            <a:r>
              <a:rPr lang="en-IN" sz="1322" kern="1200" spc="-10">
                <a:solidFill>
                  <a:srgbClr val="404040"/>
                </a:solidFill>
                <a:latin typeface="Carlito"/>
                <a:ea typeface="+mn-ea"/>
                <a:cs typeface="+mn-cs"/>
              </a:rPr>
              <a:t>outcomes</a:t>
            </a:r>
            <a:endParaRPr lang="en-IN" sz="1322" kern="1200">
              <a:solidFill>
                <a:schemeClr val="tx1"/>
              </a:solidFill>
              <a:latin typeface="Carlito"/>
              <a:ea typeface="+mn-ea"/>
              <a:cs typeface="+mn-cs"/>
            </a:endParaRPr>
          </a:p>
          <a:p>
            <a:pPr defTabSz="283464">
              <a:spcBef>
                <a:spcPts val="19"/>
              </a:spcBef>
            </a:pPr>
            <a:endParaRPr sz="1519" kern="1200" dirty="0">
              <a:solidFill>
                <a:schemeClr val="tx1"/>
              </a:solidFill>
              <a:latin typeface="Carlito"/>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371094" y="1161288"/>
            <a:ext cx="3438144" cy="1124712"/>
          </a:xfrm>
          <a:prstGeom prst="rect">
            <a:avLst/>
          </a:prstGeom>
        </p:spPr>
        <p:txBody>
          <a:bodyPr vert="horz" lIns="0" tIns="12700" rIns="0" bIns="0" rtlCol="0" anchor="b">
            <a:normAutofit/>
          </a:bodyPr>
          <a:lstStyle/>
          <a:p>
            <a:pPr marL="12700">
              <a:spcBef>
                <a:spcPts val="100"/>
              </a:spcBef>
            </a:pPr>
            <a:r>
              <a:rPr lang="en-IN" sz="2800" spc="-245"/>
              <a:t>Build </a:t>
            </a:r>
            <a:r>
              <a:rPr lang="en-IN" sz="2800" spc="-315"/>
              <a:t>an </a:t>
            </a:r>
            <a:r>
              <a:rPr lang="en-IN" sz="2800" spc="-190"/>
              <a:t>interactive </a:t>
            </a:r>
            <a:r>
              <a:rPr lang="en-IN" sz="2800" spc="-295"/>
              <a:t>map </a:t>
            </a:r>
            <a:r>
              <a:rPr lang="en-IN" sz="2800" spc="-45"/>
              <a:t>with</a:t>
            </a:r>
            <a:r>
              <a:rPr lang="en-IN" sz="2800" spc="-780"/>
              <a:t> </a:t>
            </a:r>
            <a:r>
              <a:rPr lang="en-IN" sz="2800" spc="-270"/>
              <a:t>Folium</a:t>
            </a:r>
          </a:p>
        </p:txBody>
      </p:sp>
      <p:sp>
        <p:nvSpPr>
          <p:cNvPr id="2" name="object 2"/>
          <p:cNvSpPr/>
          <p:nvPr/>
        </p:nvSpPr>
        <p:spPr>
          <a:xfrm>
            <a:off x="4910714" y="1788764"/>
            <a:ext cx="67785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p:cNvSpPr>
          <p:nvPr/>
        </p:nvSpPr>
        <p:spPr>
          <a:xfrm>
            <a:off x="9955248" y="4930153"/>
            <a:ext cx="1865659" cy="248323"/>
          </a:xfrm>
          <a:prstGeom prst="rect">
            <a:avLst/>
          </a:prstGeom>
        </p:spPr>
        <p:txBody>
          <a:bodyPr vert="horz" wrap="square" lIns="0" tIns="0" rIns="0" bIns="0" rtlCol="0">
            <a:spAutoFit/>
          </a:bodyPr>
          <a:lstStyle/>
          <a:p>
            <a:pPr marL="25908" defTabSz="621792">
              <a:lnSpc>
                <a:spcPts val="748"/>
              </a:lnSpc>
              <a:spcAft>
                <a:spcPts val="600"/>
              </a:spcAft>
            </a:pPr>
            <a:fld id="{81D60167-4931-47E6-BA6A-407CBD079E47}" type="slidenum">
              <a:rPr sz="1224" kern="1200" dirty="0">
                <a:solidFill>
                  <a:schemeClr val="tx1"/>
                </a:solidFill>
                <a:latin typeface="+mn-lt"/>
                <a:ea typeface="+mn-ea"/>
                <a:cs typeface="+mn-cs"/>
              </a:rPr>
              <a:pPr marL="25908" defTabSz="621792">
                <a:lnSpc>
                  <a:spcPts val="748"/>
                </a:lnSpc>
                <a:spcAft>
                  <a:spcPts val="600"/>
                </a:spcAft>
              </a:pPr>
              <a:t>13</a:t>
            </a:fld>
            <a:endParaRPr/>
          </a:p>
        </p:txBody>
      </p:sp>
      <p:sp>
        <p:nvSpPr>
          <p:cNvPr id="4" name="object 4"/>
          <p:cNvSpPr txBox="1"/>
          <p:nvPr/>
        </p:nvSpPr>
        <p:spPr>
          <a:xfrm>
            <a:off x="4898967" y="1848102"/>
            <a:ext cx="6641659" cy="940642"/>
          </a:xfrm>
          <a:prstGeom prst="rect">
            <a:avLst/>
          </a:prstGeom>
        </p:spPr>
        <p:txBody>
          <a:bodyPr vert="horz" wrap="square" lIns="0" tIns="42545" rIns="0" bIns="0" rtlCol="0">
            <a:spAutoFit/>
          </a:bodyPr>
          <a:lstStyle/>
          <a:p>
            <a:pPr marL="8636" marR="3454" defTabSz="621792">
              <a:lnSpc>
                <a:spcPts val="1503"/>
              </a:lnSpc>
              <a:spcBef>
                <a:spcPts val="228"/>
              </a:spcBef>
            </a:pPr>
            <a:r>
              <a:rPr lang="en-IN" sz="1360" kern="1200" spc="-10">
                <a:solidFill>
                  <a:srgbClr val="404040"/>
                </a:solidFill>
                <a:latin typeface="Carlito"/>
                <a:ea typeface="+mn-ea"/>
                <a:cs typeface="+mn-cs"/>
              </a:rPr>
              <a:t>Folium </a:t>
            </a:r>
            <a:r>
              <a:rPr lang="en-IN" sz="1360" kern="1200" spc="-3">
                <a:solidFill>
                  <a:srgbClr val="404040"/>
                </a:solidFill>
                <a:latin typeface="Carlito"/>
                <a:ea typeface="+mn-ea"/>
                <a:cs typeface="+mn-cs"/>
              </a:rPr>
              <a:t>maps mark Launch Sites, successful </a:t>
            </a:r>
            <a:r>
              <a:rPr lang="en-IN" sz="1360" kern="1200">
                <a:solidFill>
                  <a:srgbClr val="404040"/>
                </a:solidFill>
                <a:latin typeface="Carlito"/>
                <a:ea typeface="+mn-ea"/>
                <a:cs typeface="+mn-cs"/>
              </a:rPr>
              <a:t>and </a:t>
            </a:r>
            <a:r>
              <a:rPr lang="en-IN" sz="1360" kern="1200" spc="-3">
                <a:solidFill>
                  <a:srgbClr val="404040"/>
                </a:solidFill>
                <a:latin typeface="Carlito"/>
                <a:ea typeface="+mn-ea"/>
                <a:cs typeface="+mn-cs"/>
              </a:rPr>
              <a:t>unsuccessful </a:t>
            </a:r>
            <a:r>
              <a:rPr lang="en-IN" sz="1360" kern="1200">
                <a:solidFill>
                  <a:srgbClr val="404040"/>
                </a:solidFill>
                <a:latin typeface="Carlito"/>
                <a:ea typeface="+mn-ea"/>
                <a:cs typeface="+mn-cs"/>
              </a:rPr>
              <a:t>landings, and a </a:t>
            </a:r>
            <a:r>
              <a:rPr lang="en-IN" sz="1360" kern="1200" spc="-17">
                <a:solidFill>
                  <a:srgbClr val="404040"/>
                </a:solidFill>
                <a:latin typeface="Carlito"/>
                <a:ea typeface="+mn-ea"/>
                <a:cs typeface="+mn-cs"/>
              </a:rPr>
              <a:t>proximity example  </a:t>
            </a:r>
            <a:r>
              <a:rPr lang="en-IN" sz="1360" kern="1200" spc="-14">
                <a:solidFill>
                  <a:srgbClr val="404040"/>
                </a:solidFill>
                <a:latin typeface="Carlito"/>
                <a:ea typeface="+mn-ea"/>
                <a:cs typeface="+mn-cs"/>
              </a:rPr>
              <a:t>to </a:t>
            </a:r>
            <a:r>
              <a:rPr lang="en-IN" sz="1360" kern="1200" spc="-27">
                <a:solidFill>
                  <a:srgbClr val="404040"/>
                </a:solidFill>
                <a:latin typeface="Carlito"/>
                <a:ea typeface="+mn-ea"/>
                <a:cs typeface="+mn-cs"/>
              </a:rPr>
              <a:t>key </a:t>
            </a:r>
            <a:r>
              <a:rPr lang="en-IN" sz="1360" kern="1200" spc="-3">
                <a:solidFill>
                  <a:srgbClr val="404040"/>
                </a:solidFill>
                <a:latin typeface="Carlito"/>
                <a:ea typeface="+mn-ea"/>
                <a:cs typeface="+mn-cs"/>
              </a:rPr>
              <a:t>locations: </a:t>
            </a:r>
            <a:r>
              <a:rPr lang="en-IN" sz="1360" kern="1200" spc="-41">
                <a:solidFill>
                  <a:srgbClr val="404040"/>
                </a:solidFill>
                <a:latin typeface="Carlito"/>
                <a:ea typeface="+mn-ea"/>
                <a:cs typeface="+mn-cs"/>
              </a:rPr>
              <a:t>Railway, Highway, </a:t>
            </a:r>
            <a:r>
              <a:rPr lang="en-IN" sz="1360" kern="1200" spc="-14">
                <a:solidFill>
                  <a:srgbClr val="404040"/>
                </a:solidFill>
                <a:latin typeface="Carlito"/>
                <a:ea typeface="+mn-ea"/>
                <a:cs typeface="+mn-cs"/>
              </a:rPr>
              <a:t>Coast, </a:t>
            </a:r>
            <a:r>
              <a:rPr lang="en-IN" sz="1360" kern="1200">
                <a:solidFill>
                  <a:srgbClr val="404040"/>
                </a:solidFill>
                <a:latin typeface="Carlito"/>
                <a:ea typeface="+mn-ea"/>
                <a:cs typeface="+mn-cs"/>
              </a:rPr>
              <a:t>and</a:t>
            </a:r>
            <a:r>
              <a:rPr lang="en-IN" sz="1360" kern="1200" spc="24">
                <a:solidFill>
                  <a:srgbClr val="404040"/>
                </a:solidFill>
                <a:latin typeface="Carlito"/>
                <a:ea typeface="+mn-ea"/>
                <a:cs typeface="+mn-cs"/>
              </a:rPr>
              <a:t> </a:t>
            </a:r>
            <a:r>
              <a:rPr lang="en-IN" sz="1360" kern="1200" spc="-41">
                <a:solidFill>
                  <a:srgbClr val="404040"/>
                </a:solidFill>
                <a:latin typeface="Carlito"/>
                <a:ea typeface="+mn-ea"/>
                <a:cs typeface="+mn-cs"/>
              </a:rPr>
              <a:t>City.</a:t>
            </a:r>
            <a:endParaRPr lang="en-IN" sz="1360" kern="1200">
              <a:solidFill>
                <a:schemeClr val="tx1"/>
              </a:solidFill>
              <a:latin typeface="Carlito"/>
              <a:ea typeface="+mn-ea"/>
              <a:cs typeface="+mn-cs"/>
            </a:endParaRPr>
          </a:p>
          <a:p>
            <a:pPr marL="8636" marR="211582" defTabSz="621792">
              <a:lnSpc>
                <a:spcPts val="1564"/>
              </a:lnSpc>
              <a:spcBef>
                <a:spcPts val="758"/>
              </a:spcBef>
            </a:pPr>
            <a:r>
              <a:rPr lang="en-IN" sz="1360" kern="1200" spc="-3">
                <a:solidFill>
                  <a:srgbClr val="404040"/>
                </a:solidFill>
                <a:latin typeface="Carlito"/>
                <a:ea typeface="+mn-ea"/>
                <a:cs typeface="+mn-cs"/>
              </a:rPr>
              <a:t>This </a:t>
            </a:r>
            <a:r>
              <a:rPr lang="en-IN" sz="1360" kern="1200" spc="-10">
                <a:solidFill>
                  <a:srgbClr val="404040"/>
                </a:solidFill>
                <a:latin typeface="Carlito"/>
                <a:ea typeface="+mn-ea"/>
                <a:cs typeface="+mn-cs"/>
              </a:rPr>
              <a:t>allows </a:t>
            </a:r>
            <a:r>
              <a:rPr lang="en-IN" sz="1360" kern="1200" spc="-3">
                <a:solidFill>
                  <a:srgbClr val="404040"/>
                </a:solidFill>
                <a:latin typeface="Carlito"/>
                <a:ea typeface="+mn-ea"/>
                <a:cs typeface="+mn-cs"/>
              </a:rPr>
              <a:t>us </a:t>
            </a:r>
            <a:r>
              <a:rPr lang="en-IN" sz="1360" kern="1200" spc="-14">
                <a:solidFill>
                  <a:srgbClr val="404040"/>
                </a:solidFill>
                <a:latin typeface="Carlito"/>
                <a:ea typeface="+mn-ea"/>
                <a:cs typeface="+mn-cs"/>
              </a:rPr>
              <a:t>to understand why </a:t>
            </a:r>
            <a:r>
              <a:rPr lang="en-IN" sz="1360" kern="1200">
                <a:solidFill>
                  <a:srgbClr val="404040"/>
                </a:solidFill>
                <a:latin typeface="Carlito"/>
                <a:ea typeface="+mn-ea"/>
                <a:cs typeface="+mn-cs"/>
              </a:rPr>
              <a:t>launch </a:t>
            </a:r>
            <a:r>
              <a:rPr lang="en-IN" sz="1360" kern="1200" spc="-14">
                <a:solidFill>
                  <a:srgbClr val="404040"/>
                </a:solidFill>
                <a:latin typeface="Carlito"/>
                <a:ea typeface="+mn-ea"/>
                <a:cs typeface="+mn-cs"/>
              </a:rPr>
              <a:t>sites </a:t>
            </a:r>
            <a:r>
              <a:rPr lang="en-IN" sz="1360" kern="1200" spc="-17">
                <a:solidFill>
                  <a:srgbClr val="404040"/>
                </a:solidFill>
                <a:latin typeface="Carlito"/>
                <a:ea typeface="+mn-ea"/>
                <a:cs typeface="+mn-cs"/>
              </a:rPr>
              <a:t>may </a:t>
            </a:r>
            <a:r>
              <a:rPr lang="en-IN" sz="1360" kern="1200">
                <a:solidFill>
                  <a:srgbClr val="404040"/>
                </a:solidFill>
                <a:latin typeface="Carlito"/>
                <a:ea typeface="+mn-ea"/>
                <a:cs typeface="+mn-cs"/>
              </a:rPr>
              <a:t>be </a:t>
            </a:r>
            <a:r>
              <a:rPr lang="en-IN" sz="1360" kern="1200" spc="-14">
                <a:solidFill>
                  <a:srgbClr val="404040"/>
                </a:solidFill>
                <a:latin typeface="Carlito"/>
                <a:ea typeface="+mn-ea"/>
                <a:cs typeface="+mn-cs"/>
              </a:rPr>
              <a:t>located </a:t>
            </a:r>
            <a:r>
              <a:rPr lang="en-IN" sz="1360" kern="1200" spc="-3">
                <a:solidFill>
                  <a:srgbClr val="404040"/>
                </a:solidFill>
                <a:latin typeface="Carlito"/>
                <a:ea typeface="+mn-ea"/>
                <a:cs typeface="+mn-cs"/>
              </a:rPr>
              <a:t>where they </a:t>
            </a:r>
            <a:r>
              <a:rPr lang="en-IN" sz="1360" kern="1200" spc="-14">
                <a:solidFill>
                  <a:srgbClr val="404040"/>
                </a:solidFill>
                <a:latin typeface="Carlito"/>
                <a:ea typeface="+mn-ea"/>
                <a:cs typeface="+mn-cs"/>
              </a:rPr>
              <a:t>are. </a:t>
            </a:r>
            <a:r>
              <a:rPr lang="en-IN" sz="1360" kern="1200">
                <a:solidFill>
                  <a:srgbClr val="404040"/>
                </a:solidFill>
                <a:latin typeface="Carlito"/>
                <a:ea typeface="+mn-ea"/>
                <a:cs typeface="+mn-cs"/>
              </a:rPr>
              <a:t>Also </a:t>
            </a:r>
            <a:r>
              <a:rPr lang="en-IN" sz="1360" kern="1200" spc="-14">
                <a:solidFill>
                  <a:srgbClr val="404040"/>
                </a:solidFill>
                <a:latin typeface="Carlito"/>
                <a:ea typeface="+mn-ea"/>
                <a:cs typeface="+mn-cs"/>
              </a:rPr>
              <a:t>visualizes  </a:t>
            </a:r>
            <a:r>
              <a:rPr lang="en-IN" sz="1360" kern="1200" spc="-3">
                <a:solidFill>
                  <a:srgbClr val="404040"/>
                </a:solidFill>
                <a:latin typeface="Carlito"/>
                <a:ea typeface="+mn-ea"/>
                <a:cs typeface="+mn-cs"/>
              </a:rPr>
              <a:t>successful </a:t>
            </a:r>
            <a:r>
              <a:rPr lang="en-IN" sz="1360" kern="1200">
                <a:solidFill>
                  <a:srgbClr val="404040"/>
                </a:solidFill>
                <a:latin typeface="Carlito"/>
                <a:ea typeface="+mn-ea"/>
                <a:cs typeface="+mn-cs"/>
              </a:rPr>
              <a:t>landings </a:t>
            </a:r>
            <a:r>
              <a:rPr lang="en-IN" sz="1360" kern="1200" spc="-17">
                <a:solidFill>
                  <a:srgbClr val="404040"/>
                </a:solidFill>
                <a:latin typeface="Carlito"/>
                <a:ea typeface="+mn-ea"/>
                <a:cs typeface="+mn-cs"/>
              </a:rPr>
              <a:t>relative </a:t>
            </a:r>
            <a:r>
              <a:rPr lang="en-IN" sz="1360" kern="1200" spc="-14">
                <a:solidFill>
                  <a:srgbClr val="404040"/>
                </a:solidFill>
                <a:latin typeface="Carlito"/>
                <a:ea typeface="+mn-ea"/>
                <a:cs typeface="+mn-cs"/>
              </a:rPr>
              <a:t>to</a:t>
            </a:r>
            <a:r>
              <a:rPr lang="en-IN" sz="1360" kern="1200" spc="-17">
                <a:solidFill>
                  <a:srgbClr val="404040"/>
                </a:solidFill>
                <a:latin typeface="Carlito"/>
                <a:ea typeface="+mn-ea"/>
                <a:cs typeface="+mn-cs"/>
              </a:rPr>
              <a:t> </a:t>
            </a:r>
            <a:r>
              <a:rPr lang="en-IN" sz="1360" kern="1200" spc="-3">
                <a:solidFill>
                  <a:srgbClr val="404040"/>
                </a:solidFill>
                <a:latin typeface="Carlito"/>
                <a:ea typeface="+mn-ea"/>
                <a:cs typeface="+mn-cs"/>
              </a:rPr>
              <a:t>location.</a:t>
            </a:r>
            <a:endParaRPr lang="en-IN" sz="200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786385" y="756745"/>
            <a:ext cx="3778989" cy="3103374"/>
          </a:xfrm>
          <a:prstGeom prst="rect">
            <a:avLst/>
          </a:prstGeom>
        </p:spPr>
        <p:txBody>
          <a:bodyPr vert="horz" lIns="0" tIns="12700" rIns="0" bIns="0" rtlCol="0" anchor="b">
            <a:normAutofit/>
          </a:bodyPr>
          <a:lstStyle/>
          <a:p>
            <a:pPr marL="12700">
              <a:spcBef>
                <a:spcPts val="100"/>
              </a:spcBef>
            </a:pPr>
            <a:r>
              <a:rPr lang="en-IN" sz="4800" spc="-245">
                <a:solidFill>
                  <a:schemeClr val="tx2"/>
                </a:solidFill>
              </a:rPr>
              <a:t>Build </a:t>
            </a:r>
            <a:r>
              <a:rPr lang="en-IN" sz="4800" spc="-415">
                <a:solidFill>
                  <a:schemeClr val="tx2"/>
                </a:solidFill>
              </a:rPr>
              <a:t>a </a:t>
            </a:r>
            <a:r>
              <a:rPr lang="en-IN" sz="4800" spc="-340">
                <a:solidFill>
                  <a:schemeClr val="tx2"/>
                </a:solidFill>
              </a:rPr>
              <a:t>Dashboard </a:t>
            </a:r>
            <a:r>
              <a:rPr lang="en-IN" sz="4800" spc="-45">
                <a:solidFill>
                  <a:schemeClr val="tx2"/>
                </a:solidFill>
              </a:rPr>
              <a:t>with </a:t>
            </a:r>
            <a:r>
              <a:rPr lang="en-IN" sz="4800" spc="-210">
                <a:solidFill>
                  <a:schemeClr val="tx2"/>
                </a:solidFill>
              </a:rPr>
              <a:t>Plotly</a:t>
            </a:r>
            <a:r>
              <a:rPr lang="en-IN" sz="4800" spc="-800">
                <a:solidFill>
                  <a:schemeClr val="tx2"/>
                </a:solidFill>
              </a:rPr>
              <a:t> </a:t>
            </a:r>
            <a:r>
              <a:rPr lang="en-IN" sz="4800" spc="-450">
                <a:solidFill>
                  <a:schemeClr val="tx2"/>
                </a:solidFill>
              </a:rPr>
              <a:t>Dash</a:t>
            </a:r>
          </a:p>
        </p:txBody>
      </p:sp>
      <p:sp>
        <p:nvSpPr>
          <p:cNvPr id="2" name="object 2"/>
          <p:cNvSpPr/>
          <p:nvPr/>
        </p:nvSpPr>
        <p:spPr>
          <a:xfrm>
            <a:off x="5090018" y="1978358"/>
            <a:ext cx="5852055"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p:cNvSpPr>
          <p:nvPr/>
        </p:nvSpPr>
        <p:spPr>
          <a:xfrm>
            <a:off x="9445057" y="4690377"/>
            <a:ext cx="1610657" cy="214381"/>
          </a:xfrm>
          <a:prstGeom prst="rect">
            <a:avLst/>
          </a:prstGeom>
        </p:spPr>
        <p:txBody>
          <a:bodyPr vert="horz" wrap="square" lIns="0" tIns="0" rIns="0" bIns="0" rtlCol="0">
            <a:spAutoFit/>
          </a:bodyPr>
          <a:lstStyle/>
          <a:p>
            <a:pPr marL="22098" defTabSz="530352">
              <a:lnSpc>
                <a:spcPts val="638"/>
              </a:lnSpc>
              <a:spcAft>
                <a:spcPts val="600"/>
              </a:spcAft>
            </a:pPr>
            <a:fld id="{81D60167-4931-47E6-BA6A-407CBD079E47}" type="slidenum">
              <a:rPr sz="1044" kern="1200" dirty="0">
                <a:solidFill>
                  <a:schemeClr val="tx1"/>
                </a:solidFill>
                <a:latin typeface="+mn-lt"/>
                <a:ea typeface="+mn-ea"/>
                <a:cs typeface="+mn-cs"/>
              </a:rPr>
              <a:pPr marL="22098" defTabSz="530352">
                <a:lnSpc>
                  <a:spcPts val="638"/>
                </a:lnSpc>
                <a:spcAft>
                  <a:spcPts val="600"/>
                </a:spcAft>
              </a:pPr>
              <a:t>14</a:t>
            </a:fld>
            <a:endParaRPr/>
          </a:p>
        </p:txBody>
      </p:sp>
      <p:sp>
        <p:nvSpPr>
          <p:cNvPr id="4" name="object 4"/>
          <p:cNvSpPr txBox="1"/>
          <p:nvPr/>
        </p:nvSpPr>
        <p:spPr>
          <a:xfrm>
            <a:off x="4747307" y="1942476"/>
            <a:ext cx="6711072" cy="2139560"/>
          </a:xfrm>
          <a:prstGeom prst="rect">
            <a:avLst/>
          </a:prstGeom>
        </p:spPr>
        <p:txBody>
          <a:bodyPr vert="horz" wrap="square" lIns="0" tIns="152400" rIns="0" bIns="0" rtlCol="0">
            <a:spAutoFit/>
          </a:bodyPr>
          <a:lstStyle/>
          <a:p>
            <a:pPr marL="7366" defTabSz="530352">
              <a:spcBef>
                <a:spcPts val="696"/>
              </a:spcBef>
            </a:pPr>
            <a:r>
              <a:rPr lang="en-IN" sz="1160" kern="1200" spc="-6">
                <a:solidFill>
                  <a:srgbClr val="404040"/>
                </a:solidFill>
                <a:latin typeface="Carlito"/>
                <a:ea typeface="+mn-ea"/>
                <a:cs typeface="+mn-cs"/>
              </a:rPr>
              <a:t>Dashboard </a:t>
            </a:r>
            <a:r>
              <a:rPr lang="en-IN" sz="1160" kern="1200">
                <a:solidFill>
                  <a:srgbClr val="404040"/>
                </a:solidFill>
                <a:latin typeface="Carlito"/>
                <a:ea typeface="+mn-ea"/>
                <a:cs typeface="+mn-cs"/>
              </a:rPr>
              <a:t>includes a </a:t>
            </a:r>
            <a:r>
              <a:rPr lang="en-IN" sz="1160" kern="1200" spc="-3">
                <a:solidFill>
                  <a:srgbClr val="404040"/>
                </a:solidFill>
                <a:latin typeface="Carlito"/>
                <a:ea typeface="+mn-ea"/>
                <a:cs typeface="+mn-cs"/>
              </a:rPr>
              <a:t>pie </a:t>
            </a:r>
            <a:r>
              <a:rPr lang="en-IN" sz="1160" kern="1200">
                <a:solidFill>
                  <a:srgbClr val="404040"/>
                </a:solidFill>
                <a:latin typeface="Carlito"/>
                <a:ea typeface="+mn-ea"/>
                <a:cs typeface="+mn-cs"/>
              </a:rPr>
              <a:t>chart and a </a:t>
            </a:r>
            <a:r>
              <a:rPr lang="en-IN" sz="1160" kern="1200" spc="-14">
                <a:solidFill>
                  <a:srgbClr val="404040"/>
                </a:solidFill>
                <a:latin typeface="Carlito"/>
                <a:ea typeface="+mn-ea"/>
                <a:cs typeface="+mn-cs"/>
              </a:rPr>
              <a:t>scatter</a:t>
            </a:r>
            <a:r>
              <a:rPr lang="en-IN" sz="1160" kern="1200" spc="-78">
                <a:solidFill>
                  <a:srgbClr val="404040"/>
                </a:solidFill>
                <a:latin typeface="Carlito"/>
                <a:ea typeface="+mn-ea"/>
                <a:cs typeface="+mn-cs"/>
              </a:rPr>
              <a:t> </a:t>
            </a:r>
            <a:r>
              <a:rPr lang="en-IN" sz="1160" kern="1200" spc="-3">
                <a:solidFill>
                  <a:srgbClr val="404040"/>
                </a:solidFill>
                <a:latin typeface="Carlito"/>
                <a:ea typeface="+mn-ea"/>
                <a:cs typeface="+mn-cs"/>
              </a:rPr>
              <a:t>plot.</a:t>
            </a:r>
            <a:endParaRPr lang="en-IN" sz="1160" kern="1200">
              <a:solidFill>
                <a:schemeClr val="tx1"/>
              </a:solidFill>
              <a:latin typeface="Carlito"/>
              <a:ea typeface="+mn-ea"/>
              <a:cs typeface="+mn-cs"/>
            </a:endParaRPr>
          </a:p>
          <a:p>
            <a:pPr marL="7366" marR="48984" defTabSz="530352">
              <a:lnSpc>
                <a:spcPts val="1328"/>
              </a:lnSpc>
              <a:spcBef>
                <a:spcPts val="740"/>
              </a:spcBef>
            </a:pPr>
            <a:r>
              <a:rPr lang="en-IN" sz="1160" kern="1200" spc="-3">
                <a:solidFill>
                  <a:srgbClr val="404040"/>
                </a:solidFill>
                <a:latin typeface="Carlito"/>
                <a:ea typeface="+mn-ea"/>
                <a:cs typeface="+mn-cs"/>
              </a:rPr>
              <a:t>Pie </a:t>
            </a:r>
            <a:r>
              <a:rPr lang="en-IN" sz="1160" kern="1200">
                <a:solidFill>
                  <a:srgbClr val="404040"/>
                </a:solidFill>
                <a:latin typeface="Carlito"/>
                <a:ea typeface="+mn-ea"/>
                <a:cs typeface="+mn-cs"/>
              </a:rPr>
              <a:t>chart </a:t>
            </a:r>
            <a:r>
              <a:rPr lang="en-IN" sz="1160" kern="1200" spc="-3">
                <a:solidFill>
                  <a:srgbClr val="404040"/>
                </a:solidFill>
                <a:latin typeface="Carlito"/>
                <a:ea typeface="+mn-ea"/>
                <a:cs typeface="+mn-cs"/>
              </a:rPr>
              <a:t>can be selected </a:t>
            </a:r>
            <a:r>
              <a:rPr lang="en-IN" sz="1160" kern="1200" spc="-12">
                <a:solidFill>
                  <a:srgbClr val="404040"/>
                </a:solidFill>
                <a:latin typeface="Carlito"/>
                <a:ea typeface="+mn-ea"/>
                <a:cs typeface="+mn-cs"/>
              </a:rPr>
              <a:t>to </a:t>
            </a:r>
            <a:r>
              <a:rPr lang="en-IN" sz="1160" kern="1200" spc="-3">
                <a:solidFill>
                  <a:srgbClr val="404040"/>
                </a:solidFill>
                <a:latin typeface="Carlito"/>
                <a:ea typeface="+mn-ea"/>
                <a:cs typeface="+mn-cs"/>
              </a:rPr>
              <a:t>show distribution of successful </a:t>
            </a:r>
            <a:r>
              <a:rPr lang="en-IN" sz="1160" kern="1200">
                <a:solidFill>
                  <a:srgbClr val="404040"/>
                </a:solidFill>
                <a:latin typeface="Carlito"/>
                <a:ea typeface="+mn-ea"/>
                <a:cs typeface="+mn-cs"/>
              </a:rPr>
              <a:t>landings </a:t>
            </a:r>
            <a:r>
              <a:rPr lang="en-IN" sz="1160" kern="1200" spc="-12">
                <a:solidFill>
                  <a:srgbClr val="404040"/>
                </a:solidFill>
                <a:latin typeface="Carlito"/>
                <a:ea typeface="+mn-ea"/>
                <a:cs typeface="+mn-cs"/>
              </a:rPr>
              <a:t>across </a:t>
            </a:r>
            <a:r>
              <a:rPr lang="en-IN" sz="1160" kern="1200">
                <a:solidFill>
                  <a:srgbClr val="404040"/>
                </a:solidFill>
                <a:latin typeface="Carlito"/>
                <a:ea typeface="+mn-ea"/>
                <a:cs typeface="+mn-cs"/>
              </a:rPr>
              <a:t>all launch </a:t>
            </a:r>
            <a:r>
              <a:rPr lang="en-IN" sz="1160" kern="1200" spc="-12">
                <a:solidFill>
                  <a:srgbClr val="404040"/>
                </a:solidFill>
                <a:latin typeface="Carlito"/>
                <a:ea typeface="+mn-ea"/>
                <a:cs typeface="+mn-cs"/>
              </a:rPr>
              <a:t>sites </a:t>
            </a:r>
            <a:r>
              <a:rPr lang="en-IN" sz="1160" kern="1200">
                <a:solidFill>
                  <a:srgbClr val="404040"/>
                </a:solidFill>
                <a:latin typeface="Carlito"/>
                <a:ea typeface="+mn-ea"/>
                <a:cs typeface="+mn-cs"/>
              </a:rPr>
              <a:t>and  </a:t>
            </a:r>
            <a:r>
              <a:rPr lang="en-IN" sz="1160" kern="1200" spc="-3">
                <a:solidFill>
                  <a:srgbClr val="404040"/>
                </a:solidFill>
                <a:latin typeface="Carlito"/>
                <a:ea typeface="+mn-ea"/>
                <a:cs typeface="+mn-cs"/>
              </a:rPr>
              <a:t>can </a:t>
            </a:r>
            <a:r>
              <a:rPr lang="en-IN" sz="1160" kern="1200">
                <a:solidFill>
                  <a:srgbClr val="404040"/>
                </a:solidFill>
                <a:latin typeface="Carlito"/>
                <a:ea typeface="+mn-ea"/>
                <a:cs typeface="+mn-cs"/>
              </a:rPr>
              <a:t>be </a:t>
            </a:r>
            <a:r>
              <a:rPr lang="en-IN" sz="1160" kern="1200" spc="-3">
                <a:solidFill>
                  <a:srgbClr val="404040"/>
                </a:solidFill>
                <a:latin typeface="Carlito"/>
                <a:ea typeface="+mn-ea"/>
                <a:cs typeface="+mn-cs"/>
              </a:rPr>
              <a:t>selected </a:t>
            </a:r>
            <a:r>
              <a:rPr lang="en-IN" sz="1160" kern="1200" spc="-12">
                <a:solidFill>
                  <a:srgbClr val="404040"/>
                </a:solidFill>
                <a:latin typeface="Carlito"/>
                <a:ea typeface="+mn-ea"/>
                <a:cs typeface="+mn-cs"/>
              </a:rPr>
              <a:t>to </a:t>
            </a:r>
            <a:r>
              <a:rPr lang="en-IN" sz="1160" kern="1200" spc="-3">
                <a:solidFill>
                  <a:srgbClr val="404040"/>
                </a:solidFill>
                <a:latin typeface="Carlito"/>
                <a:ea typeface="+mn-ea"/>
                <a:cs typeface="+mn-cs"/>
              </a:rPr>
              <a:t>show </a:t>
            </a:r>
            <a:r>
              <a:rPr lang="en-IN" sz="1160" kern="1200">
                <a:solidFill>
                  <a:srgbClr val="404040"/>
                </a:solidFill>
                <a:latin typeface="Carlito"/>
                <a:ea typeface="+mn-ea"/>
                <a:cs typeface="+mn-cs"/>
              </a:rPr>
              <a:t>individual launch </a:t>
            </a:r>
            <a:r>
              <a:rPr lang="en-IN" sz="1160" kern="1200" spc="-12">
                <a:solidFill>
                  <a:srgbClr val="404040"/>
                </a:solidFill>
                <a:latin typeface="Carlito"/>
                <a:ea typeface="+mn-ea"/>
                <a:cs typeface="+mn-cs"/>
              </a:rPr>
              <a:t>site </a:t>
            </a:r>
            <a:r>
              <a:rPr lang="en-IN" sz="1160" kern="1200">
                <a:solidFill>
                  <a:srgbClr val="404040"/>
                </a:solidFill>
                <a:latin typeface="Carlito"/>
                <a:ea typeface="+mn-ea"/>
                <a:cs typeface="+mn-cs"/>
              </a:rPr>
              <a:t>success</a:t>
            </a:r>
            <a:r>
              <a:rPr lang="en-IN" sz="1160" kern="1200" spc="-64">
                <a:solidFill>
                  <a:srgbClr val="404040"/>
                </a:solidFill>
                <a:latin typeface="Carlito"/>
                <a:ea typeface="+mn-ea"/>
                <a:cs typeface="+mn-cs"/>
              </a:rPr>
              <a:t> </a:t>
            </a:r>
            <a:r>
              <a:rPr lang="en-IN" sz="1160" kern="1200" spc="-17">
                <a:solidFill>
                  <a:srgbClr val="404040"/>
                </a:solidFill>
                <a:latin typeface="Carlito"/>
                <a:ea typeface="+mn-ea"/>
                <a:cs typeface="+mn-cs"/>
              </a:rPr>
              <a:t>rates.</a:t>
            </a:r>
            <a:endParaRPr lang="en-IN" sz="1160" kern="1200">
              <a:solidFill>
                <a:schemeClr val="tx1"/>
              </a:solidFill>
              <a:latin typeface="Carlito"/>
              <a:ea typeface="+mn-ea"/>
              <a:cs typeface="+mn-cs"/>
            </a:endParaRPr>
          </a:p>
          <a:p>
            <a:pPr marL="7366" marR="2946" defTabSz="530352">
              <a:lnSpc>
                <a:spcPts val="1282"/>
              </a:lnSpc>
              <a:spcBef>
                <a:spcPts val="798"/>
              </a:spcBef>
            </a:pPr>
            <a:r>
              <a:rPr lang="en-IN" sz="1160" kern="1200" spc="-14">
                <a:solidFill>
                  <a:srgbClr val="404040"/>
                </a:solidFill>
                <a:latin typeface="Carlito"/>
                <a:ea typeface="+mn-ea"/>
                <a:cs typeface="+mn-cs"/>
              </a:rPr>
              <a:t>Scatter </a:t>
            </a:r>
            <a:r>
              <a:rPr lang="en-IN" sz="1160" kern="1200" spc="-3">
                <a:solidFill>
                  <a:srgbClr val="404040"/>
                </a:solidFill>
                <a:latin typeface="Carlito"/>
                <a:ea typeface="+mn-ea"/>
                <a:cs typeface="+mn-cs"/>
              </a:rPr>
              <a:t>plot </a:t>
            </a:r>
            <a:r>
              <a:rPr lang="en-IN" sz="1160" kern="1200" spc="-23">
                <a:solidFill>
                  <a:srgbClr val="404040"/>
                </a:solidFill>
                <a:latin typeface="Carlito"/>
                <a:ea typeface="+mn-ea"/>
                <a:cs typeface="+mn-cs"/>
              </a:rPr>
              <a:t>takes </a:t>
            </a:r>
            <a:r>
              <a:rPr lang="en-IN" sz="1160" kern="1200" spc="-12">
                <a:solidFill>
                  <a:srgbClr val="404040"/>
                </a:solidFill>
                <a:latin typeface="Carlito"/>
                <a:ea typeface="+mn-ea"/>
                <a:cs typeface="+mn-cs"/>
              </a:rPr>
              <a:t>two </a:t>
            </a:r>
            <a:r>
              <a:rPr lang="en-IN" sz="1160" kern="1200">
                <a:solidFill>
                  <a:srgbClr val="404040"/>
                </a:solidFill>
                <a:latin typeface="Carlito"/>
                <a:ea typeface="+mn-ea"/>
                <a:cs typeface="+mn-cs"/>
              </a:rPr>
              <a:t>inputs: All </a:t>
            </a:r>
            <a:r>
              <a:rPr lang="en-IN" sz="1160" kern="1200" spc="-12">
                <a:solidFill>
                  <a:srgbClr val="404040"/>
                </a:solidFill>
                <a:latin typeface="Carlito"/>
                <a:ea typeface="+mn-ea"/>
                <a:cs typeface="+mn-cs"/>
              </a:rPr>
              <a:t>sites </a:t>
            </a:r>
            <a:r>
              <a:rPr lang="en-IN" sz="1160" kern="1200" spc="-3">
                <a:solidFill>
                  <a:srgbClr val="404040"/>
                </a:solidFill>
                <a:latin typeface="Carlito"/>
                <a:ea typeface="+mn-ea"/>
                <a:cs typeface="+mn-cs"/>
              </a:rPr>
              <a:t>or </a:t>
            </a:r>
            <a:r>
              <a:rPr lang="en-IN" sz="1160" kern="1200">
                <a:solidFill>
                  <a:srgbClr val="404040"/>
                </a:solidFill>
                <a:latin typeface="Carlito"/>
                <a:ea typeface="+mn-ea"/>
                <a:cs typeface="+mn-cs"/>
              </a:rPr>
              <a:t>individual </a:t>
            </a:r>
            <a:r>
              <a:rPr lang="en-IN" sz="1160" kern="1200" spc="-12">
                <a:solidFill>
                  <a:srgbClr val="404040"/>
                </a:solidFill>
                <a:latin typeface="Carlito"/>
                <a:ea typeface="+mn-ea"/>
                <a:cs typeface="+mn-cs"/>
              </a:rPr>
              <a:t>site </a:t>
            </a:r>
            <a:r>
              <a:rPr lang="en-IN" sz="1160" kern="1200">
                <a:solidFill>
                  <a:srgbClr val="404040"/>
                </a:solidFill>
                <a:latin typeface="Carlito"/>
                <a:ea typeface="+mn-ea"/>
                <a:cs typeface="+mn-cs"/>
              </a:rPr>
              <a:t>and </a:t>
            </a:r>
            <a:r>
              <a:rPr lang="en-IN" sz="1160" kern="1200" spc="-3">
                <a:solidFill>
                  <a:srgbClr val="404040"/>
                </a:solidFill>
                <a:latin typeface="Carlito"/>
                <a:ea typeface="+mn-ea"/>
                <a:cs typeface="+mn-cs"/>
              </a:rPr>
              <a:t>payload mass on </a:t>
            </a:r>
            <a:r>
              <a:rPr lang="en-IN" sz="1160" kern="1200">
                <a:solidFill>
                  <a:srgbClr val="404040"/>
                </a:solidFill>
                <a:latin typeface="Carlito"/>
                <a:ea typeface="+mn-ea"/>
                <a:cs typeface="+mn-cs"/>
              </a:rPr>
              <a:t>a </a:t>
            </a:r>
            <a:r>
              <a:rPr lang="en-IN" sz="1160" kern="1200" spc="-3">
                <a:solidFill>
                  <a:srgbClr val="404040"/>
                </a:solidFill>
                <a:latin typeface="Carlito"/>
                <a:ea typeface="+mn-ea"/>
                <a:cs typeface="+mn-cs"/>
              </a:rPr>
              <a:t>slider between </a:t>
            </a:r>
            <a:r>
              <a:rPr lang="en-IN" sz="1160" kern="1200">
                <a:solidFill>
                  <a:srgbClr val="404040"/>
                </a:solidFill>
                <a:latin typeface="Carlito"/>
                <a:ea typeface="+mn-ea"/>
                <a:cs typeface="+mn-cs"/>
              </a:rPr>
              <a:t>0  and 10000</a:t>
            </a:r>
            <a:r>
              <a:rPr lang="en-IN" sz="1160" kern="1200" spc="-58">
                <a:solidFill>
                  <a:srgbClr val="404040"/>
                </a:solidFill>
                <a:latin typeface="Carlito"/>
                <a:ea typeface="+mn-ea"/>
                <a:cs typeface="+mn-cs"/>
              </a:rPr>
              <a:t> </a:t>
            </a:r>
            <a:r>
              <a:rPr lang="en-IN" sz="1160" kern="1200">
                <a:solidFill>
                  <a:srgbClr val="404040"/>
                </a:solidFill>
                <a:latin typeface="Carlito"/>
                <a:ea typeface="+mn-ea"/>
                <a:cs typeface="+mn-cs"/>
              </a:rPr>
              <a:t>kg.</a:t>
            </a:r>
            <a:endParaRPr lang="en-IN" sz="1160" kern="1200">
              <a:solidFill>
                <a:schemeClr val="tx1"/>
              </a:solidFill>
              <a:latin typeface="Carlito"/>
              <a:ea typeface="+mn-ea"/>
              <a:cs typeface="+mn-cs"/>
            </a:endParaRPr>
          </a:p>
          <a:p>
            <a:pPr marL="7366" defTabSz="530352">
              <a:spcBef>
                <a:spcPts val="609"/>
              </a:spcBef>
            </a:pPr>
            <a:r>
              <a:rPr lang="en-IN" sz="1160" kern="1200" spc="-3">
                <a:solidFill>
                  <a:srgbClr val="404040"/>
                </a:solidFill>
                <a:latin typeface="Carlito"/>
                <a:ea typeface="+mn-ea"/>
                <a:cs typeface="+mn-cs"/>
              </a:rPr>
              <a:t>The pie </a:t>
            </a:r>
            <a:r>
              <a:rPr lang="en-IN" sz="1160" kern="1200">
                <a:solidFill>
                  <a:srgbClr val="404040"/>
                </a:solidFill>
                <a:latin typeface="Carlito"/>
                <a:ea typeface="+mn-ea"/>
                <a:cs typeface="+mn-cs"/>
              </a:rPr>
              <a:t>chart is </a:t>
            </a:r>
            <a:r>
              <a:rPr lang="en-IN" sz="1160" kern="1200" spc="-3">
                <a:solidFill>
                  <a:srgbClr val="404040"/>
                </a:solidFill>
                <a:latin typeface="Carlito"/>
                <a:ea typeface="+mn-ea"/>
                <a:cs typeface="+mn-cs"/>
              </a:rPr>
              <a:t>used </a:t>
            </a:r>
            <a:r>
              <a:rPr lang="en-IN" sz="1160" kern="1200" spc="-12">
                <a:solidFill>
                  <a:srgbClr val="404040"/>
                </a:solidFill>
                <a:latin typeface="Carlito"/>
                <a:ea typeface="+mn-ea"/>
                <a:cs typeface="+mn-cs"/>
              </a:rPr>
              <a:t>to visualize </a:t>
            </a:r>
            <a:r>
              <a:rPr lang="en-IN" sz="1160" kern="1200">
                <a:solidFill>
                  <a:srgbClr val="404040"/>
                </a:solidFill>
                <a:latin typeface="Carlito"/>
                <a:ea typeface="+mn-ea"/>
                <a:cs typeface="+mn-cs"/>
              </a:rPr>
              <a:t>launch </a:t>
            </a:r>
            <a:r>
              <a:rPr lang="en-IN" sz="1160" kern="1200" spc="-12">
                <a:solidFill>
                  <a:srgbClr val="404040"/>
                </a:solidFill>
                <a:latin typeface="Carlito"/>
                <a:ea typeface="+mn-ea"/>
                <a:cs typeface="+mn-cs"/>
              </a:rPr>
              <a:t>site </a:t>
            </a:r>
            <a:r>
              <a:rPr lang="en-IN" sz="1160" kern="1200">
                <a:solidFill>
                  <a:srgbClr val="404040"/>
                </a:solidFill>
                <a:latin typeface="Carlito"/>
                <a:ea typeface="+mn-ea"/>
                <a:cs typeface="+mn-cs"/>
              </a:rPr>
              <a:t>success</a:t>
            </a:r>
            <a:r>
              <a:rPr lang="en-IN" sz="1160" kern="1200" spc="12">
                <a:solidFill>
                  <a:srgbClr val="404040"/>
                </a:solidFill>
                <a:latin typeface="Carlito"/>
                <a:ea typeface="+mn-ea"/>
                <a:cs typeface="+mn-cs"/>
              </a:rPr>
              <a:t> </a:t>
            </a:r>
            <a:r>
              <a:rPr lang="en-IN" sz="1160" kern="1200" spc="-23">
                <a:solidFill>
                  <a:srgbClr val="404040"/>
                </a:solidFill>
                <a:latin typeface="Carlito"/>
                <a:ea typeface="+mn-ea"/>
                <a:cs typeface="+mn-cs"/>
              </a:rPr>
              <a:t>rate.</a:t>
            </a:r>
            <a:endParaRPr lang="en-IN" sz="1160" kern="1200">
              <a:solidFill>
                <a:schemeClr val="tx1"/>
              </a:solidFill>
              <a:latin typeface="Carlito"/>
              <a:ea typeface="+mn-ea"/>
              <a:cs typeface="+mn-cs"/>
            </a:endParaRPr>
          </a:p>
          <a:p>
            <a:pPr marL="7366" defTabSz="530352">
              <a:lnSpc>
                <a:spcPts val="1363"/>
              </a:lnSpc>
              <a:spcBef>
                <a:spcPts val="641"/>
              </a:spcBef>
            </a:pPr>
            <a:r>
              <a:rPr lang="en-IN" sz="1160" kern="1200" spc="-3">
                <a:solidFill>
                  <a:srgbClr val="404040"/>
                </a:solidFill>
                <a:latin typeface="Carlito"/>
                <a:ea typeface="+mn-ea"/>
                <a:cs typeface="+mn-cs"/>
              </a:rPr>
              <a:t>The </a:t>
            </a:r>
            <a:r>
              <a:rPr lang="en-IN" sz="1160" kern="1200" spc="-14">
                <a:solidFill>
                  <a:srgbClr val="404040"/>
                </a:solidFill>
                <a:latin typeface="Carlito"/>
                <a:ea typeface="+mn-ea"/>
                <a:cs typeface="+mn-cs"/>
              </a:rPr>
              <a:t>scatter </a:t>
            </a:r>
            <a:r>
              <a:rPr lang="en-IN" sz="1160" kern="1200" spc="-3">
                <a:solidFill>
                  <a:srgbClr val="404040"/>
                </a:solidFill>
                <a:latin typeface="Carlito"/>
                <a:ea typeface="+mn-ea"/>
                <a:cs typeface="+mn-cs"/>
              </a:rPr>
              <a:t>plot can help </a:t>
            </a:r>
            <a:r>
              <a:rPr lang="en-IN" sz="1160" kern="1200">
                <a:solidFill>
                  <a:srgbClr val="404040"/>
                </a:solidFill>
                <a:latin typeface="Carlito"/>
                <a:ea typeface="+mn-ea"/>
                <a:cs typeface="+mn-cs"/>
              </a:rPr>
              <a:t>us </a:t>
            </a:r>
            <a:r>
              <a:rPr lang="en-IN" sz="1160" kern="1200" spc="-3">
                <a:solidFill>
                  <a:srgbClr val="404040"/>
                </a:solidFill>
                <a:latin typeface="Carlito"/>
                <a:ea typeface="+mn-ea"/>
                <a:cs typeface="+mn-cs"/>
              </a:rPr>
              <a:t>see how </a:t>
            </a:r>
            <a:r>
              <a:rPr lang="en-IN" sz="1160" kern="1200">
                <a:solidFill>
                  <a:srgbClr val="404040"/>
                </a:solidFill>
                <a:latin typeface="Carlito"/>
                <a:ea typeface="+mn-ea"/>
                <a:cs typeface="+mn-cs"/>
              </a:rPr>
              <a:t>success </a:t>
            </a:r>
            <a:r>
              <a:rPr lang="en-IN" sz="1160" kern="1200" spc="-6">
                <a:solidFill>
                  <a:srgbClr val="404040"/>
                </a:solidFill>
                <a:latin typeface="Carlito"/>
                <a:ea typeface="+mn-ea"/>
                <a:cs typeface="+mn-cs"/>
              </a:rPr>
              <a:t>varies </a:t>
            </a:r>
            <a:r>
              <a:rPr lang="en-IN" sz="1160" kern="1200" spc="-12">
                <a:solidFill>
                  <a:srgbClr val="404040"/>
                </a:solidFill>
                <a:latin typeface="Carlito"/>
                <a:ea typeface="+mn-ea"/>
                <a:cs typeface="+mn-cs"/>
              </a:rPr>
              <a:t>across </a:t>
            </a:r>
            <a:r>
              <a:rPr lang="en-IN" sz="1160" kern="1200">
                <a:solidFill>
                  <a:srgbClr val="404040"/>
                </a:solidFill>
                <a:latin typeface="Carlito"/>
                <a:ea typeface="+mn-ea"/>
                <a:cs typeface="+mn-cs"/>
              </a:rPr>
              <a:t>launch </a:t>
            </a:r>
            <a:r>
              <a:rPr lang="en-IN" sz="1160" kern="1200" spc="-12">
                <a:solidFill>
                  <a:srgbClr val="404040"/>
                </a:solidFill>
                <a:latin typeface="Carlito"/>
                <a:ea typeface="+mn-ea"/>
                <a:cs typeface="+mn-cs"/>
              </a:rPr>
              <a:t>sites, </a:t>
            </a:r>
            <a:r>
              <a:rPr lang="en-IN" sz="1160" kern="1200" spc="-6">
                <a:solidFill>
                  <a:srgbClr val="404040"/>
                </a:solidFill>
                <a:latin typeface="Carlito"/>
                <a:ea typeface="+mn-ea"/>
                <a:cs typeface="+mn-cs"/>
              </a:rPr>
              <a:t>payload </a:t>
            </a:r>
            <a:r>
              <a:rPr lang="en-IN" sz="1160" kern="1200" spc="-3">
                <a:solidFill>
                  <a:srgbClr val="404040"/>
                </a:solidFill>
                <a:latin typeface="Carlito"/>
                <a:ea typeface="+mn-ea"/>
                <a:cs typeface="+mn-cs"/>
              </a:rPr>
              <a:t>mass,</a:t>
            </a:r>
            <a:r>
              <a:rPr lang="en-IN" sz="1160" kern="1200" spc="9">
                <a:solidFill>
                  <a:srgbClr val="404040"/>
                </a:solidFill>
                <a:latin typeface="Carlito"/>
                <a:ea typeface="+mn-ea"/>
                <a:cs typeface="+mn-cs"/>
              </a:rPr>
              <a:t> </a:t>
            </a:r>
            <a:r>
              <a:rPr lang="en-IN" sz="1160" kern="1200">
                <a:solidFill>
                  <a:srgbClr val="404040"/>
                </a:solidFill>
                <a:latin typeface="Carlito"/>
                <a:ea typeface="+mn-ea"/>
                <a:cs typeface="+mn-cs"/>
              </a:rPr>
              <a:t>and</a:t>
            </a:r>
            <a:endParaRPr lang="en-IN" sz="1160" kern="1200">
              <a:solidFill>
                <a:schemeClr val="tx1"/>
              </a:solidFill>
              <a:latin typeface="Carlito"/>
              <a:ea typeface="+mn-ea"/>
              <a:cs typeface="+mn-cs"/>
            </a:endParaRPr>
          </a:p>
          <a:p>
            <a:pPr marL="7366" defTabSz="530352">
              <a:lnSpc>
                <a:spcPts val="1363"/>
              </a:lnSpc>
            </a:pPr>
            <a:r>
              <a:rPr lang="en-IN" sz="1160" kern="1200" spc="-12">
                <a:solidFill>
                  <a:srgbClr val="404040"/>
                </a:solidFill>
                <a:latin typeface="Carlito"/>
                <a:ea typeface="+mn-ea"/>
                <a:cs typeface="+mn-cs"/>
              </a:rPr>
              <a:t>booster </a:t>
            </a:r>
            <a:r>
              <a:rPr lang="en-IN" sz="1160" kern="1200" spc="-14">
                <a:solidFill>
                  <a:srgbClr val="404040"/>
                </a:solidFill>
                <a:latin typeface="Carlito"/>
                <a:ea typeface="+mn-ea"/>
                <a:cs typeface="+mn-cs"/>
              </a:rPr>
              <a:t>version</a:t>
            </a:r>
            <a:r>
              <a:rPr lang="en-IN" sz="1160" kern="1200">
                <a:solidFill>
                  <a:srgbClr val="404040"/>
                </a:solidFill>
                <a:latin typeface="Carlito"/>
                <a:ea typeface="+mn-ea"/>
                <a:cs typeface="+mn-cs"/>
              </a:rPr>
              <a:t> </a:t>
            </a:r>
            <a:r>
              <a:rPr lang="en-IN" sz="1160" kern="1200" spc="-26">
                <a:solidFill>
                  <a:srgbClr val="404040"/>
                </a:solidFill>
                <a:latin typeface="Carlito"/>
                <a:ea typeface="+mn-ea"/>
                <a:cs typeface="+mn-cs"/>
              </a:rPr>
              <a:t>category.</a:t>
            </a:r>
            <a:endParaRPr lang="en-IN" sz="1160" kern="1200">
              <a:solidFill>
                <a:schemeClr val="tx1"/>
              </a:solidFill>
              <a:latin typeface="Carlito"/>
              <a:ea typeface="+mn-ea"/>
              <a:cs typeface="+mn-cs"/>
            </a:endParaRPr>
          </a:p>
          <a:p>
            <a:pPr marL="12700">
              <a:lnSpc>
                <a:spcPct val="100000"/>
              </a:lnSpc>
              <a:spcBef>
                <a:spcPts val="925"/>
              </a:spcBef>
            </a:pP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dirty="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580" y="804520"/>
            <a:ext cx="4176511" cy="1049235"/>
          </a:xfrm>
          <a:prstGeom prst="rect">
            <a:avLst/>
          </a:prstGeom>
        </p:spPr>
        <p:txBody>
          <a:bodyPr vert="horz" lIns="91440" tIns="45720" rIns="91440" bIns="45720" rtlCol="0" anchor="t">
            <a:normAutofit/>
          </a:bodyPr>
          <a:lstStyle/>
          <a:p>
            <a:pPr marL="168910">
              <a:tabLst>
                <a:tab pos="10140315" algn="l"/>
              </a:tabLst>
            </a:pPr>
            <a:r>
              <a:rPr lang="en-US" u="heavy" spc="-375">
                <a:uFill>
                  <a:solidFill>
                    <a:srgbClr val="7D7D7D"/>
                  </a:solidFill>
                </a:uFill>
              </a:rPr>
              <a:t>Results	</a:t>
            </a:r>
          </a:p>
        </p:txBody>
      </p:sp>
      <p:sp>
        <p:nvSpPr>
          <p:cNvPr id="5" name="object 5"/>
          <p:cNvSpPr txBox="1">
            <a:spLocks noGrp="1"/>
          </p:cNvSpPr>
          <p:nvPr>
            <p:ph type="sldNum" sz="quarter" idx="12"/>
          </p:nvPr>
        </p:nvSpPr>
        <p:spPr>
          <a:prstGeom prst="rect">
            <a:avLst/>
          </a:prstGeom>
        </p:spPr>
        <p:txBody>
          <a:bodyPr vert="horz" lIns="91440" tIns="45720" rIns="91440" bIns="45720" rtlCol="0" anchor="t">
            <a:normAutofit/>
          </a:bodyPr>
          <a:lstStyle/>
          <a:p>
            <a:pPr>
              <a:lnSpc>
                <a:spcPct val="90000"/>
              </a:lnSpc>
              <a:spcAft>
                <a:spcPts val="600"/>
              </a:spcAft>
            </a:pPr>
            <a:fld id="{81D60167-4931-47E6-BA6A-407CBD079E47}" type="slidenum">
              <a:rPr lang="en-US" dirty="0"/>
              <a:pPr>
                <a:lnSpc>
                  <a:spcPct val="90000"/>
                </a:lnSpc>
                <a:spcAft>
                  <a:spcPts val="600"/>
                </a:spcAft>
              </a:pPr>
              <a:t>16</a:t>
            </a:fld>
            <a:endParaRPr lang="en-US"/>
          </a:p>
        </p:txBody>
      </p:sp>
      <p:sp>
        <p:nvSpPr>
          <p:cNvPr id="4" name="object 4"/>
          <p:cNvSpPr txBox="1"/>
          <p:nvPr/>
        </p:nvSpPr>
        <p:spPr>
          <a:xfrm>
            <a:off x="1451581" y="2015732"/>
            <a:ext cx="4172212" cy="3450613"/>
          </a:xfrm>
          <a:prstGeom prst="rect">
            <a:avLst/>
          </a:prstGeom>
        </p:spPr>
        <p:txBody>
          <a:bodyPr vert="horz" lIns="91440" tIns="45720" rIns="91440" bIns="45720" rtlCol="0" anchor="t">
            <a:normAutofit/>
          </a:bodyPr>
          <a:lstStyle/>
          <a:p>
            <a:pPr marL="12700" marR="5080" indent="-228600" defTabSz="914400">
              <a:lnSpc>
                <a:spcPct val="120000"/>
              </a:lnSpc>
              <a:spcBef>
                <a:spcPts val="100"/>
              </a:spcBef>
              <a:buClr>
                <a:schemeClr val="accent1"/>
              </a:buClr>
              <a:buSzPct val="100000"/>
              <a:buFont typeface="Arial" panose="020B0604020202020204" pitchFamily="34" charset="0"/>
              <a:buChar char="•"/>
            </a:pPr>
            <a:r>
              <a:rPr lang="en-US" spc="-5"/>
              <a:t>This is </a:t>
            </a:r>
            <a:r>
              <a:rPr lang="en-US"/>
              <a:t>a </a:t>
            </a:r>
            <a:r>
              <a:rPr lang="en-US" spc="-20"/>
              <a:t>preview </a:t>
            </a:r>
            <a:r>
              <a:rPr lang="en-US" spc="-5"/>
              <a:t>of </a:t>
            </a:r>
            <a:r>
              <a:rPr lang="en-US"/>
              <a:t>the </a:t>
            </a:r>
            <a:r>
              <a:rPr lang="en-US" spc="-15"/>
              <a:t>Plotly dashboard. </a:t>
            </a:r>
            <a:r>
              <a:rPr lang="en-US" spc="-5"/>
              <a:t>The </a:t>
            </a:r>
            <a:r>
              <a:rPr lang="en-US" spc="-20"/>
              <a:t>following </a:t>
            </a:r>
            <a:r>
              <a:rPr lang="en-US" spc="-5"/>
              <a:t>sides will show </a:t>
            </a:r>
            <a:r>
              <a:rPr lang="en-US"/>
              <a:t>the </a:t>
            </a:r>
            <a:r>
              <a:rPr lang="en-US" spc="-15"/>
              <a:t>results </a:t>
            </a:r>
            <a:r>
              <a:rPr lang="en-US" spc="-5"/>
              <a:t>of </a:t>
            </a:r>
            <a:r>
              <a:rPr lang="en-US" spc="-20"/>
              <a:t>EDA </a:t>
            </a:r>
            <a:r>
              <a:rPr lang="en-US" spc="-5"/>
              <a:t>with  </a:t>
            </a:r>
            <a:r>
              <a:rPr lang="en-US" spc="-20"/>
              <a:t>visualization, EDA </a:t>
            </a:r>
            <a:r>
              <a:rPr lang="en-US" spc="-5"/>
              <a:t>with </a:t>
            </a:r>
            <a:r>
              <a:rPr lang="en-US"/>
              <a:t>SQL, </a:t>
            </a:r>
            <a:r>
              <a:rPr lang="en-US" spc="-25"/>
              <a:t>Interactive </a:t>
            </a:r>
            <a:r>
              <a:rPr lang="en-US"/>
              <a:t>Map </a:t>
            </a:r>
            <a:r>
              <a:rPr lang="en-US" spc="-5"/>
              <a:t>with </a:t>
            </a:r>
            <a:r>
              <a:rPr lang="en-US" spc="-20"/>
              <a:t>Folium, </a:t>
            </a:r>
            <a:r>
              <a:rPr lang="en-US"/>
              <a:t>and </a:t>
            </a:r>
            <a:r>
              <a:rPr lang="en-US" spc="-10"/>
              <a:t>finally </a:t>
            </a:r>
            <a:r>
              <a:rPr lang="en-US"/>
              <a:t>the </a:t>
            </a:r>
            <a:r>
              <a:rPr lang="en-US" spc="-15"/>
              <a:t>results </a:t>
            </a:r>
            <a:r>
              <a:rPr lang="en-US" spc="-5"/>
              <a:t>of our </a:t>
            </a:r>
            <a:r>
              <a:rPr lang="en-US"/>
              <a:t>model </a:t>
            </a:r>
            <a:r>
              <a:rPr lang="en-US" spc="-5"/>
              <a:t>with  </a:t>
            </a:r>
            <a:r>
              <a:rPr lang="en-US"/>
              <a:t>about 83%</a:t>
            </a:r>
            <a:r>
              <a:rPr lang="en-US" spc="-5"/>
              <a:t> </a:t>
            </a:r>
            <a:r>
              <a:rPr lang="en-US" spc="-45"/>
              <a:t>accuracy.</a:t>
            </a:r>
            <a:endParaRPr lang="en-US"/>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4411" y="1740840"/>
            <a:ext cx="4960442" cy="27902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a:t>
            </a:r>
            <a:r>
              <a:rPr sz="7200" spc="-50" dirty="0">
                <a:solidFill>
                  <a:srgbClr val="242424"/>
                </a:solidFill>
                <a:latin typeface="Bahnschrift Condensed" panose="020B0502040204020203" pitchFamily="34" charset="0"/>
                <a:cs typeface="Arial"/>
              </a:rPr>
              <a:t>with</a:t>
            </a:r>
            <a:r>
              <a:rPr sz="7200" spc="-1270" dirty="0">
                <a:solidFill>
                  <a:srgbClr val="242424"/>
                </a:solidFill>
                <a:latin typeface="Bahnschrift Condensed" panose="020B0502040204020203" pitchFamily="34" charset="0"/>
                <a:cs typeface="Arial"/>
              </a:rPr>
              <a:t> </a:t>
            </a:r>
            <a:r>
              <a:rPr sz="7200" spc="-425"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2971800" y="41465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271" y="1193800"/>
            <a:ext cx="3193050" cy="4699000"/>
          </a:xfrm>
          <a:prstGeom prst="rect">
            <a:avLst/>
          </a:prstGeom>
        </p:spPr>
        <p:txBody>
          <a:bodyPr vert="horz" lIns="91440" tIns="45720" rIns="91440" bIns="45720" rtlCol="0" anchor="ctr">
            <a:normAutofit/>
          </a:bodyPr>
          <a:lstStyle/>
          <a:p>
            <a:pPr marL="168910">
              <a:tabLst>
                <a:tab pos="10140315" algn="l"/>
              </a:tabLst>
            </a:pPr>
            <a:r>
              <a:rPr lang="en-US" u="heavy" spc="-190">
                <a:uFill>
                  <a:solidFill>
                    <a:srgbClr val="7D7D7D"/>
                  </a:solidFill>
                </a:uFill>
              </a:rPr>
              <a:t>Outline	</a:t>
            </a:r>
          </a:p>
        </p:txBody>
      </p:sp>
      <p:sp>
        <p:nvSpPr>
          <p:cNvPr id="4" name="object 4"/>
          <p:cNvSpPr txBox="1"/>
          <p:nvPr/>
        </p:nvSpPr>
        <p:spPr>
          <a:xfrm>
            <a:off x="4976636" y="1193800"/>
            <a:ext cx="6085091" cy="4699000"/>
          </a:xfrm>
          <a:prstGeom prst="rect">
            <a:avLst/>
          </a:prstGeom>
        </p:spPr>
        <p:txBody>
          <a:bodyPr vert="horz" lIns="91440" tIns="45720" rIns="91440" bIns="45720" rtlCol="0" anchor="ctr">
            <a:normAutofit/>
          </a:bodyPr>
          <a:lstStyle/>
          <a:p>
            <a:pPr marL="132715" indent="-228600" defTabSz="914400">
              <a:lnSpc>
                <a:spcPct val="120000"/>
              </a:lnSpc>
              <a:spcBef>
                <a:spcPts val="437"/>
              </a:spcBef>
              <a:buClr>
                <a:schemeClr val="accent1"/>
              </a:buClr>
              <a:buSzPct val="100000"/>
              <a:buFont typeface="Arial" panose="020B0604020202020204" pitchFamily="34" charset="0"/>
              <a:buChar char="•"/>
              <a:tabLst>
                <a:tab pos="132366" algn="l"/>
                <a:tab pos="132715" algn="l"/>
              </a:tabLst>
            </a:pPr>
            <a:r>
              <a:rPr lang="en-US" spc="-17" dirty="0"/>
              <a:t>Executive </a:t>
            </a:r>
            <a:r>
              <a:rPr lang="en-US" spc="-8" dirty="0"/>
              <a:t>Summary</a:t>
            </a:r>
            <a:r>
              <a:rPr lang="en-US" spc="-6" dirty="0"/>
              <a:t> </a:t>
            </a:r>
            <a:r>
              <a:rPr lang="en-US" spc="-8" dirty="0"/>
              <a:t>(3)</a:t>
            </a:r>
            <a:endParaRPr lang="en-US" dirty="0"/>
          </a:p>
          <a:p>
            <a:pPr marL="132715" indent="-228600" defTabSz="914400">
              <a:lnSpc>
                <a:spcPct val="120000"/>
              </a:lnSpc>
              <a:spcBef>
                <a:spcPts val="382"/>
              </a:spcBef>
              <a:buClr>
                <a:schemeClr val="accent1"/>
              </a:buClr>
              <a:buSzPct val="100000"/>
              <a:buFont typeface="Arial" panose="020B0604020202020204" pitchFamily="34" charset="0"/>
              <a:buChar char="•"/>
              <a:tabLst>
                <a:tab pos="132366" algn="l"/>
                <a:tab pos="132715" algn="l"/>
              </a:tabLst>
            </a:pPr>
            <a:r>
              <a:rPr lang="en-US" spc="-14" dirty="0"/>
              <a:t>Introduction</a:t>
            </a:r>
            <a:r>
              <a:rPr lang="en-US" spc="-22" dirty="0"/>
              <a:t> </a:t>
            </a:r>
            <a:r>
              <a:rPr lang="en-US" spc="-6" dirty="0"/>
              <a:t>(4)</a:t>
            </a:r>
            <a:endParaRPr lang="en-US" dirty="0"/>
          </a:p>
          <a:p>
            <a:pPr marL="132715" indent="-228600" defTabSz="914400">
              <a:lnSpc>
                <a:spcPct val="120000"/>
              </a:lnSpc>
              <a:spcBef>
                <a:spcPts val="385"/>
              </a:spcBef>
              <a:buClr>
                <a:schemeClr val="accent1"/>
              </a:buClr>
              <a:buSzPct val="100000"/>
              <a:buFont typeface="Arial" panose="020B0604020202020204" pitchFamily="34" charset="0"/>
              <a:buChar char="•"/>
              <a:tabLst>
                <a:tab pos="132366" algn="l"/>
                <a:tab pos="132715" algn="l"/>
              </a:tabLst>
            </a:pPr>
            <a:r>
              <a:rPr lang="en-US" spc="-3" dirty="0"/>
              <a:t>Methodology</a:t>
            </a:r>
            <a:r>
              <a:rPr lang="en-US" spc="-33" dirty="0"/>
              <a:t> </a:t>
            </a:r>
            <a:r>
              <a:rPr lang="en-US" spc="-8" dirty="0"/>
              <a:t>(6)</a:t>
            </a:r>
            <a:endParaRPr lang="en-US" dirty="0"/>
          </a:p>
          <a:p>
            <a:pPr marL="132715" indent="-228600" defTabSz="914400">
              <a:lnSpc>
                <a:spcPct val="120000"/>
              </a:lnSpc>
              <a:spcBef>
                <a:spcPts val="391"/>
              </a:spcBef>
              <a:buClr>
                <a:schemeClr val="accent1"/>
              </a:buClr>
              <a:buSzPct val="100000"/>
              <a:buFont typeface="Arial" panose="020B0604020202020204" pitchFamily="34" charset="0"/>
              <a:buChar char="•"/>
              <a:tabLst>
                <a:tab pos="132366" algn="l"/>
                <a:tab pos="132715" algn="l"/>
              </a:tabLst>
            </a:pPr>
            <a:r>
              <a:rPr lang="en-US" spc="-14" dirty="0"/>
              <a:t>Results</a:t>
            </a:r>
            <a:r>
              <a:rPr lang="en-US" dirty="0"/>
              <a:t> </a:t>
            </a:r>
            <a:r>
              <a:rPr lang="en-US" spc="-8" dirty="0"/>
              <a:t>(16)</a:t>
            </a:r>
            <a:endParaRPr lang="en-US" dirty="0"/>
          </a:p>
          <a:p>
            <a:pPr marL="132715" indent="-228600" defTabSz="914400">
              <a:lnSpc>
                <a:spcPct val="120000"/>
              </a:lnSpc>
              <a:spcBef>
                <a:spcPts val="382"/>
              </a:spcBef>
              <a:buClr>
                <a:schemeClr val="accent1"/>
              </a:buClr>
              <a:buSzPct val="100000"/>
              <a:buFont typeface="Arial" panose="020B0604020202020204" pitchFamily="34" charset="0"/>
              <a:buChar char="•"/>
              <a:tabLst>
                <a:tab pos="132366" algn="l"/>
                <a:tab pos="132715" algn="l"/>
              </a:tabLst>
            </a:pPr>
            <a:r>
              <a:rPr lang="en-US" spc="-6" dirty="0"/>
              <a:t>Conclusion</a:t>
            </a:r>
            <a:r>
              <a:rPr lang="en-US" spc="-44" dirty="0"/>
              <a:t> </a:t>
            </a:r>
            <a:r>
              <a:rPr lang="en-US" spc="-8" dirty="0"/>
              <a:t>(46)</a:t>
            </a:r>
            <a:endParaRPr lang="en-US" dirty="0"/>
          </a:p>
          <a:p>
            <a:pPr marL="132715" indent="-228600" defTabSz="914400">
              <a:lnSpc>
                <a:spcPct val="120000"/>
              </a:lnSpc>
              <a:spcBef>
                <a:spcPts val="382"/>
              </a:spcBef>
              <a:buClr>
                <a:schemeClr val="accent1"/>
              </a:buClr>
              <a:buSzPct val="100000"/>
              <a:buFont typeface="Arial" panose="020B0604020202020204" pitchFamily="34" charset="0"/>
              <a:buChar char="•"/>
              <a:tabLst>
                <a:tab pos="132366" algn="l"/>
                <a:tab pos="132715" algn="l"/>
              </a:tabLst>
            </a:pPr>
            <a:r>
              <a:rPr lang="en-US" spc="-3" dirty="0"/>
              <a:t>Appendix</a:t>
            </a:r>
            <a:r>
              <a:rPr lang="en-US" spc="-50" dirty="0"/>
              <a:t> </a:t>
            </a:r>
            <a:r>
              <a:rPr lang="en-US" spc="-8" dirty="0"/>
              <a:t>(47)</a:t>
            </a:r>
            <a:endParaRPr lang="en-US" dirty="0"/>
          </a:p>
        </p:txBody>
      </p:sp>
      <p:sp>
        <p:nvSpPr>
          <p:cNvPr id="5" name="object 5"/>
          <p:cNvSpPr txBox="1"/>
          <p:nvPr/>
        </p:nvSpPr>
        <p:spPr>
          <a:xfrm>
            <a:off x="10598806" y="5377982"/>
            <a:ext cx="79950" cy="77265"/>
          </a:xfrm>
          <a:prstGeom prst="rect">
            <a:avLst/>
          </a:prstGeom>
        </p:spPr>
        <p:txBody>
          <a:bodyPr vert="horz" wrap="square" lIns="0" tIns="0" rIns="0" bIns="0" rtlCol="0">
            <a:spAutoFit/>
          </a:bodyPr>
          <a:lstStyle/>
          <a:p>
            <a:pPr marL="20955" defTabSz="251460">
              <a:lnSpc>
                <a:spcPts val="605"/>
              </a:lnSpc>
              <a:spcAft>
                <a:spcPts val="600"/>
              </a:spcAft>
            </a:pPr>
            <a:fld id="{81D60167-4931-47E6-BA6A-407CBD079E47}" type="slidenum">
              <a:rPr lang="en-IN" sz="578" kern="1200" dirty="0">
                <a:solidFill>
                  <a:srgbClr val="FFFFFF"/>
                </a:solidFill>
                <a:latin typeface="Carlito"/>
                <a:ea typeface="+mn-ea"/>
                <a:cs typeface="+mn-cs"/>
              </a:rPr>
              <a:pPr marL="20955" defTabSz="251460">
                <a:lnSpc>
                  <a:spcPts val="605"/>
                </a:lnSpc>
                <a:spcAft>
                  <a:spcPts val="600"/>
                </a:spcAft>
              </a:pPr>
              <a:t>2</a:t>
            </a:fld>
            <a:endParaRPr lang="en-IN" sz="1050">
              <a:latin typeface="Carlito"/>
              <a:cs typeface="Carlito"/>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177848" y="4915179"/>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the </a:t>
            </a:r>
            <a:r>
              <a:rPr sz="1600" spc="-20" dirty="0">
                <a:solidFill>
                  <a:srgbClr val="FFFFFF"/>
                </a:solidFill>
                <a:latin typeface="Carlito"/>
                <a:cs typeface="Carlito"/>
              </a:rPr>
              <a:t>around 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sz="1600" spc="-20" dirty="0">
                <a:solidFill>
                  <a:srgbClr val="FFFFFF"/>
                </a:solidFill>
                <a:latin typeface="Carlito"/>
                <a:cs typeface="Carlito"/>
              </a:rPr>
              <a:t>largest</a:t>
            </a:r>
            <a:r>
              <a:rPr sz="1600" spc="225" dirty="0">
                <a:solidFill>
                  <a:srgbClr val="FFFFFF"/>
                </a:solidFill>
                <a:latin typeface="Carlito"/>
                <a:cs typeface="Carlito"/>
              </a:rPr>
              <a:t> </a:t>
            </a:r>
            <a:r>
              <a:rPr sz="1600" spc="-5" dirty="0">
                <a:solidFill>
                  <a:srgbClr val="FFFFFF"/>
                </a:solidFill>
                <a:latin typeface="Carlito"/>
                <a:cs typeface="Carlito"/>
              </a:rPr>
              <a:t>sample</a:t>
            </a:r>
            <a:endParaRPr sz="160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26075" cy="1245235"/>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667" y="189791"/>
            <a:ext cx="9603275" cy="1617622"/>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en-IN" u="heavy" spc="-330" dirty="0">
                <a:uFill>
                  <a:solidFill>
                    <a:srgbClr val="7D7D7D"/>
                  </a:solidFill>
                </a:uFill>
              </a:rPr>
              <a:t>Executive </a:t>
            </a:r>
            <a:r>
              <a:rPr lang="en-IN" u="heavy" spc="-370" dirty="0">
                <a:uFill>
                  <a:solidFill>
                    <a:srgbClr val="7D7D7D"/>
                  </a:solidFill>
                </a:uFill>
              </a:rPr>
              <a:t>Summary</a:t>
            </a:r>
            <a:r>
              <a:rPr lang="en-IN" u="heavy" spc="-495" dirty="0">
                <a:uFill>
                  <a:solidFill>
                    <a:srgbClr val="7D7D7D"/>
                  </a:solidFill>
                </a:uFill>
              </a:rPr>
              <a:t> </a:t>
            </a:r>
            <a:r>
              <a:rPr lang="en-IN" u="heavy" spc="-37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lang="en-IN" sz="1050" smtClean="0">
                <a:solidFill>
                  <a:srgbClr val="FFFFFF"/>
                </a:solidFill>
                <a:latin typeface="Carlito"/>
                <a:cs typeface="Carlito"/>
              </a:rPr>
              <a:t>3</a:t>
            </a:fld>
            <a:endParaRPr lang="en-IN" sz="1050">
              <a:latin typeface="Carlito"/>
              <a:cs typeface="Carlito"/>
            </a:endParaRPr>
          </a:p>
        </p:txBody>
      </p:sp>
      <p:graphicFrame>
        <p:nvGraphicFramePr>
          <p:cNvPr id="6" name="object 3">
            <a:extLst>
              <a:ext uri="{FF2B5EF4-FFF2-40B4-BE49-F238E27FC236}">
                <a16:creationId xmlns:a16="http://schemas.microsoft.com/office/drawing/2014/main" id="{3E14CD8F-D713-BFD2-1CC9-439C9A3AD3D3}"/>
              </a:ext>
            </a:extLst>
          </p:cNvPr>
          <p:cNvGraphicFramePr/>
          <p:nvPr/>
        </p:nvGraphicFramePr>
        <p:xfrm>
          <a:off x="1020267" y="2220213"/>
          <a:ext cx="10164445" cy="3639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9789" y="286132"/>
            <a:ext cx="7729728" cy="118872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6381" y="258317"/>
            <a:ext cx="7729728" cy="118872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2590800" y="246934"/>
            <a:ext cx="3363974" cy="1728044"/>
          </a:xfrm>
          <a:prstGeom prst="rect">
            <a:avLst/>
          </a:prstGeom>
          <a:noFill/>
          <a:ln>
            <a:solidFill>
              <a:schemeClr val="bg1"/>
            </a:solidFill>
          </a:ln>
        </p:spPr>
        <p:txBody>
          <a:bodyPr vert="horz" wrap="square" lIns="0" tIns="12700" rIns="0" bIns="0" rtlCol="0">
            <a:normAutofit/>
          </a:bodyPr>
          <a:lstStyle/>
          <a:p>
            <a:pPr marL="12700">
              <a:spcBef>
                <a:spcPts val="100"/>
              </a:spcBef>
            </a:pPr>
            <a:r>
              <a:rPr lang="en-IN" spc="-145" dirty="0">
                <a:solidFill>
                  <a:schemeClr val="tx1"/>
                </a:solidFill>
              </a:rPr>
              <a:t>Introduction</a:t>
            </a:r>
          </a:p>
        </p:txBody>
      </p:sp>
      <p:sp>
        <p:nvSpPr>
          <p:cNvPr id="6" name="object 6"/>
          <p:cNvSpPr txBox="1"/>
          <p:nvPr/>
        </p:nvSpPr>
        <p:spPr>
          <a:xfrm>
            <a:off x="3027715" y="1563484"/>
            <a:ext cx="3866522" cy="2583656"/>
          </a:xfrm>
          <a:prstGeom prst="rect">
            <a:avLst/>
          </a:prstGeom>
        </p:spPr>
        <p:txBody>
          <a:bodyPr vert="horz" wrap="square" lIns="0" tIns="161290" rIns="0" bIns="0" rtlCol="0">
            <a:spAutoFit/>
          </a:bodyPr>
          <a:lstStyle/>
          <a:p>
            <a:pPr marL="1399997" defTabSz="256032">
              <a:spcBef>
                <a:spcPts val="711"/>
              </a:spcBef>
            </a:pPr>
            <a:r>
              <a:rPr lang="en-IN" sz="1680" u="heavy" kern="1200" spc="-11">
                <a:solidFill>
                  <a:srgbClr val="BB562C"/>
                </a:solidFill>
                <a:uFill>
                  <a:solidFill>
                    <a:srgbClr val="BB562C"/>
                  </a:solidFill>
                </a:uFill>
                <a:latin typeface="Carlito"/>
                <a:ea typeface="+mn-ea"/>
                <a:cs typeface="+mn-cs"/>
              </a:rPr>
              <a:t>Background:</a:t>
            </a:r>
            <a:endParaRPr lang="en-IN" sz="1680" kern="1200">
              <a:solidFill>
                <a:schemeClr val="tx1"/>
              </a:solidFill>
              <a:latin typeface="Carlito"/>
              <a:ea typeface="+mn-ea"/>
              <a:cs typeface="+mn-cs"/>
            </a:endParaRPr>
          </a:p>
          <a:p>
            <a:pPr marL="141884" indent="-128372" defTabSz="256032">
              <a:spcBef>
                <a:spcPts val="476"/>
              </a:spcBef>
              <a:buFont typeface="Arial"/>
              <a:buChar char="•"/>
              <a:tabLst>
                <a:tab pos="141884" algn="l"/>
                <a:tab pos="142240" algn="l"/>
              </a:tabLst>
            </a:pPr>
            <a:r>
              <a:rPr lang="en-IN" sz="1232" kern="1200" spc="-11">
                <a:solidFill>
                  <a:srgbClr val="BB562C"/>
                </a:solidFill>
                <a:latin typeface="Carlito"/>
                <a:ea typeface="+mn-ea"/>
                <a:cs typeface="+mn-cs"/>
              </a:rPr>
              <a:t>Commercial </a:t>
            </a:r>
            <a:r>
              <a:rPr lang="en-IN" sz="1232" kern="1200" spc="-6">
                <a:solidFill>
                  <a:srgbClr val="BB562C"/>
                </a:solidFill>
                <a:latin typeface="Carlito"/>
                <a:ea typeface="+mn-ea"/>
                <a:cs typeface="+mn-cs"/>
              </a:rPr>
              <a:t>Space </a:t>
            </a:r>
            <a:r>
              <a:rPr lang="en-IN" sz="1232" kern="1200" spc="-14">
                <a:solidFill>
                  <a:srgbClr val="BB562C"/>
                </a:solidFill>
                <a:latin typeface="Carlito"/>
                <a:ea typeface="+mn-ea"/>
                <a:cs typeface="+mn-cs"/>
              </a:rPr>
              <a:t>Age </a:t>
            </a:r>
            <a:r>
              <a:rPr lang="en-IN" sz="1232" kern="1200" spc="-3">
                <a:solidFill>
                  <a:srgbClr val="BB562C"/>
                </a:solidFill>
                <a:latin typeface="Carlito"/>
                <a:ea typeface="+mn-ea"/>
                <a:cs typeface="+mn-cs"/>
              </a:rPr>
              <a:t>is</a:t>
            </a:r>
            <a:r>
              <a:rPr lang="en-IN" sz="1232" kern="1200" spc="28">
                <a:solidFill>
                  <a:srgbClr val="BB562C"/>
                </a:solidFill>
                <a:latin typeface="Carlito"/>
                <a:ea typeface="+mn-ea"/>
                <a:cs typeface="+mn-cs"/>
              </a:rPr>
              <a:t> </a:t>
            </a:r>
            <a:r>
              <a:rPr lang="en-IN" sz="1232" kern="1200" spc="-11">
                <a:solidFill>
                  <a:srgbClr val="BB562C"/>
                </a:solidFill>
                <a:latin typeface="Carlito"/>
                <a:ea typeface="+mn-ea"/>
                <a:cs typeface="+mn-cs"/>
              </a:rPr>
              <a:t>Here</a:t>
            </a:r>
            <a:endParaRPr lang="en-IN" sz="1232" kern="1200">
              <a:solidFill>
                <a:schemeClr val="tx1"/>
              </a:solidFill>
              <a:latin typeface="Carlito"/>
              <a:ea typeface="+mn-ea"/>
              <a:cs typeface="+mn-cs"/>
            </a:endParaRPr>
          </a:p>
          <a:p>
            <a:pPr marL="141884" indent="-128372" defTabSz="256032">
              <a:spcBef>
                <a:spcPts val="395"/>
              </a:spcBef>
              <a:buFont typeface="Arial"/>
              <a:buChar char="•"/>
              <a:tabLst>
                <a:tab pos="141884" algn="l"/>
                <a:tab pos="142240" algn="l"/>
              </a:tabLst>
            </a:pPr>
            <a:r>
              <a:rPr lang="en-IN" sz="1232" kern="1200" spc="-8">
                <a:solidFill>
                  <a:srgbClr val="BB562C"/>
                </a:solidFill>
                <a:latin typeface="Carlito"/>
                <a:ea typeface="+mn-ea"/>
                <a:cs typeface="+mn-cs"/>
              </a:rPr>
              <a:t>Space </a:t>
            </a:r>
            <a:r>
              <a:rPr lang="en-IN" sz="1232" kern="1200" spc="-3">
                <a:solidFill>
                  <a:srgbClr val="BB562C"/>
                </a:solidFill>
                <a:latin typeface="Carlito"/>
                <a:ea typeface="+mn-ea"/>
                <a:cs typeface="+mn-cs"/>
              </a:rPr>
              <a:t>X </a:t>
            </a:r>
            <a:r>
              <a:rPr lang="en-IN" sz="1232" kern="1200" spc="-8">
                <a:solidFill>
                  <a:srgbClr val="BB562C"/>
                </a:solidFill>
                <a:latin typeface="Carlito"/>
                <a:ea typeface="+mn-ea"/>
                <a:cs typeface="+mn-cs"/>
              </a:rPr>
              <a:t>has </a:t>
            </a:r>
            <a:r>
              <a:rPr lang="en-IN" sz="1232" kern="1200" spc="-11">
                <a:solidFill>
                  <a:srgbClr val="BB562C"/>
                </a:solidFill>
                <a:latin typeface="Carlito"/>
                <a:ea typeface="+mn-ea"/>
                <a:cs typeface="+mn-cs"/>
              </a:rPr>
              <a:t>best pricing </a:t>
            </a:r>
            <a:r>
              <a:rPr lang="en-IN" sz="1232" kern="1200" spc="-8">
                <a:solidFill>
                  <a:srgbClr val="BB562C"/>
                </a:solidFill>
                <a:latin typeface="Carlito"/>
                <a:ea typeface="+mn-ea"/>
                <a:cs typeface="+mn-cs"/>
              </a:rPr>
              <a:t>($62 </a:t>
            </a:r>
            <a:r>
              <a:rPr lang="en-IN" sz="1232" kern="1200" spc="-3">
                <a:solidFill>
                  <a:srgbClr val="BB562C"/>
                </a:solidFill>
                <a:latin typeface="Carlito"/>
                <a:ea typeface="+mn-ea"/>
                <a:cs typeface="+mn-cs"/>
              </a:rPr>
              <a:t>million </a:t>
            </a:r>
            <a:r>
              <a:rPr lang="en-IN" sz="1232" kern="1200" spc="-8">
                <a:solidFill>
                  <a:srgbClr val="BB562C"/>
                </a:solidFill>
                <a:latin typeface="Carlito"/>
                <a:ea typeface="+mn-ea"/>
                <a:cs typeface="+mn-cs"/>
              </a:rPr>
              <a:t>vs. </a:t>
            </a:r>
            <a:r>
              <a:rPr lang="en-IN" sz="1232" kern="1200" spc="-3">
                <a:solidFill>
                  <a:srgbClr val="BB562C"/>
                </a:solidFill>
                <a:latin typeface="Carlito"/>
                <a:ea typeface="+mn-ea"/>
                <a:cs typeface="+mn-cs"/>
              </a:rPr>
              <a:t>$165 million</a:t>
            </a:r>
            <a:r>
              <a:rPr lang="en-IN" sz="1232" kern="1200" spc="14">
                <a:solidFill>
                  <a:srgbClr val="BB562C"/>
                </a:solidFill>
                <a:latin typeface="Carlito"/>
                <a:ea typeface="+mn-ea"/>
                <a:cs typeface="+mn-cs"/>
              </a:rPr>
              <a:t> </a:t>
            </a:r>
            <a:r>
              <a:rPr lang="en-IN" sz="1232" kern="1200" spc="-3">
                <a:solidFill>
                  <a:srgbClr val="BB562C"/>
                </a:solidFill>
                <a:latin typeface="Carlito"/>
                <a:ea typeface="+mn-ea"/>
                <a:cs typeface="+mn-cs"/>
              </a:rPr>
              <a:t>USD)</a:t>
            </a:r>
            <a:endParaRPr lang="en-IN" sz="1232" kern="1200">
              <a:solidFill>
                <a:schemeClr val="tx1"/>
              </a:solidFill>
              <a:latin typeface="Carlito"/>
              <a:ea typeface="+mn-ea"/>
              <a:cs typeface="+mn-cs"/>
            </a:endParaRPr>
          </a:p>
          <a:p>
            <a:pPr marL="141884" indent="-128372" defTabSz="256032">
              <a:spcBef>
                <a:spcPts val="389"/>
              </a:spcBef>
              <a:buFont typeface="Arial"/>
              <a:buChar char="•"/>
              <a:tabLst>
                <a:tab pos="141884" algn="l"/>
                <a:tab pos="142240" algn="l"/>
              </a:tabLst>
            </a:pPr>
            <a:r>
              <a:rPr lang="en-IN" sz="1232" kern="1200" spc="-14">
                <a:solidFill>
                  <a:srgbClr val="BB562C"/>
                </a:solidFill>
                <a:latin typeface="Carlito"/>
                <a:ea typeface="+mn-ea"/>
                <a:cs typeface="+mn-cs"/>
              </a:rPr>
              <a:t>Largely </a:t>
            </a:r>
            <a:r>
              <a:rPr lang="en-IN" sz="1232" kern="1200" spc="-8">
                <a:solidFill>
                  <a:srgbClr val="BB562C"/>
                </a:solidFill>
                <a:latin typeface="Carlito"/>
                <a:ea typeface="+mn-ea"/>
                <a:cs typeface="+mn-cs"/>
              </a:rPr>
              <a:t>due </a:t>
            </a:r>
            <a:r>
              <a:rPr lang="en-IN" sz="1232" kern="1200" spc="-17">
                <a:solidFill>
                  <a:srgbClr val="BB562C"/>
                </a:solidFill>
                <a:latin typeface="Carlito"/>
                <a:ea typeface="+mn-ea"/>
                <a:cs typeface="+mn-cs"/>
              </a:rPr>
              <a:t>to </a:t>
            </a:r>
            <a:r>
              <a:rPr lang="en-IN" sz="1232" kern="1200" spc="-3">
                <a:solidFill>
                  <a:srgbClr val="BB562C"/>
                </a:solidFill>
                <a:latin typeface="Carlito"/>
                <a:ea typeface="+mn-ea"/>
                <a:cs typeface="+mn-cs"/>
              </a:rPr>
              <a:t>ability </a:t>
            </a:r>
            <a:r>
              <a:rPr lang="en-IN" sz="1232" kern="1200" spc="-17">
                <a:solidFill>
                  <a:srgbClr val="BB562C"/>
                </a:solidFill>
                <a:latin typeface="Carlito"/>
                <a:ea typeface="+mn-ea"/>
                <a:cs typeface="+mn-cs"/>
              </a:rPr>
              <a:t>to recover </a:t>
            </a:r>
            <a:r>
              <a:rPr lang="en-IN" sz="1232" kern="1200" spc="-8">
                <a:solidFill>
                  <a:srgbClr val="BB562C"/>
                </a:solidFill>
                <a:latin typeface="Carlito"/>
                <a:ea typeface="+mn-ea"/>
                <a:cs typeface="+mn-cs"/>
              </a:rPr>
              <a:t>part </a:t>
            </a:r>
            <a:r>
              <a:rPr lang="en-IN" sz="1232" kern="1200">
                <a:solidFill>
                  <a:srgbClr val="BB562C"/>
                </a:solidFill>
                <a:latin typeface="Carlito"/>
                <a:ea typeface="+mn-ea"/>
                <a:cs typeface="+mn-cs"/>
              </a:rPr>
              <a:t>of </a:t>
            </a:r>
            <a:r>
              <a:rPr lang="en-IN" sz="1232" kern="1200" spc="-25">
                <a:solidFill>
                  <a:srgbClr val="BB562C"/>
                </a:solidFill>
                <a:latin typeface="Carlito"/>
                <a:ea typeface="+mn-ea"/>
                <a:cs typeface="+mn-cs"/>
              </a:rPr>
              <a:t>rocket </a:t>
            </a:r>
            <a:r>
              <a:rPr lang="en-IN" sz="1232" kern="1200" spc="-14">
                <a:solidFill>
                  <a:srgbClr val="BB562C"/>
                </a:solidFill>
                <a:latin typeface="Carlito"/>
                <a:ea typeface="+mn-ea"/>
                <a:cs typeface="+mn-cs"/>
              </a:rPr>
              <a:t>(Stage</a:t>
            </a:r>
            <a:r>
              <a:rPr lang="en-IN" sz="1232" kern="1200" spc="76">
                <a:solidFill>
                  <a:srgbClr val="BB562C"/>
                </a:solidFill>
                <a:latin typeface="Carlito"/>
                <a:ea typeface="+mn-ea"/>
                <a:cs typeface="+mn-cs"/>
              </a:rPr>
              <a:t> </a:t>
            </a:r>
            <a:r>
              <a:rPr lang="en-IN" sz="1232" kern="1200" spc="-3">
                <a:solidFill>
                  <a:srgbClr val="BB562C"/>
                </a:solidFill>
                <a:latin typeface="Carlito"/>
                <a:ea typeface="+mn-ea"/>
                <a:cs typeface="+mn-cs"/>
              </a:rPr>
              <a:t>1)</a:t>
            </a:r>
            <a:endParaRPr lang="en-IN" sz="1232" kern="1200">
              <a:solidFill>
                <a:schemeClr val="tx1"/>
              </a:solidFill>
              <a:latin typeface="Carlito"/>
              <a:ea typeface="+mn-ea"/>
              <a:cs typeface="+mn-cs"/>
            </a:endParaRPr>
          </a:p>
          <a:p>
            <a:pPr marL="141884" indent="-128372" defTabSz="256032">
              <a:spcBef>
                <a:spcPts val="392"/>
              </a:spcBef>
              <a:buFont typeface="Arial"/>
              <a:buChar char="•"/>
              <a:tabLst>
                <a:tab pos="141884" algn="l"/>
                <a:tab pos="142240" algn="l"/>
              </a:tabLst>
            </a:pPr>
            <a:r>
              <a:rPr lang="en-IN" sz="1232" kern="1200" spc="-8">
                <a:solidFill>
                  <a:srgbClr val="BB562C"/>
                </a:solidFill>
                <a:latin typeface="Carlito"/>
                <a:ea typeface="+mn-ea"/>
                <a:cs typeface="+mn-cs"/>
              </a:rPr>
              <a:t>Space </a:t>
            </a:r>
            <a:r>
              <a:rPr lang="en-IN" sz="1232" kern="1200" spc="-3">
                <a:solidFill>
                  <a:srgbClr val="BB562C"/>
                </a:solidFill>
                <a:latin typeface="Carlito"/>
                <a:ea typeface="+mn-ea"/>
                <a:cs typeface="+mn-cs"/>
              </a:rPr>
              <a:t>Y </a:t>
            </a:r>
            <a:r>
              <a:rPr lang="en-IN" sz="1232" kern="1200" spc="-14">
                <a:solidFill>
                  <a:srgbClr val="BB562C"/>
                </a:solidFill>
                <a:latin typeface="Carlito"/>
                <a:ea typeface="+mn-ea"/>
                <a:cs typeface="+mn-cs"/>
              </a:rPr>
              <a:t>wants </a:t>
            </a:r>
            <a:r>
              <a:rPr lang="en-IN" sz="1232" kern="1200" spc="-17">
                <a:solidFill>
                  <a:srgbClr val="BB562C"/>
                </a:solidFill>
                <a:latin typeface="Carlito"/>
                <a:ea typeface="+mn-ea"/>
                <a:cs typeface="+mn-cs"/>
              </a:rPr>
              <a:t>to </a:t>
            </a:r>
            <a:r>
              <a:rPr lang="en-IN" sz="1232" kern="1200" spc="-14">
                <a:solidFill>
                  <a:srgbClr val="BB562C"/>
                </a:solidFill>
                <a:latin typeface="Carlito"/>
                <a:ea typeface="+mn-ea"/>
                <a:cs typeface="+mn-cs"/>
              </a:rPr>
              <a:t>compete </a:t>
            </a:r>
            <a:r>
              <a:rPr lang="en-IN" sz="1232" kern="1200" spc="-3">
                <a:solidFill>
                  <a:srgbClr val="BB562C"/>
                </a:solidFill>
                <a:latin typeface="Carlito"/>
                <a:ea typeface="+mn-ea"/>
                <a:cs typeface="+mn-cs"/>
              </a:rPr>
              <a:t>with </a:t>
            </a:r>
            <a:r>
              <a:rPr lang="en-IN" sz="1232" kern="1200" spc="-6">
                <a:solidFill>
                  <a:srgbClr val="BB562C"/>
                </a:solidFill>
                <a:latin typeface="Carlito"/>
                <a:ea typeface="+mn-ea"/>
                <a:cs typeface="+mn-cs"/>
              </a:rPr>
              <a:t>Space</a:t>
            </a:r>
            <a:r>
              <a:rPr lang="en-IN" sz="1232" kern="1200" spc="34">
                <a:solidFill>
                  <a:srgbClr val="BB562C"/>
                </a:solidFill>
                <a:latin typeface="Carlito"/>
                <a:ea typeface="+mn-ea"/>
                <a:cs typeface="+mn-cs"/>
              </a:rPr>
              <a:t> </a:t>
            </a:r>
            <a:r>
              <a:rPr lang="en-IN" sz="1232" kern="1200" spc="-3">
                <a:solidFill>
                  <a:srgbClr val="BB562C"/>
                </a:solidFill>
                <a:latin typeface="Carlito"/>
                <a:ea typeface="+mn-ea"/>
                <a:cs typeface="+mn-cs"/>
              </a:rPr>
              <a:t>X</a:t>
            </a:r>
            <a:endParaRPr lang="en-IN" sz="1232" kern="1200">
              <a:solidFill>
                <a:schemeClr val="tx1"/>
              </a:solidFill>
              <a:latin typeface="Carlito"/>
              <a:ea typeface="+mn-ea"/>
              <a:cs typeface="+mn-cs"/>
            </a:endParaRPr>
          </a:p>
          <a:p>
            <a:pPr defTabSz="256032">
              <a:buClr>
                <a:srgbClr val="BB562C"/>
              </a:buClr>
              <a:buFont typeface="Arial"/>
              <a:buChar char="•"/>
            </a:pPr>
            <a:endParaRPr lang="en-IN" sz="1400" kern="1200">
              <a:solidFill>
                <a:schemeClr val="tx1"/>
              </a:solidFill>
              <a:latin typeface="Carlito"/>
              <a:ea typeface="+mn-ea"/>
              <a:cs typeface="+mn-cs"/>
            </a:endParaRPr>
          </a:p>
          <a:p>
            <a:pPr defTabSz="256032">
              <a:spcBef>
                <a:spcPts val="8"/>
              </a:spcBef>
              <a:buClr>
                <a:srgbClr val="BB562C"/>
              </a:buClr>
              <a:buFont typeface="Arial"/>
              <a:buChar char="•"/>
            </a:pPr>
            <a:endParaRPr lang="en-IN" sz="1876" kern="1200">
              <a:solidFill>
                <a:schemeClr val="tx1"/>
              </a:solidFill>
              <a:latin typeface="Carlito"/>
              <a:ea typeface="+mn-ea"/>
              <a:cs typeface="+mn-cs"/>
            </a:endParaRPr>
          </a:p>
          <a:p>
            <a:pPr marL="81077" algn="ctr" defTabSz="256032"/>
            <a:r>
              <a:rPr lang="en-IN" sz="1680" u="heavy" kern="1200" spc="-11">
                <a:solidFill>
                  <a:srgbClr val="BB562C"/>
                </a:solidFill>
                <a:uFill>
                  <a:solidFill>
                    <a:srgbClr val="BB562C"/>
                  </a:solidFill>
                </a:uFill>
                <a:latin typeface="Carlito"/>
                <a:ea typeface="+mn-ea"/>
                <a:cs typeface="+mn-cs"/>
              </a:rPr>
              <a:t>Problem:</a:t>
            </a:r>
            <a:endParaRPr lang="en-IN" sz="1680" kern="1200">
              <a:solidFill>
                <a:schemeClr val="tx1"/>
              </a:solidFill>
              <a:latin typeface="Carlito"/>
              <a:ea typeface="+mn-ea"/>
              <a:cs typeface="+mn-cs"/>
            </a:endParaRPr>
          </a:p>
          <a:p>
            <a:pPr marL="134772" marR="331064" indent="-134772" defTabSz="256032">
              <a:lnSpc>
                <a:spcPts val="1406"/>
              </a:lnSpc>
              <a:spcBef>
                <a:spcPts val="504"/>
              </a:spcBef>
              <a:buFont typeface="Arial"/>
              <a:buChar char="•"/>
              <a:tabLst>
                <a:tab pos="134772" algn="l"/>
                <a:tab pos="135128" algn="l"/>
              </a:tabLst>
            </a:pPr>
            <a:r>
              <a:rPr lang="en-IN" sz="1232" kern="1200" spc="-6">
                <a:solidFill>
                  <a:srgbClr val="BB562C"/>
                </a:solidFill>
                <a:latin typeface="Carlito"/>
                <a:ea typeface="+mn-ea"/>
                <a:cs typeface="+mn-cs"/>
              </a:rPr>
              <a:t>Space </a:t>
            </a:r>
            <a:r>
              <a:rPr lang="en-IN" sz="1232" kern="1200" spc="-3">
                <a:solidFill>
                  <a:srgbClr val="BB562C"/>
                </a:solidFill>
                <a:latin typeface="Carlito"/>
                <a:ea typeface="+mn-ea"/>
                <a:cs typeface="+mn-cs"/>
              </a:rPr>
              <a:t>Y </a:t>
            </a:r>
            <a:r>
              <a:rPr lang="en-IN" sz="1232" kern="1200" spc="-14">
                <a:solidFill>
                  <a:srgbClr val="BB562C"/>
                </a:solidFill>
                <a:latin typeface="Carlito"/>
                <a:ea typeface="+mn-ea"/>
                <a:cs typeface="+mn-cs"/>
              </a:rPr>
              <a:t>tasks </a:t>
            </a:r>
            <a:r>
              <a:rPr lang="en-IN" sz="1232" kern="1200" spc="-3">
                <a:solidFill>
                  <a:srgbClr val="BB562C"/>
                </a:solidFill>
                <a:latin typeface="Carlito"/>
                <a:ea typeface="+mn-ea"/>
                <a:cs typeface="+mn-cs"/>
              </a:rPr>
              <a:t>us </a:t>
            </a:r>
            <a:r>
              <a:rPr lang="en-IN" sz="1232" kern="1200" spc="-17">
                <a:solidFill>
                  <a:srgbClr val="BB562C"/>
                </a:solidFill>
                <a:latin typeface="Carlito"/>
                <a:ea typeface="+mn-ea"/>
                <a:cs typeface="+mn-cs"/>
              </a:rPr>
              <a:t>to </a:t>
            </a:r>
            <a:r>
              <a:rPr lang="en-IN" sz="1232" kern="1200" spc="-14">
                <a:solidFill>
                  <a:srgbClr val="BB562C"/>
                </a:solidFill>
                <a:latin typeface="Carlito"/>
                <a:ea typeface="+mn-ea"/>
                <a:cs typeface="+mn-cs"/>
              </a:rPr>
              <a:t>train </a:t>
            </a:r>
            <a:r>
              <a:rPr lang="en-IN" sz="1232" kern="1200" spc="-3">
                <a:solidFill>
                  <a:srgbClr val="BB562C"/>
                </a:solidFill>
                <a:latin typeface="Carlito"/>
                <a:ea typeface="+mn-ea"/>
                <a:cs typeface="+mn-cs"/>
              </a:rPr>
              <a:t>a machine learning model </a:t>
            </a:r>
            <a:r>
              <a:rPr lang="en-IN" sz="1232" kern="1200" spc="-34">
                <a:solidFill>
                  <a:srgbClr val="BB562C"/>
                </a:solidFill>
                <a:latin typeface="Carlito"/>
                <a:ea typeface="+mn-ea"/>
                <a:cs typeface="+mn-cs"/>
              </a:rPr>
              <a:t>to  </a:t>
            </a:r>
            <a:r>
              <a:rPr lang="en-IN" sz="1232" kern="1200" spc="-11">
                <a:solidFill>
                  <a:srgbClr val="BB562C"/>
                </a:solidFill>
                <a:latin typeface="Carlito"/>
                <a:ea typeface="+mn-ea"/>
                <a:cs typeface="+mn-cs"/>
              </a:rPr>
              <a:t>predict successful </a:t>
            </a:r>
            <a:r>
              <a:rPr lang="en-IN" sz="1232" kern="1200" spc="-14">
                <a:solidFill>
                  <a:srgbClr val="BB562C"/>
                </a:solidFill>
                <a:latin typeface="Carlito"/>
                <a:ea typeface="+mn-ea"/>
                <a:cs typeface="+mn-cs"/>
              </a:rPr>
              <a:t>Stage </a:t>
            </a:r>
            <a:r>
              <a:rPr lang="en-IN" sz="1232" kern="1200" spc="-3">
                <a:solidFill>
                  <a:srgbClr val="BB562C"/>
                </a:solidFill>
                <a:latin typeface="Carlito"/>
                <a:ea typeface="+mn-ea"/>
                <a:cs typeface="+mn-cs"/>
              </a:rPr>
              <a:t>1</a:t>
            </a:r>
            <a:r>
              <a:rPr lang="en-IN" sz="1232" kern="1200" spc="25">
                <a:solidFill>
                  <a:srgbClr val="BB562C"/>
                </a:solidFill>
                <a:latin typeface="Carlito"/>
                <a:ea typeface="+mn-ea"/>
                <a:cs typeface="+mn-cs"/>
              </a:rPr>
              <a:t> </a:t>
            </a:r>
            <a:r>
              <a:rPr lang="en-IN" sz="1232" kern="1200" spc="-14">
                <a:solidFill>
                  <a:srgbClr val="BB562C"/>
                </a:solidFill>
                <a:latin typeface="Carlito"/>
                <a:ea typeface="+mn-ea"/>
                <a:cs typeface="+mn-cs"/>
              </a:rPr>
              <a:t>recovery</a:t>
            </a:r>
            <a:endParaRPr lang="en-IN" sz="2200">
              <a:latin typeface="Carlito"/>
              <a:cs typeface="Carlito"/>
            </a:endParaRPr>
          </a:p>
        </p:txBody>
      </p:sp>
      <p:sp>
        <p:nvSpPr>
          <p:cNvPr id="7" name="object 7"/>
          <p:cNvSpPr/>
          <p:nvPr/>
        </p:nvSpPr>
        <p:spPr>
          <a:xfrm>
            <a:off x="643468" y="1974449"/>
            <a:ext cx="2301263" cy="2302131"/>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455083" y="4262556"/>
            <a:ext cx="1447145" cy="136257"/>
          </a:xfrm>
          <a:prstGeom prst="rect">
            <a:avLst/>
          </a:prstGeom>
        </p:spPr>
        <p:txBody>
          <a:bodyPr vert="horz" wrap="square" lIns="0" tIns="12700" rIns="0" bIns="0" rtlCol="0">
            <a:spAutoFit/>
          </a:bodyPr>
          <a:lstStyle/>
          <a:p>
            <a:pPr marL="7112" defTabSz="256032">
              <a:spcBef>
                <a:spcPts val="56"/>
              </a:spcBef>
            </a:pPr>
            <a:r>
              <a:rPr lang="en-IN" sz="784" kern="1200" spc="-3">
                <a:solidFill>
                  <a:schemeClr val="tx1"/>
                </a:solidFill>
                <a:latin typeface="Carlito"/>
                <a:ea typeface="+mn-ea"/>
                <a:cs typeface="+mn-cs"/>
              </a:rPr>
              <a:t>SpaceX </a:t>
            </a:r>
            <a:r>
              <a:rPr lang="en-IN" sz="784" kern="1200" spc="-11">
                <a:solidFill>
                  <a:schemeClr val="tx1"/>
                </a:solidFill>
                <a:latin typeface="Carlito"/>
                <a:ea typeface="+mn-ea"/>
                <a:cs typeface="+mn-cs"/>
              </a:rPr>
              <a:t>Falcon </a:t>
            </a:r>
            <a:r>
              <a:rPr lang="en-IN" sz="784" kern="1200">
                <a:solidFill>
                  <a:schemeClr val="tx1"/>
                </a:solidFill>
                <a:latin typeface="Carlito"/>
                <a:ea typeface="+mn-ea"/>
                <a:cs typeface="+mn-cs"/>
              </a:rPr>
              <a:t>9 </a:t>
            </a:r>
            <a:r>
              <a:rPr lang="en-IN" sz="784" kern="1200" spc="-14">
                <a:solidFill>
                  <a:schemeClr val="tx1"/>
                </a:solidFill>
                <a:latin typeface="Carlito"/>
                <a:ea typeface="+mn-ea"/>
                <a:cs typeface="+mn-cs"/>
              </a:rPr>
              <a:t>Rocket </a:t>
            </a:r>
            <a:r>
              <a:rPr lang="en-IN" sz="784" kern="1200">
                <a:solidFill>
                  <a:schemeClr val="tx1"/>
                </a:solidFill>
                <a:latin typeface="Carlito"/>
                <a:ea typeface="+mn-ea"/>
                <a:cs typeface="+mn-cs"/>
              </a:rPr>
              <a:t>– </a:t>
            </a:r>
            <a:r>
              <a:rPr lang="en-IN" sz="784" kern="1200" spc="-3">
                <a:solidFill>
                  <a:schemeClr val="tx1"/>
                </a:solidFill>
                <a:latin typeface="Carlito"/>
                <a:ea typeface="+mn-ea"/>
                <a:cs typeface="+mn-cs"/>
              </a:rPr>
              <a:t>The</a:t>
            </a:r>
            <a:r>
              <a:rPr lang="en-IN" sz="784" kern="1200" spc="-104">
                <a:solidFill>
                  <a:schemeClr val="tx1"/>
                </a:solidFill>
                <a:latin typeface="Carlito"/>
                <a:ea typeface="+mn-ea"/>
                <a:cs typeface="+mn-cs"/>
              </a:rPr>
              <a:t> </a:t>
            </a:r>
            <a:r>
              <a:rPr lang="en-IN" sz="784" kern="1200" spc="-25">
                <a:solidFill>
                  <a:schemeClr val="tx1"/>
                </a:solidFill>
                <a:latin typeface="Carlito"/>
                <a:ea typeface="+mn-ea"/>
                <a:cs typeface="+mn-cs"/>
              </a:rPr>
              <a:t>Verge</a:t>
            </a:r>
            <a:endParaRPr lang="en-IN" sz="1400">
              <a:latin typeface="Carlito"/>
              <a:cs typeface="Carlito"/>
            </a:endParaRPr>
          </a:p>
        </p:txBody>
      </p:sp>
      <p:sp>
        <p:nvSpPr>
          <p:cNvPr id="9" name="object 9"/>
          <p:cNvSpPr txBox="1"/>
          <p:nvPr/>
        </p:nvSpPr>
        <p:spPr>
          <a:xfrm>
            <a:off x="6755306" y="5042569"/>
            <a:ext cx="82405" cy="77585"/>
          </a:xfrm>
          <a:prstGeom prst="rect">
            <a:avLst/>
          </a:prstGeom>
        </p:spPr>
        <p:txBody>
          <a:bodyPr vert="horz" wrap="square" lIns="0" tIns="0" rIns="0" bIns="0" rtlCol="0">
            <a:spAutoFit/>
          </a:bodyPr>
          <a:lstStyle/>
          <a:p>
            <a:pPr marL="21336" defTabSz="256032">
              <a:lnSpc>
                <a:spcPts val="616"/>
              </a:lnSpc>
              <a:spcAft>
                <a:spcPts val="600"/>
              </a:spcAft>
            </a:pPr>
            <a:fld id="{81D60167-4931-47E6-BA6A-407CBD079E47}" type="slidenum">
              <a:rPr lang="en-IN" sz="588" kern="1200" dirty="0">
                <a:solidFill>
                  <a:srgbClr val="FFFFFF"/>
                </a:solidFill>
                <a:latin typeface="Carlito"/>
                <a:ea typeface="+mn-ea"/>
                <a:cs typeface="+mn-cs"/>
              </a:rPr>
              <a:pPr marL="21336" defTabSz="256032">
                <a:lnSpc>
                  <a:spcPts val="616"/>
                </a:lnSpc>
                <a:spcAft>
                  <a:spcPts val="600"/>
                </a:spcAft>
              </a:pPr>
              <a:t>4</a:t>
            </a:fld>
            <a:endParaRPr lang="en-IN" sz="1050">
              <a:latin typeface="Carlito"/>
              <a:cs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7117" y="345627"/>
            <a:ext cx="7729728" cy="1188720"/>
          </a:xfrm>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838200" y="1143709"/>
            <a:ext cx="13467081" cy="1370891"/>
          </a:xfrm>
          <a:prstGeom prst="rect">
            <a:avLst/>
          </a:prstGeom>
        </p:spPr>
        <p:txBody>
          <a:bodyPr vert="horz" wrap="square" lIns="0" tIns="481523" rIns="0" bIns="0" rtlCol="0">
            <a:spAutoFit/>
          </a:bodyPr>
          <a:lstStyle/>
          <a:p>
            <a:pPr marL="16510" marR="5080">
              <a:lnSpc>
                <a:spcPts val="8200"/>
              </a:lnSpc>
              <a:spcBef>
                <a:spcPts val="1540"/>
              </a:spcBef>
            </a:pPr>
            <a:r>
              <a:rPr sz="2800" spc="-385" dirty="0">
                <a:latin typeface="Times New Roman" panose="02020603050405020304" pitchFamily="18" charset="0"/>
                <a:cs typeface="Times New Roman" panose="02020603050405020304" pitchFamily="18" charset="0"/>
              </a:rPr>
              <a:t>Predictive</a:t>
            </a:r>
            <a:r>
              <a:rPr sz="2800" spc="-750" dirty="0">
                <a:latin typeface="Times New Roman" panose="02020603050405020304" pitchFamily="18" charset="0"/>
                <a:cs typeface="Times New Roman" panose="02020603050405020304" pitchFamily="18" charset="0"/>
              </a:rPr>
              <a:t> </a:t>
            </a:r>
            <a:r>
              <a:rPr sz="2800" spc="-570" dirty="0">
                <a:latin typeface="Times New Roman" panose="02020603050405020304" pitchFamily="18" charset="0"/>
                <a:cs typeface="Times New Roman" panose="02020603050405020304" pitchFamily="18" charset="0"/>
              </a:rPr>
              <a:t>Analysis  </a:t>
            </a:r>
            <a:r>
              <a:rPr sz="2800" spc="-425" dirty="0">
                <a:latin typeface="Times New Roman" panose="02020603050405020304" pitchFamily="18" charset="0"/>
                <a:cs typeface="Times New Roman" panose="02020603050405020304" pitchFamily="18" charset="0"/>
              </a:rPr>
              <a:t>(Classification)</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rgbClr val="BB562C"/>
                </a:solidFill>
              </a:rPr>
              <a:t>Classification</a:t>
            </a:r>
            <a:r>
              <a:rPr sz="3600" spc="-340" dirty="0">
                <a:solidFill>
                  <a:srgbClr val="BB562C"/>
                </a:solidFill>
              </a:rPr>
              <a:t> </a:t>
            </a:r>
            <a:r>
              <a:rPr sz="3600" spc="-280" dirty="0">
                <a:solidFill>
                  <a:srgbClr val="BB562C"/>
                </a:solidFill>
              </a:rPr>
              <a:t>Accuracy</a:t>
            </a:r>
            <a:endParaRPr sz="36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BB562C"/>
                </a:solidFill>
              </a:rPr>
              <a:t>Confusion</a:t>
            </a:r>
            <a:r>
              <a:rPr sz="3600" spc="-330" dirty="0">
                <a:solidFill>
                  <a:srgbClr val="BB562C"/>
                </a:solidFill>
              </a:rPr>
              <a:t> </a:t>
            </a:r>
            <a:r>
              <a:rPr sz="3600" spc="-114" dirty="0">
                <a:solidFill>
                  <a:srgbClr val="BB562C"/>
                </a:solidFill>
              </a:rPr>
              <a:t>Matrix</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3692525"/>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possible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62DFB52E-2153-C670-E1CD-A5C70E79C16D}"/>
              </a:ext>
            </a:extLst>
          </p:cNvPr>
          <p:cNvPicPr>
            <a:picLocks noChangeAspect="1"/>
          </p:cNvPicPr>
          <p:nvPr/>
        </p:nvPicPr>
        <p:blipFill>
          <a:blip r:embed="rId2">
            <a:alphaModFix amt="40000"/>
          </a:blip>
          <a:srcRect l="16617" r="27883"/>
          <a:stretch/>
        </p:blipFill>
        <p:spPr>
          <a:xfrm>
            <a:off x="20" y="10"/>
            <a:ext cx="6089884" cy="6857990"/>
          </a:xfrm>
          <a:prstGeom prst="rect">
            <a:avLst/>
          </a:prstGeom>
        </p:spPr>
      </p:pic>
      <p:sp>
        <p:nvSpPr>
          <p:cNvPr id="2" name="object 2"/>
          <p:cNvSpPr txBox="1">
            <a:spLocks noGrp="1"/>
          </p:cNvSpPr>
          <p:nvPr>
            <p:ph type="title"/>
          </p:nvPr>
        </p:nvSpPr>
        <p:spPr>
          <a:xfrm>
            <a:off x="2057400" y="406975"/>
            <a:ext cx="7729728" cy="1188720"/>
          </a:xfrm>
          <a:prstGeom prst="rect">
            <a:avLst/>
          </a:prstGeom>
          <a:noFill/>
          <a:ln>
            <a:solidFill>
              <a:schemeClr val="tx1"/>
            </a:solidFill>
          </a:ln>
        </p:spPr>
        <p:txBody>
          <a:bodyPr vert="horz" lIns="182880" tIns="182880" rIns="182880" bIns="182880" rtlCol="0" anchor="ctr">
            <a:normAutofit/>
          </a:bodyPr>
          <a:lstStyle/>
          <a:p>
            <a:pPr marL="168910">
              <a:tabLst>
                <a:tab pos="10140315" algn="l"/>
              </a:tabLst>
            </a:pPr>
            <a:r>
              <a:rPr lang="en-US" u="heavy">
                <a:solidFill>
                  <a:schemeClr val="tx1"/>
                </a:solidFill>
                <a:uFill>
                  <a:solidFill>
                    <a:srgbClr val="7D7D7D"/>
                  </a:solidFill>
                </a:uFill>
              </a:rPr>
              <a:t>Methodology	</a:t>
            </a:r>
          </a:p>
        </p:txBody>
      </p:sp>
      <p:sp>
        <p:nvSpPr>
          <p:cNvPr id="4" name="object 4"/>
          <p:cNvSpPr txBox="1"/>
          <p:nvPr/>
        </p:nvSpPr>
        <p:spPr>
          <a:xfrm>
            <a:off x="2231136" y="2638044"/>
            <a:ext cx="7729728" cy="3101983"/>
          </a:xfrm>
          <a:prstGeom prst="rect">
            <a:avLst/>
          </a:prstGeom>
        </p:spPr>
        <p:txBody>
          <a:bodyPr vert="horz" lIns="91440" tIns="45720" rIns="91440" bIns="45720" rtlCol="0">
            <a:normAutofit/>
          </a:bodyPr>
          <a:lstStyle/>
          <a:p>
            <a:pPr marL="38100" indent="-228600" defTabSz="914400">
              <a:spcBef>
                <a:spcPts val="1000"/>
              </a:spcBef>
              <a:buClr>
                <a:schemeClr val="accent2"/>
              </a:buClr>
              <a:buFont typeface="Arial" panose="020B0604020202020204" pitchFamily="34" charset="0"/>
              <a:buChar char="•"/>
            </a:pPr>
            <a:fld id="{81D60167-4931-47E6-BA6A-407CBD079E47}" type="slidenum">
              <a:rPr lang="en-US" dirty="0">
                <a:solidFill>
                  <a:schemeClr val="tx1">
                    <a:lumMod val="85000"/>
                    <a:lumOff val="15000"/>
                  </a:schemeClr>
                </a:solidFill>
              </a:rPr>
              <a:pPr marL="38100" indent="-228600" defTabSz="914400">
                <a:spcBef>
                  <a:spcPts val="1000"/>
                </a:spcBef>
                <a:buClr>
                  <a:schemeClr val="accent2"/>
                </a:buClr>
                <a:buFont typeface="Arial" panose="020B0604020202020204" pitchFamily="34" charset="0"/>
                <a:buChar char="•"/>
              </a:pPr>
              <a:t>5</a:t>
            </a:fld>
            <a:endParaRPr lang="en-US">
              <a:solidFill>
                <a:schemeClr val="tx1">
                  <a:lumMod val="85000"/>
                  <a:lumOff val="15000"/>
                </a:schemeClr>
              </a:solidFill>
            </a:endParaRPr>
          </a:p>
        </p:txBody>
      </p:sp>
      <p:sp>
        <p:nvSpPr>
          <p:cNvPr id="3" name="object 3"/>
          <p:cNvSpPr txBox="1"/>
          <p:nvPr/>
        </p:nvSpPr>
        <p:spPr>
          <a:xfrm>
            <a:off x="1083665" y="1742066"/>
            <a:ext cx="7760970" cy="3154045"/>
          </a:xfrm>
          <a:prstGeom prst="rect">
            <a:avLst/>
          </a:prstGeom>
        </p:spPr>
        <p:txBody>
          <a:bodyPr vert="horz" wrap="square" lIns="0" tIns="61594" rIns="0" bIns="0" rtlCol="0">
            <a:spAutoFit/>
          </a:bodyPr>
          <a:lstStyle/>
          <a:p>
            <a:pPr marL="241300" indent="-229235">
              <a:spcBef>
                <a:spcPts val="484"/>
              </a:spcBef>
              <a:buFont typeface="Arial"/>
              <a:buChar char="•"/>
              <a:tabLst>
                <a:tab pos="240665" algn="l"/>
                <a:tab pos="241935" algn="l"/>
              </a:tabLst>
            </a:pPr>
            <a:r>
              <a:rPr lang="en-IN" sz="2200" spc="-35">
                <a:solidFill>
                  <a:srgbClr val="BB562C"/>
                </a:solidFill>
                <a:latin typeface="Carlito"/>
                <a:cs typeface="Carlito"/>
              </a:rPr>
              <a:t>Data </a:t>
            </a:r>
            <a:r>
              <a:rPr lang="en-IN" sz="2200" spc="-20">
                <a:solidFill>
                  <a:srgbClr val="BB562C"/>
                </a:solidFill>
                <a:latin typeface="Carlito"/>
                <a:cs typeface="Carlito"/>
              </a:rPr>
              <a:t>collection</a:t>
            </a:r>
            <a:r>
              <a:rPr lang="en-IN" sz="2200" spc="15">
                <a:solidFill>
                  <a:srgbClr val="BB562C"/>
                </a:solidFill>
                <a:latin typeface="Carlito"/>
                <a:cs typeface="Carlito"/>
              </a:rPr>
              <a:t> </a:t>
            </a:r>
            <a:r>
              <a:rPr lang="en-IN" sz="2200" spc="-5">
                <a:solidFill>
                  <a:srgbClr val="BB562C"/>
                </a:solidFill>
                <a:latin typeface="Carlito"/>
                <a:cs typeface="Carlito"/>
              </a:rPr>
              <a:t>methodology:</a:t>
            </a:r>
            <a:endParaRPr lang="en-IN" sz="2200">
              <a:latin typeface="Carlito"/>
              <a:cs typeface="Carlito"/>
            </a:endParaRPr>
          </a:p>
          <a:p>
            <a:pPr marL="698500" lvl="1" indent="-229235">
              <a:spcBef>
                <a:spcPts val="315"/>
              </a:spcBef>
              <a:buFont typeface="Arial"/>
              <a:buChar char="•"/>
              <a:tabLst>
                <a:tab pos="697865" algn="l"/>
                <a:tab pos="699135" algn="l"/>
              </a:tabLst>
            </a:pPr>
            <a:r>
              <a:rPr lang="en-IN" sz="1800" spc="-5">
                <a:solidFill>
                  <a:srgbClr val="BB562C"/>
                </a:solidFill>
                <a:latin typeface="Carlito"/>
                <a:cs typeface="Carlito"/>
              </a:rPr>
              <a:t>Combined </a:t>
            </a:r>
            <a:r>
              <a:rPr lang="en-IN" sz="1800" spc="-20">
                <a:solidFill>
                  <a:srgbClr val="BB562C"/>
                </a:solidFill>
                <a:latin typeface="Carlito"/>
                <a:cs typeface="Carlito"/>
              </a:rPr>
              <a:t>data from </a:t>
            </a:r>
            <a:r>
              <a:rPr lang="en-IN" sz="1800" spc="-5">
                <a:solidFill>
                  <a:srgbClr val="BB562C"/>
                </a:solidFill>
                <a:latin typeface="Carlito"/>
                <a:cs typeface="Carlito"/>
              </a:rPr>
              <a:t>SpaceX public </a:t>
            </a:r>
            <a:r>
              <a:rPr lang="en-IN" sz="1800">
                <a:solidFill>
                  <a:srgbClr val="BB562C"/>
                </a:solidFill>
                <a:latin typeface="Carlito"/>
                <a:cs typeface="Carlito"/>
              </a:rPr>
              <a:t>API and </a:t>
            </a:r>
            <a:r>
              <a:rPr lang="en-IN" sz="1800" spc="-5">
                <a:solidFill>
                  <a:srgbClr val="BB562C"/>
                </a:solidFill>
                <a:latin typeface="Carlito"/>
                <a:cs typeface="Carlito"/>
              </a:rPr>
              <a:t>SpaceX Wikipedia</a:t>
            </a:r>
            <a:r>
              <a:rPr lang="en-IN" sz="1800" spc="15">
                <a:solidFill>
                  <a:srgbClr val="BB562C"/>
                </a:solidFill>
                <a:latin typeface="Carlito"/>
                <a:cs typeface="Carlito"/>
              </a:rPr>
              <a:t> </a:t>
            </a:r>
            <a:r>
              <a:rPr lang="en-IN" sz="1800" spc="-5">
                <a:solidFill>
                  <a:srgbClr val="BB562C"/>
                </a:solidFill>
                <a:latin typeface="Carlito"/>
                <a:cs typeface="Carlito"/>
              </a:rPr>
              <a:t>page</a:t>
            </a:r>
            <a:endParaRPr lang="en-IN" sz="1800">
              <a:latin typeface="Carlito"/>
              <a:cs typeface="Carlito"/>
            </a:endParaRPr>
          </a:p>
          <a:p>
            <a:pPr marL="241300" indent="-229235">
              <a:spcBef>
                <a:spcPts val="1485"/>
              </a:spcBef>
              <a:buFont typeface="Arial"/>
              <a:buChar char="•"/>
              <a:tabLst>
                <a:tab pos="240665" algn="l"/>
                <a:tab pos="241935" algn="l"/>
              </a:tabLst>
            </a:pPr>
            <a:r>
              <a:rPr lang="en-IN" sz="2200" spc="-40">
                <a:solidFill>
                  <a:srgbClr val="BB562C"/>
                </a:solidFill>
                <a:latin typeface="Carlito"/>
                <a:cs typeface="Carlito"/>
              </a:rPr>
              <a:t>Perform </a:t>
            </a:r>
            <a:r>
              <a:rPr lang="en-IN" sz="2200" spc="-35">
                <a:solidFill>
                  <a:srgbClr val="BB562C"/>
                </a:solidFill>
                <a:latin typeface="Carlito"/>
                <a:cs typeface="Carlito"/>
              </a:rPr>
              <a:t>data</a:t>
            </a:r>
            <a:r>
              <a:rPr lang="en-IN" sz="2200" spc="35">
                <a:solidFill>
                  <a:srgbClr val="BB562C"/>
                </a:solidFill>
                <a:latin typeface="Carlito"/>
                <a:cs typeface="Carlito"/>
              </a:rPr>
              <a:t> </a:t>
            </a:r>
            <a:r>
              <a:rPr lang="en-IN" sz="2200" spc="-20">
                <a:solidFill>
                  <a:srgbClr val="BB562C"/>
                </a:solidFill>
                <a:latin typeface="Carlito"/>
                <a:cs typeface="Carlito"/>
              </a:rPr>
              <a:t>wrangling</a:t>
            </a:r>
            <a:endParaRPr lang="en-IN" sz="2200">
              <a:latin typeface="Carlito"/>
              <a:cs typeface="Carlito"/>
            </a:endParaRPr>
          </a:p>
          <a:p>
            <a:pPr marL="698500" lvl="1" indent="-229235">
              <a:spcBef>
                <a:spcPts val="315"/>
              </a:spcBef>
              <a:buFont typeface="Arial"/>
              <a:buChar char="•"/>
              <a:tabLst>
                <a:tab pos="697865" algn="l"/>
                <a:tab pos="699135" algn="l"/>
              </a:tabLst>
            </a:pPr>
            <a:r>
              <a:rPr lang="en-IN" sz="1800" spc="-5">
                <a:solidFill>
                  <a:srgbClr val="BB562C"/>
                </a:solidFill>
                <a:latin typeface="Carlito"/>
                <a:cs typeface="Carlito"/>
              </a:rPr>
              <a:t>Classifying true landings </a:t>
            </a:r>
            <a:r>
              <a:rPr lang="en-IN" sz="1800">
                <a:solidFill>
                  <a:srgbClr val="BB562C"/>
                </a:solidFill>
                <a:latin typeface="Carlito"/>
                <a:cs typeface="Carlito"/>
              </a:rPr>
              <a:t>as </a:t>
            </a:r>
            <a:r>
              <a:rPr lang="en-IN" sz="1800" spc="-5">
                <a:solidFill>
                  <a:srgbClr val="BB562C"/>
                </a:solidFill>
                <a:latin typeface="Carlito"/>
                <a:cs typeface="Carlito"/>
              </a:rPr>
              <a:t>successful </a:t>
            </a:r>
            <a:r>
              <a:rPr lang="en-IN" sz="1800">
                <a:solidFill>
                  <a:srgbClr val="BB562C"/>
                </a:solidFill>
                <a:latin typeface="Carlito"/>
                <a:cs typeface="Carlito"/>
              </a:rPr>
              <a:t>and </a:t>
            </a:r>
            <a:r>
              <a:rPr lang="en-IN" sz="1800" spc="-10">
                <a:solidFill>
                  <a:srgbClr val="BB562C"/>
                </a:solidFill>
                <a:latin typeface="Carlito"/>
                <a:cs typeface="Carlito"/>
              </a:rPr>
              <a:t>unsuccessful</a:t>
            </a:r>
            <a:r>
              <a:rPr lang="en-IN" sz="1800" spc="-50">
                <a:solidFill>
                  <a:srgbClr val="BB562C"/>
                </a:solidFill>
                <a:latin typeface="Carlito"/>
                <a:cs typeface="Carlito"/>
              </a:rPr>
              <a:t> </a:t>
            </a:r>
            <a:r>
              <a:rPr lang="en-IN" sz="1800" spc="-5">
                <a:solidFill>
                  <a:srgbClr val="BB562C"/>
                </a:solidFill>
                <a:latin typeface="Carlito"/>
                <a:cs typeface="Carlito"/>
              </a:rPr>
              <a:t>otherwise</a:t>
            </a:r>
            <a:endParaRPr lang="en-IN" sz="1800">
              <a:latin typeface="Carlito"/>
              <a:cs typeface="Carlito"/>
            </a:endParaRPr>
          </a:p>
          <a:p>
            <a:pPr marL="241300" indent="-229235">
              <a:spcBef>
                <a:spcPts val="680"/>
              </a:spcBef>
              <a:buFont typeface="Arial"/>
              <a:buChar char="•"/>
              <a:tabLst>
                <a:tab pos="240665" algn="l"/>
                <a:tab pos="241935" algn="l"/>
              </a:tabLst>
            </a:pPr>
            <a:r>
              <a:rPr lang="en-IN" sz="2200" spc="-40">
                <a:solidFill>
                  <a:srgbClr val="BB562C"/>
                </a:solidFill>
                <a:latin typeface="Carlito"/>
                <a:cs typeface="Carlito"/>
              </a:rPr>
              <a:t>Perform </a:t>
            </a:r>
            <a:r>
              <a:rPr lang="en-IN" sz="2200" spc="-25">
                <a:solidFill>
                  <a:srgbClr val="BB562C"/>
                </a:solidFill>
                <a:latin typeface="Carlito"/>
                <a:cs typeface="Carlito"/>
              </a:rPr>
              <a:t>exploratory </a:t>
            </a:r>
            <a:r>
              <a:rPr lang="en-IN" sz="2200" spc="-35">
                <a:solidFill>
                  <a:srgbClr val="BB562C"/>
                </a:solidFill>
                <a:latin typeface="Carlito"/>
                <a:cs typeface="Carlito"/>
              </a:rPr>
              <a:t>data </a:t>
            </a:r>
            <a:r>
              <a:rPr lang="en-IN" sz="2200" spc="-20">
                <a:solidFill>
                  <a:srgbClr val="BB562C"/>
                </a:solidFill>
                <a:latin typeface="Carlito"/>
                <a:cs typeface="Carlito"/>
              </a:rPr>
              <a:t>analysis </a:t>
            </a:r>
            <a:r>
              <a:rPr lang="en-IN" sz="2200" spc="-25">
                <a:solidFill>
                  <a:srgbClr val="BB562C"/>
                </a:solidFill>
                <a:latin typeface="Carlito"/>
                <a:cs typeface="Carlito"/>
              </a:rPr>
              <a:t>(EDA) </a:t>
            </a:r>
            <a:r>
              <a:rPr lang="en-IN" sz="2200" spc="-15">
                <a:solidFill>
                  <a:srgbClr val="BB562C"/>
                </a:solidFill>
                <a:latin typeface="Carlito"/>
                <a:cs typeface="Carlito"/>
              </a:rPr>
              <a:t>using </a:t>
            </a:r>
            <a:r>
              <a:rPr lang="en-IN" sz="2200" spc="-20">
                <a:solidFill>
                  <a:srgbClr val="BB562C"/>
                </a:solidFill>
                <a:latin typeface="Carlito"/>
                <a:cs typeface="Carlito"/>
              </a:rPr>
              <a:t>visualization </a:t>
            </a:r>
            <a:r>
              <a:rPr lang="en-IN" sz="2200" spc="-5">
                <a:solidFill>
                  <a:srgbClr val="BB562C"/>
                </a:solidFill>
                <a:latin typeface="Carlito"/>
                <a:cs typeface="Carlito"/>
              </a:rPr>
              <a:t>and</a:t>
            </a:r>
            <a:r>
              <a:rPr lang="en-IN" sz="2200" spc="155">
                <a:solidFill>
                  <a:srgbClr val="BB562C"/>
                </a:solidFill>
                <a:latin typeface="Carlito"/>
                <a:cs typeface="Carlito"/>
              </a:rPr>
              <a:t> </a:t>
            </a:r>
            <a:r>
              <a:rPr lang="en-IN" sz="2200" spc="-15">
                <a:solidFill>
                  <a:srgbClr val="BB562C"/>
                </a:solidFill>
                <a:latin typeface="Carlito"/>
                <a:cs typeface="Carlito"/>
              </a:rPr>
              <a:t>SQL</a:t>
            </a:r>
            <a:endParaRPr lang="en-IN" sz="2200">
              <a:latin typeface="Carlito"/>
              <a:cs typeface="Carlito"/>
            </a:endParaRPr>
          </a:p>
          <a:p>
            <a:pPr marL="241300" indent="-229235">
              <a:spcBef>
                <a:spcPts val="5"/>
              </a:spcBef>
              <a:buFont typeface="Arial"/>
              <a:buChar char="•"/>
              <a:tabLst>
                <a:tab pos="240665" algn="l"/>
                <a:tab pos="241935" algn="l"/>
              </a:tabLst>
            </a:pPr>
            <a:r>
              <a:rPr lang="en-IN" sz="2200" spc="-40">
                <a:solidFill>
                  <a:srgbClr val="BB562C"/>
                </a:solidFill>
                <a:latin typeface="Carlito"/>
                <a:cs typeface="Carlito"/>
              </a:rPr>
              <a:t>Perform </a:t>
            </a:r>
            <a:r>
              <a:rPr lang="en-IN" sz="2200" spc="-30">
                <a:solidFill>
                  <a:srgbClr val="BB562C"/>
                </a:solidFill>
                <a:latin typeface="Carlito"/>
                <a:cs typeface="Carlito"/>
              </a:rPr>
              <a:t>interactive </a:t>
            </a:r>
            <a:r>
              <a:rPr lang="en-IN" sz="2200" spc="-5">
                <a:solidFill>
                  <a:srgbClr val="BB562C"/>
                </a:solidFill>
                <a:latin typeface="Carlito"/>
                <a:cs typeface="Carlito"/>
              </a:rPr>
              <a:t>visual analytics </a:t>
            </a:r>
            <a:r>
              <a:rPr lang="en-IN" sz="2200" spc="-15">
                <a:solidFill>
                  <a:srgbClr val="BB562C"/>
                </a:solidFill>
                <a:latin typeface="Carlito"/>
                <a:cs typeface="Carlito"/>
              </a:rPr>
              <a:t>using </a:t>
            </a:r>
            <a:r>
              <a:rPr lang="en-IN" sz="2200" spc="-20">
                <a:solidFill>
                  <a:srgbClr val="BB562C"/>
                </a:solidFill>
                <a:latin typeface="Carlito"/>
                <a:cs typeface="Carlito"/>
              </a:rPr>
              <a:t>Folium </a:t>
            </a:r>
            <a:r>
              <a:rPr lang="en-IN" sz="2200" spc="-5">
                <a:solidFill>
                  <a:srgbClr val="BB562C"/>
                </a:solidFill>
                <a:latin typeface="Carlito"/>
                <a:cs typeface="Carlito"/>
              </a:rPr>
              <a:t>and Plotly</a:t>
            </a:r>
            <a:r>
              <a:rPr lang="en-IN" sz="2200" spc="10">
                <a:solidFill>
                  <a:srgbClr val="BB562C"/>
                </a:solidFill>
                <a:latin typeface="Carlito"/>
                <a:cs typeface="Carlito"/>
              </a:rPr>
              <a:t> </a:t>
            </a:r>
            <a:r>
              <a:rPr lang="en-IN" sz="2200" spc="-5">
                <a:solidFill>
                  <a:srgbClr val="BB562C"/>
                </a:solidFill>
                <a:latin typeface="Carlito"/>
                <a:cs typeface="Carlito"/>
              </a:rPr>
              <a:t>Dash</a:t>
            </a:r>
            <a:endParaRPr lang="en-IN" sz="2200">
              <a:latin typeface="Carlito"/>
              <a:cs typeface="Carlito"/>
            </a:endParaRPr>
          </a:p>
          <a:p>
            <a:pPr marL="241300" indent="-229235">
              <a:spcBef>
                <a:spcPts val="1440"/>
              </a:spcBef>
              <a:buFont typeface="Arial"/>
              <a:buChar char="•"/>
              <a:tabLst>
                <a:tab pos="240665" algn="l"/>
                <a:tab pos="241935" algn="l"/>
              </a:tabLst>
            </a:pPr>
            <a:r>
              <a:rPr lang="en-IN" sz="2200" spc="-40">
                <a:solidFill>
                  <a:srgbClr val="BB562C"/>
                </a:solidFill>
                <a:latin typeface="Carlito"/>
                <a:cs typeface="Carlito"/>
              </a:rPr>
              <a:t>Perform </a:t>
            </a:r>
            <a:r>
              <a:rPr lang="en-IN" sz="2200" spc="-25">
                <a:solidFill>
                  <a:srgbClr val="BB562C"/>
                </a:solidFill>
                <a:latin typeface="Carlito"/>
                <a:cs typeface="Carlito"/>
              </a:rPr>
              <a:t>predictive </a:t>
            </a:r>
            <a:r>
              <a:rPr lang="en-IN" sz="2200" spc="-20">
                <a:solidFill>
                  <a:srgbClr val="BB562C"/>
                </a:solidFill>
                <a:latin typeface="Carlito"/>
                <a:cs typeface="Carlito"/>
              </a:rPr>
              <a:t>analysis </a:t>
            </a:r>
            <a:r>
              <a:rPr lang="en-IN" sz="2200" spc="-15">
                <a:solidFill>
                  <a:srgbClr val="BB562C"/>
                </a:solidFill>
                <a:latin typeface="Carlito"/>
                <a:cs typeface="Carlito"/>
              </a:rPr>
              <a:t>using </a:t>
            </a:r>
            <a:r>
              <a:rPr lang="en-IN" sz="2200" spc="-20">
                <a:solidFill>
                  <a:srgbClr val="BB562C"/>
                </a:solidFill>
                <a:latin typeface="Carlito"/>
                <a:cs typeface="Carlito"/>
              </a:rPr>
              <a:t>classification</a:t>
            </a:r>
            <a:r>
              <a:rPr lang="en-IN" sz="2200" spc="170">
                <a:solidFill>
                  <a:srgbClr val="BB562C"/>
                </a:solidFill>
                <a:latin typeface="Carlito"/>
                <a:cs typeface="Carlito"/>
              </a:rPr>
              <a:t> </a:t>
            </a:r>
            <a:r>
              <a:rPr lang="en-IN" sz="2200" spc="-5">
                <a:solidFill>
                  <a:srgbClr val="BB562C"/>
                </a:solidFill>
                <a:latin typeface="Carlito"/>
                <a:cs typeface="Carlito"/>
              </a:rPr>
              <a:t>models</a:t>
            </a:r>
            <a:endParaRPr lang="en-IN" sz="2200">
              <a:latin typeface="Carlito"/>
              <a:cs typeface="Carlito"/>
            </a:endParaRPr>
          </a:p>
          <a:p>
            <a:pPr marL="698500" lvl="1" indent="-229235">
              <a:spcBef>
                <a:spcPts val="325"/>
              </a:spcBef>
              <a:buFont typeface="Arial"/>
              <a:buChar char="•"/>
              <a:tabLst>
                <a:tab pos="697865" algn="l"/>
                <a:tab pos="699135" algn="l"/>
              </a:tabLst>
            </a:pPr>
            <a:r>
              <a:rPr lang="en-IN" sz="1800" spc="-45">
                <a:solidFill>
                  <a:srgbClr val="BB562C"/>
                </a:solidFill>
                <a:latin typeface="Carlito"/>
                <a:cs typeface="Carlito"/>
              </a:rPr>
              <a:t>Tuned </a:t>
            </a:r>
            <a:r>
              <a:rPr lang="en-IN" sz="1800">
                <a:solidFill>
                  <a:srgbClr val="BB562C"/>
                </a:solidFill>
                <a:latin typeface="Carlito"/>
                <a:cs typeface="Carlito"/>
              </a:rPr>
              <a:t>models </a:t>
            </a:r>
            <a:r>
              <a:rPr lang="en-IN" sz="1800" spc="-5">
                <a:solidFill>
                  <a:srgbClr val="BB562C"/>
                </a:solidFill>
                <a:latin typeface="Carlito"/>
                <a:cs typeface="Carlito"/>
              </a:rPr>
              <a:t>using</a:t>
            </a:r>
            <a:r>
              <a:rPr lang="en-IN" sz="1800" spc="10">
                <a:solidFill>
                  <a:srgbClr val="BB562C"/>
                </a:solidFill>
                <a:latin typeface="Carlito"/>
                <a:cs typeface="Carlito"/>
              </a:rPr>
              <a:t> </a:t>
            </a:r>
            <a:r>
              <a:rPr lang="en-IN" sz="1800" spc="-20">
                <a:solidFill>
                  <a:srgbClr val="BB562C"/>
                </a:solidFill>
                <a:latin typeface="Carlito"/>
                <a:cs typeface="Carlito"/>
              </a:rPr>
              <a:t>GridSearchCV</a:t>
            </a:r>
            <a:endParaRPr lang="en-IN" sz="1800">
              <a:latin typeface="Carlito"/>
              <a:cs typeface="Carlito"/>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object 2"/>
          <p:cNvSpPr txBox="1"/>
          <p:nvPr/>
        </p:nvSpPr>
        <p:spPr>
          <a:xfrm>
            <a:off x="1304544" y="1519229"/>
            <a:ext cx="5267116" cy="1203264"/>
          </a:xfrm>
          <a:prstGeom prst="rect">
            <a:avLst/>
          </a:prstGeom>
        </p:spPr>
        <p:txBody>
          <a:bodyPr vert="horz" wrap="square" lIns="0" tIns="13335" rIns="0" bIns="0" rtlCol="0">
            <a:spAutoFit/>
          </a:bodyPr>
          <a:lstStyle/>
          <a:p>
            <a:pPr marL="12192" defTabSz="438912">
              <a:spcBef>
                <a:spcPts val="101"/>
              </a:spcBef>
            </a:pPr>
            <a:r>
              <a:rPr lang="en-IN" sz="7680" kern="1200" spc="-274" dirty="0">
                <a:solidFill>
                  <a:srgbClr val="242424"/>
                </a:solidFill>
                <a:latin typeface="Arial"/>
                <a:ea typeface="+mn-ea"/>
                <a:cs typeface="Arial"/>
              </a:rPr>
              <a:t>Methodology</a:t>
            </a:r>
            <a:endParaRPr lang="en-IN" sz="8000" dirty="0">
              <a:latin typeface="Arial"/>
              <a:cs typeface="Arial"/>
            </a:endParaRPr>
          </a:p>
        </p:txBody>
      </p:sp>
      <p:sp>
        <p:nvSpPr>
          <p:cNvPr id="4" name="object 4"/>
          <p:cNvSpPr txBox="1"/>
          <p:nvPr/>
        </p:nvSpPr>
        <p:spPr>
          <a:xfrm>
            <a:off x="10747556" y="5037078"/>
            <a:ext cx="139900" cy="141064"/>
          </a:xfrm>
          <a:prstGeom prst="rect">
            <a:avLst/>
          </a:prstGeom>
        </p:spPr>
        <p:txBody>
          <a:bodyPr vert="horz" wrap="square" lIns="0" tIns="0" rIns="0" bIns="0" rtlCol="0">
            <a:spAutoFit/>
          </a:bodyPr>
          <a:lstStyle/>
          <a:p>
            <a:pPr marL="36576" defTabSz="438912">
              <a:lnSpc>
                <a:spcPts val="1056"/>
              </a:lnSpc>
              <a:spcAft>
                <a:spcPts val="600"/>
              </a:spcAft>
            </a:pPr>
            <a:fld id="{81D60167-4931-47E6-BA6A-407CBD079E47}" type="slidenum">
              <a:rPr lang="en-IN" sz="1008" kern="1200" dirty="0">
                <a:solidFill>
                  <a:srgbClr val="555555"/>
                </a:solidFill>
                <a:latin typeface="Carlito"/>
                <a:ea typeface="+mn-ea"/>
                <a:cs typeface="+mn-cs"/>
              </a:rPr>
              <a:pPr marL="36576" defTabSz="438912">
                <a:lnSpc>
                  <a:spcPts val="1056"/>
                </a:lnSpc>
                <a:spcAft>
                  <a:spcPts val="600"/>
                </a:spcAft>
              </a:pPr>
              <a:t>6</a:t>
            </a:fld>
            <a:endParaRPr lang="en-IN" sz="1050">
              <a:latin typeface="Carlito"/>
              <a:cs typeface="Carlito"/>
            </a:endParaRPr>
          </a:p>
        </p:txBody>
      </p:sp>
      <p:sp>
        <p:nvSpPr>
          <p:cNvPr id="3" name="object 3"/>
          <p:cNvSpPr txBox="1"/>
          <p:nvPr/>
        </p:nvSpPr>
        <p:spPr>
          <a:xfrm>
            <a:off x="1304544" y="2958555"/>
            <a:ext cx="8595265" cy="698273"/>
          </a:xfrm>
          <a:prstGeom prst="rect">
            <a:avLst/>
          </a:prstGeom>
        </p:spPr>
        <p:txBody>
          <a:bodyPr vert="horz" wrap="square" lIns="0" tIns="12700" rIns="0" bIns="0" rtlCol="0">
            <a:spAutoFit/>
          </a:bodyPr>
          <a:lstStyle/>
          <a:p>
            <a:pPr marL="12192" defTabSz="438912">
              <a:lnSpc>
                <a:spcPts val="2635"/>
              </a:lnSpc>
              <a:spcBef>
                <a:spcPts val="96"/>
              </a:spcBef>
            </a:pPr>
            <a:r>
              <a:rPr lang="en-IN" sz="2304" kern="1200" spc="-158">
                <a:solidFill>
                  <a:srgbClr val="4C593B"/>
                </a:solidFill>
                <a:latin typeface="Arial"/>
                <a:ea typeface="+mn-ea"/>
                <a:cs typeface="Arial"/>
              </a:rPr>
              <a:t>OVERVIEW </a:t>
            </a:r>
            <a:r>
              <a:rPr lang="en-IN" sz="2304" kern="1200" spc="-274">
                <a:solidFill>
                  <a:srgbClr val="4C593B"/>
                </a:solidFill>
                <a:latin typeface="Arial"/>
                <a:ea typeface="+mn-ea"/>
                <a:cs typeface="Arial"/>
              </a:rPr>
              <a:t>OF </a:t>
            </a:r>
            <a:r>
              <a:rPr lang="en-IN" sz="2304" kern="1200" spc="-326">
                <a:solidFill>
                  <a:srgbClr val="4C593B"/>
                </a:solidFill>
                <a:latin typeface="Arial"/>
                <a:ea typeface="+mn-ea"/>
                <a:cs typeface="Arial"/>
              </a:rPr>
              <a:t>DATA </a:t>
            </a:r>
            <a:r>
              <a:rPr lang="en-IN" sz="2304" kern="1200" spc="-134">
                <a:solidFill>
                  <a:srgbClr val="4C593B"/>
                </a:solidFill>
                <a:latin typeface="Arial"/>
                <a:ea typeface="+mn-ea"/>
                <a:cs typeface="Arial"/>
              </a:rPr>
              <a:t>COLLECTION, </a:t>
            </a:r>
            <a:r>
              <a:rPr lang="en-IN" sz="2304" kern="1200" spc="-91">
                <a:solidFill>
                  <a:srgbClr val="4C593B"/>
                </a:solidFill>
                <a:latin typeface="Arial"/>
                <a:ea typeface="+mn-ea"/>
                <a:cs typeface="Arial"/>
              </a:rPr>
              <a:t>WRANGLING,</a:t>
            </a:r>
            <a:r>
              <a:rPr lang="en-IN" sz="2304" kern="1200" spc="-115">
                <a:solidFill>
                  <a:srgbClr val="4C593B"/>
                </a:solidFill>
                <a:latin typeface="Arial"/>
                <a:ea typeface="+mn-ea"/>
                <a:cs typeface="Arial"/>
              </a:rPr>
              <a:t> </a:t>
            </a:r>
            <a:r>
              <a:rPr lang="en-IN" sz="2304" kern="1200" spc="-101">
                <a:solidFill>
                  <a:srgbClr val="4C593B"/>
                </a:solidFill>
                <a:latin typeface="Arial"/>
                <a:ea typeface="+mn-ea"/>
                <a:cs typeface="Arial"/>
              </a:rPr>
              <a:t>VISUALIZATION,</a:t>
            </a:r>
            <a:endParaRPr lang="en-IN" sz="2304" kern="1200">
              <a:solidFill>
                <a:schemeClr val="tx1"/>
              </a:solidFill>
              <a:latin typeface="Arial"/>
              <a:ea typeface="+mn-ea"/>
              <a:cs typeface="Arial"/>
            </a:endParaRPr>
          </a:p>
          <a:p>
            <a:pPr marL="12192" defTabSz="438912">
              <a:lnSpc>
                <a:spcPts val="2635"/>
              </a:lnSpc>
              <a:tabLst>
                <a:tab pos="1884883" algn="l"/>
                <a:tab pos="2575560" algn="l"/>
                <a:tab pos="3663696" algn="l"/>
              </a:tabLst>
            </a:pPr>
            <a:r>
              <a:rPr lang="en-IN" sz="2304" kern="1200" spc="-158">
                <a:solidFill>
                  <a:srgbClr val="4C593B"/>
                </a:solidFill>
                <a:latin typeface="Arial"/>
                <a:ea typeface="+mn-ea"/>
                <a:cs typeface="Arial"/>
              </a:rPr>
              <a:t>DASHBOARD,	</a:t>
            </a:r>
            <a:r>
              <a:rPr lang="en-IN" sz="2304" kern="1200" spc="-149">
                <a:solidFill>
                  <a:srgbClr val="4C593B"/>
                </a:solidFill>
                <a:latin typeface="Arial"/>
                <a:ea typeface="+mn-ea"/>
                <a:cs typeface="Arial"/>
              </a:rPr>
              <a:t>AND	</a:t>
            </a:r>
            <a:r>
              <a:rPr lang="en-IN" sz="2304" kern="1200" spc="-134">
                <a:solidFill>
                  <a:srgbClr val="4C593B"/>
                </a:solidFill>
                <a:latin typeface="Arial"/>
                <a:ea typeface="+mn-ea"/>
                <a:cs typeface="Arial"/>
              </a:rPr>
              <a:t>MODEL	</a:t>
            </a:r>
            <a:r>
              <a:rPr lang="en-IN" sz="2304" kern="1200" spc="-144">
                <a:solidFill>
                  <a:srgbClr val="4C593B"/>
                </a:solidFill>
                <a:latin typeface="Arial"/>
                <a:ea typeface="+mn-ea"/>
                <a:cs typeface="Arial"/>
              </a:rPr>
              <a:t>METHODS</a:t>
            </a:r>
            <a:endParaRPr lang="en-IN"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640079" y="640079"/>
            <a:ext cx="3402531" cy="5272242"/>
          </a:xfrm>
          <a:prstGeom prst="rect">
            <a:avLst/>
          </a:prstGeom>
        </p:spPr>
        <p:txBody>
          <a:bodyPr vert="horz" lIns="0" tIns="12700" rIns="0" bIns="0" rtlCol="0">
            <a:normAutofit/>
          </a:bodyPr>
          <a:lstStyle/>
          <a:p>
            <a:pPr marL="12700">
              <a:spcBef>
                <a:spcPts val="100"/>
              </a:spcBef>
            </a:pPr>
            <a:r>
              <a:rPr lang="en-IN" spc="-340"/>
              <a:t>Data </a:t>
            </a:r>
            <a:r>
              <a:rPr lang="en-IN" spc="-235"/>
              <a:t>Collection</a:t>
            </a:r>
            <a:r>
              <a:rPr lang="en-IN" spc="-505"/>
              <a:t> </a:t>
            </a:r>
            <a:r>
              <a:rPr lang="en-IN" spc="-275"/>
              <a:t>Overview</a:t>
            </a:r>
          </a:p>
        </p:txBody>
      </p:sp>
      <p:sp>
        <p:nvSpPr>
          <p:cNvPr id="2" name="object 2"/>
          <p:cNvSpPr/>
          <p:nvPr/>
        </p:nvSpPr>
        <p:spPr>
          <a:xfrm>
            <a:off x="4683003" y="2672080"/>
            <a:ext cx="6289847"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p:nvPr/>
        </p:nvSpPr>
        <p:spPr>
          <a:xfrm>
            <a:off x="10839168" y="5720892"/>
            <a:ext cx="91367" cy="89768"/>
          </a:xfrm>
          <a:prstGeom prst="rect">
            <a:avLst/>
          </a:prstGeom>
        </p:spPr>
        <p:txBody>
          <a:bodyPr vert="horz" wrap="square" lIns="0" tIns="0" rIns="0" bIns="0" rtlCol="0">
            <a:spAutoFit/>
          </a:bodyPr>
          <a:lstStyle/>
          <a:p>
            <a:pPr marL="23889" defTabSz="286664">
              <a:lnSpc>
                <a:spcPts val="690"/>
              </a:lnSpc>
              <a:spcAft>
                <a:spcPts val="570"/>
              </a:spcAft>
            </a:pPr>
            <a:fld id="{81D60167-4931-47E6-BA6A-407CBD079E47}" type="slidenum">
              <a:rPr lang="en-IN" sz="658" kern="1200" smtClean="0">
                <a:solidFill>
                  <a:srgbClr val="FFFFFF"/>
                </a:solidFill>
                <a:latin typeface="Carlito"/>
                <a:ea typeface="+mn-ea"/>
                <a:cs typeface="+mn-cs"/>
              </a:rPr>
              <a:pPr marL="23889" defTabSz="286664">
                <a:lnSpc>
                  <a:spcPts val="690"/>
                </a:lnSpc>
                <a:spcAft>
                  <a:spcPts val="570"/>
                </a:spcAft>
              </a:pPr>
              <a:t>7</a:t>
            </a:fld>
            <a:endParaRPr lang="en-IN" sz="1050">
              <a:latin typeface="Carlito"/>
              <a:cs typeface="Carlito"/>
            </a:endParaRPr>
          </a:p>
        </p:txBody>
      </p:sp>
      <p:sp>
        <p:nvSpPr>
          <p:cNvPr id="23" name="object 4"/>
          <p:cNvSpPr txBox="1"/>
          <p:nvPr/>
        </p:nvSpPr>
        <p:spPr>
          <a:xfrm>
            <a:off x="4672103" y="2727139"/>
            <a:ext cx="6883071" cy="2385974"/>
          </a:xfrm>
          <a:prstGeom prst="rect">
            <a:avLst/>
          </a:prstGeom>
        </p:spPr>
        <p:txBody>
          <a:bodyPr vert="horz" wrap="square" lIns="0" tIns="42545" rIns="0" bIns="0" rtlCol="0">
            <a:spAutoFit/>
          </a:bodyPr>
          <a:lstStyle/>
          <a:p>
            <a:pPr marL="7963" marR="26676" defTabSz="286664">
              <a:lnSpc>
                <a:spcPts val="1386"/>
              </a:lnSpc>
              <a:spcBef>
                <a:spcPts val="210"/>
              </a:spcBef>
            </a:pPr>
            <a:r>
              <a:rPr lang="en-IN" sz="1254" kern="1200" spc="-16">
                <a:solidFill>
                  <a:srgbClr val="404040"/>
                </a:solidFill>
                <a:latin typeface="Carlito"/>
                <a:ea typeface="+mn-ea"/>
                <a:cs typeface="+mn-cs"/>
              </a:rPr>
              <a:t>Data </a:t>
            </a:r>
            <a:r>
              <a:rPr lang="en-IN" sz="1254" kern="1200" spc="-3">
                <a:solidFill>
                  <a:srgbClr val="404040"/>
                </a:solidFill>
                <a:latin typeface="Carlito"/>
                <a:ea typeface="+mn-ea"/>
                <a:cs typeface="+mn-cs"/>
              </a:rPr>
              <a:t>collection </a:t>
            </a:r>
            <a:r>
              <a:rPr lang="en-IN" sz="1254" kern="1200" spc="-12">
                <a:solidFill>
                  <a:srgbClr val="404040"/>
                </a:solidFill>
                <a:latin typeface="Carlito"/>
                <a:ea typeface="+mn-ea"/>
                <a:cs typeface="+mn-cs"/>
              </a:rPr>
              <a:t>process </a:t>
            </a:r>
            <a:r>
              <a:rPr lang="en-IN" sz="1254" kern="1200" spc="-16">
                <a:solidFill>
                  <a:srgbClr val="404040"/>
                </a:solidFill>
                <a:latin typeface="Carlito"/>
                <a:ea typeface="+mn-ea"/>
                <a:cs typeface="+mn-cs"/>
              </a:rPr>
              <a:t>involved </a:t>
            </a:r>
            <a:r>
              <a:rPr lang="en-IN" sz="1254" kern="1200">
                <a:solidFill>
                  <a:srgbClr val="404040"/>
                </a:solidFill>
                <a:latin typeface="Carlito"/>
                <a:ea typeface="+mn-ea"/>
                <a:cs typeface="+mn-cs"/>
              </a:rPr>
              <a:t>a </a:t>
            </a:r>
            <a:r>
              <a:rPr lang="en-IN" sz="1254" kern="1200" spc="-7">
                <a:solidFill>
                  <a:srgbClr val="404040"/>
                </a:solidFill>
                <a:latin typeface="Carlito"/>
                <a:ea typeface="+mn-ea"/>
                <a:cs typeface="+mn-cs"/>
              </a:rPr>
              <a:t>combination </a:t>
            </a:r>
            <a:r>
              <a:rPr lang="en-IN" sz="1254" kern="1200" spc="-3">
                <a:solidFill>
                  <a:srgbClr val="404040"/>
                </a:solidFill>
                <a:latin typeface="Carlito"/>
                <a:ea typeface="+mn-ea"/>
                <a:cs typeface="+mn-cs"/>
              </a:rPr>
              <a:t>of </a:t>
            </a:r>
            <a:r>
              <a:rPr lang="en-IN" sz="1254" kern="1200">
                <a:solidFill>
                  <a:srgbClr val="404040"/>
                </a:solidFill>
                <a:latin typeface="Carlito"/>
                <a:ea typeface="+mn-ea"/>
                <a:cs typeface="+mn-cs"/>
              </a:rPr>
              <a:t>API </a:t>
            </a:r>
            <a:r>
              <a:rPr lang="en-IN" sz="1254" kern="1200" spc="-12">
                <a:solidFill>
                  <a:srgbClr val="404040"/>
                </a:solidFill>
                <a:latin typeface="Carlito"/>
                <a:ea typeface="+mn-ea"/>
                <a:cs typeface="+mn-cs"/>
              </a:rPr>
              <a:t>requests from </a:t>
            </a:r>
            <a:r>
              <a:rPr lang="en-IN" sz="1254" kern="1200">
                <a:solidFill>
                  <a:srgbClr val="404040"/>
                </a:solidFill>
                <a:latin typeface="Carlito"/>
                <a:ea typeface="+mn-ea"/>
                <a:cs typeface="+mn-cs"/>
              </a:rPr>
              <a:t>Space X </a:t>
            </a:r>
            <a:r>
              <a:rPr lang="en-IN" sz="1254" kern="1200" spc="-3">
                <a:solidFill>
                  <a:srgbClr val="404040"/>
                </a:solidFill>
                <a:latin typeface="Carlito"/>
                <a:ea typeface="+mn-ea"/>
                <a:cs typeface="+mn-cs"/>
              </a:rPr>
              <a:t>public </a:t>
            </a:r>
            <a:r>
              <a:rPr lang="en-IN" sz="1254" kern="1200">
                <a:solidFill>
                  <a:srgbClr val="404040"/>
                </a:solidFill>
                <a:latin typeface="Carlito"/>
                <a:ea typeface="+mn-ea"/>
                <a:cs typeface="+mn-cs"/>
              </a:rPr>
              <a:t>API and </a:t>
            </a:r>
            <a:r>
              <a:rPr lang="en-IN" sz="1254" kern="1200" spc="-3">
                <a:solidFill>
                  <a:srgbClr val="404040"/>
                </a:solidFill>
                <a:latin typeface="Carlito"/>
                <a:ea typeface="+mn-ea"/>
                <a:cs typeface="+mn-cs"/>
              </a:rPr>
              <a:t>web  scraping </a:t>
            </a:r>
            <a:r>
              <a:rPr lang="en-IN" sz="1254" kern="1200" spc="-16">
                <a:solidFill>
                  <a:srgbClr val="404040"/>
                </a:solidFill>
                <a:latin typeface="Carlito"/>
                <a:ea typeface="+mn-ea"/>
                <a:cs typeface="+mn-cs"/>
              </a:rPr>
              <a:t>data </a:t>
            </a:r>
            <a:r>
              <a:rPr lang="en-IN" sz="1254" kern="1200" spc="-12">
                <a:solidFill>
                  <a:srgbClr val="404040"/>
                </a:solidFill>
                <a:latin typeface="Carlito"/>
                <a:ea typeface="+mn-ea"/>
                <a:cs typeface="+mn-cs"/>
              </a:rPr>
              <a:t>from </a:t>
            </a:r>
            <a:r>
              <a:rPr lang="en-IN" sz="1254" kern="1200">
                <a:solidFill>
                  <a:srgbClr val="404040"/>
                </a:solidFill>
                <a:latin typeface="Carlito"/>
                <a:ea typeface="+mn-ea"/>
                <a:cs typeface="+mn-cs"/>
              </a:rPr>
              <a:t>a </a:t>
            </a:r>
            <a:r>
              <a:rPr lang="en-IN" sz="1254" kern="1200" spc="-3">
                <a:solidFill>
                  <a:srgbClr val="404040"/>
                </a:solidFill>
                <a:latin typeface="Carlito"/>
                <a:ea typeface="+mn-ea"/>
                <a:cs typeface="+mn-cs"/>
              </a:rPr>
              <a:t>table in </a:t>
            </a:r>
            <a:r>
              <a:rPr lang="en-IN" sz="1254" kern="1200">
                <a:solidFill>
                  <a:srgbClr val="404040"/>
                </a:solidFill>
                <a:latin typeface="Carlito"/>
                <a:ea typeface="+mn-ea"/>
                <a:cs typeface="+mn-cs"/>
              </a:rPr>
              <a:t>Space </a:t>
            </a:r>
            <a:r>
              <a:rPr lang="en-IN" sz="1254" kern="1200" spc="-48">
                <a:solidFill>
                  <a:srgbClr val="404040"/>
                </a:solidFill>
                <a:latin typeface="Carlito"/>
                <a:ea typeface="+mn-ea"/>
                <a:cs typeface="+mn-cs"/>
              </a:rPr>
              <a:t>X’s </a:t>
            </a:r>
            <a:r>
              <a:rPr lang="en-IN" sz="1254" kern="1200">
                <a:solidFill>
                  <a:srgbClr val="404040"/>
                </a:solidFill>
                <a:latin typeface="Carlito"/>
                <a:ea typeface="+mn-ea"/>
                <a:cs typeface="+mn-cs"/>
              </a:rPr>
              <a:t>Wikipedia</a:t>
            </a:r>
            <a:r>
              <a:rPr lang="en-IN" sz="1254" kern="1200" spc="-63">
                <a:solidFill>
                  <a:srgbClr val="404040"/>
                </a:solidFill>
                <a:latin typeface="Carlito"/>
                <a:ea typeface="+mn-ea"/>
                <a:cs typeface="+mn-cs"/>
              </a:rPr>
              <a:t> </a:t>
            </a:r>
            <a:r>
              <a:rPr lang="en-IN" sz="1254" kern="1200" spc="-28">
                <a:solidFill>
                  <a:srgbClr val="404040"/>
                </a:solidFill>
                <a:latin typeface="Carlito"/>
                <a:ea typeface="+mn-ea"/>
                <a:cs typeface="+mn-cs"/>
              </a:rPr>
              <a:t>entry.</a:t>
            </a:r>
            <a:endParaRPr lang="en-IN" sz="1254" kern="1200">
              <a:solidFill>
                <a:schemeClr val="tx1"/>
              </a:solidFill>
              <a:latin typeface="Carlito"/>
              <a:ea typeface="+mn-ea"/>
              <a:cs typeface="+mn-cs"/>
            </a:endParaRPr>
          </a:p>
          <a:p>
            <a:pPr marL="7963" marR="223359" defTabSz="286664">
              <a:lnSpc>
                <a:spcPts val="1442"/>
              </a:lnSpc>
              <a:spcBef>
                <a:spcPts val="699"/>
              </a:spcBef>
            </a:pPr>
            <a:r>
              <a:rPr lang="en-IN" sz="1254" kern="1200" spc="-3">
                <a:solidFill>
                  <a:srgbClr val="404040"/>
                </a:solidFill>
                <a:latin typeface="Carlito"/>
                <a:ea typeface="+mn-ea"/>
                <a:cs typeface="+mn-cs"/>
              </a:rPr>
              <a:t>The </a:t>
            </a:r>
            <a:r>
              <a:rPr lang="en-IN" sz="1254" kern="1200" spc="-12">
                <a:solidFill>
                  <a:srgbClr val="404040"/>
                </a:solidFill>
                <a:latin typeface="Carlito"/>
                <a:ea typeface="+mn-ea"/>
                <a:cs typeface="+mn-cs"/>
              </a:rPr>
              <a:t>next </a:t>
            </a:r>
            <a:r>
              <a:rPr lang="en-IN" sz="1254" kern="1200" spc="-3">
                <a:solidFill>
                  <a:srgbClr val="404040"/>
                </a:solidFill>
                <a:latin typeface="Carlito"/>
                <a:ea typeface="+mn-ea"/>
                <a:cs typeface="+mn-cs"/>
              </a:rPr>
              <a:t>slide will show </a:t>
            </a:r>
            <a:r>
              <a:rPr lang="en-IN" sz="1254" kern="1200">
                <a:solidFill>
                  <a:srgbClr val="404040"/>
                </a:solidFill>
                <a:latin typeface="Carlito"/>
                <a:ea typeface="+mn-ea"/>
                <a:cs typeface="+mn-cs"/>
              </a:rPr>
              <a:t>the </a:t>
            </a:r>
            <a:r>
              <a:rPr lang="en-IN" sz="1254" kern="1200" spc="-3">
                <a:solidFill>
                  <a:srgbClr val="404040"/>
                </a:solidFill>
                <a:latin typeface="Carlito"/>
                <a:ea typeface="+mn-ea"/>
                <a:cs typeface="+mn-cs"/>
              </a:rPr>
              <a:t>flowchart of </a:t>
            </a:r>
            <a:r>
              <a:rPr lang="en-IN" sz="1254" kern="1200" spc="-16">
                <a:solidFill>
                  <a:srgbClr val="404040"/>
                </a:solidFill>
                <a:latin typeface="Carlito"/>
                <a:ea typeface="+mn-ea"/>
                <a:cs typeface="+mn-cs"/>
              </a:rPr>
              <a:t>data </a:t>
            </a:r>
            <a:r>
              <a:rPr lang="en-IN" sz="1254" kern="1200" spc="-3">
                <a:solidFill>
                  <a:srgbClr val="404040"/>
                </a:solidFill>
                <a:latin typeface="Carlito"/>
                <a:ea typeface="+mn-ea"/>
                <a:cs typeface="+mn-cs"/>
              </a:rPr>
              <a:t>collection </a:t>
            </a:r>
            <a:r>
              <a:rPr lang="en-IN" sz="1254" kern="1200" spc="-12">
                <a:solidFill>
                  <a:srgbClr val="404040"/>
                </a:solidFill>
                <a:latin typeface="Carlito"/>
                <a:ea typeface="+mn-ea"/>
                <a:cs typeface="+mn-cs"/>
              </a:rPr>
              <a:t>from </a:t>
            </a:r>
            <a:r>
              <a:rPr lang="en-IN" sz="1254" kern="1200">
                <a:solidFill>
                  <a:srgbClr val="404040"/>
                </a:solidFill>
                <a:latin typeface="Carlito"/>
                <a:ea typeface="+mn-ea"/>
                <a:cs typeface="+mn-cs"/>
              </a:rPr>
              <a:t>API and the </a:t>
            </a:r>
            <a:r>
              <a:rPr lang="en-IN" sz="1254" kern="1200" spc="-3">
                <a:solidFill>
                  <a:srgbClr val="404040"/>
                </a:solidFill>
                <a:latin typeface="Carlito"/>
                <a:ea typeface="+mn-ea"/>
                <a:cs typeface="+mn-cs"/>
              </a:rPr>
              <a:t>one </a:t>
            </a:r>
            <a:r>
              <a:rPr lang="en-IN" sz="1254" kern="1200" spc="-12">
                <a:solidFill>
                  <a:srgbClr val="404040"/>
                </a:solidFill>
                <a:latin typeface="Carlito"/>
                <a:ea typeface="+mn-ea"/>
                <a:cs typeface="+mn-cs"/>
              </a:rPr>
              <a:t>after </a:t>
            </a:r>
            <a:r>
              <a:rPr lang="en-IN" sz="1254" kern="1200" spc="-3">
                <a:solidFill>
                  <a:srgbClr val="404040"/>
                </a:solidFill>
                <a:latin typeface="Carlito"/>
                <a:ea typeface="+mn-ea"/>
                <a:cs typeface="+mn-cs"/>
              </a:rPr>
              <a:t>will show  </a:t>
            </a:r>
            <a:r>
              <a:rPr lang="en-IN" sz="1254" kern="1200">
                <a:solidFill>
                  <a:srgbClr val="404040"/>
                </a:solidFill>
                <a:latin typeface="Carlito"/>
                <a:ea typeface="+mn-ea"/>
                <a:cs typeface="+mn-cs"/>
              </a:rPr>
              <a:t>the </a:t>
            </a:r>
            <a:r>
              <a:rPr lang="en-IN" sz="1254" kern="1200" spc="-3">
                <a:solidFill>
                  <a:srgbClr val="404040"/>
                </a:solidFill>
                <a:latin typeface="Carlito"/>
                <a:ea typeface="+mn-ea"/>
                <a:cs typeface="+mn-cs"/>
              </a:rPr>
              <a:t>flowchart of </a:t>
            </a:r>
            <a:r>
              <a:rPr lang="en-IN" sz="1254" kern="1200" spc="-16">
                <a:solidFill>
                  <a:srgbClr val="404040"/>
                </a:solidFill>
                <a:latin typeface="Carlito"/>
                <a:ea typeface="+mn-ea"/>
                <a:cs typeface="+mn-cs"/>
              </a:rPr>
              <a:t>data </a:t>
            </a:r>
            <a:r>
              <a:rPr lang="en-IN" sz="1254" kern="1200" spc="-3">
                <a:solidFill>
                  <a:srgbClr val="404040"/>
                </a:solidFill>
                <a:latin typeface="Carlito"/>
                <a:ea typeface="+mn-ea"/>
                <a:cs typeface="+mn-cs"/>
              </a:rPr>
              <a:t>collection </a:t>
            </a:r>
            <a:r>
              <a:rPr lang="en-IN" sz="1254" kern="1200" spc="-12">
                <a:solidFill>
                  <a:srgbClr val="404040"/>
                </a:solidFill>
                <a:latin typeface="Carlito"/>
                <a:ea typeface="+mn-ea"/>
                <a:cs typeface="+mn-cs"/>
              </a:rPr>
              <a:t>from</a:t>
            </a:r>
            <a:r>
              <a:rPr lang="en-IN" sz="1254" kern="1200" spc="-69">
                <a:solidFill>
                  <a:srgbClr val="404040"/>
                </a:solidFill>
                <a:latin typeface="Carlito"/>
                <a:ea typeface="+mn-ea"/>
                <a:cs typeface="+mn-cs"/>
              </a:rPr>
              <a:t> </a:t>
            </a:r>
            <a:r>
              <a:rPr lang="en-IN" sz="1254" kern="1200" spc="-7">
                <a:solidFill>
                  <a:srgbClr val="404040"/>
                </a:solidFill>
                <a:latin typeface="Carlito"/>
                <a:ea typeface="+mn-ea"/>
                <a:cs typeface="+mn-cs"/>
              </a:rPr>
              <a:t>webscraping.</a:t>
            </a:r>
            <a:endParaRPr lang="en-IN" sz="1254" kern="1200">
              <a:solidFill>
                <a:schemeClr val="tx1"/>
              </a:solidFill>
              <a:latin typeface="Carlito"/>
              <a:ea typeface="+mn-ea"/>
              <a:cs typeface="+mn-cs"/>
            </a:endParaRPr>
          </a:p>
          <a:p>
            <a:pPr marL="7963" defTabSz="286664">
              <a:spcBef>
                <a:spcPts val="718"/>
              </a:spcBef>
            </a:pPr>
            <a:r>
              <a:rPr lang="en-IN" sz="1254" u="heavy" kern="1200">
                <a:solidFill>
                  <a:srgbClr val="404040"/>
                </a:solidFill>
                <a:uFill>
                  <a:solidFill>
                    <a:srgbClr val="404040"/>
                  </a:solidFill>
                </a:uFill>
                <a:latin typeface="Carlito"/>
                <a:ea typeface="+mn-ea"/>
                <a:cs typeface="+mn-cs"/>
              </a:rPr>
              <a:t>Space X API </a:t>
            </a:r>
            <a:r>
              <a:rPr lang="en-IN" sz="1254" u="heavy" kern="1200" spc="-16">
                <a:solidFill>
                  <a:srgbClr val="404040"/>
                </a:solidFill>
                <a:uFill>
                  <a:solidFill>
                    <a:srgbClr val="404040"/>
                  </a:solidFill>
                </a:uFill>
                <a:latin typeface="Carlito"/>
                <a:ea typeface="+mn-ea"/>
                <a:cs typeface="+mn-cs"/>
              </a:rPr>
              <a:t>Data</a:t>
            </a:r>
            <a:r>
              <a:rPr lang="en-IN" sz="1254" u="heavy" kern="1200" spc="-60">
                <a:solidFill>
                  <a:srgbClr val="404040"/>
                </a:solidFill>
                <a:uFill>
                  <a:solidFill>
                    <a:srgbClr val="404040"/>
                  </a:solidFill>
                </a:uFill>
                <a:latin typeface="Carlito"/>
                <a:ea typeface="+mn-ea"/>
                <a:cs typeface="+mn-cs"/>
              </a:rPr>
              <a:t> </a:t>
            </a:r>
            <a:r>
              <a:rPr lang="en-IN" sz="1254" u="heavy" kern="1200" spc="-3">
                <a:solidFill>
                  <a:srgbClr val="404040"/>
                </a:solidFill>
                <a:uFill>
                  <a:solidFill>
                    <a:srgbClr val="404040"/>
                  </a:solidFill>
                </a:uFill>
                <a:latin typeface="Carlito"/>
                <a:ea typeface="+mn-ea"/>
                <a:cs typeface="+mn-cs"/>
              </a:rPr>
              <a:t>Columns:</a:t>
            </a:r>
            <a:endParaRPr lang="en-IN" sz="1254" kern="1200">
              <a:solidFill>
                <a:schemeClr val="tx1"/>
              </a:solidFill>
              <a:latin typeface="Carlito"/>
              <a:ea typeface="+mn-ea"/>
              <a:cs typeface="+mn-cs"/>
            </a:endParaRPr>
          </a:p>
          <a:p>
            <a:pPr marL="7963" defTabSz="286664">
              <a:lnSpc>
                <a:spcPts val="1442"/>
              </a:lnSpc>
              <a:spcBef>
                <a:spcPts val="752"/>
              </a:spcBef>
            </a:pPr>
            <a:r>
              <a:rPr lang="en-IN" sz="1254" kern="1200" spc="-19">
                <a:solidFill>
                  <a:srgbClr val="404040"/>
                </a:solidFill>
                <a:latin typeface="Carlito"/>
                <a:ea typeface="+mn-ea"/>
                <a:cs typeface="+mn-cs"/>
              </a:rPr>
              <a:t>FlightNumber, </a:t>
            </a:r>
            <a:r>
              <a:rPr lang="en-IN" sz="1254" kern="1200" spc="-12">
                <a:solidFill>
                  <a:srgbClr val="404040"/>
                </a:solidFill>
                <a:latin typeface="Carlito"/>
                <a:ea typeface="+mn-ea"/>
                <a:cs typeface="+mn-cs"/>
              </a:rPr>
              <a:t>Date, </a:t>
            </a:r>
            <a:r>
              <a:rPr lang="en-IN" sz="1254" kern="1200" spc="-16">
                <a:solidFill>
                  <a:srgbClr val="404040"/>
                </a:solidFill>
                <a:latin typeface="Carlito"/>
                <a:ea typeface="+mn-ea"/>
                <a:cs typeface="+mn-cs"/>
              </a:rPr>
              <a:t>BoosterVersion, </a:t>
            </a:r>
            <a:r>
              <a:rPr lang="en-IN" sz="1254" kern="1200" spc="-12">
                <a:solidFill>
                  <a:srgbClr val="404040"/>
                </a:solidFill>
                <a:latin typeface="Carlito"/>
                <a:ea typeface="+mn-ea"/>
                <a:cs typeface="+mn-cs"/>
              </a:rPr>
              <a:t>PayloadMass, </a:t>
            </a:r>
            <a:r>
              <a:rPr lang="en-IN" sz="1254" kern="1200" spc="-3">
                <a:solidFill>
                  <a:srgbClr val="404040"/>
                </a:solidFill>
                <a:latin typeface="Carlito"/>
                <a:ea typeface="+mn-ea"/>
                <a:cs typeface="+mn-cs"/>
              </a:rPr>
              <a:t>Orbit, LaunchSite, </a:t>
            </a:r>
            <a:r>
              <a:rPr lang="en-IN" sz="1254" kern="1200" spc="-10">
                <a:solidFill>
                  <a:srgbClr val="404040"/>
                </a:solidFill>
                <a:latin typeface="Carlito"/>
                <a:ea typeface="+mn-ea"/>
                <a:cs typeface="+mn-cs"/>
              </a:rPr>
              <a:t>Outcome, </a:t>
            </a:r>
            <a:r>
              <a:rPr lang="en-IN" sz="1254" kern="1200" spc="-3">
                <a:solidFill>
                  <a:srgbClr val="404040"/>
                </a:solidFill>
                <a:latin typeface="Carlito"/>
                <a:ea typeface="+mn-ea"/>
                <a:cs typeface="+mn-cs"/>
              </a:rPr>
              <a:t>Flights,</a:t>
            </a:r>
            <a:r>
              <a:rPr lang="en-IN" sz="1254" kern="1200" spc="34">
                <a:solidFill>
                  <a:srgbClr val="404040"/>
                </a:solidFill>
                <a:latin typeface="Carlito"/>
                <a:ea typeface="+mn-ea"/>
                <a:cs typeface="+mn-cs"/>
              </a:rPr>
              <a:t> </a:t>
            </a:r>
            <a:r>
              <a:rPr lang="en-IN" sz="1254" kern="1200">
                <a:solidFill>
                  <a:srgbClr val="404040"/>
                </a:solidFill>
                <a:latin typeface="Carlito"/>
                <a:ea typeface="+mn-ea"/>
                <a:cs typeface="+mn-cs"/>
              </a:rPr>
              <a:t>GridFins,</a:t>
            </a:r>
            <a:endParaRPr lang="en-IN" sz="1254" kern="1200">
              <a:solidFill>
                <a:schemeClr val="tx1"/>
              </a:solidFill>
              <a:latin typeface="Carlito"/>
              <a:ea typeface="+mn-ea"/>
              <a:cs typeface="+mn-cs"/>
            </a:endParaRPr>
          </a:p>
          <a:p>
            <a:pPr marL="7963" defTabSz="286664">
              <a:lnSpc>
                <a:spcPts val="1442"/>
              </a:lnSpc>
            </a:pPr>
            <a:r>
              <a:rPr lang="en-IN" sz="1254" kern="1200" spc="-3">
                <a:solidFill>
                  <a:srgbClr val="404040"/>
                </a:solidFill>
                <a:latin typeface="Carlito"/>
                <a:ea typeface="+mn-ea"/>
                <a:cs typeface="+mn-cs"/>
              </a:rPr>
              <a:t>Reused, Legs, </a:t>
            </a:r>
            <a:r>
              <a:rPr lang="en-IN" sz="1254" kern="1200" spc="-7">
                <a:solidFill>
                  <a:srgbClr val="404040"/>
                </a:solidFill>
                <a:latin typeface="Carlito"/>
                <a:ea typeface="+mn-ea"/>
                <a:cs typeface="+mn-cs"/>
              </a:rPr>
              <a:t>LandingPad, </a:t>
            </a:r>
            <a:r>
              <a:rPr lang="en-IN" sz="1254" kern="1200">
                <a:solidFill>
                  <a:srgbClr val="404040"/>
                </a:solidFill>
                <a:latin typeface="Carlito"/>
                <a:ea typeface="+mn-ea"/>
                <a:cs typeface="+mn-cs"/>
              </a:rPr>
              <a:t>Block, </a:t>
            </a:r>
            <a:r>
              <a:rPr lang="en-IN" sz="1254" kern="1200" spc="-7">
                <a:solidFill>
                  <a:srgbClr val="404040"/>
                </a:solidFill>
                <a:latin typeface="Carlito"/>
                <a:ea typeface="+mn-ea"/>
                <a:cs typeface="+mn-cs"/>
              </a:rPr>
              <a:t>ReusedCount, </a:t>
            </a:r>
            <a:r>
              <a:rPr lang="en-IN" sz="1254" kern="1200" spc="-3">
                <a:solidFill>
                  <a:srgbClr val="404040"/>
                </a:solidFill>
                <a:latin typeface="Carlito"/>
                <a:ea typeface="+mn-ea"/>
                <a:cs typeface="+mn-cs"/>
              </a:rPr>
              <a:t>Serial, Longitude,</a:t>
            </a:r>
            <a:r>
              <a:rPr lang="en-IN" sz="1254" kern="1200" spc="-143">
                <a:solidFill>
                  <a:srgbClr val="404040"/>
                </a:solidFill>
                <a:latin typeface="Carlito"/>
                <a:ea typeface="+mn-ea"/>
                <a:cs typeface="+mn-cs"/>
              </a:rPr>
              <a:t> </a:t>
            </a:r>
            <a:r>
              <a:rPr lang="en-IN" sz="1254" kern="1200" spc="-3">
                <a:solidFill>
                  <a:srgbClr val="404040"/>
                </a:solidFill>
                <a:latin typeface="Carlito"/>
                <a:ea typeface="+mn-ea"/>
                <a:cs typeface="+mn-cs"/>
              </a:rPr>
              <a:t>Latitude</a:t>
            </a:r>
            <a:endParaRPr lang="en-IN" sz="1254" kern="1200">
              <a:solidFill>
                <a:schemeClr val="tx1"/>
              </a:solidFill>
              <a:latin typeface="Carlito"/>
              <a:ea typeface="+mn-ea"/>
              <a:cs typeface="+mn-cs"/>
            </a:endParaRPr>
          </a:p>
          <a:p>
            <a:pPr marL="7963" defTabSz="286664">
              <a:spcBef>
                <a:spcPts val="693"/>
              </a:spcBef>
            </a:pPr>
            <a:r>
              <a:rPr lang="en-IN" sz="1254" u="heavy" kern="1200">
                <a:solidFill>
                  <a:srgbClr val="404040"/>
                </a:solidFill>
                <a:uFill>
                  <a:solidFill>
                    <a:srgbClr val="404040"/>
                  </a:solidFill>
                </a:uFill>
                <a:latin typeface="Carlito"/>
                <a:ea typeface="+mn-ea"/>
                <a:cs typeface="+mn-cs"/>
              </a:rPr>
              <a:t>Wikipedia </a:t>
            </a:r>
            <a:r>
              <a:rPr lang="en-IN" sz="1254" u="heavy" kern="1200" spc="-16">
                <a:solidFill>
                  <a:srgbClr val="404040"/>
                </a:solidFill>
                <a:uFill>
                  <a:solidFill>
                    <a:srgbClr val="404040"/>
                  </a:solidFill>
                </a:uFill>
                <a:latin typeface="Carlito"/>
                <a:ea typeface="+mn-ea"/>
                <a:cs typeface="+mn-cs"/>
              </a:rPr>
              <a:t>Webscrape Data</a:t>
            </a:r>
            <a:r>
              <a:rPr lang="en-IN" sz="1254" u="heavy" kern="1200" spc="-79">
                <a:solidFill>
                  <a:srgbClr val="404040"/>
                </a:solidFill>
                <a:uFill>
                  <a:solidFill>
                    <a:srgbClr val="404040"/>
                  </a:solidFill>
                </a:uFill>
                <a:latin typeface="Carlito"/>
                <a:ea typeface="+mn-ea"/>
                <a:cs typeface="+mn-cs"/>
              </a:rPr>
              <a:t> </a:t>
            </a:r>
            <a:r>
              <a:rPr lang="en-IN" sz="1254" u="heavy" kern="1200" spc="-3">
                <a:solidFill>
                  <a:srgbClr val="404040"/>
                </a:solidFill>
                <a:uFill>
                  <a:solidFill>
                    <a:srgbClr val="404040"/>
                  </a:solidFill>
                </a:uFill>
                <a:latin typeface="Carlito"/>
                <a:ea typeface="+mn-ea"/>
                <a:cs typeface="+mn-cs"/>
              </a:rPr>
              <a:t>Columns:</a:t>
            </a:r>
            <a:endParaRPr lang="en-IN" sz="1254" kern="1200">
              <a:solidFill>
                <a:schemeClr val="tx1"/>
              </a:solidFill>
              <a:latin typeface="Carlito"/>
              <a:ea typeface="+mn-ea"/>
              <a:cs typeface="+mn-cs"/>
            </a:endParaRPr>
          </a:p>
          <a:p>
            <a:pPr marL="7963" marR="525153" defTabSz="286664">
              <a:lnSpc>
                <a:spcPts val="1379"/>
              </a:lnSpc>
              <a:spcBef>
                <a:spcPts val="903"/>
              </a:spcBef>
            </a:pPr>
            <a:r>
              <a:rPr lang="en-IN" sz="1254" kern="1200" spc="-10">
                <a:solidFill>
                  <a:srgbClr val="404040"/>
                </a:solidFill>
                <a:latin typeface="Carlito"/>
                <a:ea typeface="+mn-ea"/>
                <a:cs typeface="+mn-cs"/>
              </a:rPr>
              <a:t>Flight </a:t>
            </a:r>
            <a:r>
              <a:rPr lang="en-IN" sz="1254" kern="1200">
                <a:solidFill>
                  <a:srgbClr val="404040"/>
                </a:solidFill>
                <a:latin typeface="Carlito"/>
                <a:ea typeface="+mn-ea"/>
                <a:cs typeface="+mn-cs"/>
              </a:rPr>
              <a:t>No., </a:t>
            </a:r>
            <a:r>
              <a:rPr lang="en-IN" sz="1254" kern="1200" spc="-3">
                <a:solidFill>
                  <a:srgbClr val="404040"/>
                </a:solidFill>
                <a:latin typeface="Carlito"/>
                <a:ea typeface="+mn-ea"/>
                <a:cs typeface="+mn-cs"/>
              </a:rPr>
              <a:t>Launch </a:t>
            </a:r>
            <a:r>
              <a:rPr lang="en-IN" sz="1254" kern="1200" spc="-12">
                <a:solidFill>
                  <a:srgbClr val="404040"/>
                </a:solidFill>
                <a:latin typeface="Carlito"/>
                <a:ea typeface="+mn-ea"/>
                <a:cs typeface="+mn-cs"/>
              </a:rPr>
              <a:t>site, </a:t>
            </a:r>
            <a:r>
              <a:rPr lang="en-IN" sz="1254" kern="1200" spc="-16">
                <a:solidFill>
                  <a:srgbClr val="404040"/>
                </a:solidFill>
                <a:latin typeface="Carlito"/>
                <a:ea typeface="+mn-ea"/>
                <a:cs typeface="+mn-cs"/>
              </a:rPr>
              <a:t>Payload, </a:t>
            </a:r>
            <a:r>
              <a:rPr lang="en-IN" sz="1254" kern="1200" spc="-12">
                <a:solidFill>
                  <a:srgbClr val="404040"/>
                </a:solidFill>
                <a:latin typeface="Carlito"/>
                <a:ea typeface="+mn-ea"/>
                <a:cs typeface="+mn-cs"/>
              </a:rPr>
              <a:t>PayloadMass, </a:t>
            </a:r>
            <a:r>
              <a:rPr lang="en-IN" sz="1254" kern="1200" spc="-3">
                <a:solidFill>
                  <a:srgbClr val="404040"/>
                </a:solidFill>
                <a:latin typeface="Carlito"/>
                <a:ea typeface="+mn-ea"/>
                <a:cs typeface="+mn-cs"/>
              </a:rPr>
              <a:t>Orbit, </a:t>
            </a:r>
            <a:r>
              <a:rPr lang="en-IN" sz="1254" kern="1200" spc="-38">
                <a:solidFill>
                  <a:srgbClr val="404040"/>
                </a:solidFill>
                <a:latin typeface="Carlito"/>
                <a:ea typeface="+mn-ea"/>
                <a:cs typeface="+mn-cs"/>
              </a:rPr>
              <a:t>Customer, </a:t>
            </a:r>
            <a:r>
              <a:rPr lang="en-IN" sz="1254" kern="1200" spc="-3">
                <a:solidFill>
                  <a:srgbClr val="404040"/>
                </a:solidFill>
                <a:latin typeface="Carlito"/>
                <a:ea typeface="+mn-ea"/>
                <a:cs typeface="+mn-cs"/>
              </a:rPr>
              <a:t>Launch </a:t>
            </a:r>
            <a:r>
              <a:rPr lang="en-IN" sz="1254" kern="1200" spc="-10">
                <a:solidFill>
                  <a:srgbClr val="404040"/>
                </a:solidFill>
                <a:latin typeface="Carlito"/>
                <a:ea typeface="+mn-ea"/>
                <a:cs typeface="+mn-cs"/>
              </a:rPr>
              <a:t>outcome, </a:t>
            </a:r>
            <a:r>
              <a:rPr lang="en-IN" sz="1254" kern="1200" spc="-28">
                <a:solidFill>
                  <a:srgbClr val="404040"/>
                </a:solidFill>
                <a:latin typeface="Carlito"/>
                <a:ea typeface="+mn-ea"/>
                <a:cs typeface="+mn-cs"/>
              </a:rPr>
              <a:t>Version  </a:t>
            </a:r>
            <a:r>
              <a:rPr lang="en-IN" sz="1254" kern="1200" spc="-38">
                <a:solidFill>
                  <a:srgbClr val="404040"/>
                </a:solidFill>
                <a:latin typeface="Carlito"/>
                <a:ea typeface="+mn-ea"/>
                <a:cs typeface="+mn-cs"/>
              </a:rPr>
              <a:t>Booster, </a:t>
            </a:r>
            <a:r>
              <a:rPr lang="en-IN" sz="1254" kern="1200" spc="-12">
                <a:solidFill>
                  <a:srgbClr val="404040"/>
                </a:solidFill>
                <a:latin typeface="Carlito"/>
                <a:ea typeface="+mn-ea"/>
                <a:cs typeface="+mn-cs"/>
              </a:rPr>
              <a:t>Booster </a:t>
            </a:r>
            <a:r>
              <a:rPr lang="en-IN" sz="1254" kern="1200">
                <a:solidFill>
                  <a:srgbClr val="404040"/>
                </a:solidFill>
                <a:latin typeface="Carlito"/>
                <a:ea typeface="+mn-ea"/>
                <a:cs typeface="+mn-cs"/>
              </a:rPr>
              <a:t>landing, </a:t>
            </a:r>
            <a:r>
              <a:rPr lang="en-IN" sz="1254" kern="1200" spc="-12">
                <a:solidFill>
                  <a:srgbClr val="404040"/>
                </a:solidFill>
                <a:latin typeface="Carlito"/>
                <a:ea typeface="+mn-ea"/>
                <a:cs typeface="+mn-cs"/>
              </a:rPr>
              <a:t>Date,</a:t>
            </a:r>
            <a:r>
              <a:rPr lang="en-IN" sz="1254" kern="1200" spc="25">
                <a:solidFill>
                  <a:srgbClr val="404040"/>
                </a:solidFill>
                <a:latin typeface="Carlito"/>
                <a:ea typeface="+mn-ea"/>
                <a:cs typeface="+mn-cs"/>
              </a:rPr>
              <a:t> </a:t>
            </a:r>
            <a:r>
              <a:rPr lang="en-IN" sz="1254" kern="1200" spc="-3">
                <a:solidFill>
                  <a:srgbClr val="404040"/>
                </a:solidFill>
                <a:latin typeface="Carlito"/>
                <a:ea typeface="+mn-ea"/>
                <a:cs typeface="+mn-cs"/>
              </a:rPr>
              <a:t>Time</a:t>
            </a:r>
            <a:endParaRPr lang="en-IN" sz="20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258" cy="6858000"/>
            <a:chOff x="0" y="0"/>
            <a:chExt cx="4104258"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dirty="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535635" y="4830826"/>
            <a:ext cx="865505" cy="243656"/>
          </a:xfrm>
          <a:prstGeom prst="rect">
            <a:avLst/>
          </a:prstGeom>
        </p:spPr>
        <p:txBody>
          <a:bodyPr vert="horz" wrap="square" lIns="0" tIns="12700" rIns="0" bIns="0" rtlCol="0">
            <a:spAutoFit/>
          </a:bodyPr>
          <a:lstStyle/>
          <a:p>
            <a:pPr marL="12700">
              <a:lnSpc>
                <a:spcPct val="100000"/>
              </a:lnSpc>
              <a:spcBef>
                <a:spcPts val="100"/>
              </a:spcBef>
            </a:pPr>
            <a:endParaRPr sz="150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674"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125</TotalTime>
  <Words>2541</Words>
  <Application>Microsoft Macintosh PowerPoint</Application>
  <PresentationFormat>Widescreen</PresentationFormat>
  <Paragraphs>260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Bahnschrift Condensed</vt:lpstr>
      <vt:lpstr>Bahnschrift Light SemiCondensed</vt:lpstr>
      <vt:lpstr>Carlito</vt:lpstr>
      <vt:lpstr>Gill Sans MT</vt:lpstr>
      <vt:lpstr>Times New Roman</vt:lpstr>
      <vt:lpstr>Parcel</vt:lpstr>
      <vt:lpstr>PowerPoint Presentation</vt:lpstr>
      <vt:lpstr>Outline </vt:lpstr>
      <vt:lpstr>Executive Summary  </vt:lpstr>
      <vt:lpstr>Introduction</vt:lpstr>
      <vt:lpstr>Methodology </vt:lpstr>
      <vt:lpstr>PowerPoint Presentation</vt:lpstr>
      <vt:lpstr>Data Collection Overview</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Khan, Sara Shaheen</cp:lastModifiedBy>
  <cp:revision>2</cp:revision>
  <dcterms:created xsi:type="dcterms:W3CDTF">2021-08-26T16:53:12Z</dcterms:created>
  <dcterms:modified xsi:type="dcterms:W3CDTF">2024-07-29T17:37:32Z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